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307" r:id="rId2"/>
    <p:sldId id="304" r:id="rId3"/>
    <p:sldId id="302" r:id="rId4"/>
    <p:sldId id="273" r:id="rId5"/>
    <p:sldId id="278" r:id="rId6"/>
    <p:sldId id="274" r:id="rId7"/>
    <p:sldId id="269" r:id="rId8"/>
    <p:sldId id="303" r:id="rId9"/>
    <p:sldId id="270" r:id="rId10"/>
    <p:sldId id="271" r:id="rId11"/>
    <p:sldId id="272" r:id="rId12"/>
    <p:sldId id="275" r:id="rId13"/>
    <p:sldId id="305" r:id="rId14"/>
    <p:sldId id="287" r:id="rId15"/>
    <p:sldId id="306" r:id="rId16"/>
    <p:sldId id="286" r:id="rId17"/>
    <p:sldId id="281" r:id="rId18"/>
    <p:sldId id="276" r:id="rId19"/>
    <p:sldId id="268" r:id="rId20"/>
    <p:sldId id="301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3096"/>
    <a:srgbClr val="0033CC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3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E6D14D2-73DE-4394-9B7C-A8720E7B59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8CF11-904B-4915-8C4B-FFB70912DD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D79C6-7708-402C-BAC5-C2D4E4546B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743200"/>
            <a:ext cx="6400800" cy="2895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B0E99-B0F6-4FF0-865A-ACDC057967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84233-F0EC-4E6D-B7DF-4C9CE551ED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02EEF-EA9A-41E9-8A9D-02B6D0A44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D782A-8E7E-48F5-B5D4-43F515E124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B2BE8-A80E-403D-B5A3-5F48CCDADD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193BD-0915-4AF9-B8B2-4CC5DDFF2E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B2133-66F5-4575-AB82-A0E26CF495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AF480D-1DAB-413F-86F8-DBBEC7FC02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2A0CC7-2655-4B76-B89D-126A179663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0033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810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dirty="0" smtClean="0"/>
              <a:t>Copyright 2011 Delft University of Technology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fld id="{A3ED6853-859A-4335-87C6-C051CDFD225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3" name="Line 9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hdr="0" dt="0"/>
  <p:txStyles>
    <p:titleStyle>
      <a:lvl1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5pPr>
      <a:lvl6pPr marL="4572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6pPr>
      <a:lvl7pPr marL="9144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7pPr>
      <a:lvl8pPr marL="13716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8pPr>
      <a:lvl9pPr marL="18288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Personal Networks</a:t>
            </a:r>
            <a:br>
              <a:rPr lang="en-US" dirty="0" smtClean="0"/>
            </a:br>
            <a:r>
              <a:rPr lang="en-US" dirty="0" smtClean="0"/>
              <a:t>Local Networking</a:t>
            </a:r>
            <a:endParaRPr lang="en-US" dirty="0" smtClean="0"/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r>
              <a:rPr lang="en-US" dirty="0" smtClean="0"/>
              <a:t>Dr. Martin Jacobsson</a:t>
            </a:r>
          </a:p>
          <a:p>
            <a:pPr eaLnBrk="1" hangingPunct="1"/>
            <a:r>
              <a:rPr lang="en-US" dirty="0" smtClean="0"/>
              <a:t>Prof.dr.ir. Ignas Niemegeers</a:t>
            </a:r>
          </a:p>
          <a:p>
            <a:pPr eaLnBrk="1" hangingPunct="1"/>
            <a:r>
              <a:rPr lang="en-US" dirty="0" smtClean="0"/>
              <a:t>Prof.dr.ir. Sonia Heemstra de Groot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Delft University of Technology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6B0E99-B0F6-4FF0-865A-ACDC0579678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Copyright 2011 Delft University of Technology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Copyright 2011 Delft University of Technology</a:t>
            </a:r>
            <a:endParaRPr lang="en-US" smtClean="0">
              <a:latin typeface="Arial" charset="0"/>
            </a:endParaRPr>
          </a:p>
        </p:txBody>
      </p:sp>
      <p:sp>
        <p:nvSpPr>
          <p:cNvPr id="37891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C672CA-2283-4D56-883F-892AB6E383A0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37892" name="Line 65"/>
          <p:cNvSpPr>
            <a:spLocks noChangeShapeType="1"/>
          </p:cNvSpPr>
          <p:nvPr/>
        </p:nvSpPr>
        <p:spPr bwMode="auto">
          <a:xfrm flipH="1">
            <a:off x="3873500" y="3767138"/>
            <a:ext cx="481013" cy="700087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3" name="Line 66"/>
          <p:cNvSpPr>
            <a:spLocks noChangeShapeType="1"/>
          </p:cNvSpPr>
          <p:nvPr/>
        </p:nvSpPr>
        <p:spPr bwMode="auto">
          <a:xfrm flipH="1" flipV="1">
            <a:off x="3687763" y="3149600"/>
            <a:ext cx="666750" cy="620713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4" name="Line 67"/>
          <p:cNvSpPr>
            <a:spLocks noChangeShapeType="1"/>
          </p:cNvSpPr>
          <p:nvPr/>
        </p:nvSpPr>
        <p:spPr bwMode="auto">
          <a:xfrm flipV="1">
            <a:off x="4348163" y="2995613"/>
            <a:ext cx="471487" cy="7747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5" name="Rectangle 2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Personal Node Recognition (4)</a:t>
            </a:r>
          </a:p>
        </p:txBody>
      </p:sp>
      <p:sp>
        <p:nvSpPr>
          <p:cNvPr id="37896" name="Line 64"/>
          <p:cNvSpPr>
            <a:spLocks noChangeShapeType="1"/>
          </p:cNvSpPr>
          <p:nvPr/>
        </p:nvSpPr>
        <p:spPr bwMode="auto">
          <a:xfrm>
            <a:off x="2889250" y="4448175"/>
            <a:ext cx="987425" cy="1587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7" name="Line 68"/>
          <p:cNvSpPr>
            <a:spLocks noChangeShapeType="1"/>
          </p:cNvSpPr>
          <p:nvPr/>
        </p:nvSpPr>
        <p:spPr bwMode="auto">
          <a:xfrm>
            <a:off x="4356100" y="3789363"/>
            <a:ext cx="941388" cy="75882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8" name="Line 69"/>
          <p:cNvSpPr>
            <a:spLocks noChangeShapeType="1"/>
          </p:cNvSpPr>
          <p:nvPr/>
        </p:nvSpPr>
        <p:spPr bwMode="auto">
          <a:xfrm flipH="1">
            <a:off x="5286375" y="3871913"/>
            <a:ext cx="677863" cy="65405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9" name="Line 70"/>
          <p:cNvSpPr>
            <a:spLocks noChangeShapeType="1"/>
          </p:cNvSpPr>
          <p:nvPr/>
        </p:nvSpPr>
        <p:spPr bwMode="auto">
          <a:xfrm>
            <a:off x="4302125" y="1955800"/>
            <a:ext cx="514350" cy="1052513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900" name="Oval 91"/>
          <p:cNvSpPr>
            <a:spLocks noChangeArrowheads="1"/>
          </p:cNvSpPr>
          <p:nvPr/>
        </p:nvSpPr>
        <p:spPr bwMode="auto">
          <a:xfrm>
            <a:off x="5803900" y="3767138"/>
            <a:ext cx="293688" cy="2889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 sz="2000">
              <a:solidFill>
                <a:srgbClr val="006600"/>
              </a:solidFill>
              <a:latin typeface="Tahoma" pitchFamily="34" charset="0"/>
            </a:endParaRPr>
          </a:p>
        </p:txBody>
      </p:sp>
      <p:sp>
        <p:nvSpPr>
          <p:cNvPr id="37901" name="Oval 94"/>
          <p:cNvSpPr>
            <a:spLocks noChangeArrowheads="1"/>
          </p:cNvSpPr>
          <p:nvPr/>
        </p:nvSpPr>
        <p:spPr bwMode="auto">
          <a:xfrm>
            <a:off x="5181600" y="4421188"/>
            <a:ext cx="292100" cy="2889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 sz="2000">
              <a:solidFill>
                <a:srgbClr val="006600"/>
              </a:solidFill>
              <a:latin typeface="Tahoma" pitchFamily="34" charset="0"/>
            </a:endParaRPr>
          </a:p>
        </p:txBody>
      </p:sp>
      <p:sp>
        <p:nvSpPr>
          <p:cNvPr id="37902" name="Oval 157"/>
          <p:cNvSpPr>
            <a:spLocks noChangeArrowheads="1"/>
          </p:cNvSpPr>
          <p:nvPr/>
        </p:nvSpPr>
        <p:spPr bwMode="auto">
          <a:xfrm>
            <a:off x="4178300" y="1773238"/>
            <a:ext cx="293688" cy="290512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 sz="2000">
              <a:solidFill>
                <a:srgbClr val="006600"/>
              </a:solidFill>
              <a:latin typeface="Tahoma" pitchFamily="34" charset="0"/>
            </a:endParaRPr>
          </a:p>
        </p:txBody>
      </p:sp>
      <p:sp>
        <p:nvSpPr>
          <p:cNvPr id="37903" name="Oval 167"/>
          <p:cNvSpPr>
            <a:spLocks noChangeArrowheads="1"/>
          </p:cNvSpPr>
          <p:nvPr/>
        </p:nvSpPr>
        <p:spPr bwMode="auto">
          <a:xfrm>
            <a:off x="2700338" y="4359275"/>
            <a:ext cx="293687" cy="290513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 sz="2000">
              <a:solidFill>
                <a:srgbClr val="006600"/>
              </a:solidFill>
              <a:latin typeface="Tahoma" pitchFamily="34" charset="0"/>
            </a:endParaRP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3684588" y="2995613"/>
            <a:ext cx="1392237" cy="1468437"/>
            <a:chOff x="2321" y="1887"/>
            <a:chExt cx="877" cy="925"/>
          </a:xfrm>
        </p:grpSpPr>
        <p:sp>
          <p:nvSpPr>
            <p:cNvPr id="37909" name="Line 114"/>
            <p:cNvSpPr>
              <a:spLocks noChangeShapeType="1"/>
            </p:cNvSpPr>
            <p:nvPr/>
          </p:nvSpPr>
          <p:spPr bwMode="auto">
            <a:xfrm flipH="1">
              <a:off x="2438" y="2371"/>
              <a:ext cx="303" cy="441"/>
            </a:xfrm>
            <a:prstGeom prst="line">
              <a:avLst/>
            </a:prstGeom>
            <a:noFill/>
            <a:ln w="54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10" name="Line 115"/>
            <p:cNvSpPr>
              <a:spLocks noChangeShapeType="1"/>
            </p:cNvSpPr>
            <p:nvPr/>
          </p:nvSpPr>
          <p:spPr bwMode="auto">
            <a:xfrm flipH="1" flipV="1">
              <a:off x="2321" y="1984"/>
              <a:ext cx="420" cy="391"/>
            </a:xfrm>
            <a:prstGeom prst="line">
              <a:avLst/>
            </a:prstGeom>
            <a:noFill/>
            <a:ln w="54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11" name="Line 116"/>
            <p:cNvSpPr>
              <a:spLocks noChangeShapeType="1"/>
            </p:cNvSpPr>
            <p:nvPr/>
          </p:nvSpPr>
          <p:spPr bwMode="auto">
            <a:xfrm flipV="1">
              <a:off x="2737" y="1887"/>
              <a:ext cx="297" cy="488"/>
            </a:xfrm>
            <a:prstGeom prst="line">
              <a:avLst/>
            </a:prstGeom>
            <a:noFill/>
            <a:ln w="54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12" name="Line 68"/>
            <p:cNvSpPr>
              <a:spLocks noChangeShapeType="1"/>
            </p:cNvSpPr>
            <p:nvPr/>
          </p:nvSpPr>
          <p:spPr bwMode="auto">
            <a:xfrm>
              <a:off x="2744" y="2387"/>
              <a:ext cx="363" cy="293"/>
            </a:xfrm>
            <a:prstGeom prst="line">
              <a:avLst/>
            </a:prstGeom>
            <a:noFill/>
            <a:ln w="539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13" name="Line 30"/>
            <p:cNvSpPr>
              <a:spLocks noChangeShapeType="1"/>
            </p:cNvSpPr>
            <p:nvPr/>
          </p:nvSpPr>
          <p:spPr bwMode="auto">
            <a:xfrm flipV="1">
              <a:off x="3061" y="2659"/>
              <a:ext cx="137" cy="9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14" name="Line 31"/>
            <p:cNvSpPr>
              <a:spLocks noChangeShapeType="1"/>
            </p:cNvSpPr>
            <p:nvPr/>
          </p:nvSpPr>
          <p:spPr bwMode="auto">
            <a:xfrm flipH="1" flipV="1">
              <a:off x="3107" y="2614"/>
              <a:ext cx="45" cy="18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7905" name="Oval 126"/>
          <p:cNvSpPr>
            <a:spLocks noChangeArrowheads="1"/>
          </p:cNvSpPr>
          <p:nvPr/>
        </p:nvSpPr>
        <p:spPr bwMode="auto">
          <a:xfrm>
            <a:off x="3505200" y="3019425"/>
            <a:ext cx="293688" cy="290513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 sz="2000">
              <a:solidFill>
                <a:srgbClr val="006600"/>
              </a:solidFill>
              <a:latin typeface="Tahoma" pitchFamily="34" charset="0"/>
            </a:endParaRPr>
          </a:p>
        </p:txBody>
      </p:sp>
      <p:sp>
        <p:nvSpPr>
          <p:cNvPr id="37906" name="Oval 164"/>
          <p:cNvSpPr>
            <a:spLocks noChangeArrowheads="1"/>
          </p:cNvSpPr>
          <p:nvPr/>
        </p:nvSpPr>
        <p:spPr bwMode="auto">
          <a:xfrm>
            <a:off x="3733800" y="4313238"/>
            <a:ext cx="293688" cy="288925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 sz="2000">
              <a:solidFill>
                <a:srgbClr val="006600"/>
              </a:solidFill>
              <a:latin typeface="Tahoma" pitchFamily="34" charset="0"/>
            </a:endParaRPr>
          </a:p>
        </p:txBody>
      </p:sp>
      <p:sp>
        <p:nvSpPr>
          <p:cNvPr id="37907" name="Oval 165"/>
          <p:cNvSpPr>
            <a:spLocks noChangeArrowheads="1"/>
          </p:cNvSpPr>
          <p:nvPr/>
        </p:nvSpPr>
        <p:spPr bwMode="auto">
          <a:xfrm>
            <a:off x="4665663" y="2884488"/>
            <a:ext cx="293687" cy="288925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 sz="2000">
              <a:solidFill>
                <a:srgbClr val="006600"/>
              </a:solidFill>
              <a:latin typeface="Tahoma" pitchFamily="34" charset="0"/>
            </a:endParaRPr>
          </a:p>
        </p:txBody>
      </p:sp>
      <p:sp>
        <p:nvSpPr>
          <p:cNvPr id="37908" name="Oval 127"/>
          <p:cNvSpPr>
            <a:spLocks noChangeArrowheads="1"/>
          </p:cNvSpPr>
          <p:nvPr/>
        </p:nvSpPr>
        <p:spPr bwMode="auto">
          <a:xfrm>
            <a:off x="4162425" y="3643313"/>
            <a:ext cx="293688" cy="290512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 sz="2000">
              <a:solidFill>
                <a:srgbClr val="00660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Copyright 2011 Delft University of Technology</a:t>
            </a:r>
            <a:endParaRPr lang="en-US" smtClean="0">
              <a:latin typeface="Arial" charset="0"/>
            </a:endParaRPr>
          </a:p>
        </p:txBody>
      </p:sp>
      <p:sp>
        <p:nvSpPr>
          <p:cNvPr id="38915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80B7CA-DD86-42C5-B8F6-32D264BC2B8B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38916" name="Rectangle 2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Personal Node Recognition (5)</a:t>
            </a:r>
          </a:p>
        </p:txBody>
      </p:sp>
      <p:sp>
        <p:nvSpPr>
          <p:cNvPr id="38917" name="Text Box 26"/>
          <p:cNvSpPr txBox="1">
            <a:spLocks noChangeArrowheads="1"/>
          </p:cNvSpPr>
          <p:nvPr/>
        </p:nvSpPr>
        <p:spPr bwMode="auto">
          <a:xfrm>
            <a:off x="827088" y="1557338"/>
            <a:ext cx="1873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nl-NL" sz="2000">
              <a:solidFill>
                <a:srgbClr val="006600"/>
              </a:solidFill>
              <a:latin typeface="Tahoma" pitchFamily="34" charset="0"/>
            </a:endParaRPr>
          </a:p>
        </p:txBody>
      </p:sp>
      <p:sp>
        <p:nvSpPr>
          <p:cNvPr id="38918" name="Text Box 29"/>
          <p:cNvSpPr txBox="1">
            <a:spLocks noChangeArrowheads="1"/>
          </p:cNvSpPr>
          <p:nvPr/>
        </p:nvSpPr>
        <p:spPr bwMode="auto">
          <a:xfrm>
            <a:off x="4121150" y="2492375"/>
            <a:ext cx="1223963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3000::9</a:t>
            </a:r>
          </a:p>
        </p:txBody>
      </p:sp>
      <p:sp>
        <p:nvSpPr>
          <p:cNvPr id="38919" name="Text Box 32"/>
          <p:cNvSpPr txBox="1">
            <a:spLocks noChangeArrowheads="1"/>
          </p:cNvSpPr>
          <p:nvPr/>
        </p:nvSpPr>
        <p:spPr bwMode="auto">
          <a:xfrm>
            <a:off x="4121150" y="2924175"/>
            <a:ext cx="1223963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3000::9</a:t>
            </a:r>
          </a:p>
        </p:txBody>
      </p:sp>
      <p:sp>
        <p:nvSpPr>
          <p:cNvPr id="38920" name="Text Box 39"/>
          <p:cNvSpPr txBox="1">
            <a:spLocks noChangeArrowheads="1"/>
          </p:cNvSpPr>
          <p:nvPr/>
        </p:nvSpPr>
        <p:spPr bwMode="auto">
          <a:xfrm>
            <a:off x="4121150" y="3357563"/>
            <a:ext cx="1223963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3000::12</a:t>
            </a:r>
          </a:p>
        </p:txBody>
      </p:sp>
      <p:sp>
        <p:nvSpPr>
          <p:cNvPr id="38921" name="Text Box 33"/>
          <p:cNvSpPr txBox="1">
            <a:spLocks noChangeArrowheads="1"/>
          </p:cNvSpPr>
          <p:nvPr/>
        </p:nvSpPr>
        <p:spPr bwMode="auto">
          <a:xfrm>
            <a:off x="5389563" y="2492375"/>
            <a:ext cx="1584325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16F3A66F…</a:t>
            </a:r>
          </a:p>
        </p:txBody>
      </p:sp>
      <p:sp>
        <p:nvSpPr>
          <p:cNvPr id="38922" name="Text Box 35"/>
          <p:cNvSpPr txBox="1">
            <a:spLocks noChangeArrowheads="1"/>
          </p:cNvSpPr>
          <p:nvPr/>
        </p:nvSpPr>
        <p:spPr bwMode="auto">
          <a:xfrm>
            <a:off x="5389563" y="2924175"/>
            <a:ext cx="1584325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316BE6FC…</a:t>
            </a:r>
          </a:p>
        </p:txBody>
      </p:sp>
      <p:sp>
        <p:nvSpPr>
          <p:cNvPr id="38923" name="Text Box 40"/>
          <p:cNvSpPr txBox="1">
            <a:spLocks noChangeArrowheads="1"/>
          </p:cNvSpPr>
          <p:nvPr/>
        </p:nvSpPr>
        <p:spPr bwMode="auto">
          <a:xfrm>
            <a:off x="5389563" y="3357563"/>
            <a:ext cx="1584325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18A562BC…</a:t>
            </a:r>
          </a:p>
        </p:txBody>
      </p:sp>
      <p:sp>
        <p:nvSpPr>
          <p:cNvPr id="38924" name="Text Box 27"/>
          <p:cNvSpPr txBox="1">
            <a:spLocks noChangeArrowheads="1"/>
          </p:cNvSpPr>
          <p:nvPr/>
        </p:nvSpPr>
        <p:spPr bwMode="auto">
          <a:xfrm>
            <a:off x="755650" y="2492375"/>
            <a:ext cx="2411413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00:30:45:B6:89:BA</a:t>
            </a:r>
          </a:p>
        </p:txBody>
      </p:sp>
      <p:sp>
        <p:nvSpPr>
          <p:cNvPr id="38925" name="Text Box 28"/>
          <p:cNvSpPr txBox="1">
            <a:spLocks noChangeArrowheads="1"/>
          </p:cNvSpPr>
          <p:nvPr/>
        </p:nvSpPr>
        <p:spPr bwMode="auto">
          <a:xfrm>
            <a:off x="755650" y="2924175"/>
            <a:ext cx="2411413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00:30:67:F5:EF:27</a:t>
            </a:r>
          </a:p>
        </p:txBody>
      </p:sp>
      <p:sp>
        <p:nvSpPr>
          <p:cNvPr id="38926" name="Text Box 37"/>
          <p:cNvSpPr txBox="1">
            <a:spLocks noChangeArrowheads="1"/>
          </p:cNvSpPr>
          <p:nvPr/>
        </p:nvSpPr>
        <p:spPr bwMode="auto">
          <a:xfrm>
            <a:off x="755650" y="3357563"/>
            <a:ext cx="2411413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00:30:34:B2:F7:98</a:t>
            </a:r>
          </a:p>
        </p:txBody>
      </p:sp>
      <p:sp>
        <p:nvSpPr>
          <p:cNvPr id="38927" name="Text Box 42"/>
          <p:cNvSpPr txBox="1">
            <a:spLocks noChangeArrowheads="1"/>
          </p:cNvSpPr>
          <p:nvPr/>
        </p:nvSpPr>
        <p:spPr bwMode="auto">
          <a:xfrm>
            <a:off x="755650" y="3789363"/>
            <a:ext cx="2411413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00:30:43:AB:65:83</a:t>
            </a:r>
          </a:p>
        </p:txBody>
      </p:sp>
      <p:sp>
        <p:nvSpPr>
          <p:cNvPr id="38928" name="Text Box 44"/>
          <p:cNvSpPr txBox="1">
            <a:spLocks noChangeArrowheads="1"/>
          </p:cNvSpPr>
          <p:nvPr/>
        </p:nvSpPr>
        <p:spPr bwMode="auto">
          <a:xfrm>
            <a:off x="755650" y="4221163"/>
            <a:ext cx="2411413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00:30:27:87:3B:7A</a:t>
            </a:r>
          </a:p>
        </p:txBody>
      </p:sp>
      <p:sp>
        <p:nvSpPr>
          <p:cNvPr id="38929" name="Text Box 30"/>
          <p:cNvSpPr txBox="1">
            <a:spLocks noChangeArrowheads="1"/>
          </p:cNvSpPr>
          <p:nvPr/>
        </p:nvSpPr>
        <p:spPr bwMode="auto">
          <a:xfrm>
            <a:off x="3211513" y="2492375"/>
            <a:ext cx="863600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wifi1</a:t>
            </a:r>
          </a:p>
        </p:txBody>
      </p:sp>
      <p:sp>
        <p:nvSpPr>
          <p:cNvPr id="38930" name="Text Box 31"/>
          <p:cNvSpPr txBox="1">
            <a:spLocks noChangeArrowheads="1"/>
          </p:cNvSpPr>
          <p:nvPr/>
        </p:nvSpPr>
        <p:spPr bwMode="auto">
          <a:xfrm>
            <a:off x="3211513" y="2924175"/>
            <a:ext cx="863600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eth0</a:t>
            </a:r>
          </a:p>
        </p:txBody>
      </p:sp>
      <p:sp>
        <p:nvSpPr>
          <p:cNvPr id="38931" name="Text Box 38"/>
          <p:cNvSpPr txBox="1">
            <a:spLocks noChangeArrowheads="1"/>
          </p:cNvSpPr>
          <p:nvPr/>
        </p:nvSpPr>
        <p:spPr bwMode="auto">
          <a:xfrm>
            <a:off x="3211513" y="3357563"/>
            <a:ext cx="863600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eth0</a:t>
            </a:r>
          </a:p>
        </p:txBody>
      </p:sp>
      <p:sp>
        <p:nvSpPr>
          <p:cNvPr id="38932" name="Text Box 43"/>
          <p:cNvSpPr txBox="1">
            <a:spLocks noChangeArrowheads="1"/>
          </p:cNvSpPr>
          <p:nvPr/>
        </p:nvSpPr>
        <p:spPr bwMode="auto">
          <a:xfrm>
            <a:off x="3211513" y="3789363"/>
            <a:ext cx="863600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wifi1</a:t>
            </a:r>
          </a:p>
        </p:txBody>
      </p:sp>
      <p:sp>
        <p:nvSpPr>
          <p:cNvPr id="38933" name="Text Box 45"/>
          <p:cNvSpPr txBox="1">
            <a:spLocks noChangeArrowheads="1"/>
          </p:cNvSpPr>
          <p:nvPr/>
        </p:nvSpPr>
        <p:spPr bwMode="auto">
          <a:xfrm>
            <a:off x="3211513" y="4221163"/>
            <a:ext cx="863600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wifi1</a:t>
            </a:r>
          </a:p>
        </p:txBody>
      </p:sp>
      <p:sp>
        <p:nvSpPr>
          <p:cNvPr id="38934" name="Text Box 34"/>
          <p:cNvSpPr txBox="1">
            <a:spLocks noChangeArrowheads="1"/>
          </p:cNvSpPr>
          <p:nvPr/>
        </p:nvSpPr>
        <p:spPr bwMode="auto">
          <a:xfrm>
            <a:off x="7019925" y="2492375"/>
            <a:ext cx="1584325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B93BE8F9…</a:t>
            </a:r>
          </a:p>
        </p:txBody>
      </p:sp>
      <p:sp>
        <p:nvSpPr>
          <p:cNvPr id="38935" name="Text Box 36"/>
          <p:cNvSpPr txBox="1">
            <a:spLocks noChangeArrowheads="1"/>
          </p:cNvSpPr>
          <p:nvPr/>
        </p:nvSpPr>
        <p:spPr bwMode="auto">
          <a:xfrm>
            <a:off x="7019925" y="2924175"/>
            <a:ext cx="1584325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278C8D16…</a:t>
            </a:r>
          </a:p>
        </p:txBody>
      </p:sp>
      <p:sp>
        <p:nvSpPr>
          <p:cNvPr id="38936" name="Text Box 41"/>
          <p:cNvSpPr txBox="1">
            <a:spLocks noChangeArrowheads="1"/>
          </p:cNvSpPr>
          <p:nvPr/>
        </p:nvSpPr>
        <p:spPr bwMode="auto">
          <a:xfrm>
            <a:off x="7019925" y="3357563"/>
            <a:ext cx="1584325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ahoma" pitchFamily="34" charset="0"/>
              </a:rPr>
              <a:t>A767C8DE…</a:t>
            </a:r>
          </a:p>
        </p:txBody>
      </p:sp>
      <p:sp>
        <p:nvSpPr>
          <p:cNvPr id="38937" name="Text Box 54"/>
          <p:cNvSpPr txBox="1">
            <a:spLocks noChangeArrowheads="1"/>
          </p:cNvSpPr>
          <p:nvPr/>
        </p:nvSpPr>
        <p:spPr bwMode="auto">
          <a:xfrm>
            <a:off x="4121150" y="1989138"/>
            <a:ext cx="12239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Tahoma" pitchFamily="34" charset="0"/>
              </a:rPr>
              <a:t>Node ID</a:t>
            </a:r>
          </a:p>
        </p:txBody>
      </p:sp>
      <p:sp>
        <p:nvSpPr>
          <p:cNvPr id="38938" name="Text Box 55"/>
          <p:cNvSpPr txBox="1">
            <a:spLocks noChangeArrowheads="1"/>
          </p:cNvSpPr>
          <p:nvPr/>
        </p:nvSpPr>
        <p:spPr bwMode="auto">
          <a:xfrm>
            <a:off x="5389563" y="1989138"/>
            <a:ext cx="1584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Tahoma" pitchFamily="34" charset="0"/>
              </a:rPr>
              <a:t>Unicast Key</a:t>
            </a:r>
          </a:p>
        </p:txBody>
      </p:sp>
      <p:sp>
        <p:nvSpPr>
          <p:cNvPr id="38939" name="Text Box 56"/>
          <p:cNvSpPr txBox="1">
            <a:spLocks noChangeArrowheads="1"/>
          </p:cNvSpPr>
          <p:nvPr/>
        </p:nvSpPr>
        <p:spPr bwMode="auto">
          <a:xfrm>
            <a:off x="755650" y="1989138"/>
            <a:ext cx="24114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Tahoma" pitchFamily="34" charset="0"/>
              </a:rPr>
              <a:t>MAC address</a:t>
            </a:r>
          </a:p>
        </p:txBody>
      </p:sp>
      <p:sp>
        <p:nvSpPr>
          <p:cNvPr id="38940" name="Text Box 57"/>
          <p:cNvSpPr txBox="1">
            <a:spLocks noChangeArrowheads="1"/>
          </p:cNvSpPr>
          <p:nvPr/>
        </p:nvSpPr>
        <p:spPr bwMode="auto">
          <a:xfrm>
            <a:off x="3211513" y="1989138"/>
            <a:ext cx="863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Tahoma" pitchFamily="34" charset="0"/>
              </a:rPr>
              <a:t>IF</a:t>
            </a:r>
          </a:p>
        </p:txBody>
      </p:sp>
      <p:sp>
        <p:nvSpPr>
          <p:cNvPr id="38941" name="Text Box 58"/>
          <p:cNvSpPr txBox="1">
            <a:spLocks noChangeArrowheads="1"/>
          </p:cNvSpPr>
          <p:nvPr/>
        </p:nvSpPr>
        <p:spPr bwMode="auto">
          <a:xfrm>
            <a:off x="7019925" y="1989138"/>
            <a:ext cx="1584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Tahoma" pitchFamily="34" charset="0"/>
              </a:rPr>
              <a:t>Bcast Key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Copyright 2011 Delft University of Technology</a:t>
            </a:r>
            <a:endParaRPr lang="en-US" smtClean="0">
              <a:latin typeface="Arial" charset="0"/>
            </a:endParaRPr>
          </a:p>
        </p:txBody>
      </p:sp>
      <p:sp>
        <p:nvSpPr>
          <p:cNvPr id="39939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3176B67-0DD0-4438-83E9-BD70D736EE99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39940" name="Text Placeholder 7"/>
          <p:cNvSpPr>
            <a:spLocks noGrp="1"/>
          </p:cNvSpPr>
          <p:nvPr>
            <p:ph type="body" idx="4294967295"/>
          </p:nvPr>
        </p:nvSpPr>
        <p:spPr>
          <a:xfrm>
            <a:off x="684213" y="1295400"/>
            <a:ext cx="7772400" cy="1379538"/>
          </a:xfrm>
        </p:spPr>
        <p:txBody>
          <a:bodyPr anchor="b"/>
          <a:lstStyle/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Personal Networks</a:t>
            </a:r>
          </a:p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Local Networking</a:t>
            </a:r>
          </a:p>
        </p:txBody>
      </p:sp>
      <p:sp>
        <p:nvSpPr>
          <p:cNvPr id="4" name="Date Placeholder 3"/>
          <p:cNvSpPr txBox="1">
            <a:spLocks noGrp="1"/>
          </p:cNvSpPr>
          <p:nvPr/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bg1"/>
                </a:solidFill>
                <a:latin typeface="+mj-lt"/>
              </a:rPr>
              <a:t>June 20, 2011</a:t>
            </a:r>
          </a:p>
        </p:txBody>
      </p:sp>
      <p:sp>
        <p:nvSpPr>
          <p:cNvPr id="5" name="Footer Placeholder 4"/>
          <p:cNvSpPr txBox="1">
            <a:spLocks noGrp="1"/>
          </p:cNvSpPr>
          <p:nvPr/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1400" dirty="0">
                <a:solidFill>
                  <a:schemeClr val="bg1"/>
                </a:solidFill>
                <a:latin typeface="+mj-lt"/>
              </a:rPr>
              <a:t>Martin Jacobsson</a:t>
            </a: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E36DB49F-6D70-4058-B600-B2500CF223E6}" type="slidenum">
              <a:rPr lang="en-US" sz="1400">
                <a:solidFill>
                  <a:schemeClr val="bg1"/>
                </a:solidFill>
                <a:latin typeface="+mj-lt"/>
              </a:rPr>
              <a:pPr algn="r">
                <a:defRPr/>
              </a:pPr>
              <a:t>12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944" name="Content Placeholder 8"/>
          <p:cNvSpPr>
            <a:spLocks noGrp="1"/>
          </p:cNvSpPr>
          <p:nvPr>
            <p:ph idx="4294967295"/>
          </p:nvPr>
        </p:nvSpPr>
        <p:spPr>
          <a:xfrm>
            <a:off x="457200" y="3038475"/>
            <a:ext cx="8229600" cy="3087688"/>
          </a:xfrm>
        </p:spPr>
        <p:txBody>
          <a:bodyPr/>
          <a:lstStyle/>
          <a:p>
            <a:pPr lvl="2"/>
            <a:r>
              <a:rPr lang="en-US" smtClean="0"/>
              <a:t>Addressing in Personal Networks</a:t>
            </a:r>
          </a:p>
          <a:p>
            <a:pPr lvl="2"/>
            <a:r>
              <a:rPr lang="en-US" smtClean="0"/>
              <a:t>Formation of Clusters</a:t>
            </a:r>
          </a:p>
          <a:p>
            <a:pPr lvl="2"/>
            <a:r>
              <a:rPr lang="en-US" b="1" smtClean="0">
                <a:solidFill>
                  <a:srgbClr val="703096"/>
                </a:solidFill>
              </a:rPr>
              <a:t>Routing in Clusters</a:t>
            </a:r>
          </a:p>
          <a:p>
            <a:pPr lvl="2"/>
            <a:r>
              <a:rPr lang="en-US" smtClean="0"/>
              <a:t>Broadcasting in Clusters</a:t>
            </a:r>
            <a:endParaRPr lang="nl-NL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Copyright 2011 Delft University of Technology</a:t>
            </a:r>
            <a:endParaRPr lang="en-US" smtClean="0">
              <a:latin typeface="Arial" charset="0"/>
            </a:endParaRPr>
          </a:p>
        </p:txBody>
      </p:sp>
      <p:sp>
        <p:nvSpPr>
          <p:cNvPr id="32771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4B23F9-E98C-468B-A879-83522E182018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Cluster Routing (1)</a:t>
            </a:r>
          </a:p>
        </p:txBody>
      </p:sp>
      <p:sp>
        <p:nvSpPr>
          <p:cNvPr id="32773" name="Oval 5"/>
          <p:cNvSpPr>
            <a:spLocks noChangeArrowheads="1"/>
          </p:cNvSpPr>
          <p:nvPr/>
        </p:nvSpPr>
        <p:spPr bwMode="auto">
          <a:xfrm>
            <a:off x="684213" y="1219200"/>
            <a:ext cx="7900987" cy="4957763"/>
          </a:xfrm>
          <a:prstGeom prst="ellipse">
            <a:avLst/>
          </a:prstGeom>
          <a:solidFill>
            <a:srgbClr val="CCFF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 sz="2000">
              <a:solidFill>
                <a:srgbClr val="006600"/>
              </a:solidFill>
              <a:latin typeface="Tahoma" pitchFamily="34" charset="0"/>
            </a:endParaRPr>
          </a:p>
        </p:txBody>
      </p:sp>
      <p:sp>
        <p:nvSpPr>
          <p:cNvPr id="32774" name="Freeform 6"/>
          <p:cNvSpPr>
            <a:spLocks noChangeArrowheads="1"/>
          </p:cNvSpPr>
          <p:nvPr/>
        </p:nvSpPr>
        <p:spPr bwMode="auto">
          <a:xfrm>
            <a:off x="2549525" y="3586163"/>
            <a:ext cx="4649788" cy="1933575"/>
          </a:xfrm>
          <a:custGeom>
            <a:avLst/>
            <a:gdLst>
              <a:gd name="T0" fmla="*/ 2147483647 w 12916"/>
              <a:gd name="T1" fmla="*/ 2147483647 h 5372"/>
              <a:gd name="T2" fmla="*/ 2147483647 w 12916"/>
              <a:gd name="T3" fmla="*/ 2147483647 h 5372"/>
              <a:gd name="T4" fmla="*/ 2147483647 w 12916"/>
              <a:gd name="T5" fmla="*/ 2147483647 h 5372"/>
              <a:gd name="T6" fmla="*/ 2147483647 w 12916"/>
              <a:gd name="T7" fmla="*/ 2147483647 h 5372"/>
              <a:gd name="T8" fmla="*/ 2147483647 w 12916"/>
              <a:gd name="T9" fmla="*/ 2147483647 h 5372"/>
              <a:gd name="T10" fmla="*/ 2147483647 w 12916"/>
              <a:gd name="T11" fmla="*/ 2147483647 h 5372"/>
              <a:gd name="T12" fmla="*/ 2147483647 w 12916"/>
              <a:gd name="T13" fmla="*/ 2147483647 h 5372"/>
              <a:gd name="T14" fmla="*/ 2147483647 w 12916"/>
              <a:gd name="T15" fmla="*/ 2147483647 h 5372"/>
              <a:gd name="T16" fmla="*/ 2147483647 w 12916"/>
              <a:gd name="T17" fmla="*/ 2147483647 h 5372"/>
              <a:gd name="T18" fmla="*/ 2147483647 w 12916"/>
              <a:gd name="T19" fmla="*/ 2147483647 h 5372"/>
              <a:gd name="T20" fmla="*/ 2147483647 w 12916"/>
              <a:gd name="T21" fmla="*/ 2147483647 h 5372"/>
              <a:gd name="T22" fmla="*/ 2147483647 w 12916"/>
              <a:gd name="T23" fmla="*/ 2147483647 h 5372"/>
              <a:gd name="T24" fmla="*/ 2147483647 w 12916"/>
              <a:gd name="T25" fmla="*/ 2147483647 h 5372"/>
              <a:gd name="T26" fmla="*/ 2147483647 w 12916"/>
              <a:gd name="T27" fmla="*/ 2147483647 h 5372"/>
              <a:gd name="T28" fmla="*/ 2147483647 w 12916"/>
              <a:gd name="T29" fmla="*/ 2147483647 h 5372"/>
              <a:gd name="T30" fmla="*/ 2147483647 w 12916"/>
              <a:gd name="T31" fmla="*/ 2147483647 h 5372"/>
              <a:gd name="T32" fmla="*/ 2147483647 w 12916"/>
              <a:gd name="T33" fmla="*/ 2147483647 h 5372"/>
              <a:gd name="T34" fmla="*/ 2147483647 w 12916"/>
              <a:gd name="T35" fmla="*/ 2147483647 h 5372"/>
              <a:gd name="T36" fmla="*/ 2147483647 w 12916"/>
              <a:gd name="T37" fmla="*/ 2147483647 h 5372"/>
              <a:gd name="T38" fmla="*/ 2147483647 w 12916"/>
              <a:gd name="T39" fmla="*/ 2147483647 h 537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2916"/>
              <a:gd name="T61" fmla="*/ 0 h 5372"/>
              <a:gd name="T62" fmla="*/ 12916 w 12916"/>
              <a:gd name="T63" fmla="*/ 5372 h 5372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2916" h="5372">
                <a:moveTo>
                  <a:pt x="1502" y="4031"/>
                </a:moveTo>
                <a:cubicBezTo>
                  <a:pt x="657" y="3917"/>
                  <a:pt x="0" y="3105"/>
                  <a:pt x="359" y="2555"/>
                </a:cubicBezTo>
                <a:cubicBezTo>
                  <a:pt x="653" y="2094"/>
                  <a:pt x="1673" y="2404"/>
                  <a:pt x="2157" y="2030"/>
                </a:cubicBezTo>
                <a:cubicBezTo>
                  <a:pt x="2651" y="1649"/>
                  <a:pt x="2524" y="960"/>
                  <a:pt x="3082" y="788"/>
                </a:cubicBezTo>
                <a:cubicBezTo>
                  <a:pt x="3640" y="616"/>
                  <a:pt x="4520" y="0"/>
                  <a:pt x="4886" y="477"/>
                </a:cubicBezTo>
                <a:cubicBezTo>
                  <a:pt x="5537" y="1334"/>
                  <a:pt x="6128" y="733"/>
                  <a:pt x="6574" y="585"/>
                </a:cubicBezTo>
                <a:cubicBezTo>
                  <a:pt x="7126" y="399"/>
                  <a:pt x="7744" y="387"/>
                  <a:pt x="8428" y="409"/>
                </a:cubicBezTo>
                <a:cubicBezTo>
                  <a:pt x="9112" y="431"/>
                  <a:pt x="9320" y="898"/>
                  <a:pt x="9788" y="1305"/>
                </a:cubicBezTo>
                <a:cubicBezTo>
                  <a:pt x="10211" y="1664"/>
                  <a:pt x="10890" y="1080"/>
                  <a:pt x="11481" y="1070"/>
                </a:cubicBezTo>
                <a:cubicBezTo>
                  <a:pt x="12011" y="1062"/>
                  <a:pt x="12793" y="1237"/>
                  <a:pt x="12846" y="1837"/>
                </a:cubicBezTo>
                <a:cubicBezTo>
                  <a:pt x="12915" y="2576"/>
                  <a:pt x="11992" y="2911"/>
                  <a:pt x="11535" y="3347"/>
                </a:cubicBezTo>
                <a:cubicBezTo>
                  <a:pt x="11189" y="3682"/>
                  <a:pt x="9709" y="3188"/>
                  <a:pt x="10719" y="4219"/>
                </a:cubicBezTo>
                <a:cubicBezTo>
                  <a:pt x="11111" y="4621"/>
                  <a:pt x="10400" y="5241"/>
                  <a:pt x="9682" y="5282"/>
                </a:cubicBezTo>
                <a:cubicBezTo>
                  <a:pt x="9086" y="5319"/>
                  <a:pt x="8775" y="4865"/>
                  <a:pt x="8046" y="4707"/>
                </a:cubicBezTo>
                <a:cubicBezTo>
                  <a:pt x="7307" y="4548"/>
                  <a:pt x="6865" y="5235"/>
                  <a:pt x="6192" y="5313"/>
                </a:cubicBezTo>
                <a:cubicBezTo>
                  <a:pt x="5664" y="5371"/>
                  <a:pt x="5614" y="4760"/>
                  <a:pt x="4884" y="4508"/>
                </a:cubicBezTo>
                <a:cubicBezTo>
                  <a:pt x="4118" y="4243"/>
                  <a:pt x="3598" y="4820"/>
                  <a:pt x="2918" y="4844"/>
                </a:cubicBezTo>
                <a:cubicBezTo>
                  <a:pt x="2362" y="4866"/>
                  <a:pt x="1554" y="4600"/>
                  <a:pt x="1610" y="4038"/>
                </a:cubicBezTo>
                <a:lnTo>
                  <a:pt x="1502" y="4031"/>
                </a:lnTo>
              </a:path>
            </a:pathLst>
          </a:custGeom>
          <a:solidFill>
            <a:srgbClr val="FFC8C8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300288" y="3960813"/>
            <a:ext cx="1211262" cy="1319212"/>
            <a:chOff x="1413" y="2723"/>
            <a:chExt cx="763" cy="831"/>
          </a:xfrm>
        </p:grpSpPr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1413" y="3262"/>
              <a:ext cx="260" cy="291"/>
              <a:chOff x="1413" y="3262"/>
              <a:chExt cx="260" cy="291"/>
            </a:xfrm>
          </p:grpSpPr>
          <p:sp>
            <p:nvSpPr>
              <p:cNvPr id="32988" name="Freeform 10"/>
              <p:cNvSpPr>
                <a:spLocks noChangeArrowheads="1"/>
              </p:cNvSpPr>
              <p:nvPr/>
            </p:nvSpPr>
            <p:spPr bwMode="auto">
              <a:xfrm>
                <a:off x="1413" y="3262"/>
                <a:ext cx="261" cy="292"/>
              </a:xfrm>
              <a:custGeom>
                <a:avLst/>
                <a:gdLst>
                  <a:gd name="T0" fmla="*/ 0 w 1151"/>
                  <a:gd name="T1" fmla="*/ 0 h 1289"/>
                  <a:gd name="T2" fmla="*/ 0 w 1151"/>
                  <a:gd name="T3" fmla="*/ 0 h 1289"/>
                  <a:gd name="T4" fmla="*/ 0 w 1151"/>
                  <a:gd name="T5" fmla="*/ 0 h 1289"/>
                  <a:gd name="T6" fmla="*/ 0 w 1151"/>
                  <a:gd name="T7" fmla="*/ 0 h 1289"/>
                  <a:gd name="T8" fmla="*/ 0 w 1151"/>
                  <a:gd name="T9" fmla="*/ 0 h 12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1"/>
                  <a:gd name="T16" fmla="*/ 0 h 1289"/>
                  <a:gd name="T17" fmla="*/ 1151 w 1151"/>
                  <a:gd name="T18" fmla="*/ 1289 h 12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1" h="1289">
                    <a:moveTo>
                      <a:pt x="1150" y="1288"/>
                    </a:moveTo>
                    <a:lnTo>
                      <a:pt x="1150" y="698"/>
                    </a:lnTo>
                    <a:lnTo>
                      <a:pt x="0" y="0"/>
                    </a:lnTo>
                    <a:lnTo>
                      <a:pt x="0" y="583"/>
                    </a:lnTo>
                    <a:lnTo>
                      <a:pt x="1150" y="1288"/>
                    </a:lnTo>
                  </a:path>
                </a:pathLst>
              </a:custGeom>
              <a:solidFill>
                <a:srgbClr val="DADADA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989" name="Freeform 11"/>
              <p:cNvSpPr>
                <a:spLocks noChangeArrowheads="1"/>
              </p:cNvSpPr>
              <p:nvPr/>
            </p:nvSpPr>
            <p:spPr bwMode="auto">
              <a:xfrm>
                <a:off x="1413" y="3262"/>
                <a:ext cx="261" cy="292"/>
              </a:xfrm>
              <a:custGeom>
                <a:avLst/>
                <a:gdLst>
                  <a:gd name="T0" fmla="*/ 0 w 1151"/>
                  <a:gd name="T1" fmla="*/ 0 h 1289"/>
                  <a:gd name="T2" fmla="*/ 0 w 1151"/>
                  <a:gd name="T3" fmla="*/ 0 h 1289"/>
                  <a:gd name="T4" fmla="*/ 0 w 1151"/>
                  <a:gd name="T5" fmla="*/ 0 h 1289"/>
                  <a:gd name="T6" fmla="*/ 0 w 1151"/>
                  <a:gd name="T7" fmla="*/ 0 h 1289"/>
                  <a:gd name="T8" fmla="*/ 0 w 1151"/>
                  <a:gd name="T9" fmla="*/ 0 h 12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1"/>
                  <a:gd name="T16" fmla="*/ 0 h 1289"/>
                  <a:gd name="T17" fmla="*/ 1151 w 1151"/>
                  <a:gd name="T18" fmla="*/ 1289 h 12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1" h="1289">
                    <a:moveTo>
                      <a:pt x="1150" y="1288"/>
                    </a:moveTo>
                    <a:lnTo>
                      <a:pt x="1150" y="698"/>
                    </a:lnTo>
                    <a:lnTo>
                      <a:pt x="0" y="0"/>
                    </a:lnTo>
                    <a:lnTo>
                      <a:pt x="0" y="583"/>
                    </a:lnTo>
                    <a:lnTo>
                      <a:pt x="1150" y="1288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" name="Group 12"/>
            <p:cNvGrpSpPr>
              <a:grpSpLocks/>
            </p:cNvGrpSpPr>
            <p:nvPr/>
          </p:nvGrpSpPr>
          <p:grpSpPr bwMode="auto">
            <a:xfrm>
              <a:off x="1413" y="3152"/>
              <a:ext cx="763" cy="269"/>
              <a:chOff x="1413" y="3152"/>
              <a:chExt cx="763" cy="269"/>
            </a:xfrm>
          </p:grpSpPr>
          <p:sp>
            <p:nvSpPr>
              <p:cNvPr id="32986" name="Freeform 13"/>
              <p:cNvSpPr>
                <a:spLocks noChangeArrowheads="1"/>
              </p:cNvSpPr>
              <p:nvPr/>
            </p:nvSpPr>
            <p:spPr bwMode="auto">
              <a:xfrm>
                <a:off x="1413" y="3152"/>
                <a:ext cx="764" cy="270"/>
              </a:xfrm>
              <a:custGeom>
                <a:avLst/>
                <a:gdLst>
                  <a:gd name="T0" fmla="*/ 0 w 3370"/>
                  <a:gd name="T1" fmla="*/ 0 h 1192"/>
                  <a:gd name="T2" fmla="*/ 0 w 3370"/>
                  <a:gd name="T3" fmla="*/ 0 h 1192"/>
                  <a:gd name="T4" fmla="*/ 0 w 3370"/>
                  <a:gd name="T5" fmla="*/ 0 h 1192"/>
                  <a:gd name="T6" fmla="*/ 0 w 3370"/>
                  <a:gd name="T7" fmla="*/ 0 h 1192"/>
                  <a:gd name="T8" fmla="*/ 0 w 3370"/>
                  <a:gd name="T9" fmla="*/ 0 h 1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70"/>
                  <a:gd name="T16" fmla="*/ 0 h 1192"/>
                  <a:gd name="T17" fmla="*/ 3370 w 3370"/>
                  <a:gd name="T18" fmla="*/ 1192 h 1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70" h="1192">
                    <a:moveTo>
                      <a:pt x="1158" y="1191"/>
                    </a:moveTo>
                    <a:lnTo>
                      <a:pt x="3369" y="592"/>
                    </a:lnTo>
                    <a:lnTo>
                      <a:pt x="2143" y="0"/>
                    </a:lnTo>
                    <a:lnTo>
                      <a:pt x="0" y="480"/>
                    </a:lnTo>
                    <a:lnTo>
                      <a:pt x="1158" y="1191"/>
                    </a:lnTo>
                  </a:path>
                </a:pathLst>
              </a:custGeom>
              <a:solidFill>
                <a:srgbClr val="DADADA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987" name="Freeform 14"/>
              <p:cNvSpPr>
                <a:spLocks noChangeArrowheads="1"/>
              </p:cNvSpPr>
              <p:nvPr/>
            </p:nvSpPr>
            <p:spPr bwMode="auto">
              <a:xfrm>
                <a:off x="1413" y="3152"/>
                <a:ext cx="764" cy="270"/>
              </a:xfrm>
              <a:custGeom>
                <a:avLst/>
                <a:gdLst>
                  <a:gd name="T0" fmla="*/ 0 w 3370"/>
                  <a:gd name="T1" fmla="*/ 0 h 1192"/>
                  <a:gd name="T2" fmla="*/ 0 w 3370"/>
                  <a:gd name="T3" fmla="*/ 0 h 1192"/>
                  <a:gd name="T4" fmla="*/ 0 w 3370"/>
                  <a:gd name="T5" fmla="*/ 0 h 1192"/>
                  <a:gd name="T6" fmla="*/ 0 w 3370"/>
                  <a:gd name="T7" fmla="*/ 0 h 1192"/>
                  <a:gd name="T8" fmla="*/ 0 w 3370"/>
                  <a:gd name="T9" fmla="*/ 0 h 1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70"/>
                  <a:gd name="T16" fmla="*/ 0 h 1192"/>
                  <a:gd name="T17" fmla="*/ 3370 w 3370"/>
                  <a:gd name="T18" fmla="*/ 1192 h 1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70" h="1192">
                    <a:moveTo>
                      <a:pt x="1158" y="1191"/>
                    </a:moveTo>
                    <a:lnTo>
                      <a:pt x="3369" y="592"/>
                    </a:lnTo>
                    <a:lnTo>
                      <a:pt x="2143" y="0"/>
                    </a:lnTo>
                    <a:lnTo>
                      <a:pt x="0" y="480"/>
                    </a:lnTo>
                    <a:lnTo>
                      <a:pt x="1158" y="1191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" name="Group 15"/>
            <p:cNvGrpSpPr>
              <a:grpSpLocks/>
            </p:cNvGrpSpPr>
            <p:nvPr/>
          </p:nvGrpSpPr>
          <p:grpSpPr bwMode="auto">
            <a:xfrm>
              <a:off x="1675" y="3287"/>
              <a:ext cx="500" cy="267"/>
              <a:chOff x="1675" y="3287"/>
              <a:chExt cx="500" cy="267"/>
            </a:xfrm>
          </p:grpSpPr>
          <p:sp>
            <p:nvSpPr>
              <p:cNvPr id="32984" name="Freeform 16"/>
              <p:cNvSpPr>
                <a:spLocks noChangeArrowheads="1"/>
              </p:cNvSpPr>
              <p:nvPr/>
            </p:nvSpPr>
            <p:spPr bwMode="auto">
              <a:xfrm>
                <a:off x="1675" y="3287"/>
                <a:ext cx="501" cy="268"/>
              </a:xfrm>
              <a:custGeom>
                <a:avLst/>
                <a:gdLst>
                  <a:gd name="T0" fmla="*/ 0 w 2211"/>
                  <a:gd name="T1" fmla="*/ 0 h 1183"/>
                  <a:gd name="T2" fmla="*/ 0 w 2211"/>
                  <a:gd name="T3" fmla="*/ 0 h 1183"/>
                  <a:gd name="T4" fmla="*/ 0 w 2211"/>
                  <a:gd name="T5" fmla="*/ 0 h 1183"/>
                  <a:gd name="T6" fmla="*/ 0 w 2211"/>
                  <a:gd name="T7" fmla="*/ 0 h 1183"/>
                  <a:gd name="T8" fmla="*/ 0 w 2211"/>
                  <a:gd name="T9" fmla="*/ 0 h 1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11"/>
                  <a:gd name="T16" fmla="*/ 0 h 1183"/>
                  <a:gd name="T17" fmla="*/ 2211 w 2211"/>
                  <a:gd name="T18" fmla="*/ 1183 h 1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11" h="1183">
                    <a:moveTo>
                      <a:pt x="2210" y="0"/>
                    </a:moveTo>
                    <a:lnTo>
                      <a:pt x="2207" y="578"/>
                    </a:lnTo>
                    <a:lnTo>
                      <a:pt x="0" y="1182"/>
                    </a:lnTo>
                    <a:lnTo>
                      <a:pt x="0" y="591"/>
                    </a:lnTo>
                    <a:lnTo>
                      <a:pt x="2210" y="0"/>
                    </a:lnTo>
                  </a:path>
                </a:pathLst>
              </a:custGeom>
              <a:solidFill>
                <a:srgbClr val="FFFF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985" name="Freeform 17"/>
              <p:cNvSpPr>
                <a:spLocks noChangeArrowheads="1"/>
              </p:cNvSpPr>
              <p:nvPr/>
            </p:nvSpPr>
            <p:spPr bwMode="auto">
              <a:xfrm>
                <a:off x="1675" y="3287"/>
                <a:ext cx="501" cy="268"/>
              </a:xfrm>
              <a:custGeom>
                <a:avLst/>
                <a:gdLst>
                  <a:gd name="T0" fmla="*/ 0 w 2211"/>
                  <a:gd name="T1" fmla="*/ 0 h 1183"/>
                  <a:gd name="T2" fmla="*/ 0 w 2211"/>
                  <a:gd name="T3" fmla="*/ 0 h 1183"/>
                  <a:gd name="T4" fmla="*/ 0 w 2211"/>
                  <a:gd name="T5" fmla="*/ 0 h 1183"/>
                  <a:gd name="T6" fmla="*/ 0 w 2211"/>
                  <a:gd name="T7" fmla="*/ 0 h 1183"/>
                  <a:gd name="T8" fmla="*/ 0 w 2211"/>
                  <a:gd name="T9" fmla="*/ 0 h 1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11"/>
                  <a:gd name="T16" fmla="*/ 0 h 1183"/>
                  <a:gd name="T17" fmla="*/ 2211 w 2211"/>
                  <a:gd name="T18" fmla="*/ 1183 h 1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11" h="1183">
                    <a:moveTo>
                      <a:pt x="2210" y="0"/>
                    </a:moveTo>
                    <a:lnTo>
                      <a:pt x="2207" y="578"/>
                    </a:lnTo>
                    <a:lnTo>
                      <a:pt x="0" y="1182"/>
                    </a:lnTo>
                    <a:lnTo>
                      <a:pt x="0" y="591"/>
                    </a:lnTo>
                    <a:lnTo>
                      <a:pt x="2210" y="0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2956" name="Freeform 18"/>
            <p:cNvSpPr>
              <a:spLocks noChangeArrowheads="1"/>
            </p:cNvSpPr>
            <p:nvPr/>
          </p:nvSpPr>
          <p:spPr bwMode="auto">
            <a:xfrm>
              <a:off x="1699" y="3416"/>
              <a:ext cx="103" cy="61"/>
            </a:xfrm>
            <a:custGeom>
              <a:avLst/>
              <a:gdLst>
                <a:gd name="T0" fmla="*/ 0 w 454"/>
                <a:gd name="T1" fmla="*/ 0 h 269"/>
                <a:gd name="T2" fmla="*/ 0 w 454"/>
                <a:gd name="T3" fmla="*/ 0 h 269"/>
                <a:gd name="T4" fmla="*/ 0 w 454"/>
                <a:gd name="T5" fmla="*/ 0 h 269"/>
                <a:gd name="T6" fmla="*/ 0 w 454"/>
                <a:gd name="T7" fmla="*/ 0 h 269"/>
                <a:gd name="T8" fmla="*/ 0 w 454"/>
                <a:gd name="T9" fmla="*/ 0 h 2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4"/>
                <a:gd name="T16" fmla="*/ 0 h 269"/>
                <a:gd name="T17" fmla="*/ 454 w 454"/>
                <a:gd name="T18" fmla="*/ 269 h 2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4" h="269">
                  <a:moveTo>
                    <a:pt x="0" y="268"/>
                  </a:moveTo>
                  <a:lnTo>
                    <a:pt x="453" y="152"/>
                  </a:lnTo>
                  <a:lnTo>
                    <a:pt x="453" y="0"/>
                  </a:lnTo>
                  <a:lnTo>
                    <a:pt x="0" y="125"/>
                  </a:lnTo>
                  <a:lnTo>
                    <a:pt x="0" y="268"/>
                  </a:lnTo>
                </a:path>
              </a:pathLst>
            </a:custGeom>
            <a:solidFill>
              <a:srgbClr val="CECECE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" name="Group 19"/>
            <p:cNvGrpSpPr>
              <a:grpSpLocks/>
            </p:cNvGrpSpPr>
            <p:nvPr/>
          </p:nvGrpSpPr>
          <p:grpSpPr bwMode="auto">
            <a:xfrm>
              <a:off x="1960" y="3317"/>
              <a:ext cx="192" cy="134"/>
              <a:chOff x="1960" y="3317"/>
              <a:chExt cx="192" cy="134"/>
            </a:xfrm>
          </p:grpSpPr>
          <p:grpSp>
            <p:nvGrpSpPr>
              <p:cNvPr id="7" name="Group 20"/>
              <p:cNvGrpSpPr>
                <a:grpSpLocks/>
              </p:cNvGrpSpPr>
              <p:nvPr/>
            </p:nvGrpSpPr>
            <p:grpSpPr bwMode="auto">
              <a:xfrm>
                <a:off x="1963" y="3317"/>
                <a:ext cx="183" cy="134"/>
                <a:chOff x="1963" y="3317"/>
                <a:chExt cx="183" cy="134"/>
              </a:xfrm>
            </p:grpSpPr>
            <p:sp>
              <p:nvSpPr>
                <p:cNvPr id="32982" name="Freeform 21"/>
                <p:cNvSpPr>
                  <a:spLocks noChangeArrowheads="1"/>
                </p:cNvSpPr>
                <p:nvPr/>
              </p:nvSpPr>
              <p:spPr bwMode="auto">
                <a:xfrm>
                  <a:off x="1963" y="3317"/>
                  <a:ext cx="184" cy="135"/>
                </a:xfrm>
                <a:custGeom>
                  <a:avLst/>
                  <a:gdLst>
                    <a:gd name="T0" fmla="*/ 0 w 812"/>
                    <a:gd name="T1" fmla="*/ 0 h 596"/>
                    <a:gd name="T2" fmla="*/ 0 w 812"/>
                    <a:gd name="T3" fmla="*/ 0 h 596"/>
                    <a:gd name="T4" fmla="*/ 0 w 812"/>
                    <a:gd name="T5" fmla="*/ 0 h 596"/>
                    <a:gd name="T6" fmla="*/ 0 w 812"/>
                    <a:gd name="T7" fmla="*/ 0 h 596"/>
                    <a:gd name="T8" fmla="*/ 0 w 812"/>
                    <a:gd name="T9" fmla="*/ 0 h 5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12"/>
                    <a:gd name="T16" fmla="*/ 0 h 596"/>
                    <a:gd name="T17" fmla="*/ 812 w 812"/>
                    <a:gd name="T18" fmla="*/ 596 h 5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12" h="596">
                      <a:moveTo>
                        <a:pt x="811" y="0"/>
                      </a:moveTo>
                      <a:lnTo>
                        <a:pt x="0" y="232"/>
                      </a:lnTo>
                      <a:lnTo>
                        <a:pt x="0" y="595"/>
                      </a:lnTo>
                      <a:lnTo>
                        <a:pt x="811" y="371"/>
                      </a:lnTo>
                      <a:lnTo>
                        <a:pt x="811" y="0"/>
                      </a:lnTo>
                    </a:path>
                  </a:pathLst>
                </a:cu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983" name="Freeform 22"/>
                <p:cNvSpPr>
                  <a:spLocks noChangeArrowheads="1"/>
                </p:cNvSpPr>
                <p:nvPr/>
              </p:nvSpPr>
              <p:spPr bwMode="auto">
                <a:xfrm>
                  <a:off x="1963" y="3317"/>
                  <a:ext cx="184" cy="135"/>
                </a:xfrm>
                <a:custGeom>
                  <a:avLst/>
                  <a:gdLst>
                    <a:gd name="T0" fmla="*/ 0 w 812"/>
                    <a:gd name="T1" fmla="*/ 0 h 596"/>
                    <a:gd name="T2" fmla="*/ 0 w 812"/>
                    <a:gd name="T3" fmla="*/ 0 h 596"/>
                    <a:gd name="T4" fmla="*/ 0 w 812"/>
                    <a:gd name="T5" fmla="*/ 0 h 596"/>
                    <a:gd name="T6" fmla="*/ 0 w 812"/>
                    <a:gd name="T7" fmla="*/ 0 h 596"/>
                    <a:gd name="T8" fmla="*/ 0 w 812"/>
                    <a:gd name="T9" fmla="*/ 0 h 5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12"/>
                    <a:gd name="T16" fmla="*/ 0 h 596"/>
                    <a:gd name="T17" fmla="*/ 812 w 812"/>
                    <a:gd name="T18" fmla="*/ 596 h 5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12" h="596">
                      <a:moveTo>
                        <a:pt x="811" y="0"/>
                      </a:moveTo>
                      <a:lnTo>
                        <a:pt x="0" y="232"/>
                      </a:lnTo>
                      <a:lnTo>
                        <a:pt x="0" y="595"/>
                      </a:lnTo>
                      <a:lnTo>
                        <a:pt x="811" y="371"/>
                      </a:lnTo>
                      <a:lnTo>
                        <a:pt x="811" y="0"/>
                      </a:lnTo>
                    </a:path>
                  </a:pathLst>
                </a:custGeom>
                <a:noFill/>
                <a:ln w="126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2979" name="Line 23"/>
              <p:cNvSpPr>
                <a:spLocks noChangeShapeType="1"/>
              </p:cNvSpPr>
              <p:nvPr/>
            </p:nvSpPr>
            <p:spPr bwMode="auto">
              <a:xfrm flipH="1">
                <a:off x="1959" y="3365"/>
                <a:ext cx="195" cy="46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80" name="Freeform 24"/>
              <p:cNvSpPr>
                <a:spLocks noChangeArrowheads="1"/>
              </p:cNvSpPr>
              <p:nvPr/>
            </p:nvSpPr>
            <p:spPr bwMode="auto">
              <a:xfrm>
                <a:off x="2028" y="3389"/>
                <a:ext cx="67" cy="32"/>
              </a:xfrm>
              <a:custGeom>
                <a:avLst/>
                <a:gdLst>
                  <a:gd name="T0" fmla="*/ 0 w 294"/>
                  <a:gd name="T1" fmla="*/ 0 h 142"/>
                  <a:gd name="T2" fmla="*/ 0 w 294"/>
                  <a:gd name="T3" fmla="*/ 0 h 142"/>
                  <a:gd name="T4" fmla="*/ 0 w 294"/>
                  <a:gd name="T5" fmla="*/ 0 h 142"/>
                  <a:gd name="T6" fmla="*/ 0 w 294"/>
                  <a:gd name="T7" fmla="*/ 0 h 142"/>
                  <a:gd name="T8" fmla="*/ 0 w 294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4"/>
                  <a:gd name="T16" fmla="*/ 0 h 142"/>
                  <a:gd name="T17" fmla="*/ 294 w 294"/>
                  <a:gd name="T18" fmla="*/ 142 h 1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4" h="142">
                    <a:moveTo>
                      <a:pt x="293" y="0"/>
                    </a:moveTo>
                    <a:lnTo>
                      <a:pt x="293" y="46"/>
                    </a:lnTo>
                    <a:lnTo>
                      <a:pt x="0" y="141"/>
                    </a:lnTo>
                    <a:lnTo>
                      <a:pt x="0" y="83"/>
                    </a:lnTo>
                    <a:lnTo>
                      <a:pt x="293" y="0"/>
                    </a:lnTo>
                  </a:path>
                </a:pathLst>
              </a:custGeom>
              <a:solidFill>
                <a:srgbClr val="CECECE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981" name="Freeform 25"/>
              <p:cNvSpPr>
                <a:spLocks noChangeArrowheads="1"/>
              </p:cNvSpPr>
              <p:nvPr/>
            </p:nvSpPr>
            <p:spPr bwMode="auto">
              <a:xfrm>
                <a:off x="2028" y="3349"/>
                <a:ext cx="67" cy="29"/>
              </a:xfrm>
              <a:custGeom>
                <a:avLst/>
                <a:gdLst>
                  <a:gd name="T0" fmla="*/ 0 w 294"/>
                  <a:gd name="T1" fmla="*/ 0 h 128"/>
                  <a:gd name="T2" fmla="*/ 0 w 294"/>
                  <a:gd name="T3" fmla="*/ 0 h 128"/>
                  <a:gd name="T4" fmla="*/ 0 w 294"/>
                  <a:gd name="T5" fmla="*/ 0 h 128"/>
                  <a:gd name="T6" fmla="*/ 0 w 294"/>
                  <a:gd name="T7" fmla="*/ 0 h 128"/>
                  <a:gd name="T8" fmla="*/ 0 w 294"/>
                  <a:gd name="T9" fmla="*/ 0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4"/>
                  <a:gd name="T16" fmla="*/ 0 h 128"/>
                  <a:gd name="T17" fmla="*/ 294 w 294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4" h="128">
                    <a:moveTo>
                      <a:pt x="293" y="0"/>
                    </a:moveTo>
                    <a:lnTo>
                      <a:pt x="293" y="47"/>
                    </a:lnTo>
                    <a:lnTo>
                      <a:pt x="0" y="127"/>
                    </a:lnTo>
                    <a:lnTo>
                      <a:pt x="0" y="77"/>
                    </a:lnTo>
                    <a:lnTo>
                      <a:pt x="293" y="0"/>
                    </a:lnTo>
                  </a:path>
                </a:pathLst>
              </a:custGeom>
              <a:solidFill>
                <a:srgbClr val="CECECE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" name="Group 26"/>
            <p:cNvGrpSpPr>
              <a:grpSpLocks/>
            </p:cNvGrpSpPr>
            <p:nvPr/>
          </p:nvGrpSpPr>
          <p:grpSpPr bwMode="auto">
            <a:xfrm>
              <a:off x="1443" y="2723"/>
              <a:ext cx="460" cy="456"/>
              <a:chOff x="1443" y="2723"/>
              <a:chExt cx="460" cy="456"/>
            </a:xfrm>
          </p:grpSpPr>
          <p:sp>
            <p:nvSpPr>
              <p:cNvPr id="32976" name="Freeform 27"/>
              <p:cNvSpPr>
                <a:spLocks noChangeArrowheads="1"/>
              </p:cNvSpPr>
              <p:nvPr/>
            </p:nvSpPr>
            <p:spPr bwMode="auto">
              <a:xfrm>
                <a:off x="1443" y="2723"/>
                <a:ext cx="461" cy="457"/>
              </a:xfrm>
              <a:custGeom>
                <a:avLst/>
                <a:gdLst>
                  <a:gd name="T0" fmla="*/ 0 w 2034"/>
                  <a:gd name="T1" fmla="*/ 0 h 2016"/>
                  <a:gd name="T2" fmla="*/ 0 w 2034"/>
                  <a:gd name="T3" fmla="*/ 0 h 2016"/>
                  <a:gd name="T4" fmla="*/ 0 w 2034"/>
                  <a:gd name="T5" fmla="*/ 0 h 2016"/>
                  <a:gd name="T6" fmla="*/ 0 w 2034"/>
                  <a:gd name="T7" fmla="*/ 0 h 2016"/>
                  <a:gd name="T8" fmla="*/ 0 w 2034"/>
                  <a:gd name="T9" fmla="*/ 0 h 2016"/>
                  <a:gd name="T10" fmla="*/ 0 w 2034"/>
                  <a:gd name="T11" fmla="*/ 0 h 20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34"/>
                  <a:gd name="T19" fmla="*/ 0 h 2016"/>
                  <a:gd name="T20" fmla="*/ 2034 w 2034"/>
                  <a:gd name="T21" fmla="*/ 2016 h 20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34" h="2016">
                    <a:moveTo>
                      <a:pt x="354" y="2015"/>
                    </a:moveTo>
                    <a:lnTo>
                      <a:pt x="0" y="1572"/>
                    </a:lnTo>
                    <a:lnTo>
                      <a:pt x="0" y="346"/>
                    </a:lnTo>
                    <a:lnTo>
                      <a:pt x="1495" y="0"/>
                    </a:lnTo>
                    <a:lnTo>
                      <a:pt x="2033" y="153"/>
                    </a:lnTo>
                    <a:lnTo>
                      <a:pt x="354" y="2015"/>
                    </a:lnTo>
                  </a:path>
                </a:pathLst>
              </a:custGeom>
              <a:solidFill>
                <a:srgbClr val="DADADA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977" name="Freeform 28"/>
              <p:cNvSpPr>
                <a:spLocks noChangeArrowheads="1"/>
              </p:cNvSpPr>
              <p:nvPr/>
            </p:nvSpPr>
            <p:spPr bwMode="auto">
              <a:xfrm>
                <a:off x="1443" y="2723"/>
                <a:ext cx="461" cy="457"/>
              </a:xfrm>
              <a:custGeom>
                <a:avLst/>
                <a:gdLst>
                  <a:gd name="T0" fmla="*/ 0 w 2034"/>
                  <a:gd name="T1" fmla="*/ 0 h 2016"/>
                  <a:gd name="T2" fmla="*/ 0 w 2034"/>
                  <a:gd name="T3" fmla="*/ 0 h 2016"/>
                  <a:gd name="T4" fmla="*/ 0 w 2034"/>
                  <a:gd name="T5" fmla="*/ 0 h 2016"/>
                  <a:gd name="T6" fmla="*/ 0 w 2034"/>
                  <a:gd name="T7" fmla="*/ 0 h 2016"/>
                  <a:gd name="T8" fmla="*/ 0 w 2034"/>
                  <a:gd name="T9" fmla="*/ 0 h 20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34"/>
                  <a:gd name="T16" fmla="*/ 0 h 2016"/>
                  <a:gd name="T17" fmla="*/ 2034 w 2034"/>
                  <a:gd name="T18" fmla="*/ 2016 h 20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34" h="2016">
                    <a:moveTo>
                      <a:pt x="354" y="2015"/>
                    </a:moveTo>
                    <a:lnTo>
                      <a:pt x="0" y="1572"/>
                    </a:lnTo>
                    <a:lnTo>
                      <a:pt x="0" y="346"/>
                    </a:lnTo>
                    <a:lnTo>
                      <a:pt x="1495" y="0"/>
                    </a:lnTo>
                    <a:lnTo>
                      <a:pt x="2033" y="153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" name="Group 29"/>
            <p:cNvGrpSpPr>
              <a:grpSpLocks/>
            </p:cNvGrpSpPr>
            <p:nvPr/>
          </p:nvGrpSpPr>
          <p:grpSpPr bwMode="auto">
            <a:xfrm>
              <a:off x="1530" y="2844"/>
              <a:ext cx="146" cy="504"/>
              <a:chOff x="1530" y="2844"/>
              <a:chExt cx="146" cy="504"/>
            </a:xfrm>
          </p:grpSpPr>
          <p:sp>
            <p:nvSpPr>
              <p:cNvPr id="32974" name="Freeform 30"/>
              <p:cNvSpPr>
                <a:spLocks noChangeArrowheads="1"/>
              </p:cNvSpPr>
              <p:nvPr/>
            </p:nvSpPr>
            <p:spPr bwMode="auto">
              <a:xfrm>
                <a:off x="1530" y="2844"/>
                <a:ext cx="147" cy="505"/>
              </a:xfrm>
              <a:custGeom>
                <a:avLst/>
                <a:gdLst>
                  <a:gd name="T0" fmla="*/ 0 w 649"/>
                  <a:gd name="T1" fmla="*/ 0 h 2228"/>
                  <a:gd name="T2" fmla="*/ 0 w 649"/>
                  <a:gd name="T3" fmla="*/ 0 h 2228"/>
                  <a:gd name="T4" fmla="*/ 0 w 649"/>
                  <a:gd name="T5" fmla="*/ 0 h 2228"/>
                  <a:gd name="T6" fmla="*/ 0 w 649"/>
                  <a:gd name="T7" fmla="*/ 0 h 2228"/>
                  <a:gd name="T8" fmla="*/ 0 w 649"/>
                  <a:gd name="T9" fmla="*/ 0 h 22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9"/>
                  <a:gd name="T16" fmla="*/ 0 h 2228"/>
                  <a:gd name="T17" fmla="*/ 649 w 649"/>
                  <a:gd name="T18" fmla="*/ 2228 h 22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9" h="2228">
                    <a:moveTo>
                      <a:pt x="648" y="2227"/>
                    </a:moveTo>
                    <a:lnTo>
                      <a:pt x="648" y="359"/>
                    </a:lnTo>
                    <a:lnTo>
                      <a:pt x="0" y="0"/>
                    </a:lnTo>
                    <a:lnTo>
                      <a:pt x="0" y="1800"/>
                    </a:lnTo>
                    <a:lnTo>
                      <a:pt x="648" y="2227"/>
                    </a:lnTo>
                  </a:path>
                </a:pathLst>
              </a:custGeom>
              <a:solidFill>
                <a:srgbClr val="DADADA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975" name="Freeform 31"/>
              <p:cNvSpPr>
                <a:spLocks noChangeArrowheads="1"/>
              </p:cNvSpPr>
              <p:nvPr/>
            </p:nvSpPr>
            <p:spPr bwMode="auto">
              <a:xfrm>
                <a:off x="1530" y="2844"/>
                <a:ext cx="147" cy="505"/>
              </a:xfrm>
              <a:custGeom>
                <a:avLst/>
                <a:gdLst>
                  <a:gd name="T0" fmla="*/ 0 w 649"/>
                  <a:gd name="T1" fmla="*/ 0 h 2228"/>
                  <a:gd name="T2" fmla="*/ 0 w 649"/>
                  <a:gd name="T3" fmla="*/ 0 h 2228"/>
                  <a:gd name="T4" fmla="*/ 0 w 649"/>
                  <a:gd name="T5" fmla="*/ 0 h 2228"/>
                  <a:gd name="T6" fmla="*/ 0 w 649"/>
                  <a:gd name="T7" fmla="*/ 0 h 2228"/>
                  <a:gd name="T8" fmla="*/ 0 w 649"/>
                  <a:gd name="T9" fmla="*/ 0 h 22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9"/>
                  <a:gd name="T16" fmla="*/ 0 h 2228"/>
                  <a:gd name="T17" fmla="*/ 649 w 649"/>
                  <a:gd name="T18" fmla="*/ 2228 h 22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9" h="2228">
                    <a:moveTo>
                      <a:pt x="648" y="2227"/>
                    </a:moveTo>
                    <a:lnTo>
                      <a:pt x="648" y="359"/>
                    </a:lnTo>
                    <a:lnTo>
                      <a:pt x="0" y="0"/>
                    </a:lnTo>
                    <a:lnTo>
                      <a:pt x="0" y="1800"/>
                    </a:lnTo>
                    <a:lnTo>
                      <a:pt x="648" y="2227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" name="Group 32"/>
            <p:cNvGrpSpPr>
              <a:grpSpLocks/>
            </p:cNvGrpSpPr>
            <p:nvPr/>
          </p:nvGrpSpPr>
          <p:grpSpPr bwMode="auto">
            <a:xfrm>
              <a:off x="1530" y="2740"/>
              <a:ext cx="618" cy="186"/>
              <a:chOff x="1530" y="2740"/>
              <a:chExt cx="618" cy="186"/>
            </a:xfrm>
          </p:grpSpPr>
          <p:sp>
            <p:nvSpPr>
              <p:cNvPr id="32972" name="Freeform 33"/>
              <p:cNvSpPr>
                <a:spLocks noChangeArrowheads="1"/>
              </p:cNvSpPr>
              <p:nvPr/>
            </p:nvSpPr>
            <p:spPr bwMode="auto">
              <a:xfrm>
                <a:off x="1530" y="2740"/>
                <a:ext cx="619" cy="187"/>
              </a:xfrm>
              <a:custGeom>
                <a:avLst/>
                <a:gdLst>
                  <a:gd name="T0" fmla="*/ 0 w 2731"/>
                  <a:gd name="T1" fmla="*/ 0 h 825"/>
                  <a:gd name="T2" fmla="*/ 0 w 2731"/>
                  <a:gd name="T3" fmla="*/ 0 h 825"/>
                  <a:gd name="T4" fmla="*/ 0 w 2731"/>
                  <a:gd name="T5" fmla="*/ 0 h 825"/>
                  <a:gd name="T6" fmla="*/ 0 w 2731"/>
                  <a:gd name="T7" fmla="*/ 0 h 825"/>
                  <a:gd name="T8" fmla="*/ 0 w 2731"/>
                  <a:gd name="T9" fmla="*/ 0 h 8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31"/>
                  <a:gd name="T16" fmla="*/ 0 h 825"/>
                  <a:gd name="T17" fmla="*/ 2731 w 2731"/>
                  <a:gd name="T18" fmla="*/ 825 h 8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31" h="825">
                    <a:moveTo>
                      <a:pt x="666" y="824"/>
                    </a:moveTo>
                    <a:lnTo>
                      <a:pt x="2730" y="320"/>
                    </a:lnTo>
                    <a:lnTo>
                      <a:pt x="1966" y="0"/>
                    </a:lnTo>
                    <a:lnTo>
                      <a:pt x="0" y="459"/>
                    </a:lnTo>
                    <a:lnTo>
                      <a:pt x="666" y="824"/>
                    </a:lnTo>
                  </a:path>
                </a:pathLst>
              </a:custGeom>
              <a:solidFill>
                <a:srgbClr val="FFFF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973" name="Freeform 34"/>
              <p:cNvSpPr>
                <a:spLocks noChangeArrowheads="1"/>
              </p:cNvSpPr>
              <p:nvPr/>
            </p:nvSpPr>
            <p:spPr bwMode="auto">
              <a:xfrm>
                <a:off x="1530" y="2740"/>
                <a:ext cx="619" cy="187"/>
              </a:xfrm>
              <a:custGeom>
                <a:avLst/>
                <a:gdLst>
                  <a:gd name="T0" fmla="*/ 0 w 2731"/>
                  <a:gd name="T1" fmla="*/ 0 h 825"/>
                  <a:gd name="T2" fmla="*/ 0 w 2731"/>
                  <a:gd name="T3" fmla="*/ 0 h 825"/>
                  <a:gd name="T4" fmla="*/ 0 w 2731"/>
                  <a:gd name="T5" fmla="*/ 0 h 825"/>
                  <a:gd name="T6" fmla="*/ 0 w 2731"/>
                  <a:gd name="T7" fmla="*/ 0 h 825"/>
                  <a:gd name="T8" fmla="*/ 0 w 2731"/>
                  <a:gd name="T9" fmla="*/ 0 h 8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31"/>
                  <a:gd name="T16" fmla="*/ 0 h 825"/>
                  <a:gd name="T17" fmla="*/ 2731 w 2731"/>
                  <a:gd name="T18" fmla="*/ 825 h 8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31" h="825">
                    <a:moveTo>
                      <a:pt x="666" y="824"/>
                    </a:moveTo>
                    <a:lnTo>
                      <a:pt x="2730" y="320"/>
                    </a:lnTo>
                    <a:lnTo>
                      <a:pt x="1966" y="0"/>
                    </a:lnTo>
                    <a:lnTo>
                      <a:pt x="0" y="459"/>
                    </a:lnTo>
                    <a:lnTo>
                      <a:pt x="666" y="824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" name="Group 35"/>
            <p:cNvGrpSpPr>
              <a:grpSpLocks/>
            </p:cNvGrpSpPr>
            <p:nvPr/>
          </p:nvGrpSpPr>
          <p:grpSpPr bwMode="auto">
            <a:xfrm>
              <a:off x="1730" y="3248"/>
              <a:ext cx="323" cy="101"/>
              <a:chOff x="1730" y="3248"/>
              <a:chExt cx="323" cy="101"/>
            </a:xfrm>
          </p:grpSpPr>
          <p:sp>
            <p:nvSpPr>
              <p:cNvPr id="32970" name="Freeform 36"/>
              <p:cNvSpPr>
                <a:spLocks noChangeArrowheads="1"/>
              </p:cNvSpPr>
              <p:nvPr/>
            </p:nvSpPr>
            <p:spPr bwMode="auto">
              <a:xfrm>
                <a:off x="1730" y="3248"/>
                <a:ext cx="324" cy="102"/>
              </a:xfrm>
              <a:custGeom>
                <a:avLst/>
                <a:gdLst>
                  <a:gd name="T0" fmla="*/ 0 w 1430"/>
                  <a:gd name="T1" fmla="*/ 0 h 451"/>
                  <a:gd name="T2" fmla="*/ 0 w 1430"/>
                  <a:gd name="T3" fmla="*/ 0 h 451"/>
                  <a:gd name="T4" fmla="*/ 0 w 1430"/>
                  <a:gd name="T5" fmla="*/ 0 h 451"/>
                  <a:gd name="T6" fmla="*/ 0 w 1430"/>
                  <a:gd name="T7" fmla="*/ 0 h 451"/>
                  <a:gd name="T8" fmla="*/ 0 w 1430"/>
                  <a:gd name="T9" fmla="*/ 0 h 4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30"/>
                  <a:gd name="T16" fmla="*/ 0 h 451"/>
                  <a:gd name="T17" fmla="*/ 1430 w 1430"/>
                  <a:gd name="T18" fmla="*/ 451 h 4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30" h="451">
                    <a:moveTo>
                      <a:pt x="1429" y="0"/>
                    </a:moveTo>
                    <a:lnTo>
                      <a:pt x="1429" y="82"/>
                    </a:lnTo>
                    <a:lnTo>
                      <a:pt x="114" y="450"/>
                    </a:lnTo>
                    <a:lnTo>
                      <a:pt x="0" y="394"/>
                    </a:lnTo>
                    <a:lnTo>
                      <a:pt x="1429" y="0"/>
                    </a:lnTo>
                  </a:path>
                </a:pathLst>
              </a:custGeom>
              <a:solidFill>
                <a:srgbClr val="CECECE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971" name="Freeform 37"/>
              <p:cNvSpPr>
                <a:spLocks noChangeArrowheads="1"/>
              </p:cNvSpPr>
              <p:nvPr/>
            </p:nvSpPr>
            <p:spPr bwMode="auto">
              <a:xfrm>
                <a:off x="1730" y="3248"/>
                <a:ext cx="324" cy="102"/>
              </a:xfrm>
              <a:custGeom>
                <a:avLst/>
                <a:gdLst>
                  <a:gd name="T0" fmla="*/ 0 w 1430"/>
                  <a:gd name="T1" fmla="*/ 0 h 451"/>
                  <a:gd name="T2" fmla="*/ 0 w 1430"/>
                  <a:gd name="T3" fmla="*/ 0 h 451"/>
                  <a:gd name="T4" fmla="*/ 0 w 1430"/>
                  <a:gd name="T5" fmla="*/ 0 h 451"/>
                  <a:gd name="T6" fmla="*/ 0 w 1430"/>
                  <a:gd name="T7" fmla="*/ 0 h 4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30"/>
                  <a:gd name="T13" fmla="*/ 0 h 451"/>
                  <a:gd name="T14" fmla="*/ 1430 w 1430"/>
                  <a:gd name="T15" fmla="*/ 451 h 4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30" h="451">
                    <a:moveTo>
                      <a:pt x="1429" y="0"/>
                    </a:moveTo>
                    <a:lnTo>
                      <a:pt x="1429" y="82"/>
                    </a:lnTo>
                    <a:lnTo>
                      <a:pt x="114" y="450"/>
                    </a:lnTo>
                    <a:lnTo>
                      <a:pt x="0" y="394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" name="Group 38"/>
            <p:cNvGrpSpPr>
              <a:grpSpLocks/>
            </p:cNvGrpSpPr>
            <p:nvPr/>
          </p:nvGrpSpPr>
          <p:grpSpPr bwMode="auto">
            <a:xfrm>
              <a:off x="1679" y="2812"/>
              <a:ext cx="468" cy="536"/>
              <a:chOff x="1679" y="2812"/>
              <a:chExt cx="468" cy="536"/>
            </a:xfrm>
          </p:grpSpPr>
          <p:sp>
            <p:nvSpPr>
              <p:cNvPr id="32968" name="Freeform 39"/>
              <p:cNvSpPr>
                <a:spLocks noChangeArrowheads="1"/>
              </p:cNvSpPr>
              <p:nvPr/>
            </p:nvSpPr>
            <p:spPr bwMode="auto">
              <a:xfrm>
                <a:off x="1679" y="2812"/>
                <a:ext cx="469" cy="537"/>
              </a:xfrm>
              <a:custGeom>
                <a:avLst/>
                <a:gdLst>
                  <a:gd name="T0" fmla="*/ 0 w 2069"/>
                  <a:gd name="T1" fmla="*/ 0 h 2369"/>
                  <a:gd name="T2" fmla="*/ 0 w 2069"/>
                  <a:gd name="T3" fmla="*/ 0 h 2369"/>
                  <a:gd name="T4" fmla="*/ 0 w 2069"/>
                  <a:gd name="T5" fmla="*/ 0 h 2369"/>
                  <a:gd name="T6" fmla="*/ 0 w 2069"/>
                  <a:gd name="T7" fmla="*/ 0 h 2369"/>
                  <a:gd name="T8" fmla="*/ 0 w 2069"/>
                  <a:gd name="T9" fmla="*/ 0 h 23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69"/>
                  <a:gd name="T16" fmla="*/ 0 h 2369"/>
                  <a:gd name="T17" fmla="*/ 2069 w 2069"/>
                  <a:gd name="T18" fmla="*/ 2369 h 23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69" h="2369">
                    <a:moveTo>
                      <a:pt x="0" y="2368"/>
                    </a:moveTo>
                    <a:lnTo>
                      <a:pt x="0" y="500"/>
                    </a:lnTo>
                    <a:lnTo>
                      <a:pt x="2068" y="0"/>
                    </a:lnTo>
                    <a:lnTo>
                      <a:pt x="2068" y="1820"/>
                    </a:lnTo>
                    <a:lnTo>
                      <a:pt x="0" y="2368"/>
                    </a:lnTo>
                  </a:path>
                </a:pathLst>
              </a:custGeom>
              <a:solidFill>
                <a:srgbClr val="FFFF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969" name="Freeform 40"/>
              <p:cNvSpPr>
                <a:spLocks noChangeArrowheads="1"/>
              </p:cNvSpPr>
              <p:nvPr/>
            </p:nvSpPr>
            <p:spPr bwMode="auto">
              <a:xfrm>
                <a:off x="1679" y="2812"/>
                <a:ext cx="469" cy="537"/>
              </a:xfrm>
              <a:custGeom>
                <a:avLst/>
                <a:gdLst>
                  <a:gd name="T0" fmla="*/ 0 w 2069"/>
                  <a:gd name="T1" fmla="*/ 0 h 2369"/>
                  <a:gd name="T2" fmla="*/ 0 w 2069"/>
                  <a:gd name="T3" fmla="*/ 0 h 2369"/>
                  <a:gd name="T4" fmla="*/ 0 w 2069"/>
                  <a:gd name="T5" fmla="*/ 0 h 2369"/>
                  <a:gd name="T6" fmla="*/ 0 w 2069"/>
                  <a:gd name="T7" fmla="*/ 0 h 2369"/>
                  <a:gd name="T8" fmla="*/ 0 w 2069"/>
                  <a:gd name="T9" fmla="*/ 0 h 23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69"/>
                  <a:gd name="T16" fmla="*/ 0 h 2369"/>
                  <a:gd name="T17" fmla="*/ 2069 w 2069"/>
                  <a:gd name="T18" fmla="*/ 2369 h 23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69" h="2369">
                    <a:moveTo>
                      <a:pt x="0" y="2368"/>
                    </a:moveTo>
                    <a:lnTo>
                      <a:pt x="0" y="500"/>
                    </a:lnTo>
                    <a:lnTo>
                      <a:pt x="2068" y="0"/>
                    </a:lnTo>
                    <a:lnTo>
                      <a:pt x="2068" y="1820"/>
                    </a:lnTo>
                    <a:lnTo>
                      <a:pt x="0" y="2368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" name="Group 41"/>
            <p:cNvGrpSpPr>
              <a:grpSpLocks/>
            </p:cNvGrpSpPr>
            <p:nvPr/>
          </p:nvGrpSpPr>
          <p:grpSpPr bwMode="auto">
            <a:xfrm>
              <a:off x="1746" y="2872"/>
              <a:ext cx="343" cy="390"/>
              <a:chOff x="1746" y="2872"/>
              <a:chExt cx="343" cy="390"/>
            </a:xfrm>
          </p:grpSpPr>
          <p:sp>
            <p:nvSpPr>
              <p:cNvPr id="32966" name="Freeform 42"/>
              <p:cNvSpPr>
                <a:spLocks noChangeArrowheads="1"/>
              </p:cNvSpPr>
              <p:nvPr/>
            </p:nvSpPr>
            <p:spPr bwMode="auto">
              <a:xfrm>
                <a:off x="1746" y="2872"/>
                <a:ext cx="344" cy="391"/>
              </a:xfrm>
              <a:custGeom>
                <a:avLst/>
                <a:gdLst>
                  <a:gd name="T0" fmla="*/ 0 w 1518"/>
                  <a:gd name="T1" fmla="*/ 0 h 1725"/>
                  <a:gd name="T2" fmla="*/ 0 w 1518"/>
                  <a:gd name="T3" fmla="*/ 0 h 1725"/>
                  <a:gd name="T4" fmla="*/ 0 w 1518"/>
                  <a:gd name="T5" fmla="*/ 0 h 1725"/>
                  <a:gd name="T6" fmla="*/ 0 w 1518"/>
                  <a:gd name="T7" fmla="*/ 0 h 1725"/>
                  <a:gd name="T8" fmla="*/ 0 w 1518"/>
                  <a:gd name="T9" fmla="*/ 0 h 17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18"/>
                  <a:gd name="T16" fmla="*/ 0 h 1725"/>
                  <a:gd name="T17" fmla="*/ 1518 w 1518"/>
                  <a:gd name="T18" fmla="*/ 1725 h 17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18" h="1725">
                    <a:moveTo>
                      <a:pt x="0" y="1724"/>
                    </a:moveTo>
                    <a:lnTo>
                      <a:pt x="0" y="366"/>
                    </a:lnTo>
                    <a:lnTo>
                      <a:pt x="1517" y="0"/>
                    </a:lnTo>
                    <a:lnTo>
                      <a:pt x="1517" y="1336"/>
                    </a:lnTo>
                    <a:lnTo>
                      <a:pt x="0" y="1724"/>
                    </a:lnTo>
                  </a:path>
                </a:pathLst>
              </a:custGeom>
              <a:solidFill>
                <a:srgbClr val="CECECE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967" name="Freeform 43"/>
              <p:cNvSpPr>
                <a:spLocks noChangeArrowheads="1"/>
              </p:cNvSpPr>
              <p:nvPr/>
            </p:nvSpPr>
            <p:spPr bwMode="auto">
              <a:xfrm>
                <a:off x="1746" y="2872"/>
                <a:ext cx="344" cy="391"/>
              </a:xfrm>
              <a:custGeom>
                <a:avLst/>
                <a:gdLst>
                  <a:gd name="T0" fmla="*/ 0 w 1518"/>
                  <a:gd name="T1" fmla="*/ 0 h 1725"/>
                  <a:gd name="T2" fmla="*/ 0 w 1518"/>
                  <a:gd name="T3" fmla="*/ 0 h 1725"/>
                  <a:gd name="T4" fmla="*/ 0 w 1518"/>
                  <a:gd name="T5" fmla="*/ 0 h 1725"/>
                  <a:gd name="T6" fmla="*/ 0 w 1518"/>
                  <a:gd name="T7" fmla="*/ 0 h 1725"/>
                  <a:gd name="T8" fmla="*/ 0 w 1518"/>
                  <a:gd name="T9" fmla="*/ 0 h 17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18"/>
                  <a:gd name="T16" fmla="*/ 0 h 1725"/>
                  <a:gd name="T17" fmla="*/ 1518 w 1518"/>
                  <a:gd name="T18" fmla="*/ 1725 h 17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18" h="1725">
                    <a:moveTo>
                      <a:pt x="0" y="1724"/>
                    </a:moveTo>
                    <a:lnTo>
                      <a:pt x="0" y="366"/>
                    </a:lnTo>
                    <a:lnTo>
                      <a:pt x="1517" y="0"/>
                    </a:lnTo>
                    <a:lnTo>
                      <a:pt x="1517" y="1336"/>
                    </a:lnTo>
                    <a:lnTo>
                      <a:pt x="0" y="1724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2964" name="Freeform 44"/>
            <p:cNvSpPr>
              <a:spLocks noChangeArrowheads="1"/>
            </p:cNvSpPr>
            <p:nvPr/>
          </p:nvSpPr>
          <p:spPr bwMode="auto">
            <a:xfrm>
              <a:off x="1758" y="2899"/>
              <a:ext cx="307" cy="337"/>
            </a:xfrm>
            <a:custGeom>
              <a:avLst/>
              <a:gdLst>
                <a:gd name="T0" fmla="*/ 0 w 1354"/>
                <a:gd name="T1" fmla="*/ 0 h 1486"/>
                <a:gd name="T2" fmla="*/ 0 w 1354"/>
                <a:gd name="T3" fmla="*/ 0 h 1486"/>
                <a:gd name="T4" fmla="*/ 0 w 1354"/>
                <a:gd name="T5" fmla="*/ 0 h 1486"/>
                <a:gd name="T6" fmla="*/ 0 w 1354"/>
                <a:gd name="T7" fmla="*/ 0 h 1486"/>
                <a:gd name="T8" fmla="*/ 0 w 1354"/>
                <a:gd name="T9" fmla="*/ 0 h 14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4"/>
                <a:gd name="T16" fmla="*/ 0 h 1486"/>
                <a:gd name="T17" fmla="*/ 1354 w 1354"/>
                <a:gd name="T18" fmla="*/ 1486 h 14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4" h="1486">
                  <a:moveTo>
                    <a:pt x="0" y="1485"/>
                  </a:moveTo>
                  <a:lnTo>
                    <a:pt x="0" y="317"/>
                  </a:lnTo>
                  <a:lnTo>
                    <a:pt x="1353" y="0"/>
                  </a:lnTo>
                  <a:lnTo>
                    <a:pt x="1353" y="1147"/>
                  </a:lnTo>
                  <a:lnTo>
                    <a:pt x="0" y="1485"/>
                  </a:lnTo>
                </a:path>
              </a:pathLst>
            </a:custGeom>
            <a:gradFill rotWithShape="0">
              <a:gsLst>
                <a:gs pos="0">
                  <a:srgbClr val="00FFFF"/>
                </a:gs>
                <a:gs pos="50000">
                  <a:srgbClr val="007575"/>
                </a:gs>
                <a:gs pos="100000">
                  <a:srgbClr val="00FFFF"/>
                </a:gs>
              </a:gsLst>
              <a:lin ang="13500000" scaled="1"/>
            </a:gra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65" name="Freeform 45"/>
            <p:cNvSpPr>
              <a:spLocks noChangeArrowheads="1"/>
            </p:cNvSpPr>
            <p:nvPr/>
          </p:nvSpPr>
          <p:spPr bwMode="auto">
            <a:xfrm>
              <a:off x="1758" y="2899"/>
              <a:ext cx="307" cy="337"/>
            </a:xfrm>
            <a:custGeom>
              <a:avLst/>
              <a:gdLst>
                <a:gd name="T0" fmla="*/ 0 w 1354"/>
                <a:gd name="T1" fmla="*/ 0 h 1486"/>
                <a:gd name="T2" fmla="*/ 0 w 1354"/>
                <a:gd name="T3" fmla="*/ 0 h 1486"/>
                <a:gd name="T4" fmla="*/ 0 w 1354"/>
                <a:gd name="T5" fmla="*/ 0 h 1486"/>
                <a:gd name="T6" fmla="*/ 0 w 1354"/>
                <a:gd name="T7" fmla="*/ 0 h 1486"/>
                <a:gd name="T8" fmla="*/ 0 w 1354"/>
                <a:gd name="T9" fmla="*/ 0 h 14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4"/>
                <a:gd name="T16" fmla="*/ 0 h 1486"/>
                <a:gd name="T17" fmla="*/ 1354 w 1354"/>
                <a:gd name="T18" fmla="*/ 1486 h 14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4" h="1486">
                  <a:moveTo>
                    <a:pt x="0" y="1485"/>
                  </a:moveTo>
                  <a:lnTo>
                    <a:pt x="0" y="317"/>
                  </a:lnTo>
                  <a:lnTo>
                    <a:pt x="1353" y="0"/>
                  </a:lnTo>
                  <a:lnTo>
                    <a:pt x="1353" y="1147"/>
                  </a:lnTo>
                  <a:lnTo>
                    <a:pt x="0" y="1485"/>
                  </a:lnTo>
                </a:path>
              </a:pathLst>
            </a:custGeom>
            <a:noFill/>
            <a:ln w="126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" name="Group 46"/>
          <p:cNvGrpSpPr>
            <a:grpSpLocks/>
          </p:cNvGrpSpPr>
          <p:nvPr/>
        </p:nvGrpSpPr>
        <p:grpSpPr bwMode="auto">
          <a:xfrm>
            <a:off x="6178550" y="3870325"/>
            <a:ext cx="1211263" cy="1319213"/>
            <a:chOff x="3856" y="2666"/>
            <a:chExt cx="763" cy="831"/>
          </a:xfrm>
        </p:grpSpPr>
        <p:grpSp>
          <p:nvGrpSpPr>
            <p:cNvPr id="15" name="Group 47"/>
            <p:cNvGrpSpPr>
              <a:grpSpLocks/>
            </p:cNvGrpSpPr>
            <p:nvPr/>
          </p:nvGrpSpPr>
          <p:grpSpPr bwMode="auto">
            <a:xfrm>
              <a:off x="4359" y="3206"/>
              <a:ext cx="260" cy="291"/>
              <a:chOff x="4359" y="3206"/>
              <a:chExt cx="260" cy="291"/>
            </a:xfrm>
          </p:grpSpPr>
          <p:sp>
            <p:nvSpPr>
              <p:cNvPr id="32951" name="Freeform 48"/>
              <p:cNvSpPr>
                <a:spLocks noChangeArrowheads="1"/>
              </p:cNvSpPr>
              <p:nvPr/>
            </p:nvSpPr>
            <p:spPr bwMode="auto">
              <a:xfrm>
                <a:off x="4359" y="3206"/>
                <a:ext cx="261" cy="292"/>
              </a:xfrm>
              <a:custGeom>
                <a:avLst/>
                <a:gdLst>
                  <a:gd name="T0" fmla="*/ 0 w 1152"/>
                  <a:gd name="T1" fmla="*/ 0 h 1288"/>
                  <a:gd name="T2" fmla="*/ 0 w 1152"/>
                  <a:gd name="T3" fmla="*/ 0 h 1288"/>
                  <a:gd name="T4" fmla="*/ 0 w 1152"/>
                  <a:gd name="T5" fmla="*/ 0 h 1288"/>
                  <a:gd name="T6" fmla="*/ 0 w 1152"/>
                  <a:gd name="T7" fmla="*/ 0 h 1288"/>
                  <a:gd name="T8" fmla="*/ 0 w 1152"/>
                  <a:gd name="T9" fmla="*/ 0 h 1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2"/>
                  <a:gd name="T16" fmla="*/ 0 h 1288"/>
                  <a:gd name="T17" fmla="*/ 1152 w 1152"/>
                  <a:gd name="T18" fmla="*/ 1288 h 12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2" h="1288">
                    <a:moveTo>
                      <a:pt x="0" y="1287"/>
                    </a:moveTo>
                    <a:lnTo>
                      <a:pt x="0" y="698"/>
                    </a:lnTo>
                    <a:lnTo>
                      <a:pt x="1151" y="0"/>
                    </a:lnTo>
                    <a:lnTo>
                      <a:pt x="1151" y="583"/>
                    </a:lnTo>
                    <a:lnTo>
                      <a:pt x="0" y="1287"/>
                    </a:lnTo>
                  </a:path>
                </a:pathLst>
              </a:custGeom>
              <a:solidFill>
                <a:srgbClr val="DADADA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952" name="Freeform 49"/>
              <p:cNvSpPr>
                <a:spLocks noChangeArrowheads="1"/>
              </p:cNvSpPr>
              <p:nvPr/>
            </p:nvSpPr>
            <p:spPr bwMode="auto">
              <a:xfrm>
                <a:off x="4359" y="3206"/>
                <a:ext cx="261" cy="292"/>
              </a:xfrm>
              <a:custGeom>
                <a:avLst/>
                <a:gdLst>
                  <a:gd name="T0" fmla="*/ 0 w 1152"/>
                  <a:gd name="T1" fmla="*/ 0 h 1288"/>
                  <a:gd name="T2" fmla="*/ 0 w 1152"/>
                  <a:gd name="T3" fmla="*/ 0 h 1288"/>
                  <a:gd name="T4" fmla="*/ 0 w 1152"/>
                  <a:gd name="T5" fmla="*/ 0 h 1288"/>
                  <a:gd name="T6" fmla="*/ 0 w 1152"/>
                  <a:gd name="T7" fmla="*/ 0 h 1288"/>
                  <a:gd name="T8" fmla="*/ 0 w 1152"/>
                  <a:gd name="T9" fmla="*/ 0 h 1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2"/>
                  <a:gd name="T16" fmla="*/ 0 h 1288"/>
                  <a:gd name="T17" fmla="*/ 1152 w 1152"/>
                  <a:gd name="T18" fmla="*/ 1288 h 12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2" h="1288">
                    <a:moveTo>
                      <a:pt x="0" y="1287"/>
                    </a:moveTo>
                    <a:lnTo>
                      <a:pt x="0" y="698"/>
                    </a:lnTo>
                    <a:lnTo>
                      <a:pt x="1151" y="0"/>
                    </a:lnTo>
                    <a:lnTo>
                      <a:pt x="1151" y="583"/>
                    </a:lnTo>
                    <a:lnTo>
                      <a:pt x="0" y="1287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" name="Group 50"/>
            <p:cNvGrpSpPr>
              <a:grpSpLocks/>
            </p:cNvGrpSpPr>
            <p:nvPr/>
          </p:nvGrpSpPr>
          <p:grpSpPr bwMode="auto">
            <a:xfrm>
              <a:off x="3856" y="3097"/>
              <a:ext cx="763" cy="269"/>
              <a:chOff x="3856" y="3097"/>
              <a:chExt cx="763" cy="269"/>
            </a:xfrm>
          </p:grpSpPr>
          <p:sp>
            <p:nvSpPr>
              <p:cNvPr id="32949" name="Freeform 51"/>
              <p:cNvSpPr>
                <a:spLocks noChangeArrowheads="1"/>
              </p:cNvSpPr>
              <p:nvPr/>
            </p:nvSpPr>
            <p:spPr bwMode="auto">
              <a:xfrm>
                <a:off x="3856" y="3097"/>
                <a:ext cx="764" cy="270"/>
              </a:xfrm>
              <a:custGeom>
                <a:avLst/>
                <a:gdLst>
                  <a:gd name="T0" fmla="*/ 0 w 3370"/>
                  <a:gd name="T1" fmla="*/ 0 h 1191"/>
                  <a:gd name="T2" fmla="*/ 0 w 3370"/>
                  <a:gd name="T3" fmla="*/ 0 h 1191"/>
                  <a:gd name="T4" fmla="*/ 0 w 3370"/>
                  <a:gd name="T5" fmla="*/ 0 h 1191"/>
                  <a:gd name="T6" fmla="*/ 0 w 3370"/>
                  <a:gd name="T7" fmla="*/ 0 h 1191"/>
                  <a:gd name="T8" fmla="*/ 0 w 3370"/>
                  <a:gd name="T9" fmla="*/ 0 h 1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70"/>
                  <a:gd name="T16" fmla="*/ 0 h 1191"/>
                  <a:gd name="T17" fmla="*/ 3370 w 3370"/>
                  <a:gd name="T18" fmla="*/ 1191 h 11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70" h="1191">
                    <a:moveTo>
                      <a:pt x="2210" y="1190"/>
                    </a:moveTo>
                    <a:lnTo>
                      <a:pt x="0" y="592"/>
                    </a:lnTo>
                    <a:lnTo>
                      <a:pt x="1225" y="0"/>
                    </a:lnTo>
                    <a:lnTo>
                      <a:pt x="3369" y="480"/>
                    </a:lnTo>
                    <a:lnTo>
                      <a:pt x="2210" y="1190"/>
                    </a:lnTo>
                  </a:path>
                </a:pathLst>
              </a:custGeom>
              <a:solidFill>
                <a:srgbClr val="DADADA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950" name="Freeform 52"/>
              <p:cNvSpPr>
                <a:spLocks noChangeArrowheads="1"/>
              </p:cNvSpPr>
              <p:nvPr/>
            </p:nvSpPr>
            <p:spPr bwMode="auto">
              <a:xfrm>
                <a:off x="3856" y="3097"/>
                <a:ext cx="764" cy="270"/>
              </a:xfrm>
              <a:custGeom>
                <a:avLst/>
                <a:gdLst>
                  <a:gd name="T0" fmla="*/ 0 w 3370"/>
                  <a:gd name="T1" fmla="*/ 0 h 1191"/>
                  <a:gd name="T2" fmla="*/ 0 w 3370"/>
                  <a:gd name="T3" fmla="*/ 0 h 1191"/>
                  <a:gd name="T4" fmla="*/ 0 w 3370"/>
                  <a:gd name="T5" fmla="*/ 0 h 1191"/>
                  <a:gd name="T6" fmla="*/ 0 w 3370"/>
                  <a:gd name="T7" fmla="*/ 0 h 1191"/>
                  <a:gd name="T8" fmla="*/ 0 w 3370"/>
                  <a:gd name="T9" fmla="*/ 0 h 1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70"/>
                  <a:gd name="T16" fmla="*/ 0 h 1191"/>
                  <a:gd name="T17" fmla="*/ 3370 w 3370"/>
                  <a:gd name="T18" fmla="*/ 1191 h 11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70" h="1191">
                    <a:moveTo>
                      <a:pt x="2210" y="1190"/>
                    </a:moveTo>
                    <a:lnTo>
                      <a:pt x="0" y="592"/>
                    </a:lnTo>
                    <a:lnTo>
                      <a:pt x="1225" y="0"/>
                    </a:lnTo>
                    <a:lnTo>
                      <a:pt x="3369" y="480"/>
                    </a:lnTo>
                    <a:lnTo>
                      <a:pt x="2210" y="1190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7" name="Group 53"/>
            <p:cNvGrpSpPr>
              <a:grpSpLocks/>
            </p:cNvGrpSpPr>
            <p:nvPr/>
          </p:nvGrpSpPr>
          <p:grpSpPr bwMode="auto">
            <a:xfrm>
              <a:off x="3856" y="3230"/>
              <a:ext cx="500" cy="267"/>
              <a:chOff x="3856" y="3230"/>
              <a:chExt cx="500" cy="267"/>
            </a:xfrm>
          </p:grpSpPr>
          <p:sp>
            <p:nvSpPr>
              <p:cNvPr id="32947" name="Freeform 54"/>
              <p:cNvSpPr>
                <a:spLocks noChangeArrowheads="1"/>
              </p:cNvSpPr>
              <p:nvPr/>
            </p:nvSpPr>
            <p:spPr bwMode="auto">
              <a:xfrm>
                <a:off x="3856" y="3230"/>
                <a:ext cx="501" cy="268"/>
              </a:xfrm>
              <a:custGeom>
                <a:avLst/>
                <a:gdLst>
                  <a:gd name="T0" fmla="*/ 0 w 2210"/>
                  <a:gd name="T1" fmla="*/ 0 h 1183"/>
                  <a:gd name="T2" fmla="*/ 0 w 2210"/>
                  <a:gd name="T3" fmla="*/ 0 h 1183"/>
                  <a:gd name="T4" fmla="*/ 0 w 2210"/>
                  <a:gd name="T5" fmla="*/ 0 h 1183"/>
                  <a:gd name="T6" fmla="*/ 0 w 2210"/>
                  <a:gd name="T7" fmla="*/ 0 h 1183"/>
                  <a:gd name="T8" fmla="*/ 0 w 2210"/>
                  <a:gd name="T9" fmla="*/ 0 h 1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10"/>
                  <a:gd name="T16" fmla="*/ 0 h 1183"/>
                  <a:gd name="T17" fmla="*/ 2210 w 2210"/>
                  <a:gd name="T18" fmla="*/ 1183 h 1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10" h="1183">
                    <a:moveTo>
                      <a:pt x="0" y="0"/>
                    </a:moveTo>
                    <a:lnTo>
                      <a:pt x="3" y="578"/>
                    </a:lnTo>
                    <a:lnTo>
                      <a:pt x="2209" y="1182"/>
                    </a:lnTo>
                    <a:lnTo>
                      <a:pt x="2209" y="59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948" name="Freeform 55"/>
              <p:cNvSpPr>
                <a:spLocks noChangeArrowheads="1"/>
              </p:cNvSpPr>
              <p:nvPr/>
            </p:nvSpPr>
            <p:spPr bwMode="auto">
              <a:xfrm>
                <a:off x="3856" y="3230"/>
                <a:ext cx="501" cy="268"/>
              </a:xfrm>
              <a:custGeom>
                <a:avLst/>
                <a:gdLst>
                  <a:gd name="T0" fmla="*/ 0 w 2210"/>
                  <a:gd name="T1" fmla="*/ 0 h 1183"/>
                  <a:gd name="T2" fmla="*/ 0 w 2210"/>
                  <a:gd name="T3" fmla="*/ 0 h 1183"/>
                  <a:gd name="T4" fmla="*/ 0 w 2210"/>
                  <a:gd name="T5" fmla="*/ 0 h 1183"/>
                  <a:gd name="T6" fmla="*/ 0 w 2210"/>
                  <a:gd name="T7" fmla="*/ 0 h 1183"/>
                  <a:gd name="T8" fmla="*/ 0 w 2210"/>
                  <a:gd name="T9" fmla="*/ 0 h 1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10"/>
                  <a:gd name="T16" fmla="*/ 0 h 1183"/>
                  <a:gd name="T17" fmla="*/ 2210 w 2210"/>
                  <a:gd name="T18" fmla="*/ 1183 h 1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10" h="1183">
                    <a:moveTo>
                      <a:pt x="0" y="0"/>
                    </a:moveTo>
                    <a:lnTo>
                      <a:pt x="3" y="578"/>
                    </a:lnTo>
                    <a:lnTo>
                      <a:pt x="2209" y="1182"/>
                    </a:lnTo>
                    <a:lnTo>
                      <a:pt x="2209" y="592"/>
                    </a:lnTo>
                    <a:lnTo>
                      <a:pt x="0" y="0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2919" name="Freeform 56"/>
            <p:cNvSpPr>
              <a:spLocks noChangeArrowheads="1"/>
            </p:cNvSpPr>
            <p:nvPr/>
          </p:nvSpPr>
          <p:spPr bwMode="auto">
            <a:xfrm>
              <a:off x="4233" y="3360"/>
              <a:ext cx="103" cy="61"/>
            </a:xfrm>
            <a:custGeom>
              <a:avLst/>
              <a:gdLst>
                <a:gd name="T0" fmla="*/ 0 w 455"/>
                <a:gd name="T1" fmla="*/ 0 h 269"/>
                <a:gd name="T2" fmla="*/ 0 w 455"/>
                <a:gd name="T3" fmla="*/ 0 h 269"/>
                <a:gd name="T4" fmla="*/ 0 w 455"/>
                <a:gd name="T5" fmla="*/ 0 h 269"/>
                <a:gd name="T6" fmla="*/ 0 w 455"/>
                <a:gd name="T7" fmla="*/ 0 h 269"/>
                <a:gd name="T8" fmla="*/ 0 w 455"/>
                <a:gd name="T9" fmla="*/ 0 h 2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5"/>
                <a:gd name="T16" fmla="*/ 0 h 269"/>
                <a:gd name="T17" fmla="*/ 455 w 455"/>
                <a:gd name="T18" fmla="*/ 269 h 2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5" h="269">
                  <a:moveTo>
                    <a:pt x="454" y="268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454" y="125"/>
                  </a:lnTo>
                  <a:lnTo>
                    <a:pt x="454" y="268"/>
                  </a:lnTo>
                </a:path>
              </a:pathLst>
            </a:custGeom>
            <a:solidFill>
              <a:srgbClr val="CECECE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8" name="Group 57"/>
            <p:cNvGrpSpPr>
              <a:grpSpLocks/>
            </p:cNvGrpSpPr>
            <p:nvPr/>
          </p:nvGrpSpPr>
          <p:grpSpPr bwMode="auto">
            <a:xfrm>
              <a:off x="3881" y="3261"/>
              <a:ext cx="192" cy="134"/>
              <a:chOff x="3881" y="3261"/>
              <a:chExt cx="192" cy="134"/>
            </a:xfrm>
          </p:grpSpPr>
          <p:grpSp>
            <p:nvGrpSpPr>
              <p:cNvPr id="19" name="Group 58"/>
              <p:cNvGrpSpPr>
                <a:grpSpLocks/>
              </p:cNvGrpSpPr>
              <p:nvPr/>
            </p:nvGrpSpPr>
            <p:grpSpPr bwMode="auto">
              <a:xfrm>
                <a:off x="3881" y="3261"/>
                <a:ext cx="189" cy="134"/>
                <a:chOff x="3881" y="3261"/>
                <a:chExt cx="189" cy="134"/>
              </a:xfrm>
            </p:grpSpPr>
            <p:sp>
              <p:nvSpPr>
                <p:cNvPr id="32945" name="Freeform 59"/>
                <p:cNvSpPr>
                  <a:spLocks noChangeArrowheads="1"/>
                </p:cNvSpPr>
                <p:nvPr/>
              </p:nvSpPr>
              <p:spPr bwMode="auto">
                <a:xfrm>
                  <a:off x="3881" y="3261"/>
                  <a:ext cx="190" cy="135"/>
                </a:xfrm>
                <a:custGeom>
                  <a:avLst/>
                  <a:gdLst>
                    <a:gd name="T0" fmla="*/ 0 w 839"/>
                    <a:gd name="T1" fmla="*/ 0 h 596"/>
                    <a:gd name="T2" fmla="*/ 0 w 839"/>
                    <a:gd name="T3" fmla="*/ 0 h 596"/>
                    <a:gd name="T4" fmla="*/ 0 w 839"/>
                    <a:gd name="T5" fmla="*/ 0 h 596"/>
                    <a:gd name="T6" fmla="*/ 0 w 839"/>
                    <a:gd name="T7" fmla="*/ 0 h 596"/>
                    <a:gd name="T8" fmla="*/ 0 w 839"/>
                    <a:gd name="T9" fmla="*/ 0 h 5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9"/>
                    <a:gd name="T16" fmla="*/ 0 h 596"/>
                    <a:gd name="T17" fmla="*/ 839 w 839"/>
                    <a:gd name="T18" fmla="*/ 596 h 5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9" h="596">
                      <a:moveTo>
                        <a:pt x="0" y="0"/>
                      </a:moveTo>
                      <a:lnTo>
                        <a:pt x="838" y="233"/>
                      </a:lnTo>
                      <a:lnTo>
                        <a:pt x="838" y="595"/>
                      </a:lnTo>
                      <a:lnTo>
                        <a:pt x="0" y="372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946" name="Freeform 60"/>
                <p:cNvSpPr>
                  <a:spLocks noChangeArrowheads="1"/>
                </p:cNvSpPr>
                <p:nvPr/>
              </p:nvSpPr>
              <p:spPr bwMode="auto">
                <a:xfrm>
                  <a:off x="3881" y="3261"/>
                  <a:ext cx="190" cy="135"/>
                </a:xfrm>
                <a:custGeom>
                  <a:avLst/>
                  <a:gdLst>
                    <a:gd name="T0" fmla="*/ 0 w 839"/>
                    <a:gd name="T1" fmla="*/ 0 h 596"/>
                    <a:gd name="T2" fmla="*/ 0 w 839"/>
                    <a:gd name="T3" fmla="*/ 0 h 596"/>
                    <a:gd name="T4" fmla="*/ 0 w 839"/>
                    <a:gd name="T5" fmla="*/ 0 h 596"/>
                    <a:gd name="T6" fmla="*/ 0 w 839"/>
                    <a:gd name="T7" fmla="*/ 0 h 596"/>
                    <a:gd name="T8" fmla="*/ 0 w 839"/>
                    <a:gd name="T9" fmla="*/ 0 h 5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9"/>
                    <a:gd name="T16" fmla="*/ 0 h 596"/>
                    <a:gd name="T17" fmla="*/ 839 w 839"/>
                    <a:gd name="T18" fmla="*/ 596 h 5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9" h="596">
                      <a:moveTo>
                        <a:pt x="0" y="0"/>
                      </a:moveTo>
                      <a:lnTo>
                        <a:pt x="838" y="233"/>
                      </a:lnTo>
                      <a:lnTo>
                        <a:pt x="838" y="595"/>
                      </a:lnTo>
                      <a:lnTo>
                        <a:pt x="0" y="37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6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2942" name="Line 61"/>
              <p:cNvSpPr>
                <a:spLocks noChangeShapeType="1"/>
              </p:cNvSpPr>
              <p:nvPr/>
            </p:nvSpPr>
            <p:spPr bwMode="auto">
              <a:xfrm>
                <a:off x="3881" y="3309"/>
                <a:ext cx="193" cy="46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43" name="Freeform 62"/>
              <p:cNvSpPr>
                <a:spLocks noChangeArrowheads="1"/>
              </p:cNvSpPr>
              <p:nvPr/>
            </p:nvSpPr>
            <p:spPr bwMode="auto">
              <a:xfrm>
                <a:off x="3938" y="3333"/>
                <a:ext cx="70" cy="32"/>
              </a:xfrm>
              <a:custGeom>
                <a:avLst/>
                <a:gdLst>
                  <a:gd name="T0" fmla="*/ 0 w 307"/>
                  <a:gd name="T1" fmla="*/ 0 h 141"/>
                  <a:gd name="T2" fmla="*/ 0 w 307"/>
                  <a:gd name="T3" fmla="*/ 0 h 141"/>
                  <a:gd name="T4" fmla="*/ 0 w 307"/>
                  <a:gd name="T5" fmla="*/ 0 h 141"/>
                  <a:gd name="T6" fmla="*/ 0 w 307"/>
                  <a:gd name="T7" fmla="*/ 0 h 141"/>
                  <a:gd name="T8" fmla="*/ 0 w 307"/>
                  <a:gd name="T9" fmla="*/ 0 h 1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7"/>
                  <a:gd name="T16" fmla="*/ 0 h 141"/>
                  <a:gd name="T17" fmla="*/ 307 w 307"/>
                  <a:gd name="T18" fmla="*/ 141 h 1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7" h="141">
                    <a:moveTo>
                      <a:pt x="0" y="0"/>
                    </a:moveTo>
                    <a:lnTo>
                      <a:pt x="0" y="46"/>
                    </a:lnTo>
                    <a:lnTo>
                      <a:pt x="306" y="140"/>
                    </a:lnTo>
                    <a:lnTo>
                      <a:pt x="306" y="8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ECECE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944" name="Freeform 63"/>
              <p:cNvSpPr>
                <a:spLocks noChangeArrowheads="1"/>
              </p:cNvSpPr>
              <p:nvPr/>
            </p:nvSpPr>
            <p:spPr bwMode="auto">
              <a:xfrm>
                <a:off x="3938" y="3293"/>
                <a:ext cx="70" cy="29"/>
              </a:xfrm>
              <a:custGeom>
                <a:avLst/>
                <a:gdLst>
                  <a:gd name="T0" fmla="*/ 0 w 307"/>
                  <a:gd name="T1" fmla="*/ 0 h 128"/>
                  <a:gd name="T2" fmla="*/ 0 w 307"/>
                  <a:gd name="T3" fmla="*/ 0 h 128"/>
                  <a:gd name="T4" fmla="*/ 0 w 307"/>
                  <a:gd name="T5" fmla="*/ 0 h 128"/>
                  <a:gd name="T6" fmla="*/ 0 w 307"/>
                  <a:gd name="T7" fmla="*/ 0 h 128"/>
                  <a:gd name="T8" fmla="*/ 0 w 307"/>
                  <a:gd name="T9" fmla="*/ 0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7"/>
                  <a:gd name="T16" fmla="*/ 0 h 128"/>
                  <a:gd name="T17" fmla="*/ 307 w 307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7" h="128">
                    <a:moveTo>
                      <a:pt x="0" y="0"/>
                    </a:moveTo>
                    <a:lnTo>
                      <a:pt x="0" y="47"/>
                    </a:lnTo>
                    <a:lnTo>
                      <a:pt x="306" y="127"/>
                    </a:lnTo>
                    <a:lnTo>
                      <a:pt x="306" y="7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ECECE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0" name="Group 64"/>
            <p:cNvGrpSpPr>
              <a:grpSpLocks/>
            </p:cNvGrpSpPr>
            <p:nvPr/>
          </p:nvGrpSpPr>
          <p:grpSpPr bwMode="auto">
            <a:xfrm>
              <a:off x="4127" y="2666"/>
              <a:ext cx="460" cy="457"/>
              <a:chOff x="4127" y="2666"/>
              <a:chExt cx="460" cy="457"/>
            </a:xfrm>
          </p:grpSpPr>
          <p:sp>
            <p:nvSpPr>
              <p:cNvPr id="32939" name="Freeform 65"/>
              <p:cNvSpPr>
                <a:spLocks noChangeArrowheads="1"/>
              </p:cNvSpPr>
              <p:nvPr/>
            </p:nvSpPr>
            <p:spPr bwMode="auto">
              <a:xfrm>
                <a:off x="4127" y="2666"/>
                <a:ext cx="461" cy="458"/>
              </a:xfrm>
              <a:custGeom>
                <a:avLst/>
                <a:gdLst>
                  <a:gd name="T0" fmla="*/ 0 w 2034"/>
                  <a:gd name="T1" fmla="*/ 0 h 2021"/>
                  <a:gd name="T2" fmla="*/ 0 w 2034"/>
                  <a:gd name="T3" fmla="*/ 0 h 2021"/>
                  <a:gd name="T4" fmla="*/ 0 w 2034"/>
                  <a:gd name="T5" fmla="*/ 0 h 2021"/>
                  <a:gd name="T6" fmla="*/ 0 w 2034"/>
                  <a:gd name="T7" fmla="*/ 0 h 2021"/>
                  <a:gd name="T8" fmla="*/ 0 w 2034"/>
                  <a:gd name="T9" fmla="*/ 0 h 2021"/>
                  <a:gd name="T10" fmla="*/ 0 w 2034"/>
                  <a:gd name="T11" fmla="*/ 0 h 20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34"/>
                  <a:gd name="T19" fmla="*/ 0 h 2021"/>
                  <a:gd name="T20" fmla="*/ 2034 w 2034"/>
                  <a:gd name="T21" fmla="*/ 2021 h 20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34" h="2021">
                    <a:moveTo>
                      <a:pt x="1678" y="2020"/>
                    </a:moveTo>
                    <a:lnTo>
                      <a:pt x="2033" y="1576"/>
                    </a:lnTo>
                    <a:lnTo>
                      <a:pt x="2033" y="347"/>
                    </a:lnTo>
                    <a:lnTo>
                      <a:pt x="537" y="0"/>
                    </a:lnTo>
                    <a:lnTo>
                      <a:pt x="0" y="154"/>
                    </a:lnTo>
                    <a:lnTo>
                      <a:pt x="1678" y="2020"/>
                    </a:lnTo>
                  </a:path>
                </a:pathLst>
              </a:custGeom>
              <a:solidFill>
                <a:srgbClr val="DADADA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940" name="Freeform 66"/>
              <p:cNvSpPr>
                <a:spLocks noChangeArrowheads="1"/>
              </p:cNvSpPr>
              <p:nvPr/>
            </p:nvSpPr>
            <p:spPr bwMode="auto">
              <a:xfrm>
                <a:off x="4127" y="2666"/>
                <a:ext cx="461" cy="458"/>
              </a:xfrm>
              <a:custGeom>
                <a:avLst/>
                <a:gdLst>
                  <a:gd name="T0" fmla="*/ 0 w 2034"/>
                  <a:gd name="T1" fmla="*/ 0 h 2021"/>
                  <a:gd name="T2" fmla="*/ 0 w 2034"/>
                  <a:gd name="T3" fmla="*/ 0 h 2021"/>
                  <a:gd name="T4" fmla="*/ 0 w 2034"/>
                  <a:gd name="T5" fmla="*/ 0 h 2021"/>
                  <a:gd name="T6" fmla="*/ 0 w 2034"/>
                  <a:gd name="T7" fmla="*/ 0 h 2021"/>
                  <a:gd name="T8" fmla="*/ 0 w 2034"/>
                  <a:gd name="T9" fmla="*/ 0 h 20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34"/>
                  <a:gd name="T16" fmla="*/ 0 h 2021"/>
                  <a:gd name="T17" fmla="*/ 2034 w 2034"/>
                  <a:gd name="T18" fmla="*/ 2021 h 20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34" h="2021">
                    <a:moveTo>
                      <a:pt x="1678" y="2020"/>
                    </a:moveTo>
                    <a:lnTo>
                      <a:pt x="2033" y="1576"/>
                    </a:lnTo>
                    <a:lnTo>
                      <a:pt x="2033" y="347"/>
                    </a:lnTo>
                    <a:lnTo>
                      <a:pt x="537" y="0"/>
                    </a:lnTo>
                    <a:lnTo>
                      <a:pt x="0" y="154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1" name="Group 67"/>
            <p:cNvGrpSpPr>
              <a:grpSpLocks/>
            </p:cNvGrpSpPr>
            <p:nvPr/>
          </p:nvGrpSpPr>
          <p:grpSpPr bwMode="auto">
            <a:xfrm>
              <a:off x="4355" y="2788"/>
              <a:ext cx="146" cy="504"/>
              <a:chOff x="4355" y="2788"/>
              <a:chExt cx="146" cy="504"/>
            </a:xfrm>
          </p:grpSpPr>
          <p:sp>
            <p:nvSpPr>
              <p:cNvPr id="32937" name="Freeform 68"/>
              <p:cNvSpPr>
                <a:spLocks noChangeArrowheads="1"/>
              </p:cNvSpPr>
              <p:nvPr/>
            </p:nvSpPr>
            <p:spPr bwMode="auto">
              <a:xfrm>
                <a:off x="4355" y="2788"/>
                <a:ext cx="147" cy="505"/>
              </a:xfrm>
              <a:custGeom>
                <a:avLst/>
                <a:gdLst>
                  <a:gd name="T0" fmla="*/ 0 w 650"/>
                  <a:gd name="T1" fmla="*/ 0 h 2228"/>
                  <a:gd name="T2" fmla="*/ 0 w 650"/>
                  <a:gd name="T3" fmla="*/ 0 h 2228"/>
                  <a:gd name="T4" fmla="*/ 0 w 650"/>
                  <a:gd name="T5" fmla="*/ 0 h 2228"/>
                  <a:gd name="T6" fmla="*/ 0 w 650"/>
                  <a:gd name="T7" fmla="*/ 0 h 2228"/>
                  <a:gd name="T8" fmla="*/ 0 w 650"/>
                  <a:gd name="T9" fmla="*/ 0 h 22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50"/>
                  <a:gd name="T16" fmla="*/ 0 h 2228"/>
                  <a:gd name="T17" fmla="*/ 650 w 650"/>
                  <a:gd name="T18" fmla="*/ 2228 h 22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50" h="2228">
                    <a:moveTo>
                      <a:pt x="0" y="2227"/>
                    </a:moveTo>
                    <a:lnTo>
                      <a:pt x="0" y="359"/>
                    </a:lnTo>
                    <a:lnTo>
                      <a:pt x="649" y="0"/>
                    </a:lnTo>
                    <a:lnTo>
                      <a:pt x="649" y="1799"/>
                    </a:lnTo>
                    <a:lnTo>
                      <a:pt x="0" y="2227"/>
                    </a:lnTo>
                  </a:path>
                </a:pathLst>
              </a:custGeom>
              <a:solidFill>
                <a:srgbClr val="DADADA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938" name="Freeform 69"/>
              <p:cNvSpPr>
                <a:spLocks noChangeArrowheads="1"/>
              </p:cNvSpPr>
              <p:nvPr/>
            </p:nvSpPr>
            <p:spPr bwMode="auto">
              <a:xfrm>
                <a:off x="4355" y="2788"/>
                <a:ext cx="147" cy="505"/>
              </a:xfrm>
              <a:custGeom>
                <a:avLst/>
                <a:gdLst>
                  <a:gd name="T0" fmla="*/ 0 w 650"/>
                  <a:gd name="T1" fmla="*/ 0 h 2228"/>
                  <a:gd name="T2" fmla="*/ 0 w 650"/>
                  <a:gd name="T3" fmla="*/ 0 h 2228"/>
                  <a:gd name="T4" fmla="*/ 0 w 650"/>
                  <a:gd name="T5" fmla="*/ 0 h 2228"/>
                  <a:gd name="T6" fmla="*/ 0 w 650"/>
                  <a:gd name="T7" fmla="*/ 0 h 2228"/>
                  <a:gd name="T8" fmla="*/ 0 w 650"/>
                  <a:gd name="T9" fmla="*/ 0 h 22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50"/>
                  <a:gd name="T16" fmla="*/ 0 h 2228"/>
                  <a:gd name="T17" fmla="*/ 650 w 650"/>
                  <a:gd name="T18" fmla="*/ 2228 h 22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50" h="2228">
                    <a:moveTo>
                      <a:pt x="0" y="2227"/>
                    </a:moveTo>
                    <a:lnTo>
                      <a:pt x="0" y="359"/>
                    </a:lnTo>
                    <a:lnTo>
                      <a:pt x="649" y="0"/>
                    </a:lnTo>
                    <a:lnTo>
                      <a:pt x="649" y="1799"/>
                    </a:lnTo>
                    <a:lnTo>
                      <a:pt x="0" y="2227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" name="Group 70"/>
            <p:cNvGrpSpPr>
              <a:grpSpLocks/>
            </p:cNvGrpSpPr>
            <p:nvPr/>
          </p:nvGrpSpPr>
          <p:grpSpPr bwMode="auto">
            <a:xfrm>
              <a:off x="3883" y="2683"/>
              <a:ext cx="618" cy="186"/>
              <a:chOff x="3883" y="2683"/>
              <a:chExt cx="618" cy="186"/>
            </a:xfrm>
          </p:grpSpPr>
          <p:sp>
            <p:nvSpPr>
              <p:cNvPr id="32935" name="Freeform 71"/>
              <p:cNvSpPr>
                <a:spLocks noChangeArrowheads="1"/>
              </p:cNvSpPr>
              <p:nvPr/>
            </p:nvSpPr>
            <p:spPr bwMode="auto">
              <a:xfrm>
                <a:off x="3883" y="2683"/>
                <a:ext cx="619" cy="187"/>
              </a:xfrm>
              <a:custGeom>
                <a:avLst/>
                <a:gdLst>
                  <a:gd name="T0" fmla="*/ 0 w 2731"/>
                  <a:gd name="T1" fmla="*/ 0 h 826"/>
                  <a:gd name="T2" fmla="*/ 0 w 2731"/>
                  <a:gd name="T3" fmla="*/ 0 h 826"/>
                  <a:gd name="T4" fmla="*/ 0 w 2731"/>
                  <a:gd name="T5" fmla="*/ 0 h 826"/>
                  <a:gd name="T6" fmla="*/ 0 w 2731"/>
                  <a:gd name="T7" fmla="*/ 0 h 826"/>
                  <a:gd name="T8" fmla="*/ 0 w 2731"/>
                  <a:gd name="T9" fmla="*/ 0 h 8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31"/>
                  <a:gd name="T16" fmla="*/ 0 h 826"/>
                  <a:gd name="T17" fmla="*/ 2731 w 2731"/>
                  <a:gd name="T18" fmla="*/ 826 h 8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31" h="826">
                    <a:moveTo>
                      <a:pt x="2064" y="825"/>
                    </a:moveTo>
                    <a:lnTo>
                      <a:pt x="0" y="320"/>
                    </a:lnTo>
                    <a:lnTo>
                      <a:pt x="764" y="0"/>
                    </a:lnTo>
                    <a:lnTo>
                      <a:pt x="2730" y="461"/>
                    </a:lnTo>
                    <a:lnTo>
                      <a:pt x="2064" y="825"/>
                    </a:lnTo>
                  </a:path>
                </a:pathLst>
              </a:custGeom>
              <a:solidFill>
                <a:srgbClr val="FFFF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936" name="Freeform 72"/>
              <p:cNvSpPr>
                <a:spLocks noChangeArrowheads="1"/>
              </p:cNvSpPr>
              <p:nvPr/>
            </p:nvSpPr>
            <p:spPr bwMode="auto">
              <a:xfrm>
                <a:off x="3883" y="2683"/>
                <a:ext cx="619" cy="187"/>
              </a:xfrm>
              <a:custGeom>
                <a:avLst/>
                <a:gdLst>
                  <a:gd name="T0" fmla="*/ 0 w 2731"/>
                  <a:gd name="T1" fmla="*/ 0 h 826"/>
                  <a:gd name="T2" fmla="*/ 0 w 2731"/>
                  <a:gd name="T3" fmla="*/ 0 h 826"/>
                  <a:gd name="T4" fmla="*/ 0 w 2731"/>
                  <a:gd name="T5" fmla="*/ 0 h 826"/>
                  <a:gd name="T6" fmla="*/ 0 w 2731"/>
                  <a:gd name="T7" fmla="*/ 0 h 826"/>
                  <a:gd name="T8" fmla="*/ 0 w 2731"/>
                  <a:gd name="T9" fmla="*/ 0 h 8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31"/>
                  <a:gd name="T16" fmla="*/ 0 h 826"/>
                  <a:gd name="T17" fmla="*/ 2731 w 2731"/>
                  <a:gd name="T18" fmla="*/ 826 h 8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31" h="826">
                    <a:moveTo>
                      <a:pt x="2064" y="825"/>
                    </a:moveTo>
                    <a:lnTo>
                      <a:pt x="0" y="320"/>
                    </a:lnTo>
                    <a:lnTo>
                      <a:pt x="764" y="0"/>
                    </a:lnTo>
                    <a:lnTo>
                      <a:pt x="2730" y="461"/>
                    </a:lnTo>
                    <a:lnTo>
                      <a:pt x="2064" y="825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" name="Group 73"/>
            <p:cNvGrpSpPr>
              <a:grpSpLocks/>
            </p:cNvGrpSpPr>
            <p:nvPr/>
          </p:nvGrpSpPr>
          <p:grpSpPr bwMode="auto">
            <a:xfrm>
              <a:off x="3978" y="3192"/>
              <a:ext cx="323" cy="101"/>
              <a:chOff x="3978" y="3192"/>
              <a:chExt cx="323" cy="101"/>
            </a:xfrm>
          </p:grpSpPr>
          <p:sp>
            <p:nvSpPr>
              <p:cNvPr id="32933" name="Freeform 74"/>
              <p:cNvSpPr>
                <a:spLocks noChangeArrowheads="1"/>
              </p:cNvSpPr>
              <p:nvPr/>
            </p:nvSpPr>
            <p:spPr bwMode="auto">
              <a:xfrm>
                <a:off x="3978" y="3192"/>
                <a:ext cx="324" cy="102"/>
              </a:xfrm>
              <a:custGeom>
                <a:avLst/>
                <a:gdLst>
                  <a:gd name="T0" fmla="*/ 0 w 1430"/>
                  <a:gd name="T1" fmla="*/ 0 h 451"/>
                  <a:gd name="T2" fmla="*/ 0 w 1430"/>
                  <a:gd name="T3" fmla="*/ 0 h 451"/>
                  <a:gd name="T4" fmla="*/ 0 w 1430"/>
                  <a:gd name="T5" fmla="*/ 0 h 451"/>
                  <a:gd name="T6" fmla="*/ 0 w 1430"/>
                  <a:gd name="T7" fmla="*/ 0 h 451"/>
                  <a:gd name="T8" fmla="*/ 0 w 1430"/>
                  <a:gd name="T9" fmla="*/ 0 h 4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30"/>
                  <a:gd name="T16" fmla="*/ 0 h 451"/>
                  <a:gd name="T17" fmla="*/ 1430 w 1430"/>
                  <a:gd name="T18" fmla="*/ 451 h 4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30" h="451">
                    <a:moveTo>
                      <a:pt x="0" y="0"/>
                    </a:moveTo>
                    <a:lnTo>
                      <a:pt x="0" y="81"/>
                    </a:lnTo>
                    <a:lnTo>
                      <a:pt x="1315" y="450"/>
                    </a:lnTo>
                    <a:lnTo>
                      <a:pt x="1429" y="39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ECECE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934" name="Freeform 75"/>
              <p:cNvSpPr>
                <a:spLocks noChangeArrowheads="1"/>
              </p:cNvSpPr>
              <p:nvPr/>
            </p:nvSpPr>
            <p:spPr bwMode="auto">
              <a:xfrm>
                <a:off x="3978" y="3192"/>
                <a:ext cx="324" cy="102"/>
              </a:xfrm>
              <a:custGeom>
                <a:avLst/>
                <a:gdLst>
                  <a:gd name="T0" fmla="*/ 0 w 1430"/>
                  <a:gd name="T1" fmla="*/ 0 h 451"/>
                  <a:gd name="T2" fmla="*/ 0 w 1430"/>
                  <a:gd name="T3" fmla="*/ 0 h 451"/>
                  <a:gd name="T4" fmla="*/ 0 w 1430"/>
                  <a:gd name="T5" fmla="*/ 0 h 451"/>
                  <a:gd name="T6" fmla="*/ 0 w 1430"/>
                  <a:gd name="T7" fmla="*/ 0 h 4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30"/>
                  <a:gd name="T13" fmla="*/ 0 h 451"/>
                  <a:gd name="T14" fmla="*/ 1430 w 1430"/>
                  <a:gd name="T15" fmla="*/ 451 h 4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30" h="451">
                    <a:moveTo>
                      <a:pt x="0" y="0"/>
                    </a:moveTo>
                    <a:lnTo>
                      <a:pt x="0" y="81"/>
                    </a:lnTo>
                    <a:lnTo>
                      <a:pt x="1315" y="450"/>
                    </a:lnTo>
                    <a:lnTo>
                      <a:pt x="1429" y="394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4" name="Group 76"/>
            <p:cNvGrpSpPr>
              <a:grpSpLocks/>
            </p:cNvGrpSpPr>
            <p:nvPr/>
          </p:nvGrpSpPr>
          <p:grpSpPr bwMode="auto">
            <a:xfrm>
              <a:off x="3883" y="2755"/>
              <a:ext cx="468" cy="536"/>
              <a:chOff x="3883" y="2755"/>
              <a:chExt cx="468" cy="536"/>
            </a:xfrm>
          </p:grpSpPr>
          <p:sp>
            <p:nvSpPr>
              <p:cNvPr id="32931" name="Freeform 77"/>
              <p:cNvSpPr>
                <a:spLocks noChangeArrowheads="1"/>
              </p:cNvSpPr>
              <p:nvPr/>
            </p:nvSpPr>
            <p:spPr bwMode="auto">
              <a:xfrm>
                <a:off x="3883" y="2755"/>
                <a:ext cx="469" cy="537"/>
              </a:xfrm>
              <a:custGeom>
                <a:avLst/>
                <a:gdLst>
                  <a:gd name="T0" fmla="*/ 0 w 2069"/>
                  <a:gd name="T1" fmla="*/ 0 h 2369"/>
                  <a:gd name="T2" fmla="*/ 0 w 2069"/>
                  <a:gd name="T3" fmla="*/ 0 h 2369"/>
                  <a:gd name="T4" fmla="*/ 0 w 2069"/>
                  <a:gd name="T5" fmla="*/ 0 h 2369"/>
                  <a:gd name="T6" fmla="*/ 0 w 2069"/>
                  <a:gd name="T7" fmla="*/ 0 h 2369"/>
                  <a:gd name="T8" fmla="*/ 0 w 2069"/>
                  <a:gd name="T9" fmla="*/ 0 h 23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69"/>
                  <a:gd name="T16" fmla="*/ 0 h 2369"/>
                  <a:gd name="T17" fmla="*/ 2069 w 2069"/>
                  <a:gd name="T18" fmla="*/ 2369 h 23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69" h="2369">
                    <a:moveTo>
                      <a:pt x="2068" y="2368"/>
                    </a:moveTo>
                    <a:lnTo>
                      <a:pt x="2068" y="499"/>
                    </a:lnTo>
                    <a:lnTo>
                      <a:pt x="0" y="0"/>
                    </a:lnTo>
                    <a:lnTo>
                      <a:pt x="0" y="1820"/>
                    </a:lnTo>
                    <a:lnTo>
                      <a:pt x="2068" y="2368"/>
                    </a:lnTo>
                  </a:path>
                </a:pathLst>
              </a:custGeom>
              <a:solidFill>
                <a:srgbClr val="FFFF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932" name="Freeform 78"/>
              <p:cNvSpPr>
                <a:spLocks noChangeArrowheads="1"/>
              </p:cNvSpPr>
              <p:nvPr/>
            </p:nvSpPr>
            <p:spPr bwMode="auto">
              <a:xfrm>
                <a:off x="3883" y="2755"/>
                <a:ext cx="469" cy="537"/>
              </a:xfrm>
              <a:custGeom>
                <a:avLst/>
                <a:gdLst>
                  <a:gd name="T0" fmla="*/ 0 w 2069"/>
                  <a:gd name="T1" fmla="*/ 0 h 2369"/>
                  <a:gd name="T2" fmla="*/ 0 w 2069"/>
                  <a:gd name="T3" fmla="*/ 0 h 2369"/>
                  <a:gd name="T4" fmla="*/ 0 w 2069"/>
                  <a:gd name="T5" fmla="*/ 0 h 2369"/>
                  <a:gd name="T6" fmla="*/ 0 w 2069"/>
                  <a:gd name="T7" fmla="*/ 0 h 2369"/>
                  <a:gd name="T8" fmla="*/ 0 w 2069"/>
                  <a:gd name="T9" fmla="*/ 0 h 23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69"/>
                  <a:gd name="T16" fmla="*/ 0 h 2369"/>
                  <a:gd name="T17" fmla="*/ 2069 w 2069"/>
                  <a:gd name="T18" fmla="*/ 2369 h 23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69" h="2369">
                    <a:moveTo>
                      <a:pt x="2068" y="2368"/>
                    </a:moveTo>
                    <a:lnTo>
                      <a:pt x="2068" y="499"/>
                    </a:lnTo>
                    <a:lnTo>
                      <a:pt x="0" y="0"/>
                    </a:lnTo>
                    <a:lnTo>
                      <a:pt x="0" y="1820"/>
                    </a:lnTo>
                    <a:lnTo>
                      <a:pt x="2068" y="2368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5" name="Group 79"/>
            <p:cNvGrpSpPr>
              <a:grpSpLocks/>
            </p:cNvGrpSpPr>
            <p:nvPr/>
          </p:nvGrpSpPr>
          <p:grpSpPr bwMode="auto">
            <a:xfrm>
              <a:off x="3942" y="2815"/>
              <a:ext cx="343" cy="390"/>
              <a:chOff x="3942" y="2815"/>
              <a:chExt cx="343" cy="390"/>
            </a:xfrm>
          </p:grpSpPr>
          <p:sp>
            <p:nvSpPr>
              <p:cNvPr id="32929" name="Freeform 80"/>
              <p:cNvSpPr>
                <a:spLocks noChangeArrowheads="1"/>
              </p:cNvSpPr>
              <p:nvPr/>
            </p:nvSpPr>
            <p:spPr bwMode="auto">
              <a:xfrm>
                <a:off x="3942" y="2815"/>
                <a:ext cx="344" cy="391"/>
              </a:xfrm>
              <a:custGeom>
                <a:avLst/>
                <a:gdLst>
                  <a:gd name="T0" fmla="*/ 0 w 1518"/>
                  <a:gd name="T1" fmla="*/ 0 h 1726"/>
                  <a:gd name="T2" fmla="*/ 0 w 1518"/>
                  <a:gd name="T3" fmla="*/ 0 h 1726"/>
                  <a:gd name="T4" fmla="*/ 0 w 1518"/>
                  <a:gd name="T5" fmla="*/ 0 h 1726"/>
                  <a:gd name="T6" fmla="*/ 0 w 1518"/>
                  <a:gd name="T7" fmla="*/ 0 h 1726"/>
                  <a:gd name="T8" fmla="*/ 0 w 1518"/>
                  <a:gd name="T9" fmla="*/ 0 h 17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18"/>
                  <a:gd name="T16" fmla="*/ 0 h 1726"/>
                  <a:gd name="T17" fmla="*/ 1518 w 1518"/>
                  <a:gd name="T18" fmla="*/ 1726 h 17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18" h="1726">
                    <a:moveTo>
                      <a:pt x="1517" y="1725"/>
                    </a:moveTo>
                    <a:lnTo>
                      <a:pt x="1517" y="366"/>
                    </a:lnTo>
                    <a:lnTo>
                      <a:pt x="0" y="0"/>
                    </a:lnTo>
                    <a:lnTo>
                      <a:pt x="0" y="1338"/>
                    </a:lnTo>
                    <a:lnTo>
                      <a:pt x="1517" y="1725"/>
                    </a:lnTo>
                  </a:path>
                </a:pathLst>
              </a:custGeom>
              <a:solidFill>
                <a:srgbClr val="CECECE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930" name="Freeform 81"/>
              <p:cNvSpPr>
                <a:spLocks noChangeArrowheads="1"/>
              </p:cNvSpPr>
              <p:nvPr/>
            </p:nvSpPr>
            <p:spPr bwMode="auto">
              <a:xfrm>
                <a:off x="3942" y="2815"/>
                <a:ext cx="344" cy="391"/>
              </a:xfrm>
              <a:custGeom>
                <a:avLst/>
                <a:gdLst>
                  <a:gd name="T0" fmla="*/ 0 w 1518"/>
                  <a:gd name="T1" fmla="*/ 0 h 1726"/>
                  <a:gd name="T2" fmla="*/ 0 w 1518"/>
                  <a:gd name="T3" fmla="*/ 0 h 1726"/>
                  <a:gd name="T4" fmla="*/ 0 w 1518"/>
                  <a:gd name="T5" fmla="*/ 0 h 1726"/>
                  <a:gd name="T6" fmla="*/ 0 w 1518"/>
                  <a:gd name="T7" fmla="*/ 0 h 1726"/>
                  <a:gd name="T8" fmla="*/ 0 w 1518"/>
                  <a:gd name="T9" fmla="*/ 0 h 17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18"/>
                  <a:gd name="T16" fmla="*/ 0 h 1726"/>
                  <a:gd name="T17" fmla="*/ 1518 w 1518"/>
                  <a:gd name="T18" fmla="*/ 1726 h 17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18" h="1726">
                    <a:moveTo>
                      <a:pt x="1517" y="1725"/>
                    </a:moveTo>
                    <a:lnTo>
                      <a:pt x="1517" y="366"/>
                    </a:lnTo>
                    <a:lnTo>
                      <a:pt x="0" y="0"/>
                    </a:lnTo>
                    <a:lnTo>
                      <a:pt x="0" y="1338"/>
                    </a:lnTo>
                    <a:lnTo>
                      <a:pt x="1517" y="1725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2927" name="Freeform 82"/>
            <p:cNvSpPr>
              <a:spLocks noChangeArrowheads="1"/>
            </p:cNvSpPr>
            <p:nvPr/>
          </p:nvSpPr>
          <p:spPr bwMode="auto">
            <a:xfrm>
              <a:off x="3971" y="2843"/>
              <a:ext cx="307" cy="337"/>
            </a:xfrm>
            <a:custGeom>
              <a:avLst/>
              <a:gdLst>
                <a:gd name="T0" fmla="*/ 0 w 1353"/>
                <a:gd name="T1" fmla="*/ 0 h 1486"/>
                <a:gd name="T2" fmla="*/ 0 w 1353"/>
                <a:gd name="T3" fmla="*/ 0 h 1486"/>
                <a:gd name="T4" fmla="*/ 0 w 1353"/>
                <a:gd name="T5" fmla="*/ 0 h 1486"/>
                <a:gd name="T6" fmla="*/ 0 w 1353"/>
                <a:gd name="T7" fmla="*/ 0 h 1486"/>
                <a:gd name="T8" fmla="*/ 0 w 1353"/>
                <a:gd name="T9" fmla="*/ 0 h 14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3"/>
                <a:gd name="T16" fmla="*/ 0 h 1486"/>
                <a:gd name="T17" fmla="*/ 1353 w 1353"/>
                <a:gd name="T18" fmla="*/ 1486 h 14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3" h="1486">
                  <a:moveTo>
                    <a:pt x="1352" y="1485"/>
                  </a:moveTo>
                  <a:lnTo>
                    <a:pt x="1352" y="317"/>
                  </a:lnTo>
                  <a:lnTo>
                    <a:pt x="0" y="0"/>
                  </a:lnTo>
                  <a:lnTo>
                    <a:pt x="0" y="1147"/>
                  </a:lnTo>
                  <a:lnTo>
                    <a:pt x="1352" y="1485"/>
                  </a:lnTo>
                </a:path>
              </a:pathLst>
            </a:custGeom>
            <a:gradFill rotWithShape="0">
              <a:gsLst>
                <a:gs pos="0">
                  <a:srgbClr val="00FFFF"/>
                </a:gs>
                <a:gs pos="50000">
                  <a:srgbClr val="007575"/>
                </a:gs>
                <a:gs pos="100000">
                  <a:srgbClr val="00FFFF"/>
                </a:gs>
              </a:gsLst>
              <a:lin ang="13500000" scaled="1"/>
            </a:gra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28" name="Freeform 83"/>
            <p:cNvSpPr>
              <a:spLocks noChangeArrowheads="1"/>
            </p:cNvSpPr>
            <p:nvPr/>
          </p:nvSpPr>
          <p:spPr bwMode="auto">
            <a:xfrm>
              <a:off x="3971" y="2843"/>
              <a:ext cx="307" cy="337"/>
            </a:xfrm>
            <a:custGeom>
              <a:avLst/>
              <a:gdLst>
                <a:gd name="T0" fmla="*/ 0 w 1353"/>
                <a:gd name="T1" fmla="*/ 0 h 1486"/>
                <a:gd name="T2" fmla="*/ 0 w 1353"/>
                <a:gd name="T3" fmla="*/ 0 h 1486"/>
                <a:gd name="T4" fmla="*/ 0 w 1353"/>
                <a:gd name="T5" fmla="*/ 0 h 1486"/>
                <a:gd name="T6" fmla="*/ 0 w 1353"/>
                <a:gd name="T7" fmla="*/ 0 h 1486"/>
                <a:gd name="T8" fmla="*/ 0 w 1353"/>
                <a:gd name="T9" fmla="*/ 0 h 14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3"/>
                <a:gd name="T16" fmla="*/ 0 h 1486"/>
                <a:gd name="T17" fmla="*/ 1353 w 1353"/>
                <a:gd name="T18" fmla="*/ 1486 h 14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3" h="1486">
                  <a:moveTo>
                    <a:pt x="1352" y="1485"/>
                  </a:moveTo>
                  <a:lnTo>
                    <a:pt x="1352" y="317"/>
                  </a:lnTo>
                  <a:lnTo>
                    <a:pt x="0" y="0"/>
                  </a:lnTo>
                  <a:lnTo>
                    <a:pt x="0" y="1147"/>
                  </a:lnTo>
                  <a:lnTo>
                    <a:pt x="1352" y="1485"/>
                  </a:lnTo>
                </a:path>
              </a:pathLst>
            </a:custGeom>
            <a:noFill/>
            <a:ln w="126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777" name="Line 84"/>
          <p:cNvSpPr>
            <a:spLocks noChangeShapeType="1"/>
          </p:cNvSpPr>
          <p:nvPr/>
        </p:nvSpPr>
        <p:spPr bwMode="auto">
          <a:xfrm>
            <a:off x="5262563" y="4025900"/>
            <a:ext cx="823912" cy="515938"/>
          </a:xfrm>
          <a:prstGeom prst="line">
            <a:avLst/>
          </a:prstGeom>
          <a:noFill/>
          <a:ln w="1080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78" name="Line 85"/>
          <p:cNvSpPr>
            <a:spLocks noChangeShapeType="1"/>
          </p:cNvSpPr>
          <p:nvPr/>
        </p:nvSpPr>
        <p:spPr bwMode="auto">
          <a:xfrm flipV="1">
            <a:off x="3695700" y="4021138"/>
            <a:ext cx="882650" cy="617537"/>
          </a:xfrm>
          <a:prstGeom prst="line">
            <a:avLst/>
          </a:prstGeom>
          <a:noFill/>
          <a:ln w="1080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79" name="Line 86"/>
          <p:cNvSpPr>
            <a:spLocks noChangeShapeType="1"/>
          </p:cNvSpPr>
          <p:nvPr/>
        </p:nvSpPr>
        <p:spPr bwMode="auto">
          <a:xfrm>
            <a:off x="3784600" y="4919663"/>
            <a:ext cx="2241550" cy="1587"/>
          </a:xfrm>
          <a:prstGeom prst="line">
            <a:avLst/>
          </a:prstGeom>
          <a:noFill/>
          <a:ln w="1080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80" name="Freeform 228"/>
          <p:cNvSpPr>
            <a:spLocks noChangeArrowheads="1"/>
          </p:cNvSpPr>
          <p:nvPr/>
        </p:nvSpPr>
        <p:spPr bwMode="auto">
          <a:xfrm>
            <a:off x="2301875" y="1871663"/>
            <a:ext cx="4649788" cy="1943100"/>
          </a:xfrm>
          <a:custGeom>
            <a:avLst/>
            <a:gdLst>
              <a:gd name="T0" fmla="*/ 2147483647 w 12916"/>
              <a:gd name="T1" fmla="*/ 2147483647 h 6522"/>
              <a:gd name="T2" fmla="*/ 2147483647 w 12916"/>
              <a:gd name="T3" fmla="*/ 2147483647 h 6522"/>
              <a:gd name="T4" fmla="*/ 2147483647 w 12916"/>
              <a:gd name="T5" fmla="*/ 2147483647 h 6522"/>
              <a:gd name="T6" fmla="*/ 2147483647 w 12916"/>
              <a:gd name="T7" fmla="*/ 2147483647 h 6522"/>
              <a:gd name="T8" fmla="*/ 2147483647 w 12916"/>
              <a:gd name="T9" fmla="*/ 2147483647 h 6522"/>
              <a:gd name="T10" fmla="*/ 2147483647 w 12916"/>
              <a:gd name="T11" fmla="*/ 2147483647 h 6522"/>
              <a:gd name="T12" fmla="*/ 2147483647 w 12916"/>
              <a:gd name="T13" fmla="*/ 2147483647 h 6522"/>
              <a:gd name="T14" fmla="*/ 2147483647 w 12916"/>
              <a:gd name="T15" fmla="*/ 2147483647 h 6522"/>
              <a:gd name="T16" fmla="*/ 2147483647 w 12916"/>
              <a:gd name="T17" fmla="*/ 2147483647 h 6522"/>
              <a:gd name="T18" fmla="*/ 2147483647 w 12916"/>
              <a:gd name="T19" fmla="*/ 2147483647 h 6522"/>
              <a:gd name="T20" fmla="*/ 2147483647 w 12916"/>
              <a:gd name="T21" fmla="*/ 2147483647 h 6522"/>
              <a:gd name="T22" fmla="*/ 2147483647 w 12916"/>
              <a:gd name="T23" fmla="*/ 2147483647 h 6522"/>
              <a:gd name="T24" fmla="*/ 2147483647 w 12916"/>
              <a:gd name="T25" fmla="*/ 2147483647 h 6522"/>
              <a:gd name="T26" fmla="*/ 2147483647 w 12916"/>
              <a:gd name="T27" fmla="*/ 2147483647 h 6522"/>
              <a:gd name="T28" fmla="*/ 2147483647 w 12916"/>
              <a:gd name="T29" fmla="*/ 2147483647 h 6522"/>
              <a:gd name="T30" fmla="*/ 2147483647 w 12916"/>
              <a:gd name="T31" fmla="*/ 2147483647 h 6522"/>
              <a:gd name="T32" fmla="*/ 2147483647 w 12916"/>
              <a:gd name="T33" fmla="*/ 2147483647 h 6522"/>
              <a:gd name="T34" fmla="*/ 2147483647 w 12916"/>
              <a:gd name="T35" fmla="*/ 2147483647 h 6522"/>
              <a:gd name="T36" fmla="*/ 2147483647 w 12916"/>
              <a:gd name="T37" fmla="*/ 2147483647 h 6522"/>
              <a:gd name="T38" fmla="*/ 2147483647 w 12916"/>
              <a:gd name="T39" fmla="*/ 2147483647 h 652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2916"/>
              <a:gd name="T61" fmla="*/ 0 h 6522"/>
              <a:gd name="T62" fmla="*/ 12916 w 12916"/>
              <a:gd name="T63" fmla="*/ 6522 h 6522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2916" h="6522">
                <a:moveTo>
                  <a:pt x="1503" y="1632"/>
                </a:moveTo>
                <a:cubicBezTo>
                  <a:pt x="657" y="1769"/>
                  <a:pt x="0" y="2753"/>
                  <a:pt x="357" y="3420"/>
                </a:cubicBezTo>
                <a:cubicBezTo>
                  <a:pt x="653" y="3977"/>
                  <a:pt x="1673" y="3600"/>
                  <a:pt x="2157" y="4056"/>
                </a:cubicBezTo>
                <a:cubicBezTo>
                  <a:pt x="2651" y="4519"/>
                  <a:pt x="2522" y="5357"/>
                  <a:pt x="3083" y="5567"/>
                </a:cubicBezTo>
                <a:cubicBezTo>
                  <a:pt x="3644" y="5777"/>
                  <a:pt x="4521" y="6521"/>
                  <a:pt x="4885" y="5942"/>
                </a:cubicBezTo>
                <a:cubicBezTo>
                  <a:pt x="5538" y="4903"/>
                  <a:pt x="6124" y="5630"/>
                  <a:pt x="6575" y="5814"/>
                </a:cubicBezTo>
                <a:cubicBezTo>
                  <a:pt x="7128" y="6039"/>
                  <a:pt x="7748" y="6048"/>
                  <a:pt x="8429" y="6024"/>
                </a:cubicBezTo>
                <a:cubicBezTo>
                  <a:pt x="9110" y="6000"/>
                  <a:pt x="9321" y="5434"/>
                  <a:pt x="9793" y="4936"/>
                </a:cubicBezTo>
                <a:cubicBezTo>
                  <a:pt x="10214" y="4502"/>
                  <a:pt x="10891" y="5208"/>
                  <a:pt x="11485" y="5224"/>
                </a:cubicBezTo>
                <a:cubicBezTo>
                  <a:pt x="12015" y="5232"/>
                  <a:pt x="12793" y="5020"/>
                  <a:pt x="12848" y="4292"/>
                </a:cubicBezTo>
                <a:cubicBezTo>
                  <a:pt x="12915" y="3395"/>
                  <a:pt x="11992" y="2988"/>
                  <a:pt x="11537" y="2461"/>
                </a:cubicBezTo>
                <a:cubicBezTo>
                  <a:pt x="11190" y="2053"/>
                  <a:pt x="9710" y="2654"/>
                  <a:pt x="10717" y="1400"/>
                </a:cubicBezTo>
                <a:cubicBezTo>
                  <a:pt x="11115" y="912"/>
                  <a:pt x="10400" y="162"/>
                  <a:pt x="9684" y="108"/>
                </a:cubicBezTo>
                <a:cubicBezTo>
                  <a:pt x="9088" y="66"/>
                  <a:pt x="8777" y="617"/>
                  <a:pt x="8044" y="811"/>
                </a:cubicBezTo>
                <a:cubicBezTo>
                  <a:pt x="7311" y="1005"/>
                  <a:pt x="6868" y="169"/>
                  <a:pt x="6190" y="75"/>
                </a:cubicBezTo>
                <a:cubicBezTo>
                  <a:pt x="5664" y="0"/>
                  <a:pt x="5613" y="742"/>
                  <a:pt x="4885" y="1050"/>
                </a:cubicBezTo>
                <a:cubicBezTo>
                  <a:pt x="4120" y="1371"/>
                  <a:pt x="3598" y="670"/>
                  <a:pt x="2920" y="643"/>
                </a:cubicBezTo>
                <a:cubicBezTo>
                  <a:pt x="2358" y="617"/>
                  <a:pt x="1553" y="939"/>
                  <a:pt x="1612" y="1618"/>
                </a:cubicBezTo>
                <a:lnTo>
                  <a:pt x="1503" y="1632"/>
                </a:lnTo>
              </a:path>
            </a:pathLst>
          </a:custGeom>
          <a:solidFill>
            <a:srgbClr val="FFFFC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2781" name="Picture 2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8463" y="1481138"/>
            <a:ext cx="2017712" cy="191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6" name="Group 231"/>
          <p:cNvGrpSpPr>
            <a:grpSpLocks/>
          </p:cNvGrpSpPr>
          <p:nvPr/>
        </p:nvGrpSpPr>
        <p:grpSpPr bwMode="auto">
          <a:xfrm>
            <a:off x="6169025" y="1612900"/>
            <a:ext cx="1111250" cy="1577975"/>
            <a:chOff x="3874" y="877"/>
            <a:chExt cx="700" cy="994"/>
          </a:xfrm>
        </p:grpSpPr>
        <p:sp>
          <p:nvSpPr>
            <p:cNvPr id="32896" name="Freeform 232"/>
            <p:cNvSpPr>
              <a:spLocks noChangeArrowheads="1"/>
            </p:cNvSpPr>
            <p:nvPr/>
          </p:nvSpPr>
          <p:spPr bwMode="auto">
            <a:xfrm>
              <a:off x="4269" y="1034"/>
              <a:ext cx="233" cy="814"/>
            </a:xfrm>
            <a:custGeom>
              <a:avLst/>
              <a:gdLst>
                <a:gd name="T0" fmla="*/ 0 w 1029"/>
                <a:gd name="T1" fmla="*/ 0 h 3588"/>
                <a:gd name="T2" fmla="*/ 0 w 1029"/>
                <a:gd name="T3" fmla="*/ 0 h 3588"/>
                <a:gd name="T4" fmla="*/ 0 w 1029"/>
                <a:gd name="T5" fmla="*/ 0 h 3588"/>
                <a:gd name="T6" fmla="*/ 0 w 1029"/>
                <a:gd name="T7" fmla="*/ 0 h 3588"/>
                <a:gd name="T8" fmla="*/ 0 w 1029"/>
                <a:gd name="T9" fmla="*/ 0 h 3588"/>
                <a:gd name="T10" fmla="*/ 0 w 1029"/>
                <a:gd name="T11" fmla="*/ 0 h 3588"/>
                <a:gd name="T12" fmla="*/ 0 w 1029"/>
                <a:gd name="T13" fmla="*/ 0 h 35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29"/>
                <a:gd name="T22" fmla="*/ 0 h 3588"/>
                <a:gd name="T23" fmla="*/ 1029 w 1029"/>
                <a:gd name="T24" fmla="*/ 3588 h 358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29" h="3588">
                  <a:moveTo>
                    <a:pt x="624" y="2"/>
                  </a:moveTo>
                  <a:lnTo>
                    <a:pt x="1028" y="49"/>
                  </a:lnTo>
                  <a:lnTo>
                    <a:pt x="367" y="3587"/>
                  </a:lnTo>
                  <a:lnTo>
                    <a:pt x="162" y="3568"/>
                  </a:lnTo>
                  <a:lnTo>
                    <a:pt x="0" y="3317"/>
                  </a:lnTo>
                  <a:lnTo>
                    <a:pt x="628" y="0"/>
                  </a:lnTo>
                  <a:lnTo>
                    <a:pt x="624" y="2"/>
                  </a:lnTo>
                </a:path>
              </a:pathLst>
            </a:custGeom>
            <a:solidFill>
              <a:srgbClr val="00B8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97" name="Freeform 233"/>
            <p:cNvSpPr>
              <a:spLocks noChangeArrowheads="1"/>
            </p:cNvSpPr>
            <p:nvPr/>
          </p:nvSpPr>
          <p:spPr bwMode="auto">
            <a:xfrm>
              <a:off x="3874" y="1010"/>
              <a:ext cx="701" cy="862"/>
            </a:xfrm>
            <a:custGeom>
              <a:avLst/>
              <a:gdLst>
                <a:gd name="T0" fmla="*/ 0 w 3092"/>
                <a:gd name="T1" fmla="*/ 0 h 3803"/>
                <a:gd name="T2" fmla="*/ 0 w 3092"/>
                <a:gd name="T3" fmla="*/ 0 h 3803"/>
                <a:gd name="T4" fmla="*/ 0 w 3092"/>
                <a:gd name="T5" fmla="*/ 0 h 3803"/>
                <a:gd name="T6" fmla="*/ 0 w 3092"/>
                <a:gd name="T7" fmla="*/ 0 h 3803"/>
                <a:gd name="T8" fmla="*/ 0 w 3092"/>
                <a:gd name="T9" fmla="*/ 0 h 3803"/>
                <a:gd name="T10" fmla="*/ 0 w 3092"/>
                <a:gd name="T11" fmla="*/ 0 h 3803"/>
                <a:gd name="T12" fmla="*/ 0 w 3092"/>
                <a:gd name="T13" fmla="*/ 0 h 3803"/>
                <a:gd name="T14" fmla="*/ 0 w 3092"/>
                <a:gd name="T15" fmla="*/ 0 h 3803"/>
                <a:gd name="T16" fmla="*/ 0 w 3092"/>
                <a:gd name="T17" fmla="*/ 0 h 3803"/>
                <a:gd name="T18" fmla="*/ 0 w 3092"/>
                <a:gd name="T19" fmla="*/ 0 h 380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92"/>
                <a:gd name="T31" fmla="*/ 0 h 3803"/>
                <a:gd name="T32" fmla="*/ 3092 w 3092"/>
                <a:gd name="T33" fmla="*/ 3803 h 380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92" h="3803">
                  <a:moveTo>
                    <a:pt x="518" y="65"/>
                  </a:moveTo>
                  <a:lnTo>
                    <a:pt x="2399" y="0"/>
                  </a:lnTo>
                  <a:lnTo>
                    <a:pt x="2812" y="65"/>
                  </a:lnTo>
                  <a:lnTo>
                    <a:pt x="3091" y="204"/>
                  </a:lnTo>
                  <a:lnTo>
                    <a:pt x="2455" y="3764"/>
                  </a:lnTo>
                  <a:lnTo>
                    <a:pt x="2141" y="3802"/>
                  </a:lnTo>
                  <a:lnTo>
                    <a:pt x="652" y="3675"/>
                  </a:lnTo>
                  <a:lnTo>
                    <a:pt x="0" y="3324"/>
                  </a:lnTo>
                  <a:lnTo>
                    <a:pt x="522" y="61"/>
                  </a:lnTo>
                  <a:lnTo>
                    <a:pt x="518" y="65"/>
                  </a:lnTo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98" name="Freeform 234"/>
            <p:cNvSpPr>
              <a:spLocks noChangeArrowheads="1"/>
            </p:cNvSpPr>
            <p:nvPr/>
          </p:nvSpPr>
          <p:spPr bwMode="auto">
            <a:xfrm>
              <a:off x="3895" y="1034"/>
              <a:ext cx="516" cy="783"/>
            </a:xfrm>
            <a:custGeom>
              <a:avLst/>
              <a:gdLst>
                <a:gd name="T0" fmla="*/ 0 w 2274"/>
                <a:gd name="T1" fmla="*/ 0 h 3455"/>
                <a:gd name="T2" fmla="*/ 0 w 2274"/>
                <a:gd name="T3" fmla="*/ 0 h 3455"/>
                <a:gd name="T4" fmla="*/ 0 w 2274"/>
                <a:gd name="T5" fmla="*/ 0 h 3455"/>
                <a:gd name="T6" fmla="*/ 0 w 2274"/>
                <a:gd name="T7" fmla="*/ 0 h 3455"/>
                <a:gd name="T8" fmla="*/ 0 w 2274"/>
                <a:gd name="T9" fmla="*/ 0 h 3455"/>
                <a:gd name="T10" fmla="*/ 0 w 2274"/>
                <a:gd name="T11" fmla="*/ 0 h 3455"/>
                <a:gd name="T12" fmla="*/ 0 w 2274"/>
                <a:gd name="T13" fmla="*/ 0 h 34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74"/>
                <a:gd name="T22" fmla="*/ 0 h 3455"/>
                <a:gd name="T23" fmla="*/ 2274 w 2274"/>
                <a:gd name="T24" fmla="*/ 3455 h 34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74" h="3455">
                  <a:moveTo>
                    <a:pt x="509" y="42"/>
                  </a:moveTo>
                  <a:lnTo>
                    <a:pt x="2273" y="0"/>
                  </a:lnTo>
                  <a:lnTo>
                    <a:pt x="1646" y="3330"/>
                  </a:lnTo>
                  <a:lnTo>
                    <a:pt x="578" y="3454"/>
                  </a:lnTo>
                  <a:lnTo>
                    <a:pt x="0" y="3176"/>
                  </a:lnTo>
                  <a:lnTo>
                    <a:pt x="505" y="37"/>
                  </a:lnTo>
                  <a:lnTo>
                    <a:pt x="509" y="42"/>
                  </a:lnTo>
                </a:path>
              </a:pathLst>
            </a:custGeom>
            <a:solidFill>
              <a:srgbClr val="FFCC99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99" name="Freeform 235"/>
            <p:cNvSpPr>
              <a:spLocks noChangeArrowheads="1"/>
            </p:cNvSpPr>
            <p:nvPr/>
          </p:nvSpPr>
          <p:spPr bwMode="auto">
            <a:xfrm>
              <a:off x="3931" y="1066"/>
              <a:ext cx="439" cy="610"/>
            </a:xfrm>
            <a:custGeom>
              <a:avLst/>
              <a:gdLst>
                <a:gd name="T0" fmla="*/ 0 w 1934"/>
                <a:gd name="T1" fmla="*/ 0 h 2691"/>
                <a:gd name="T2" fmla="*/ 0 w 1934"/>
                <a:gd name="T3" fmla="*/ 0 h 2691"/>
                <a:gd name="T4" fmla="*/ 0 w 1934"/>
                <a:gd name="T5" fmla="*/ 0 h 2691"/>
                <a:gd name="T6" fmla="*/ 0 w 1934"/>
                <a:gd name="T7" fmla="*/ 0 h 2691"/>
                <a:gd name="T8" fmla="*/ 0 w 1934"/>
                <a:gd name="T9" fmla="*/ 0 h 26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34"/>
                <a:gd name="T16" fmla="*/ 0 h 2691"/>
                <a:gd name="T17" fmla="*/ 1934 w 1934"/>
                <a:gd name="T18" fmla="*/ 2691 h 269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34" h="2691">
                  <a:moveTo>
                    <a:pt x="424" y="4"/>
                  </a:moveTo>
                  <a:lnTo>
                    <a:pt x="1933" y="0"/>
                  </a:lnTo>
                  <a:lnTo>
                    <a:pt x="1399" y="2690"/>
                  </a:lnTo>
                  <a:lnTo>
                    <a:pt x="0" y="2485"/>
                  </a:lnTo>
                  <a:lnTo>
                    <a:pt x="424" y="4"/>
                  </a:lnTo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00" name="Freeform 236"/>
            <p:cNvSpPr>
              <a:spLocks noChangeArrowheads="1"/>
            </p:cNvSpPr>
            <p:nvPr/>
          </p:nvSpPr>
          <p:spPr bwMode="auto">
            <a:xfrm>
              <a:off x="3951" y="1083"/>
              <a:ext cx="396" cy="531"/>
            </a:xfrm>
            <a:custGeom>
              <a:avLst/>
              <a:gdLst>
                <a:gd name="T0" fmla="*/ 0 w 1748"/>
                <a:gd name="T1" fmla="*/ 0 h 2342"/>
                <a:gd name="T2" fmla="*/ 0 w 1748"/>
                <a:gd name="T3" fmla="*/ 0 h 2342"/>
                <a:gd name="T4" fmla="*/ 0 w 1748"/>
                <a:gd name="T5" fmla="*/ 0 h 2342"/>
                <a:gd name="T6" fmla="*/ 0 w 1748"/>
                <a:gd name="T7" fmla="*/ 0 h 2342"/>
                <a:gd name="T8" fmla="*/ 0 w 1748"/>
                <a:gd name="T9" fmla="*/ 0 h 2342"/>
                <a:gd name="T10" fmla="*/ 0 w 1748"/>
                <a:gd name="T11" fmla="*/ 0 h 2342"/>
                <a:gd name="T12" fmla="*/ 0 w 1748"/>
                <a:gd name="T13" fmla="*/ 0 h 2342"/>
                <a:gd name="T14" fmla="*/ 0 w 1748"/>
                <a:gd name="T15" fmla="*/ 0 h 23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48"/>
                <a:gd name="T25" fmla="*/ 0 h 2342"/>
                <a:gd name="T26" fmla="*/ 1748 w 1748"/>
                <a:gd name="T27" fmla="*/ 2342 h 234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48" h="2342">
                  <a:moveTo>
                    <a:pt x="398" y="7"/>
                  </a:moveTo>
                  <a:lnTo>
                    <a:pt x="1747" y="0"/>
                  </a:lnTo>
                  <a:lnTo>
                    <a:pt x="1734" y="41"/>
                  </a:lnTo>
                  <a:lnTo>
                    <a:pt x="446" y="53"/>
                  </a:lnTo>
                  <a:lnTo>
                    <a:pt x="47" y="2341"/>
                  </a:lnTo>
                  <a:lnTo>
                    <a:pt x="0" y="2333"/>
                  </a:lnTo>
                  <a:lnTo>
                    <a:pt x="398" y="3"/>
                  </a:lnTo>
                  <a:lnTo>
                    <a:pt x="398" y="7"/>
                  </a:lnTo>
                </a:path>
              </a:pathLst>
            </a:custGeom>
            <a:solidFill>
              <a:srgbClr val="CC6633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01" name="Freeform 237"/>
            <p:cNvSpPr>
              <a:spLocks noChangeArrowheads="1"/>
            </p:cNvSpPr>
            <p:nvPr/>
          </p:nvSpPr>
          <p:spPr bwMode="auto">
            <a:xfrm>
              <a:off x="4350" y="1046"/>
              <a:ext cx="203" cy="804"/>
            </a:xfrm>
            <a:custGeom>
              <a:avLst/>
              <a:gdLst>
                <a:gd name="T0" fmla="*/ 0 w 895"/>
                <a:gd name="T1" fmla="*/ 0 h 3544"/>
                <a:gd name="T2" fmla="*/ 0 w 895"/>
                <a:gd name="T3" fmla="*/ 0 h 3544"/>
                <a:gd name="T4" fmla="*/ 0 w 895"/>
                <a:gd name="T5" fmla="*/ 0 h 3544"/>
                <a:gd name="T6" fmla="*/ 0 w 895"/>
                <a:gd name="T7" fmla="*/ 0 h 3544"/>
                <a:gd name="T8" fmla="*/ 0 w 895"/>
                <a:gd name="T9" fmla="*/ 0 h 3544"/>
                <a:gd name="T10" fmla="*/ 0 w 895"/>
                <a:gd name="T11" fmla="*/ 0 h 35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95"/>
                <a:gd name="T19" fmla="*/ 0 h 3544"/>
                <a:gd name="T20" fmla="*/ 895 w 895"/>
                <a:gd name="T21" fmla="*/ 3544 h 35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95" h="3544">
                  <a:moveTo>
                    <a:pt x="656" y="0"/>
                  </a:moveTo>
                  <a:lnTo>
                    <a:pt x="894" y="110"/>
                  </a:lnTo>
                  <a:lnTo>
                    <a:pt x="289" y="3516"/>
                  </a:lnTo>
                  <a:lnTo>
                    <a:pt x="0" y="3543"/>
                  </a:lnTo>
                  <a:lnTo>
                    <a:pt x="656" y="3"/>
                  </a:lnTo>
                  <a:lnTo>
                    <a:pt x="656" y="0"/>
                  </a:lnTo>
                </a:path>
              </a:pathLst>
            </a:custGeom>
            <a:solidFill>
              <a:srgbClr val="FF7957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02" name="Line 238"/>
            <p:cNvSpPr>
              <a:spLocks noChangeShapeType="1"/>
            </p:cNvSpPr>
            <p:nvPr/>
          </p:nvSpPr>
          <p:spPr bwMode="auto">
            <a:xfrm flipH="1">
              <a:off x="4046" y="1094"/>
              <a:ext cx="308" cy="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03" name="Line 239"/>
            <p:cNvSpPr>
              <a:spLocks noChangeShapeType="1"/>
            </p:cNvSpPr>
            <p:nvPr/>
          </p:nvSpPr>
          <p:spPr bwMode="auto">
            <a:xfrm flipV="1">
              <a:off x="3963" y="1091"/>
              <a:ext cx="91" cy="52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04" name="Freeform 240"/>
            <p:cNvSpPr>
              <a:spLocks noChangeArrowheads="1"/>
            </p:cNvSpPr>
            <p:nvPr/>
          </p:nvSpPr>
          <p:spPr bwMode="auto">
            <a:xfrm>
              <a:off x="3963" y="1095"/>
              <a:ext cx="382" cy="559"/>
            </a:xfrm>
            <a:custGeom>
              <a:avLst/>
              <a:gdLst>
                <a:gd name="T0" fmla="*/ 0 w 1683"/>
                <a:gd name="T1" fmla="*/ 0 h 2466"/>
                <a:gd name="T2" fmla="*/ 0 w 1683"/>
                <a:gd name="T3" fmla="*/ 0 h 2466"/>
                <a:gd name="T4" fmla="*/ 0 w 1683"/>
                <a:gd name="T5" fmla="*/ 0 h 2466"/>
                <a:gd name="T6" fmla="*/ 0 w 1683"/>
                <a:gd name="T7" fmla="*/ 0 h 2466"/>
                <a:gd name="T8" fmla="*/ 0 w 1683"/>
                <a:gd name="T9" fmla="*/ 0 h 24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83"/>
                <a:gd name="T16" fmla="*/ 0 h 2466"/>
                <a:gd name="T17" fmla="*/ 1683 w 1683"/>
                <a:gd name="T18" fmla="*/ 2466 h 24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83" h="2466">
                  <a:moveTo>
                    <a:pt x="400" y="12"/>
                  </a:moveTo>
                  <a:lnTo>
                    <a:pt x="1682" y="0"/>
                  </a:lnTo>
                  <a:lnTo>
                    <a:pt x="1187" y="2465"/>
                  </a:lnTo>
                  <a:lnTo>
                    <a:pt x="0" y="2291"/>
                  </a:lnTo>
                  <a:lnTo>
                    <a:pt x="400" y="12"/>
                  </a:lnTo>
                </a:path>
              </a:pathLst>
            </a:custGeom>
            <a:solidFill>
              <a:srgbClr val="E6E6E6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05" name="Freeform 241"/>
            <p:cNvSpPr>
              <a:spLocks noChangeArrowheads="1"/>
            </p:cNvSpPr>
            <p:nvPr/>
          </p:nvSpPr>
          <p:spPr bwMode="auto">
            <a:xfrm>
              <a:off x="4267" y="1035"/>
              <a:ext cx="234" cy="815"/>
            </a:xfrm>
            <a:custGeom>
              <a:avLst/>
              <a:gdLst>
                <a:gd name="T0" fmla="*/ 0 w 1034"/>
                <a:gd name="T1" fmla="*/ 0 h 3596"/>
                <a:gd name="T2" fmla="*/ 0 w 1034"/>
                <a:gd name="T3" fmla="*/ 0 h 3596"/>
                <a:gd name="T4" fmla="*/ 0 w 1034"/>
                <a:gd name="T5" fmla="*/ 0 h 3596"/>
                <a:gd name="T6" fmla="*/ 0 w 1034"/>
                <a:gd name="T7" fmla="*/ 0 h 3596"/>
                <a:gd name="T8" fmla="*/ 0 w 1034"/>
                <a:gd name="T9" fmla="*/ 0 h 3596"/>
                <a:gd name="T10" fmla="*/ 0 w 1034"/>
                <a:gd name="T11" fmla="*/ 0 h 3596"/>
                <a:gd name="T12" fmla="*/ 0 w 1034"/>
                <a:gd name="T13" fmla="*/ 0 h 359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34"/>
                <a:gd name="T22" fmla="*/ 0 h 3596"/>
                <a:gd name="T23" fmla="*/ 1034 w 1034"/>
                <a:gd name="T24" fmla="*/ 3596 h 359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34" h="3596">
                  <a:moveTo>
                    <a:pt x="623" y="0"/>
                  </a:moveTo>
                  <a:lnTo>
                    <a:pt x="1033" y="59"/>
                  </a:lnTo>
                  <a:lnTo>
                    <a:pt x="373" y="3595"/>
                  </a:lnTo>
                  <a:lnTo>
                    <a:pt x="173" y="3579"/>
                  </a:lnTo>
                  <a:lnTo>
                    <a:pt x="0" y="3325"/>
                  </a:lnTo>
                  <a:lnTo>
                    <a:pt x="628" y="0"/>
                  </a:lnTo>
                  <a:lnTo>
                    <a:pt x="623" y="0"/>
                  </a:lnTo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06" name="Oval 242"/>
            <p:cNvSpPr>
              <a:spLocks noChangeArrowheads="1"/>
            </p:cNvSpPr>
            <p:nvPr/>
          </p:nvSpPr>
          <p:spPr bwMode="auto">
            <a:xfrm>
              <a:off x="4206" y="1743"/>
              <a:ext cx="41" cy="41"/>
            </a:xfrm>
            <a:prstGeom prst="ellips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000">
                <a:solidFill>
                  <a:srgbClr val="006600"/>
                </a:solidFill>
                <a:latin typeface="Tahoma" pitchFamily="34" charset="0"/>
              </a:endParaRPr>
            </a:p>
          </p:txBody>
        </p:sp>
        <p:sp>
          <p:nvSpPr>
            <p:cNvPr id="32907" name="Oval 243"/>
            <p:cNvSpPr>
              <a:spLocks noChangeArrowheads="1"/>
            </p:cNvSpPr>
            <p:nvPr/>
          </p:nvSpPr>
          <p:spPr bwMode="auto">
            <a:xfrm rot="780000">
              <a:off x="3963" y="1745"/>
              <a:ext cx="46" cy="25"/>
            </a:xfrm>
            <a:prstGeom prst="ellips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000">
                <a:solidFill>
                  <a:srgbClr val="006600"/>
                </a:solidFill>
                <a:latin typeface="Tahoma" pitchFamily="34" charset="0"/>
              </a:endParaRPr>
            </a:p>
          </p:txBody>
        </p:sp>
        <p:sp>
          <p:nvSpPr>
            <p:cNvPr id="32908" name="Oval 244"/>
            <p:cNvSpPr>
              <a:spLocks noChangeArrowheads="1"/>
            </p:cNvSpPr>
            <p:nvPr/>
          </p:nvSpPr>
          <p:spPr bwMode="auto">
            <a:xfrm rot="780000">
              <a:off x="4025" y="1755"/>
              <a:ext cx="46" cy="25"/>
            </a:xfrm>
            <a:prstGeom prst="ellips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000">
                <a:solidFill>
                  <a:srgbClr val="006600"/>
                </a:solidFill>
                <a:latin typeface="Tahoma" pitchFamily="34" charset="0"/>
              </a:endParaRPr>
            </a:p>
          </p:txBody>
        </p:sp>
        <p:sp>
          <p:nvSpPr>
            <p:cNvPr id="32909" name="Oval 245"/>
            <p:cNvSpPr>
              <a:spLocks noChangeArrowheads="1"/>
            </p:cNvSpPr>
            <p:nvPr/>
          </p:nvSpPr>
          <p:spPr bwMode="auto">
            <a:xfrm rot="780000">
              <a:off x="4091" y="1763"/>
              <a:ext cx="46" cy="25"/>
            </a:xfrm>
            <a:prstGeom prst="ellips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000">
                <a:solidFill>
                  <a:srgbClr val="006600"/>
                </a:solidFill>
                <a:latin typeface="Tahoma" pitchFamily="34" charset="0"/>
              </a:endParaRPr>
            </a:p>
          </p:txBody>
        </p:sp>
        <p:sp>
          <p:nvSpPr>
            <p:cNvPr id="32910" name="Freeform 246"/>
            <p:cNvSpPr>
              <a:spLocks noChangeArrowheads="1"/>
            </p:cNvSpPr>
            <p:nvPr/>
          </p:nvSpPr>
          <p:spPr bwMode="auto">
            <a:xfrm>
              <a:off x="4032" y="1121"/>
              <a:ext cx="290" cy="212"/>
            </a:xfrm>
            <a:custGeom>
              <a:avLst/>
              <a:gdLst>
                <a:gd name="T0" fmla="*/ 0 w 1277"/>
                <a:gd name="T1" fmla="*/ 0 h 937"/>
                <a:gd name="T2" fmla="*/ 0 w 1277"/>
                <a:gd name="T3" fmla="*/ 0 h 937"/>
                <a:gd name="T4" fmla="*/ 0 w 1277"/>
                <a:gd name="T5" fmla="*/ 0 h 937"/>
                <a:gd name="T6" fmla="*/ 0 w 1277"/>
                <a:gd name="T7" fmla="*/ 0 h 937"/>
                <a:gd name="T8" fmla="*/ 0 w 1277"/>
                <a:gd name="T9" fmla="*/ 0 h 937"/>
                <a:gd name="T10" fmla="*/ 0 w 1277"/>
                <a:gd name="T11" fmla="*/ 0 h 937"/>
                <a:gd name="T12" fmla="*/ 0 w 1277"/>
                <a:gd name="T13" fmla="*/ 0 h 9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77"/>
                <a:gd name="T22" fmla="*/ 0 h 937"/>
                <a:gd name="T23" fmla="*/ 1277 w 1277"/>
                <a:gd name="T24" fmla="*/ 937 h 93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77" h="937">
                  <a:moveTo>
                    <a:pt x="175" y="10"/>
                  </a:moveTo>
                  <a:lnTo>
                    <a:pt x="1276" y="0"/>
                  </a:lnTo>
                  <a:lnTo>
                    <a:pt x="421" y="231"/>
                  </a:lnTo>
                  <a:lnTo>
                    <a:pt x="0" y="936"/>
                  </a:lnTo>
                  <a:lnTo>
                    <a:pt x="169" y="16"/>
                  </a:lnTo>
                  <a:lnTo>
                    <a:pt x="175" y="16"/>
                  </a:lnTo>
                  <a:lnTo>
                    <a:pt x="175" y="10"/>
                  </a:lnTo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11" name="Freeform 247"/>
            <p:cNvSpPr>
              <a:spLocks noChangeArrowheads="1"/>
            </p:cNvSpPr>
            <p:nvPr/>
          </p:nvSpPr>
          <p:spPr bwMode="auto">
            <a:xfrm>
              <a:off x="4304" y="1039"/>
              <a:ext cx="164" cy="809"/>
            </a:xfrm>
            <a:custGeom>
              <a:avLst/>
              <a:gdLst>
                <a:gd name="T0" fmla="*/ 0 w 722"/>
                <a:gd name="T1" fmla="*/ 0 h 3566"/>
                <a:gd name="T2" fmla="*/ 0 w 722"/>
                <a:gd name="T3" fmla="*/ 0 h 3566"/>
                <a:gd name="T4" fmla="*/ 0 w 722"/>
                <a:gd name="T5" fmla="*/ 0 h 3566"/>
                <a:gd name="T6" fmla="*/ 0 w 722"/>
                <a:gd name="T7" fmla="*/ 0 h 3566"/>
                <a:gd name="T8" fmla="*/ 0 w 722"/>
                <a:gd name="T9" fmla="*/ 0 h 3566"/>
                <a:gd name="T10" fmla="*/ 0 w 722"/>
                <a:gd name="T11" fmla="*/ 0 h 35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22"/>
                <a:gd name="T19" fmla="*/ 0 h 3566"/>
                <a:gd name="T20" fmla="*/ 722 w 722"/>
                <a:gd name="T21" fmla="*/ 3566 h 35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22" h="3566">
                  <a:moveTo>
                    <a:pt x="683" y="1"/>
                  </a:moveTo>
                  <a:lnTo>
                    <a:pt x="721" y="4"/>
                  </a:lnTo>
                  <a:lnTo>
                    <a:pt x="39" y="3565"/>
                  </a:lnTo>
                  <a:lnTo>
                    <a:pt x="0" y="3560"/>
                  </a:lnTo>
                  <a:lnTo>
                    <a:pt x="680" y="0"/>
                  </a:lnTo>
                  <a:lnTo>
                    <a:pt x="683" y="1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12" name="Freeform 248"/>
            <p:cNvSpPr>
              <a:spLocks noChangeArrowheads="1"/>
            </p:cNvSpPr>
            <p:nvPr/>
          </p:nvSpPr>
          <p:spPr bwMode="auto">
            <a:xfrm>
              <a:off x="4026" y="1787"/>
              <a:ext cx="286" cy="58"/>
            </a:xfrm>
            <a:custGeom>
              <a:avLst/>
              <a:gdLst>
                <a:gd name="T0" fmla="*/ 0 w 1260"/>
                <a:gd name="T1" fmla="*/ 0 h 256"/>
                <a:gd name="T2" fmla="*/ 0 w 1260"/>
                <a:gd name="T3" fmla="*/ 0 h 256"/>
                <a:gd name="T4" fmla="*/ 0 w 1260"/>
                <a:gd name="T5" fmla="*/ 0 h 256"/>
                <a:gd name="T6" fmla="*/ 0 w 1260"/>
                <a:gd name="T7" fmla="*/ 0 h 256"/>
                <a:gd name="T8" fmla="*/ 0 w 1260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60"/>
                <a:gd name="T16" fmla="*/ 0 h 256"/>
                <a:gd name="T17" fmla="*/ 1260 w 1260"/>
                <a:gd name="T18" fmla="*/ 256 h 2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60" h="256">
                  <a:moveTo>
                    <a:pt x="1255" y="251"/>
                  </a:moveTo>
                  <a:lnTo>
                    <a:pt x="1071" y="0"/>
                  </a:lnTo>
                  <a:lnTo>
                    <a:pt x="0" y="127"/>
                  </a:lnTo>
                  <a:lnTo>
                    <a:pt x="1259" y="255"/>
                  </a:lnTo>
                  <a:lnTo>
                    <a:pt x="1255" y="251"/>
                  </a:lnTo>
                </a:path>
              </a:pathLst>
            </a:custGeom>
            <a:solidFill>
              <a:srgbClr val="FF7957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13" name="Freeform 249"/>
            <p:cNvSpPr>
              <a:spLocks noChangeArrowheads="1"/>
            </p:cNvSpPr>
            <p:nvPr/>
          </p:nvSpPr>
          <p:spPr bwMode="auto">
            <a:xfrm>
              <a:off x="3910" y="1650"/>
              <a:ext cx="375" cy="63"/>
            </a:xfrm>
            <a:custGeom>
              <a:avLst/>
              <a:gdLst>
                <a:gd name="T0" fmla="*/ 0 w 1653"/>
                <a:gd name="T1" fmla="*/ 0 h 277"/>
                <a:gd name="T2" fmla="*/ 0 w 1653"/>
                <a:gd name="T3" fmla="*/ 0 h 277"/>
                <a:gd name="T4" fmla="*/ 0 w 1653"/>
                <a:gd name="T5" fmla="*/ 0 h 277"/>
                <a:gd name="T6" fmla="*/ 0 w 1653"/>
                <a:gd name="T7" fmla="*/ 0 h 277"/>
                <a:gd name="T8" fmla="*/ 0 w 1653"/>
                <a:gd name="T9" fmla="*/ 0 h 277"/>
                <a:gd name="T10" fmla="*/ 0 w 1653"/>
                <a:gd name="T11" fmla="*/ 0 h 2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53"/>
                <a:gd name="T19" fmla="*/ 0 h 277"/>
                <a:gd name="T20" fmla="*/ 1653 w 1653"/>
                <a:gd name="T21" fmla="*/ 277 h 2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53" h="277">
                  <a:moveTo>
                    <a:pt x="6" y="0"/>
                  </a:moveTo>
                  <a:lnTo>
                    <a:pt x="1652" y="237"/>
                  </a:lnTo>
                  <a:lnTo>
                    <a:pt x="1643" y="276"/>
                  </a:lnTo>
                  <a:lnTo>
                    <a:pt x="0" y="36"/>
                  </a:lnTo>
                  <a:lnTo>
                    <a:pt x="3" y="0"/>
                  </a:lnTo>
                  <a:lnTo>
                    <a:pt x="6" y="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14" name="Freeform 250"/>
            <p:cNvSpPr>
              <a:spLocks noChangeArrowheads="1"/>
            </p:cNvSpPr>
            <p:nvPr/>
          </p:nvSpPr>
          <p:spPr bwMode="auto">
            <a:xfrm>
              <a:off x="4280" y="1699"/>
              <a:ext cx="56" cy="13"/>
            </a:xfrm>
            <a:custGeom>
              <a:avLst/>
              <a:gdLst>
                <a:gd name="T0" fmla="*/ 0 w 246"/>
                <a:gd name="T1" fmla="*/ 0 h 58"/>
                <a:gd name="T2" fmla="*/ 0 w 246"/>
                <a:gd name="T3" fmla="*/ 0 h 58"/>
                <a:gd name="T4" fmla="*/ 0 w 246"/>
                <a:gd name="T5" fmla="*/ 0 h 58"/>
                <a:gd name="T6" fmla="*/ 0 w 246"/>
                <a:gd name="T7" fmla="*/ 0 h 58"/>
                <a:gd name="T8" fmla="*/ 0 w 246"/>
                <a:gd name="T9" fmla="*/ 0 h 58"/>
                <a:gd name="T10" fmla="*/ 0 w 246"/>
                <a:gd name="T11" fmla="*/ 0 h 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6"/>
                <a:gd name="T19" fmla="*/ 0 h 58"/>
                <a:gd name="T20" fmla="*/ 246 w 246"/>
                <a:gd name="T21" fmla="*/ 58 h 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6" h="58">
                  <a:moveTo>
                    <a:pt x="5" y="20"/>
                  </a:moveTo>
                  <a:lnTo>
                    <a:pt x="245" y="0"/>
                  </a:lnTo>
                  <a:lnTo>
                    <a:pt x="239" y="39"/>
                  </a:lnTo>
                  <a:lnTo>
                    <a:pt x="0" y="57"/>
                  </a:lnTo>
                  <a:lnTo>
                    <a:pt x="2" y="20"/>
                  </a:lnTo>
                  <a:lnTo>
                    <a:pt x="5" y="2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15" name="Freeform 251"/>
            <p:cNvSpPr>
              <a:spLocks noChangeArrowheads="1"/>
            </p:cNvSpPr>
            <p:nvPr/>
          </p:nvSpPr>
          <p:spPr bwMode="auto">
            <a:xfrm>
              <a:off x="4041" y="877"/>
              <a:ext cx="63" cy="149"/>
            </a:xfrm>
            <a:custGeom>
              <a:avLst/>
              <a:gdLst>
                <a:gd name="T0" fmla="*/ 0 w 278"/>
                <a:gd name="T1" fmla="*/ 0 h 656"/>
                <a:gd name="T2" fmla="*/ 0 w 278"/>
                <a:gd name="T3" fmla="*/ 0 h 656"/>
                <a:gd name="T4" fmla="*/ 0 w 278"/>
                <a:gd name="T5" fmla="*/ 0 h 656"/>
                <a:gd name="T6" fmla="*/ 0 w 278"/>
                <a:gd name="T7" fmla="*/ 0 h 656"/>
                <a:gd name="T8" fmla="*/ 0 w 278"/>
                <a:gd name="T9" fmla="*/ 0 h 656"/>
                <a:gd name="T10" fmla="*/ 0 w 278"/>
                <a:gd name="T11" fmla="*/ 0 h 656"/>
                <a:gd name="T12" fmla="*/ 0 w 278"/>
                <a:gd name="T13" fmla="*/ 0 h 656"/>
                <a:gd name="T14" fmla="*/ 0 w 278"/>
                <a:gd name="T15" fmla="*/ 0 h 656"/>
                <a:gd name="T16" fmla="*/ 0 w 278"/>
                <a:gd name="T17" fmla="*/ 0 h 656"/>
                <a:gd name="T18" fmla="*/ 0 w 278"/>
                <a:gd name="T19" fmla="*/ 0 h 656"/>
                <a:gd name="T20" fmla="*/ 0 w 278"/>
                <a:gd name="T21" fmla="*/ 0 h 656"/>
                <a:gd name="T22" fmla="*/ 0 w 278"/>
                <a:gd name="T23" fmla="*/ 0 h 6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78"/>
                <a:gd name="T37" fmla="*/ 0 h 656"/>
                <a:gd name="T38" fmla="*/ 278 w 278"/>
                <a:gd name="T39" fmla="*/ 656 h 65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78" h="656">
                  <a:moveTo>
                    <a:pt x="0" y="650"/>
                  </a:moveTo>
                  <a:lnTo>
                    <a:pt x="86" y="163"/>
                  </a:lnTo>
                  <a:lnTo>
                    <a:pt x="127" y="145"/>
                  </a:lnTo>
                  <a:lnTo>
                    <a:pt x="93" y="108"/>
                  </a:lnTo>
                  <a:lnTo>
                    <a:pt x="113" y="0"/>
                  </a:lnTo>
                  <a:lnTo>
                    <a:pt x="277" y="13"/>
                  </a:lnTo>
                  <a:lnTo>
                    <a:pt x="254" y="121"/>
                  </a:lnTo>
                  <a:lnTo>
                    <a:pt x="214" y="142"/>
                  </a:lnTo>
                  <a:lnTo>
                    <a:pt x="246" y="179"/>
                  </a:lnTo>
                  <a:lnTo>
                    <a:pt x="170" y="652"/>
                  </a:lnTo>
                  <a:lnTo>
                    <a:pt x="3" y="655"/>
                  </a:lnTo>
                  <a:lnTo>
                    <a:pt x="0" y="65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7" name="Group 254"/>
          <p:cNvGrpSpPr>
            <a:grpSpLocks/>
          </p:cNvGrpSpPr>
          <p:nvPr/>
        </p:nvGrpSpPr>
        <p:grpSpPr bwMode="auto">
          <a:xfrm>
            <a:off x="4702175" y="2976563"/>
            <a:ext cx="365125" cy="1112837"/>
            <a:chOff x="2950" y="2069"/>
            <a:chExt cx="230" cy="701"/>
          </a:xfrm>
        </p:grpSpPr>
        <p:sp>
          <p:nvSpPr>
            <p:cNvPr id="32791" name="Freeform 255"/>
            <p:cNvSpPr>
              <a:spLocks noChangeArrowheads="1"/>
            </p:cNvSpPr>
            <p:nvPr/>
          </p:nvSpPr>
          <p:spPr bwMode="auto">
            <a:xfrm>
              <a:off x="3078" y="2208"/>
              <a:ext cx="1" cy="7"/>
            </a:xfrm>
            <a:custGeom>
              <a:avLst/>
              <a:gdLst>
                <a:gd name="T0" fmla="*/ 0 w 1"/>
                <a:gd name="T1" fmla="*/ 0 h 32"/>
                <a:gd name="T2" fmla="*/ 0 w 1"/>
                <a:gd name="T3" fmla="*/ 0 h 32"/>
                <a:gd name="T4" fmla="*/ 0 w 1"/>
                <a:gd name="T5" fmla="*/ 0 h 32"/>
                <a:gd name="T6" fmla="*/ 0 60000 65536"/>
                <a:gd name="T7" fmla="*/ 0 60000 65536"/>
                <a:gd name="T8" fmla="*/ 0 60000 65536"/>
                <a:gd name="T9" fmla="*/ 0 w 1"/>
                <a:gd name="T10" fmla="*/ 0 h 32"/>
                <a:gd name="T11" fmla="*/ 1 w 1"/>
                <a:gd name="T12" fmla="*/ 32 h 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2">
                  <a:moveTo>
                    <a:pt x="0" y="31"/>
                  </a:moveTo>
                  <a:lnTo>
                    <a:pt x="0" y="0"/>
                  </a:lnTo>
                  <a:lnTo>
                    <a:pt x="0" y="31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92" name="Freeform 256"/>
            <p:cNvSpPr>
              <a:spLocks noChangeArrowheads="1"/>
            </p:cNvSpPr>
            <p:nvPr/>
          </p:nvSpPr>
          <p:spPr bwMode="auto">
            <a:xfrm>
              <a:off x="3078" y="2208"/>
              <a:ext cx="7" cy="7"/>
            </a:xfrm>
            <a:custGeom>
              <a:avLst/>
              <a:gdLst>
                <a:gd name="T0" fmla="*/ 0 w 31"/>
                <a:gd name="T1" fmla="*/ 0 h 32"/>
                <a:gd name="T2" fmla="*/ 0 w 31"/>
                <a:gd name="T3" fmla="*/ 0 h 32"/>
                <a:gd name="T4" fmla="*/ 0 w 31"/>
                <a:gd name="T5" fmla="*/ 0 h 32"/>
                <a:gd name="T6" fmla="*/ 0 w 31"/>
                <a:gd name="T7" fmla="*/ 0 h 32"/>
                <a:gd name="T8" fmla="*/ 0 w 31"/>
                <a:gd name="T9" fmla="*/ 0 h 32"/>
                <a:gd name="T10" fmla="*/ 0 w 31"/>
                <a:gd name="T11" fmla="*/ 0 h 32"/>
                <a:gd name="T12" fmla="*/ 0 w 31"/>
                <a:gd name="T13" fmla="*/ 0 h 32"/>
                <a:gd name="T14" fmla="*/ 0 w 31"/>
                <a:gd name="T15" fmla="*/ 0 h 32"/>
                <a:gd name="T16" fmla="*/ 0 w 31"/>
                <a:gd name="T17" fmla="*/ 0 h 32"/>
                <a:gd name="T18" fmla="*/ 0 w 31"/>
                <a:gd name="T19" fmla="*/ 0 h 32"/>
                <a:gd name="T20" fmla="*/ 0 w 31"/>
                <a:gd name="T21" fmla="*/ 0 h 32"/>
                <a:gd name="T22" fmla="*/ 0 w 31"/>
                <a:gd name="T23" fmla="*/ 0 h 32"/>
                <a:gd name="T24" fmla="*/ 0 w 31"/>
                <a:gd name="T25" fmla="*/ 0 h 32"/>
                <a:gd name="T26" fmla="*/ 0 w 31"/>
                <a:gd name="T27" fmla="*/ 0 h 32"/>
                <a:gd name="T28" fmla="*/ 0 w 31"/>
                <a:gd name="T29" fmla="*/ 0 h 32"/>
                <a:gd name="T30" fmla="*/ 0 w 31"/>
                <a:gd name="T31" fmla="*/ 0 h 32"/>
                <a:gd name="T32" fmla="*/ 0 w 31"/>
                <a:gd name="T33" fmla="*/ 0 h 32"/>
                <a:gd name="T34" fmla="*/ 0 w 31"/>
                <a:gd name="T35" fmla="*/ 0 h 32"/>
                <a:gd name="T36" fmla="*/ 0 w 31"/>
                <a:gd name="T37" fmla="*/ 0 h 32"/>
                <a:gd name="T38" fmla="*/ 0 w 31"/>
                <a:gd name="T39" fmla="*/ 0 h 3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1"/>
                <a:gd name="T61" fmla="*/ 0 h 32"/>
                <a:gd name="T62" fmla="*/ 31 w 31"/>
                <a:gd name="T63" fmla="*/ 32 h 3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1" h="32">
                  <a:moveTo>
                    <a:pt x="0" y="0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30" y="31"/>
                  </a:ln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3" name="AutoShape 257"/>
            <p:cNvSpPr>
              <a:spLocks noChangeArrowheads="1"/>
            </p:cNvSpPr>
            <p:nvPr/>
          </p:nvSpPr>
          <p:spPr bwMode="auto">
            <a:xfrm>
              <a:off x="3078" y="2208"/>
              <a:ext cx="6" cy="7"/>
            </a:xfrm>
            <a:prstGeom prst="roundRect">
              <a:avLst>
                <a:gd name="adj" fmla="val 16667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000">
                <a:solidFill>
                  <a:srgbClr val="006600"/>
                </a:solidFill>
                <a:latin typeface="Tahoma" pitchFamily="34" charset="0"/>
              </a:endParaRPr>
            </a:p>
          </p:txBody>
        </p:sp>
        <p:sp>
          <p:nvSpPr>
            <p:cNvPr id="32794" name="Freeform 258"/>
            <p:cNvSpPr>
              <a:spLocks noChangeArrowheads="1"/>
            </p:cNvSpPr>
            <p:nvPr/>
          </p:nvSpPr>
          <p:spPr bwMode="auto">
            <a:xfrm>
              <a:off x="2993" y="2069"/>
              <a:ext cx="45" cy="141"/>
            </a:xfrm>
            <a:custGeom>
              <a:avLst/>
              <a:gdLst>
                <a:gd name="T0" fmla="*/ 0 w 197"/>
                <a:gd name="T1" fmla="*/ 0 h 621"/>
                <a:gd name="T2" fmla="*/ 0 w 197"/>
                <a:gd name="T3" fmla="*/ 0 h 621"/>
                <a:gd name="T4" fmla="*/ 0 w 197"/>
                <a:gd name="T5" fmla="*/ 0 h 621"/>
                <a:gd name="T6" fmla="*/ 0 w 197"/>
                <a:gd name="T7" fmla="*/ 0 h 621"/>
                <a:gd name="T8" fmla="*/ 0 w 197"/>
                <a:gd name="T9" fmla="*/ 0 h 621"/>
                <a:gd name="T10" fmla="*/ 0 w 197"/>
                <a:gd name="T11" fmla="*/ 0 h 621"/>
                <a:gd name="T12" fmla="*/ 0 w 197"/>
                <a:gd name="T13" fmla="*/ 0 h 621"/>
                <a:gd name="T14" fmla="*/ 0 w 197"/>
                <a:gd name="T15" fmla="*/ 0 h 621"/>
                <a:gd name="T16" fmla="*/ 0 w 197"/>
                <a:gd name="T17" fmla="*/ 0 h 621"/>
                <a:gd name="T18" fmla="*/ 0 w 197"/>
                <a:gd name="T19" fmla="*/ 0 h 621"/>
                <a:gd name="T20" fmla="*/ 0 w 197"/>
                <a:gd name="T21" fmla="*/ 0 h 621"/>
                <a:gd name="T22" fmla="*/ 0 w 197"/>
                <a:gd name="T23" fmla="*/ 0 h 621"/>
                <a:gd name="T24" fmla="*/ 0 w 197"/>
                <a:gd name="T25" fmla="*/ 0 h 621"/>
                <a:gd name="T26" fmla="*/ 0 w 197"/>
                <a:gd name="T27" fmla="*/ 0 h 621"/>
                <a:gd name="T28" fmla="*/ 0 w 197"/>
                <a:gd name="T29" fmla="*/ 0 h 621"/>
                <a:gd name="T30" fmla="*/ 0 w 197"/>
                <a:gd name="T31" fmla="*/ 0 h 621"/>
                <a:gd name="T32" fmla="*/ 0 w 197"/>
                <a:gd name="T33" fmla="*/ 0 h 621"/>
                <a:gd name="T34" fmla="*/ 0 w 197"/>
                <a:gd name="T35" fmla="*/ 0 h 621"/>
                <a:gd name="T36" fmla="*/ 0 w 197"/>
                <a:gd name="T37" fmla="*/ 0 h 621"/>
                <a:gd name="T38" fmla="*/ 0 w 197"/>
                <a:gd name="T39" fmla="*/ 0 h 621"/>
                <a:gd name="T40" fmla="*/ 0 w 197"/>
                <a:gd name="T41" fmla="*/ 0 h 621"/>
                <a:gd name="T42" fmla="*/ 0 w 197"/>
                <a:gd name="T43" fmla="*/ 0 h 621"/>
                <a:gd name="T44" fmla="*/ 0 w 197"/>
                <a:gd name="T45" fmla="*/ 0 h 621"/>
                <a:gd name="T46" fmla="*/ 0 w 197"/>
                <a:gd name="T47" fmla="*/ 0 h 621"/>
                <a:gd name="T48" fmla="*/ 0 w 197"/>
                <a:gd name="T49" fmla="*/ 0 h 621"/>
                <a:gd name="T50" fmla="*/ 0 w 197"/>
                <a:gd name="T51" fmla="*/ 0 h 621"/>
                <a:gd name="T52" fmla="*/ 0 w 197"/>
                <a:gd name="T53" fmla="*/ 0 h 621"/>
                <a:gd name="T54" fmla="*/ 0 w 197"/>
                <a:gd name="T55" fmla="*/ 0 h 621"/>
                <a:gd name="T56" fmla="*/ 0 w 197"/>
                <a:gd name="T57" fmla="*/ 0 h 621"/>
                <a:gd name="T58" fmla="*/ 0 w 197"/>
                <a:gd name="T59" fmla="*/ 0 h 621"/>
                <a:gd name="T60" fmla="*/ 0 w 197"/>
                <a:gd name="T61" fmla="*/ 0 h 621"/>
                <a:gd name="T62" fmla="*/ 0 w 197"/>
                <a:gd name="T63" fmla="*/ 0 h 621"/>
                <a:gd name="T64" fmla="*/ 0 w 197"/>
                <a:gd name="T65" fmla="*/ 0 h 62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7"/>
                <a:gd name="T100" fmla="*/ 0 h 621"/>
                <a:gd name="T101" fmla="*/ 197 w 197"/>
                <a:gd name="T102" fmla="*/ 621 h 62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7" h="621">
                  <a:moveTo>
                    <a:pt x="169" y="593"/>
                  </a:moveTo>
                  <a:lnTo>
                    <a:pt x="169" y="593"/>
                  </a:lnTo>
                  <a:lnTo>
                    <a:pt x="169" y="620"/>
                  </a:lnTo>
                  <a:lnTo>
                    <a:pt x="141" y="620"/>
                  </a:lnTo>
                  <a:lnTo>
                    <a:pt x="125" y="620"/>
                  </a:lnTo>
                  <a:lnTo>
                    <a:pt x="96" y="620"/>
                  </a:lnTo>
                  <a:lnTo>
                    <a:pt x="68" y="620"/>
                  </a:lnTo>
                  <a:lnTo>
                    <a:pt x="40" y="620"/>
                  </a:lnTo>
                  <a:lnTo>
                    <a:pt x="28" y="620"/>
                  </a:lnTo>
                  <a:lnTo>
                    <a:pt x="0" y="620"/>
                  </a:lnTo>
                  <a:lnTo>
                    <a:pt x="0" y="593"/>
                  </a:lnTo>
                  <a:lnTo>
                    <a:pt x="40" y="0"/>
                  </a:lnTo>
                  <a:lnTo>
                    <a:pt x="68" y="0"/>
                  </a:lnTo>
                  <a:lnTo>
                    <a:pt x="96" y="0"/>
                  </a:lnTo>
                  <a:lnTo>
                    <a:pt x="125" y="0"/>
                  </a:lnTo>
                  <a:lnTo>
                    <a:pt x="141" y="0"/>
                  </a:lnTo>
                  <a:lnTo>
                    <a:pt x="169" y="0"/>
                  </a:lnTo>
                  <a:lnTo>
                    <a:pt x="196" y="0"/>
                  </a:lnTo>
                  <a:lnTo>
                    <a:pt x="196" y="12"/>
                  </a:lnTo>
                  <a:lnTo>
                    <a:pt x="169" y="593"/>
                  </a:lnTo>
                </a:path>
              </a:pathLst>
            </a:custGeom>
            <a:solidFill>
              <a:srgbClr val="3333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5" name="Freeform 259"/>
            <p:cNvSpPr>
              <a:spLocks noChangeArrowheads="1"/>
            </p:cNvSpPr>
            <p:nvPr/>
          </p:nvSpPr>
          <p:spPr bwMode="auto">
            <a:xfrm>
              <a:off x="2993" y="2069"/>
              <a:ext cx="45" cy="141"/>
            </a:xfrm>
            <a:custGeom>
              <a:avLst/>
              <a:gdLst>
                <a:gd name="T0" fmla="*/ 0 w 197"/>
                <a:gd name="T1" fmla="*/ 0 h 621"/>
                <a:gd name="T2" fmla="*/ 0 w 197"/>
                <a:gd name="T3" fmla="*/ 0 h 621"/>
                <a:gd name="T4" fmla="*/ 0 w 197"/>
                <a:gd name="T5" fmla="*/ 0 h 621"/>
                <a:gd name="T6" fmla="*/ 0 w 197"/>
                <a:gd name="T7" fmla="*/ 0 h 621"/>
                <a:gd name="T8" fmla="*/ 0 w 197"/>
                <a:gd name="T9" fmla="*/ 0 h 621"/>
                <a:gd name="T10" fmla="*/ 0 w 197"/>
                <a:gd name="T11" fmla="*/ 0 h 621"/>
                <a:gd name="T12" fmla="*/ 0 w 197"/>
                <a:gd name="T13" fmla="*/ 0 h 621"/>
                <a:gd name="T14" fmla="*/ 0 w 197"/>
                <a:gd name="T15" fmla="*/ 0 h 621"/>
                <a:gd name="T16" fmla="*/ 0 w 197"/>
                <a:gd name="T17" fmla="*/ 0 h 621"/>
                <a:gd name="T18" fmla="*/ 0 w 197"/>
                <a:gd name="T19" fmla="*/ 0 h 621"/>
                <a:gd name="T20" fmla="*/ 0 w 197"/>
                <a:gd name="T21" fmla="*/ 0 h 621"/>
                <a:gd name="T22" fmla="*/ 0 w 197"/>
                <a:gd name="T23" fmla="*/ 0 h 621"/>
                <a:gd name="T24" fmla="*/ 0 w 197"/>
                <a:gd name="T25" fmla="*/ 0 h 621"/>
                <a:gd name="T26" fmla="*/ 0 w 197"/>
                <a:gd name="T27" fmla="*/ 0 h 621"/>
                <a:gd name="T28" fmla="*/ 0 w 197"/>
                <a:gd name="T29" fmla="*/ 0 h 621"/>
                <a:gd name="T30" fmla="*/ 0 w 197"/>
                <a:gd name="T31" fmla="*/ 0 h 621"/>
                <a:gd name="T32" fmla="*/ 0 w 197"/>
                <a:gd name="T33" fmla="*/ 0 h 621"/>
                <a:gd name="T34" fmla="*/ 0 w 197"/>
                <a:gd name="T35" fmla="*/ 0 h 621"/>
                <a:gd name="T36" fmla="*/ 0 w 197"/>
                <a:gd name="T37" fmla="*/ 0 h 62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97"/>
                <a:gd name="T58" fmla="*/ 0 h 621"/>
                <a:gd name="T59" fmla="*/ 197 w 197"/>
                <a:gd name="T60" fmla="*/ 621 h 62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97" h="621">
                  <a:moveTo>
                    <a:pt x="169" y="593"/>
                  </a:moveTo>
                  <a:lnTo>
                    <a:pt x="169" y="620"/>
                  </a:lnTo>
                  <a:lnTo>
                    <a:pt x="141" y="620"/>
                  </a:lnTo>
                  <a:lnTo>
                    <a:pt x="125" y="620"/>
                  </a:lnTo>
                  <a:lnTo>
                    <a:pt x="96" y="620"/>
                  </a:lnTo>
                  <a:lnTo>
                    <a:pt x="68" y="620"/>
                  </a:lnTo>
                  <a:lnTo>
                    <a:pt x="40" y="620"/>
                  </a:lnTo>
                  <a:lnTo>
                    <a:pt x="28" y="620"/>
                  </a:lnTo>
                  <a:lnTo>
                    <a:pt x="0" y="620"/>
                  </a:lnTo>
                  <a:lnTo>
                    <a:pt x="0" y="593"/>
                  </a:lnTo>
                  <a:lnTo>
                    <a:pt x="40" y="0"/>
                  </a:lnTo>
                  <a:lnTo>
                    <a:pt x="68" y="0"/>
                  </a:lnTo>
                  <a:lnTo>
                    <a:pt x="96" y="0"/>
                  </a:lnTo>
                  <a:lnTo>
                    <a:pt x="125" y="0"/>
                  </a:lnTo>
                  <a:lnTo>
                    <a:pt x="141" y="0"/>
                  </a:lnTo>
                  <a:lnTo>
                    <a:pt x="169" y="0"/>
                  </a:lnTo>
                  <a:lnTo>
                    <a:pt x="196" y="0"/>
                  </a:lnTo>
                  <a:lnTo>
                    <a:pt x="196" y="12"/>
                  </a:lnTo>
                  <a:lnTo>
                    <a:pt x="169" y="593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96" name="Freeform 260"/>
            <p:cNvSpPr>
              <a:spLocks noChangeArrowheads="1"/>
            </p:cNvSpPr>
            <p:nvPr/>
          </p:nvSpPr>
          <p:spPr bwMode="auto">
            <a:xfrm>
              <a:off x="2993" y="2174"/>
              <a:ext cx="38" cy="14"/>
            </a:xfrm>
            <a:custGeom>
              <a:avLst/>
              <a:gdLst>
                <a:gd name="T0" fmla="*/ 0 w 167"/>
                <a:gd name="T1" fmla="*/ 0 h 62"/>
                <a:gd name="T2" fmla="*/ 0 w 167"/>
                <a:gd name="T3" fmla="*/ 0 h 62"/>
                <a:gd name="T4" fmla="*/ 0 w 167"/>
                <a:gd name="T5" fmla="*/ 0 h 62"/>
                <a:gd name="T6" fmla="*/ 0 w 167"/>
                <a:gd name="T7" fmla="*/ 0 h 62"/>
                <a:gd name="T8" fmla="*/ 0 w 167"/>
                <a:gd name="T9" fmla="*/ 0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7"/>
                <a:gd name="T16" fmla="*/ 0 h 62"/>
                <a:gd name="T17" fmla="*/ 167 w 167"/>
                <a:gd name="T18" fmla="*/ 62 h 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7" h="62">
                  <a:moveTo>
                    <a:pt x="166" y="61"/>
                  </a:moveTo>
                  <a:lnTo>
                    <a:pt x="166" y="28"/>
                  </a:lnTo>
                  <a:lnTo>
                    <a:pt x="27" y="0"/>
                  </a:lnTo>
                  <a:lnTo>
                    <a:pt x="0" y="61"/>
                  </a:lnTo>
                  <a:lnTo>
                    <a:pt x="166" y="61"/>
                  </a:lnTo>
                </a:path>
              </a:pathLst>
            </a:custGeom>
            <a:solidFill>
              <a:srgbClr val="079BC4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7" name="Freeform 261"/>
            <p:cNvSpPr>
              <a:spLocks noChangeArrowheads="1"/>
            </p:cNvSpPr>
            <p:nvPr/>
          </p:nvSpPr>
          <p:spPr bwMode="auto">
            <a:xfrm>
              <a:off x="2950" y="2196"/>
              <a:ext cx="231" cy="576"/>
            </a:xfrm>
            <a:custGeom>
              <a:avLst/>
              <a:gdLst>
                <a:gd name="T0" fmla="*/ 0 w 1020"/>
                <a:gd name="T1" fmla="*/ 0 h 2538"/>
                <a:gd name="T2" fmla="*/ 0 w 1020"/>
                <a:gd name="T3" fmla="*/ 0 h 2538"/>
                <a:gd name="T4" fmla="*/ 0 w 1020"/>
                <a:gd name="T5" fmla="*/ 0 h 2538"/>
                <a:gd name="T6" fmla="*/ 0 w 1020"/>
                <a:gd name="T7" fmla="*/ 0 h 2538"/>
                <a:gd name="T8" fmla="*/ 0 w 1020"/>
                <a:gd name="T9" fmla="*/ 0 h 2538"/>
                <a:gd name="T10" fmla="*/ 0 w 1020"/>
                <a:gd name="T11" fmla="*/ 0 h 2538"/>
                <a:gd name="T12" fmla="*/ 0 w 1020"/>
                <a:gd name="T13" fmla="*/ 0 h 2538"/>
                <a:gd name="T14" fmla="*/ 0 w 1020"/>
                <a:gd name="T15" fmla="*/ 0 h 2538"/>
                <a:gd name="T16" fmla="*/ 0 w 1020"/>
                <a:gd name="T17" fmla="*/ 0 h 2538"/>
                <a:gd name="T18" fmla="*/ 0 w 1020"/>
                <a:gd name="T19" fmla="*/ 0 h 2538"/>
                <a:gd name="T20" fmla="*/ 0 w 1020"/>
                <a:gd name="T21" fmla="*/ 0 h 2538"/>
                <a:gd name="T22" fmla="*/ 0 w 1020"/>
                <a:gd name="T23" fmla="*/ 0 h 2538"/>
                <a:gd name="T24" fmla="*/ 0 w 1020"/>
                <a:gd name="T25" fmla="*/ 0 h 2538"/>
                <a:gd name="T26" fmla="*/ 0 w 1020"/>
                <a:gd name="T27" fmla="*/ 0 h 2538"/>
                <a:gd name="T28" fmla="*/ 0 w 1020"/>
                <a:gd name="T29" fmla="*/ 0 h 2538"/>
                <a:gd name="T30" fmla="*/ 0 w 1020"/>
                <a:gd name="T31" fmla="*/ 0 h 2538"/>
                <a:gd name="T32" fmla="*/ 0 w 1020"/>
                <a:gd name="T33" fmla="*/ 0 h 2538"/>
                <a:gd name="T34" fmla="*/ 0 w 1020"/>
                <a:gd name="T35" fmla="*/ 0 h 2538"/>
                <a:gd name="T36" fmla="*/ 0 w 1020"/>
                <a:gd name="T37" fmla="*/ 0 h 2538"/>
                <a:gd name="T38" fmla="*/ 0 w 1020"/>
                <a:gd name="T39" fmla="*/ 0 h 2538"/>
                <a:gd name="T40" fmla="*/ 0 w 1020"/>
                <a:gd name="T41" fmla="*/ 0 h 2538"/>
                <a:gd name="T42" fmla="*/ 0 w 1020"/>
                <a:gd name="T43" fmla="*/ 0 h 2538"/>
                <a:gd name="T44" fmla="*/ 0 w 1020"/>
                <a:gd name="T45" fmla="*/ 0 h 2538"/>
                <a:gd name="T46" fmla="*/ 0 w 1020"/>
                <a:gd name="T47" fmla="*/ 0 h 2538"/>
                <a:gd name="T48" fmla="*/ 0 w 1020"/>
                <a:gd name="T49" fmla="*/ 0 h 2538"/>
                <a:gd name="T50" fmla="*/ 0 w 1020"/>
                <a:gd name="T51" fmla="*/ 0 h 2538"/>
                <a:gd name="T52" fmla="*/ 0 w 1020"/>
                <a:gd name="T53" fmla="*/ 0 h 2538"/>
                <a:gd name="T54" fmla="*/ 0 w 1020"/>
                <a:gd name="T55" fmla="*/ 0 h 2538"/>
                <a:gd name="T56" fmla="*/ 0 w 1020"/>
                <a:gd name="T57" fmla="*/ 0 h 2538"/>
                <a:gd name="T58" fmla="*/ 0 w 1020"/>
                <a:gd name="T59" fmla="*/ 0 h 2538"/>
                <a:gd name="T60" fmla="*/ 0 w 1020"/>
                <a:gd name="T61" fmla="*/ 0 h 2538"/>
                <a:gd name="T62" fmla="*/ 0 w 1020"/>
                <a:gd name="T63" fmla="*/ 0 h 2538"/>
                <a:gd name="T64" fmla="*/ 0 w 1020"/>
                <a:gd name="T65" fmla="*/ 0 h 2538"/>
                <a:gd name="T66" fmla="*/ 0 w 1020"/>
                <a:gd name="T67" fmla="*/ 0 h 2538"/>
                <a:gd name="T68" fmla="*/ 0 w 1020"/>
                <a:gd name="T69" fmla="*/ 0 h 2538"/>
                <a:gd name="T70" fmla="*/ 0 w 1020"/>
                <a:gd name="T71" fmla="*/ 0 h 2538"/>
                <a:gd name="T72" fmla="*/ 0 w 1020"/>
                <a:gd name="T73" fmla="*/ 0 h 2538"/>
                <a:gd name="T74" fmla="*/ 0 w 1020"/>
                <a:gd name="T75" fmla="*/ 0 h 2538"/>
                <a:gd name="T76" fmla="*/ 0 w 1020"/>
                <a:gd name="T77" fmla="*/ 0 h 2538"/>
                <a:gd name="T78" fmla="*/ 0 w 1020"/>
                <a:gd name="T79" fmla="*/ 0 h 2538"/>
                <a:gd name="T80" fmla="*/ 0 w 1020"/>
                <a:gd name="T81" fmla="*/ 0 h 2538"/>
                <a:gd name="T82" fmla="*/ 0 w 1020"/>
                <a:gd name="T83" fmla="*/ 0 h 2538"/>
                <a:gd name="T84" fmla="*/ 0 w 1020"/>
                <a:gd name="T85" fmla="*/ 0 h 2538"/>
                <a:gd name="T86" fmla="*/ 0 w 1020"/>
                <a:gd name="T87" fmla="*/ 0 h 2538"/>
                <a:gd name="T88" fmla="*/ 0 w 1020"/>
                <a:gd name="T89" fmla="*/ 0 h 2538"/>
                <a:gd name="T90" fmla="*/ 0 w 1020"/>
                <a:gd name="T91" fmla="*/ 0 h 2538"/>
                <a:gd name="T92" fmla="*/ 0 w 1020"/>
                <a:gd name="T93" fmla="*/ 0 h 2538"/>
                <a:gd name="T94" fmla="*/ 0 w 1020"/>
                <a:gd name="T95" fmla="*/ 0 h 2538"/>
                <a:gd name="T96" fmla="*/ 0 w 1020"/>
                <a:gd name="T97" fmla="*/ 0 h 2538"/>
                <a:gd name="T98" fmla="*/ 0 w 1020"/>
                <a:gd name="T99" fmla="*/ 0 h 2538"/>
                <a:gd name="T100" fmla="*/ 0 w 1020"/>
                <a:gd name="T101" fmla="*/ 0 h 2538"/>
                <a:gd name="T102" fmla="*/ 0 w 1020"/>
                <a:gd name="T103" fmla="*/ 0 h 2538"/>
                <a:gd name="T104" fmla="*/ 0 w 1020"/>
                <a:gd name="T105" fmla="*/ 0 h 2538"/>
                <a:gd name="T106" fmla="*/ 0 w 1020"/>
                <a:gd name="T107" fmla="*/ 0 h 2538"/>
                <a:gd name="T108" fmla="*/ 0 w 1020"/>
                <a:gd name="T109" fmla="*/ 0 h 2538"/>
                <a:gd name="T110" fmla="*/ 0 w 1020"/>
                <a:gd name="T111" fmla="*/ 0 h 2538"/>
                <a:gd name="T112" fmla="*/ 0 w 1020"/>
                <a:gd name="T113" fmla="*/ 0 h 2538"/>
                <a:gd name="T114" fmla="*/ 0 w 1020"/>
                <a:gd name="T115" fmla="*/ 0 h 2538"/>
                <a:gd name="T116" fmla="*/ 0 w 1020"/>
                <a:gd name="T117" fmla="*/ 0 h 2538"/>
                <a:gd name="T118" fmla="*/ 0 w 1020"/>
                <a:gd name="T119" fmla="*/ 0 h 2538"/>
                <a:gd name="T120" fmla="*/ 0 w 1020"/>
                <a:gd name="T121" fmla="*/ 0 h 2538"/>
                <a:gd name="T122" fmla="*/ 0 w 1020"/>
                <a:gd name="T123" fmla="*/ 0 h 2538"/>
                <a:gd name="T124" fmla="*/ 0 w 1020"/>
                <a:gd name="T125" fmla="*/ 0 h 253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020"/>
                <a:gd name="T190" fmla="*/ 0 h 2538"/>
                <a:gd name="T191" fmla="*/ 1020 w 1020"/>
                <a:gd name="T192" fmla="*/ 2538 h 253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020" h="2538">
                  <a:moveTo>
                    <a:pt x="447" y="2537"/>
                  </a:moveTo>
                  <a:lnTo>
                    <a:pt x="500" y="2537"/>
                  </a:lnTo>
                  <a:lnTo>
                    <a:pt x="544" y="2537"/>
                  </a:lnTo>
                  <a:lnTo>
                    <a:pt x="595" y="2537"/>
                  </a:lnTo>
                  <a:lnTo>
                    <a:pt x="611" y="2537"/>
                  </a:lnTo>
                  <a:lnTo>
                    <a:pt x="663" y="2537"/>
                  </a:lnTo>
                  <a:lnTo>
                    <a:pt x="691" y="2537"/>
                  </a:lnTo>
                  <a:lnTo>
                    <a:pt x="734" y="2537"/>
                  </a:lnTo>
                  <a:lnTo>
                    <a:pt x="757" y="2537"/>
                  </a:lnTo>
                  <a:lnTo>
                    <a:pt x="773" y="2537"/>
                  </a:lnTo>
                  <a:lnTo>
                    <a:pt x="802" y="2537"/>
                  </a:lnTo>
                  <a:lnTo>
                    <a:pt x="829" y="2537"/>
                  </a:lnTo>
                  <a:lnTo>
                    <a:pt x="853" y="2537"/>
                  </a:lnTo>
                  <a:lnTo>
                    <a:pt x="868" y="2537"/>
                  </a:lnTo>
                  <a:lnTo>
                    <a:pt x="896" y="2537"/>
                  </a:lnTo>
                  <a:lnTo>
                    <a:pt x="896" y="2511"/>
                  </a:lnTo>
                  <a:lnTo>
                    <a:pt x="1019" y="80"/>
                  </a:lnTo>
                  <a:lnTo>
                    <a:pt x="991" y="80"/>
                  </a:lnTo>
                  <a:lnTo>
                    <a:pt x="963" y="80"/>
                  </a:lnTo>
                  <a:lnTo>
                    <a:pt x="948" y="80"/>
                  </a:lnTo>
                  <a:lnTo>
                    <a:pt x="948" y="52"/>
                  </a:lnTo>
                  <a:lnTo>
                    <a:pt x="922" y="52"/>
                  </a:lnTo>
                  <a:lnTo>
                    <a:pt x="868" y="52"/>
                  </a:lnTo>
                  <a:lnTo>
                    <a:pt x="853" y="52"/>
                  </a:lnTo>
                  <a:lnTo>
                    <a:pt x="829" y="52"/>
                  </a:lnTo>
                  <a:lnTo>
                    <a:pt x="773" y="52"/>
                  </a:lnTo>
                  <a:lnTo>
                    <a:pt x="757" y="24"/>
                  </a:lnTo>
                  <a:lnTo>
                    <a:pt x="707" y="24"/>
                  </a:lnTo>
                  <a:lnTo>
                    <a:pt x="663" y="24"/>
                  </a:lnTo>
                  <a:lnTo>
                    <a:pt x="611" y="24"/>
                  </a:lnTo>
                  <a:lnTo>
                    <a:pt x="568" y="24"/>
                  </a:lnTo>
                  <a:lnTo>
                    <a:pt x="515" y="24"/>
                  </a:lnTo>
                  <a:lnTo>
                    <a:pt x="500" y="24"/>
                  </a:lnTo>
                  <a:lnTo>
                    <a:pt x="447" y="0"/>
                  </a:lnTo>
                  <a:lnTo>
                    <a:pt x="405" y="0"/>
                  </a:lnTo>
                  <a:lnTo>
                    <a:pt x="352" y="24"/>
                  </a:lnTo>
                  <a:lnTo>
                    <a:pt x="324" y="24"/>
                  </a:lnTo>
                  <a:lnTo>
                    <a:pt x="282" y="24"/>
                  </a:lnTo>
                  <a:lnTo>
                    <a:pt x="257" y="24"/>
                  </a:lnTo>
                  <a:lnTo>
                    <a:pt x="229" y="24"/>
                  </a:lnTo>
                  <a:lnTo>
                    <a:pt x="215" y="24"/>
                  </a:lnTo>
                  <a:lnTo>
                    <a:pt x="187" y="24"/>
                  </a:lnTo>
                  <a:lnTo>
                    <a:pt x="161" y="24"/>
                  </a:lnTo>
                  <a:lnTo>
                    <a:pt x="135" y="24"/>
                  </a:lnTo>
                  <a:lnTo>
                    <a:pt x="120" y="24"/>
                  </a:lnTo>
                  <a:lnTo>
                    <a:pt x="120" y="52"/>
                  </a:lnTo>
                  <a:lnTo>
                    <a:pt x="0" y="2469"/>
                  </a:lnTo>
                  <a:lnTo>
                    <a:pt x="0" y="2483"/>
                  </a:lnTo>
                  <a:lnTo>
                    <a:pt x="25" y="2483"/>
                  </a:lnTo>
                  <a:lnTo>
                    <a:pt x="54" y="2483"/>
                  </a:lnTo>
                  <a:lnTo>
                    <a:pt x="68" y="2483"/>
                  </a:lnTo>
                  <a:lnTo>
                    <a:pt x="94" y="2483"/>
                  </a:lnTo>
                  <a:lnTo>
                    <a:pt x="120" y="2483"/>
                  </a:lnTo>
                  <a:lnTo>
                    <a:pt x="135" y="2511"/>
                  </a:lnTo>
                  <a:lnTo>
                    <a:pt x="187" y="2511"/>
                  </a:lnTo>
                  <a:lnTo>
                    <a:pt x="215" y="2511"/>
                  </a:lnTo>
                  <a:lnTo>
                    <a:pt x="257" y="2511"/>
                  </a:lnTo>
                  <a:lnTo>
                    <a:pt x="282" y="2511"/>
                  </a:lnTo>
                  <a:lnTo>
                    <a:pt x="324" y="2511"/>
                  </a:lnTo>
                  <a:lnTo>
                    <a:pt x="377" y="2511"/>
                  </a:lnTo>
                  <a:lnTo>
                    <a:pt x="405" y="2537"/>
                  </a:lnTo>
                  <a:lnTo>
                    <a:pt x="447" y="2537"/>
                  </a:lnTo>
                </a:path>
              </a:pathLst>
            </a:custGeom>
            <a:solidFill>
              <a:srgbClr val="546B8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8" name="Freeform 262"/>
            <p:cNvSpPr>
              <a:spLocks noChangeArrowheads="1"/>
            </p:cNvSpPr>
            <p:nvPr/>
          </p:nvSpPr>
          <p:spPr bwMode="auto">
            <a:xfrm>
              <a:off x="2950" y="2196"/>
              <a:ext cx="231" cy="576"/>
            </a:xfrm>
            <a:custGeom>
              <a:avLst/>
              <a:gdLst>
                <a:gd name="T0" fmla="*/ 0 w 1020"/>
                <a:gd name="T1" fmla="*/ 0 h 2538"/>
                <a:gd name="T2" fmla="*/ 0 w 1020"/>
                <a:gd name="T3" fmla="*/ 0 h 2538"/>
                <a:gd name="T4" fmla="*/ 0 w 1020"/>
                <a:gd name="T5" fmla="*/ 0 h 2538"/>
                <a:gd name="T6" fmla="*/ 0 w 1020"/>
                <a:gd name="T7" fmla="*/ 0 h 2538"/>
                <a:gd name="T8" fmla="*/ 0 w 1020"/>
                <a:gd name="T9" fmla="*/ 0 h 2538"/>
                <a:gd name="T10" fmla="*/ 0 w 1020"/>
                <a:gd name="T11" fmla="*/ 0 h 2538"/>
                <a:gd name="T12" fmla="*/ 0 w 1020"/>
                <a:gd name="T13" fmla="*/ 0 h 2538"/>
                <a:gd name="T14" fmla="*/ 0 w 1020"/>
                <a:gd name="T15" fmla="*/ 0 h 2538"/>
                <a:gd name="T16" fmla="*/ 0 w 1020"/>
                <a:gd name="T17" fmla="*/ 0 h 2538"/>
                <a:gd name="T18" fmla="*/ 0 w 1020"/>
                <a:gd name="T19" fmla="*/ 0 h 2538"/>
                <a:gd name="T20" fmla="*/ 0 w 1020"/>
                <a:gd name="T21" fmla="*/ 0 h 2538"/>
                <a:gd name="T22" fmla="*/ 0 w 1020"/>
                <a:gd name="T23" fmla="*/ 0 h 2538"/>
                <a:gd name="T24" fmla="*/ 0 w 1020"/>
                <a:gd name="T25" fmla="*/ 0 h 2538"/>
                <a:gd name="T26" fmla="*/ 0 w 1020"/>
                <a:gd name="T27" fmla="*/ 0 h 2538"/>
                <a:gd name="T28" fmla="*/ 0 w 1020"/>
                <a:gd name="T29" fmla="*/ 0 h 2538"/>
                <a:gd name="T30" fmla="*/ 0 w 1020"/>
                <a:gd name="T31" fmla="*/ 0 h 2538"/>
                <a:gd name="T32" fmla="*/ 0 w 1020"/>
                <a:gd name="T33" fmla="*/ 0 h 2538"/>
                <a:gd name="T34" fmla="*/ 0 w 1020"/>
                <a:gd name="T35" fmla="*/ 0 h 2538"/>
                <a:gd name="T36" fmla="*/ 0 w 1020"/>
                <a:gd name="T37" fmla="*/ 0 h 2538"/>
                <a:gd name="T38" fmla="*/ 0 w 1020"/>
                <a:gd name="T39" fmla="*/ 0 h 2538"/>
                <a:gd name="T40" fmla="*/ 0 w 1020"/>
                <a:gd name="T41" fmla="*/ 0 h 2538"/>
                <a:gd name="T42" fmla="*/ 0 w 1020"/>
                <a:gd name="T43" fmla="*/ 0 h 2538"/>
                <a:gd name="T44" fmla="*/ 0 w 1020"/>
                <a:gd name="T45" fmla="*/ 0 h 2538"/>
                <a:gd name="T46" fmla="*/ 0 w 1020"/>
                <a:gd name="T47" fmla="*/ 0 h 2538"/>
                <a:gd name="T48" fmla="*/ 0 w 1020"/>
                <a:gd name="T49" fmla="*/ 0 h 2538"/>
                <a:gd name="T50" fmla="*/ 0 w 1020"/>
                <a:gd name="T51" fmla="*/ 0 h 2538"/>
                <a:gd name="T52" fmla="*/ 0 w 1020"/>
                <a:gd name="T53" fmla="*/ 0 h 2538"/>
                <a:gd name="T54" fmla="*/ 0 w 1020"/>
                <a:gd name="T55" fmla="*/ 0 h 2538"/>
                <a:gd name="T56" fmla="*/ 0 w 1020"/>
                <a:gd name="T57" fmla="*/ 0 h 2538"/>
                <a:gd name="T58" fmla="*/ 0 w 1020"/>
                <a:gd name="T59" fmla="*/ 0 h 2538"/>
                <a:gd name="T60" fmla="*/ 0 w 1020"/>
                <a:gd name="T61" fmla="*/ 0 h 2538"/>
                <a:gd name="T62" fmla="*/ 0 w 1020"/>
                <a:gd name="T63" fmla="*/ 0 h 2538"/>
                <a:gd name="T64" fmla="*/ 0 w 1020"/>
                <a:gd name="T65" fmla="*/ 0 h 2538"/>
                <a:gd name="T66" fmla="*/ 0 w 1020"/>
                <a:gd name="T67" fmla="*/ 0 h 2538"/>
                <a:gd name="T68" fmla="*/ 0 w 1020"/>
                <a:gd name="T69" fmla="*/ 0 h 2538"/>
                <a:gd name="T70" fmla="*/ 0 w 1020"/>
                <a:gd name="T71" fmla="*/ 0 h 2538"/>
                <a:gd name="T72" fmla="*/ 0 w 1020"/>
                <a:gd name="T73" fmla="*/ 0 h 2538"/>
                <a:gd name="T74" fmla="*/ 0 w 1020"/>
                <a:gd name="T75" fmla="*/ 0 h 2538"/>
                <a:gd name="T76" fmla="*/ 0 w 1020"/>
                <a:gd name="T77" fmla="*/ 0 h 2538"/>
                <a:gd name="T78" fmla="*/ 0 w 1020"/>
                <a:gd name="T79" fmla="*/ 0 h 2538"/>
                <a:gd name="T80" fmla="*/ 0 w 1020"/>
                <a:gd name="T81" fmla="*/ 0 h 2538"/>
                <a:gd name="T82" fmla="*/ 0 w 1020"/>
                <a:gd name="T83" fmla="*/ 0 h 2538"/>
                <a:gd name="T84" fmla="*/ 0 w 1020"/>
                <a:gd name="T85" fmla="*/ 0 h 2538"/>
                <a:gd name="T86" fmla="*/ 0 w 1020"/>
                <a:gd name="T87" fmla="*/ 0 h 2538"/>
                <a:gd name="T88" fmla="*/ 0 w 1020"/>
                <a:gd name="T89" fmla="*/ 0 h 2538"/>
                <a:gd name="T90" fmla="*/ 0 w 1020"/>
                <a:gd name="T91" fmla="*/ 0 h 2538"/>
                <a:gd name="T92" fmla="*/ 0 w 1020"/>
                <a:gd name="T93" fmla="*/ 0 h 2538"/>
                <a:gd name="T94" fmla="*/ 0 w 1020"/>
                <a:gd name="T95" fmla="*/ 0 h 2538"/>
                <a:gd name="T96" fmla="*/ 0 w 1020"/>
                <a:gd name="T97" fmla="*/ 0 h 2538"/>
                <a:gd name="T98" fmla="*/ 0 w 1020"/>
                <a:gd name="T99" fmla="*/ 0 h 2538"/>
                <a:gd name="T100" fmla="*/ 0 w 1020"/>
                <a:gd name="T101" fmla="*/ 0 h 2538"/>
                <a:gd name="T102" fmla="*/ 0 w 1020"/>
                <a:gd name="T103" fmla="*/ 0 h 2538"/>
                <a:gd name="T104" fmla="*/ 0 w 1020"/>
                <a:gd name="T105" fmla="*/ 0 h 2538"/>
                <a:gd name="T106" fmla="*/ 0 w 1020"/>
                <a:gd name="T107" fmla="*/ 0 h 2538"/>
                <a:gd name="T108" fmla="*/ 0 w 1020"/>
                <a:gd name="T109" fmla="*/ 0 h 2538"/>
                <a:gd name="T110" fmla="*/ 0 w 1020"/>
                <a:gd name="T111" fmla="*/ 0 h 2538"/>
                <a:gd name="T112" fmla="*/ 0 w 1020"/>
                <a:gd name="T113" fmla="*/ 0 h 2538"/>
                <a:gd name="T114" fmla="*/ 0 w 1020"/>
                <a:gd name="T115" fmla="*/ 0 h 2538"/>
                <a:gd name="T116" fmla="*/ 0 w 1020"/>
                <a:gd name="T117" fmla="*/ 0 h 2538"/>
                <a:gd name="T118" fmla="*/ 0 w 1020"/>
                <a:gd name="T119" fmla="*/ 0 h 2538"/>
                <a:gd name="T120" fmla="*/ 0 w 1020"/>
                <a:gd name="T121" fmla="*/ 0 h 2538"/>
                <a:gd name="T122" fmla="*/ 0 w 1020"/>
                <a:gd name="T123" fmla="*/ 0 h 253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020"/>
                <a:gd name="T187" fmla="*/ 0 h 2538"/>
                <a:gd name="T188" fmla="*/ 1020 w 1020"/>
                <a:gd name="T189" fmla="*/ 2538 h 253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020" h="2538">
                  <a:moveTo>
                    <a:pt x="447" y="2537"/>
                  </a:moveTo>
                  <a:lnTo>
                    <a:pt x="500" y="2537"/>
                  </a:lnTo>
                  <a:lnTo>
                    <a:pt x="544" y="2537"/>
                  </a:lnTo>
                  <a:lnTo>
                    <a:pt x="595" y="2537"/>
                  </a:lnTo>
                  <a:lnTo>
                    <a:pt x="611" y="2537"/>
                  </a:lnTo>
                  <a:lnTo>
                    <a:pt x="663" y="2537"/>
                  </a:lnTo>
                  <a:lnTo>
                    <a:pt x="691" y="2537"/>
                  </a:lnTo>
                  <a:lnTo>
                    <a:pt x="734" y="2537"/>
                  </a:lnTo>
                  <a:lnTo>
                    <a:pt x="757" y="2537"/>
                  </a:lnTo>
                  <a:lnTo>
                    <a:pt x="773" y="2537"/>
                  </a:lnTo>
                  <a:lnTo>
                    <a:pt x="802" y="2537"/>
                  </a:lnTo>
                  <a:lnTo>
                    <a:pt x="829" y="2537"/>
                  </a:lnTo>
                  <a:lnTo>
                    <a:pt x="853" y="2537"/>
                  </a:lnTo>
                  <a:lnTo>
                    <a:pt x="868" y="2537"/>
                  </a:lnTo>
                  <a:lnTo>
                    <a:pt x="896" y="2537"/>
                  </a:lnTo>
                  <a:lnTo>
                    <a:pt x="896" y="2511"/>
                  </a:lnTo>
                  <a:lnTo>
                    <a:pt x="1019" y="80"/>
                  </a:lnTo>
                  <a:lnTo>
                    <a:pt x="991" y="80"/>
                  </a:lnTo>
                  <a:lnTo>
                    <a:pt x="963" y="80"/>
                  </a:lnTo>
                  <a:lnTo>
                    <a:pt x="948" y="80"/>
                  </a:lnTo>
                  <a:lnTo>
                    <a:pt x="948" y="52"/>
                  </a:lnTo>
                  <a:lnTo>
                    <a:pt x="922" y="52"/>
                  </a:lnTo>
                  <a:lnTo>
                    <a:pt x="868" y="52"/>
                  </a:lnTo>
                  <a:lnTo>
                    <a:pt x="853" y="52"/>
                  </a:lnTo>
                  <a:lnTo>
                    <a:pt x="829" y="52"/>
                  </a:lnTo>
                  <a:lnTo>
                    <a:pt x="773" y="52"/>
                  </a:lnTo>
                  <a:lnTo>
                    <a:pt x="757" y="24"/>
                  </a:lnTo>
                  <a:lnTo>
                    <a:pt x="707" y="24"/>
                  </a:lnTo>
                  <a:lnTo>
                    <a:pt x="663" y="24"/>
                  </a:lnTo>
                  <a:lnTo>
                    <a:pt x="611" y="24"/>
                  </a:lnTo>
                  <a:lnTo>
                    <a:pt x="568" y="24"/>
                  </a:lnTo>
                  <a:lnTo>
                    <a:pt x="515" y="24"/>
                  </a:lnTo>
                  <a:lnTo>
                    <a:pt x="500" y="24"/>
                  </a:lnTo>
                  <a:lnTo>
                    <a:pt x="447" y="0"/>
                  </a:lnTo>
                  <a:lnTo>
                    <a:pt x="405" y="0"/>
                  </a:lnTo>
                  <a:lnTo>
                    <a:pt x="352" y="24"/>
                  </a:lnTo>
                  <a:lnTo>
                    <a:pt x="324" y="24"/>
                  </a:lnTo>
                  <a:lnTo>
                    <a:pt x="282" y="24"/>
                  </a:lnTo>
                  <a:lnTo>
                    <a:pt x="257" y="24"/>
                  </a:lnTo>
                  <a:lnTo>
                    <a:pt x="229" y="24"/>
                  </a:lnTo>
                  <a:lnTo>
                    <a:pt x="215" y="24"/>
                  </a:lnTo>
                  <a:lnTo>
                    <a:pt x="187" y="24"/>
                  </a:lnTo>
                  <a:lnTo>
                    <a:pt x="161" y="24"/>
                  </a:lnTo>
                  <a:lnTo>
                    <a:pt x="135" y="24"/>
                  </a:lnTo>
                  <a:lnTo>
                    <a:pt x="120" y="24"/>
                  </a:lnTo>
                  <a:lnTo>
                    <a:pt x="120" y="52"/>
                  </a:lnTo>
                  <a:lnTo>
                    <a:pt x="0" y="2469"/>
                  </a:lnTo>
                  <a:lnTo>
                    <a:pt x="0" y="2483"/>
                  </a:lnTo>
                  <a:lnTo>
                    <a:pt x="25" y="2483"/>
                  </a:lnTo>
                  <a:lnTo>
                    <a:pt x="54" y="2483"/>
                  </a:lnTo>
                  <a:lnTo>
                    <a:pt x="68" y="2483"/>
                  </a:lnTo>
                  <a:lnTo>
                    <a:pt x="94" y="2483"/>
                  </a:lnTo>
                  <a:lnTo>
                    <a:pt x="120" y="2483"/>
                  </a:lnTo>
                  <a:lnTo>
                    <a:pt x="135" y="2511"/>
                  </a:lnTo>
                  <a:lnTo>
                    <a:pt x="187" y="2511"/>
                  </a:lnTo>
                  <a:lnTo>
                    <a:pt x="215" y="2511"/>
                  </a:lnTo>
                  <a:lnTo>
                    <a:pt x="257" y="2511"/>
                  </a:lnTo>
                  <a:lnTo>
                    <a:pt x="282" y="2511"/>
                  </a:lnTo>
                  <a:lnTo>
                    <a:pt x="324" y="2511"/>
                  </a:lnTo>
                  <a:lnTo>
                    <a:pt x="377" y="2511"/>
                  </a:lnTo>
                  <a:lnTo>
                    <a:pt x="405" y="2537"/>
                  </a:lnTo>
                  <a:lnTo>
                    <a:pt x="447" y="2537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99" name="Line 263"/>
            <p:cNvSpPr>
              <a:spLocks noChangeShapeType="1"/>
            </p:cNvSpPr>
            <p:nvPr/>
          </p:nvSpPr>
          <p:spPr bwMode="auto">
            <a:xfrm flipV="1">
              <a:off x="3167" y="2218"/>
              <a:ext cx="13" cy="12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0" name="Freeform 264"/>
            <p:cNvSpPr>
              <a:spLocks noChangeArrowheads="1"/>
            </p:cNvSpPr>
            <p:nvPr/>
          </p:nvSpPr>
          <p:spPr bwMode="auto">
            <a:xfrm>
              <a:off x="3173" y="2218"/>
              <a:ext cx="7" cy="7"/>
            </a:xfrm>
            <a:custGeom>
              <a:avLst/>
              <a:gdLst>
                <a:gd name="T0" fmla="*/ 0 w 32"/>
                <a:gd name="T1" fmla="*/ 0 h 32"/>
                <a:gd name="T2" fmla="*/ 0 w 32"/>
                <a:gd name="T3" fmla="*/ 0 h 32"/>
                <a:gd name="T4" fmla="*/ 0 w 32"/>
                <a:gd name="T5" fmla="*/ 0 h 32"/>
                <a:gd name="T6" fmla="*/ 0 60000 65536"/>
                <a:gd name="T7" fmla="*/ 0 60000 65536"/>
                <a:gd name="T8" fmla="*/ 0 60000 65536"/>
                <a:gd name="T9" fmla="*/ 0 w 32"/>
                <a:gd name="T10" fmla="*/ 0 h 32"/>
                <a:gd name="T11" fmla="*/ 32 w 32"/>
                <a:gd name="T12" fmla="*/ 32 h 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" h="32">
                  <a:moveTo>
                    <a:pt x="31" y="31"/>
                  </a:move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1" name="Freeform 265"/>
            <p:cNvSpPr>
              <a:spLocks noChangeArrowheads="1"/>
            </p:cNvSpPr>
            <p:nvPr/>
          </p:nvSpPr>
          <p:spPr bwMode="auto">
            <a:xfrm>
              <a:off x="3173" y="2225"/>
              <a:ext cx="7" cy="1"/>
            </a:xfrm>
            <a:custGeom>
              <a:avLst/>
              <a:gdLst>
                <a:gd name="T0" fmla="*/ 0 w 32"/>
                <a:gd name="T1" fmla="*/ 0 h 1"/>
                <a:gd name="T2" fmla="*/ 0 w 32"/>
                <a:gd name="T3" fmla="*/ 0 h 1"/>
                <a:gd name="T4" fmla="*/ 0 w 32"/>
                <a:gd name="T5" fmla="*/ 0 h 1"/>
                <a:gd name="T6" fmla="*/ 0 60000 65536"/>
                <a:gd name="T7" fmla="*/ 0 60000 65536"/>
                <a:gd name="T8" fmla="*/ 0 60000 65536"/>
                <a:gd name="T9" fmla="*/ 0 w 32"/>
                <a:gd name="T10" fmla="*/ 0 h 1"/>
                <a:gd name="T11" fmla="*/ 32 w 3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" h="1">
                  <a:moveTo>
                    <a:pt x="31" y="0"/>
                  </a:moveTo>
                  <a:lnTo>
                    <a:pt x="0" y="0"/>
                  </a:lnTo>
                  <a:lnTo>
                    <a:pt x="31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2" name="Freeform 266"/>
            <p:cNvSpPr>
              <a:spLocks noChangeArrowheads="1"/>
            </p:cNvSpPr>
            <p:nvPr/>
          </p:nvSpPr>
          <p:spPr bwMode="auto">
            <a:xfrm>
              <a:off x="3173" y="2218"/>
              <a:ext cx="1" cy="7"/>
            </a:xfrm>
            <a:custGeom>
              <a:avLst/>
              <a:gdLst>
                <a:gd name="T0" fmla="*/ 0 w 1"/>
                <a:gd name="T1" fmla="*/ 0 h 32"/>
                <a:gd name="T2" fmla="*/ 0 w 1"/>
                <a:gd name="T3" fmla="*/ 0 h 32"/>
                <a:gd name="T4" fmla="*/ 0 w 1"/>
                <a:gd name="T5" fmla="*/ 0 h 32"/>
                <a:gd name="T6" fmla="*/ 0 60000 65536"/>
                <a:gd name="T7" fmla="*/ 0 60000 65536"/>
                <a:gd name="T8" fmla="*/ 0 60000 65536"/>
                <a:gd name="T9" fmla="*/ 0 w 1"/>
                <a:gd name="T10" fmla="*/ 0 h 32"/>
                <a:gd name="T11" fmla="*/ 1 w 1"/>
                <a:gd name="T12" fmla="*/ 32 h 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2">
                  <a:moveTo>
                    <a:pt x="0" y="31"/>
                  </a:moveTo>
                  <a:lnTo>
                    <a:pt x="0" y="0"/>
                  </a:lnTo>
                  <a:lnTo>
                    <a:pt x="0" y="31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3" name="Freeform 267"/>
            <p:cNvSpPr>
              <a:spLocks noChangeArrowheads="1"/>
            </p:cNvSpPr>
            <p:nvPr/>
          </p:nvSpPr>
          <p:spPr bwMode="auto">
            <a:xfrm>
              <a:off x="3078" y="2208"/>
              <a:ext cx="96" cy="10"/>
            </a:xfrm>
            <a:custGeom>
              <a:avLst/>
              <a:gdLst>
                <a:gd name="T0" fmla="*/ 0 w 425"/>
                <a:gd name="T1" fmla="*/ 0 h 45"/>
                <a:gd name="T2" fmla="*/ 0 w 425"/>
                <a:gd name="T3" fmla="*/ 0 h 45"/>
                <a:gd name="T4" fmla="*/ 0 w 425"/>
                <a:gd name="T5" fmla="*/ 0 h 45"/>
                <a:gd name="T6" fmla="*/ 0 w 425"/>
                <a:gd name="T7" fmla="*/ 0 h 45"/>
                <a:gd name="T8" fmla="*/ 0 w 425"/>
                <a:gd name="T9" fmla="*/ 0 h 45"/>
                <a:gd name="T10" fmla="*/ 0 w 425"/>
                <a:gd name="T11" fmla="*/ 0 h 45"/>
                <a:gd name="T12" fmla="*/ 0 w 425"/>
                <a:gd name="T13" fmla="*/ 0 h 45"/>
                <a:gd name="T14" fmla="*/ 0 w 425"/>
                <a:gd name="T15" fmla="*/ 0 h 45"/>
                <a:gd name="T16" fmla="*/ 0 w 425"/>
                <a:gd name="T17" fmla="*/ 0 h 45"/>
                <a:gd name="T18" fmla="*/ 0 w 425"/>
                <a:gd name="T19" fmla="*/ 0 h 45"/>
                <a:gd name="T20" fmla="*/ 0 w 425"/>
                <a:gd name="T21" fmla="*/ 0 h 45"/>
                <a:gd name="T22" fmla="*/ 0 w 425"/>
                <a:gd name="T23" fmla="*/ 0 h 45"/>
                <a:gd name="T24" fmla="*/ 0 w 425"/>
                <a:gd name="T25" fmla="*/ 0 h 45"/>
                <a:gd name="T26" fmla="*/ 0 w 425"/>
                <a:gd name="T27" fmla="*/ 0 h 4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25"/>
                <a:gd name="T43" fmla="*/ 0 h 45"/>
                <a:gd name="T44" fmla="*/ 425 w 425"/>
                <a:gd name="T45" fmla="*/ 45 h 4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25" h="45">
                  <a:moveTo>
                    <a:pt x="424" y="44"/>
                  </a:moveTo>
                  <a:lnTo>
                    <a:pt x="399" y="44"/>
                  </a:lnTo>
                  <a:lnTo>
                    <a:pt x="384" y="44"/>
                  </a:lnTo>
                  <a:lnTo>
                    <a:pt x="356" y="44"/>
                  </a:lnTo>
                  <a:lnTo>
                    <a:pt x="329" y="44"/>
                  </a:lnTo>
                  <a:lnTo>
                    <a:pt x="302" y="44"/>
                  </a:lnTo>
                  <a:lnTo>
                    <a:pt x="289" y="44"/>
                  </a:lnTo>
                  <a:lnTo>
                    <a:pt x="234" y="28"/>
                  </a:lnTo>
                  <a:lnTo>
                    <a:pt x="204" y="28"/>
                  </a:lnTo>
                  <a:lnTo>
                    <a:pt x="163" y="28"/>
                  </a:lnTo>
                  <a:lnTo>
                    <a:pt x="135" y="28"/>
                  </a:lnTo>
                  <a:lnTo>
                    <a:pt x="95" y="28"/>
                  </a:lnTo>
                  <a:lnTo>
                    <a:pt x="40" y="28"/>
                  </a:lnTo>
                  <a:lnTo>
                    <a:pt x="0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4" name="Freeform 268"/>
            <p:cNvSpPr>
              <a:spLocks noChangeArrowheads="1"/>
            </p:cNvSpPr>
            <p:nvPr/>
          </p:nvSpPr>
          <p:spPr bwMode="auto">
            <a:xfrm>
              <a:off x="3173" y="2218"/>
              <a:ext cx="1" cy="7"/>
            </a:xfrm>
            <a:custGeom>
              <a:avLst/>
              <a:gdLst>
                <a:gd name="T0" fmla="*/ 0 w 1"/>
                <a:gd name="T1" fmla="*/ 0 h 32"/>
                <a:gd name="T2" fmla="*/ 0 w 1"/>
                <a:gd name="T3" fmla="*/ 0 h 32"/>
                <a:gd name="T4" fmla="*/ 0 w 1"/>
                <a:gd name="T5" fmla="*/ 0 h 32"/>
                <a:gd name="T6" fmla="*/ 0 60000 65536"/>
                <a:gd name="T7" fmla="*/ 0 60000 65536"/>
                <a:gd name="T8" fmla="*/ 0 60000 65536"/>
                <a:gd name="T9" fmla="*/ 0 w 1"/>
                <a:gd name="T10" fmla="*/ 0 h 32"/>
                <a:gd name="T11" fmla="*/ 1 w 1"/>
                <a:gd name="T12" fmla="*/ 32 h 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2">
                  <a:moveTo>
                    <a:pt x="0" y="0"/>
                  </a:move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5" name="Freeform 269"/>
            <p:cNvSpPr>
              <a:spLocks noChangeArrowheads="1"/>
            </p:cNvSpPr>
            <p:nvPr/>
          </p:nvSpPr>
          <p:spPr bwMode="auto">
            <a:xfrm>
              <a:off x="2981" y="2208"/>
              <a:ext cx="100" cy="7"/>
            </a:xfrm>
            <a:custGeom>
              <a:avLst/>
              <a:gdLst>
                <a:gd name="T0" fmla="*/ 0 w 440"/>
                <a:gd name="T1" fmla="*/ 0 h 32"/>
                <a:gd name="T2" fmla="*/ 0 w 440"/>
                <a:gd name="T3" fmla="*/ 0 h 32"/>
                <a:gd name="T4" fmla="*/ 0 w 440"/>
                <a:gd name="T5" fmla="*/ 0 h 32"/>
                <a:gd name="T6" fmla="*/ 0 w 440"/>
                <a:gd name="T7" fmla="*/ 0 h 32"/>
                <a:gd name="T8" fmla="*/ 0 w 440"/>
                <a:gd name="T9" fmla="*/ 0 h 32"/>
                <a:gd name="T10" fmla="*/ 0 w 440"/>
                <a:gd name="T11" fmla="*/ 0 h 32"/>
                <a:gd name="T12" fmla="*/ 0 w 440"/>
                <a:gd name="T13" fmla="*/ 0 h 32"/>
                <a:gd name="T14" fmla="*/ 0 w 440"/>
                <a:gd name="T15" fmla="*/ 0 h 32"/>
                <a:gd name="T16" fmla="*/ 0 w 440"/>
                <a:gd name="T17" fmla="*/ 0 h 32"/>
                <a:gd name="T18" fmla="*/ 0 w 440"/>
                <a:gd name="T19" fmla="*/ 0 h 32"/>
                <a:gd name="T20" fmla="*/ 0 w 440"/>
                <a:gd name="T21" fmla="*/ 0 h 32"/>
                <a:gd name="T22" fmla="*/ 0 w 440"/>
                <a:gd name="T23" fmla="*/ 0 h 32"/>
                <a:gd name="T24" fmla="*/ 0 w 440"/>
                <a:gd name="T25" fmla="*/ 0 h 32"/>
                <a:gd name="T26" fmla="*/ 0 w 440"/>
                <a:gd name="T27" fmla="*/ 0 h 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40"/>
                <a:gd name="T43" fmla="*/ 0 h 32"/>
                <a:gd name="T44" fmla="*/ 440 w 440"/>
                <a:gd name="T45" fmla="*/ 32 h 3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40" h="32">
                  <a:moveTo>
                    <a:pt x="439" y="0"/>
                  </a:moveTo>
                  <a:lnTo>
                    <a:pt x="383" y="0"/>
                  </a:lnTo>
                  <a:lnTo>
                    <a:pt x="369" y="0"/>
                  </a:lnTo>
                  <a:lnTo>
                    <a:pt x="316" y="0"/>
                  </a:lnTo>
                  <a:lnTo>
                    <a:pt x="272" y="0"/>
                  </a:lnTo>
                  <a:lnTo>
                    <a:pt x="244" y="0"/>
                  </a:lnTo>
                  <a:lnTo>
                    <a:pt x="191" y="0"/>
                  </a:lnTo>
                  <a:lnTo>
                    <a:pt x="177" y="0"/>
                  </a:lnTo>
                  <a:lnTo>
                    <a:pt x="149" y="0"/>
                  </a:lnTo>
                  <a:lnTo>
                    <a:pt x="94" y="0"/>
                  </a:lnTo>
                  <a:lnTo>
                    <a:pt x="80" y="0"/>
                  </a:lnTo>
                  <a:lnTo>
                    <a:pt x="52" y="31"/>
                  </a:lnTo>
                  <a:lnTo>
                    <a:pt x="24" y="31"/>
                  </a:lnTo>
                  <a:lnTo>
                    <a:pt x="0" y="31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6" name="Freeform 270"/>
            <p:cNvSpPr>
              <a:spLocks noChangeArrowheads="1"/>
            </p:cNvSpPr>
            <p:nvPr/>
          </p:nvSpPr>
          <p:spPr bwMode="auto">
            <a:xfrm>
              <a:off x="2981" y="2208"/>
              <a:ext cx="1" cy="7"/>
            </a:xfrm>
            <a:custGeom>
              <a:avLst/>
              <a:gdLst>
                <a:gd name="T0" fmla="*/ 0 w 1"/>
                <a:gd name="T1" fmla="*/ 0 h 32"/>
                <a:gd name="T2" fmla="*/ 0 w 1"/>
                <a:gd name="T3" fmla="*/ 0 h 32"/>
                <a:gd name="T4" fmla="*/ 0 w 1"/>
                <a:gd name="T5" fmla="*/ 0 h 32"/>
                <a:gd name="T6" fmla="*/ 0 60000 65536"/>
                <a:gd name="T7" fmla="*/ 0 60000 65536"/>
                <a:gd name="T8" fmla="*/ 0 60000 65536"/>
                <a:gd name="T9" fmla="*/ 0 w 1"/>
                <a:gd name="T10" fmla="*/ 0 h 32"/>
                <a:gd name="T11" fmla="*/ 1 w 1"/>
                <a:gd name="T12" fmla="*/ 32 h 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2">
                  <a:moveTo>
                    <a:pt x="0" y="31"/>
                  </a:moveTo>
                  <a:lnTo>
                    <a:pt x="0" y="0"/>
                  </a:lnTo>
                  <a:lnTo>
                    <a:pt x="0" y="31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7" name="Line 271"/>
            <p:cNvSpPr>
              <a:spLocks noChangeShapeType="1"/>
            </p:cNvSpPr>
            <p:nvPr/>
          </p:nvSpPr>
          <p:spPr bwMode="auto">
            <a:xfrm>
              <a:off x="2981" y="2215"/>
              <a:ext cx="3" cy="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8" name="Freeform 272"/>
            <p:cNvSpPr>
              <a:spLocks noChangeArrowheads="1"/>
            </p:cNvSpPr>
            <p:nvPr/>
          </p:nvSpPr>
          <p:spPr bwMode="auto">
            <a:xfrm>
              <a:off x="2981" y="2208"/>
              <a:ext cx="7" cy="7"/>
            </a:xfrm>
            <a:custGeom>
              <a:avLst/>
              <a:gdLst>
                <a:gd name="T0" fmla="*/ 0 w 32"/>
                <a:gd name="T1" fmla="*/ 0 h 32"/>
                <a:gd name="T2" fmla="*/ 0 w 32"/>
                <a:gd name="T3" fmla="*/ 0 h 32"/>
                <a:gd name="T4" fmla="*/ 0 w 32"/>
                <a:gd name="T5" fmla="*/ 0 h 32"/>
                <a:gd name="T6" fmla="*/ 0 w 32"/>
                <a:gd name="T7" fmla="*/ 0 h 32"/>
                <a:gd name="T8" fmla="*/ 0 w 32"/>
                <a:gd name="T9" fmla="*/ 0 h 32"/>
                <a:gd name="T10" fmla="*/ 0 w 32"/>
                <a:gd name="T11" fmla="*/ 0 h 32"/>
                <a:gd name="T12" fmla="*/ 0 w 32"/>
                <a:gd name="T13" fmla="*/ 0 h 32"/>
                <a:gd name="T14" fmla="*/ 0 w 32"/>
                <a:gd name="T15" fmla="*/ 0 h 32"/>
                <a:gd name="T16" fmla="*/ 0 w 32"/>
                <a:gd name="T17" fmla="*/ 0 h 32"/>
                <a:gd name="T18" fmla="*/ 0 w 32"/>
                <a:gd name="T19" fmla="*/ 0 h 32"/>
                <a:gd name="T20" fmla="*/ 0 w 32"/>
                <a:gd name="T21" fmla="*/ 0 h 32"/>
                <a:gd name="T22" fmla="*/ 0 w 32"/>
                <a:gd name="T23" fmla="*/ 0 h 32"/>
                <a:gd name="T24" fmla="*/ 0 w 32"/>
                <a:gd name="T25" fmla="*/ 0 h 32"/>
                <a:gd name="T26" fmla="*/ 0 w 32"/>
                <a:gd name="T27" fmla="*/ 0 h 32"/>
                <a:gd name="T28" fmla="*/ 0 w 32"/>
                <a:gd name="T29" fmla="*/ 0 h 32"/>
                <a:gd name="T30" fmla="*/ 0 w 32"/>
                <a:gd name="T31" fmla="*/ 0 h 32"/>
                <a:gd name="T32" fmla="*/ 0 w 32"/>
                <a:gd name="T33" fmla="*/ 0 h 32"/>
                <a:gd name="T34" fmla="*/ 0 w 32"/>
                <a:gd name="T35" fmla="*/ 0 h 32"/>
                <a:gd name="T36" fmla="*/ 0 w 32"/>
                <a:gd name="T37" fmla="*/ 0 h 3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2"/>
                <a:gd name="T58" fmla="*/ 0 h 32"/>
                <a:gd name="T59" fmla="*/ 32 w 32"/>
                <a:gd name="T60" fmla="*/ 32 h 3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2" h="32">
                  <a:moveTo>
                    <a:pt x="0" y="0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31" y="31"/>
                  </a:ln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09" name="AutoShape 273"/>
            <p:cNvSpPr>
              <a:spLocks noChangeArrowheads="1"/>
            </p:cNvSpPr>
            <p:nvPr/>
          </p:nvSpPr>
          <p:spPr bwMode="auto">
            <a:xfrm>
              <a:off x="2981" y="2208"/>
              <a:ext cx="6" cy="7"/>
            </a:xfrm>
            <a:prstGeom prst="roundRect">
              <a:avLst>
                <a:gd name="adj" fmla="val 16667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000">
                <a:solidFill>
                  <a:srgbClr val="006600"/>
                </a:solidFill>
                <a:latin typeface="Tahoma" pitchFamily="34" charset="0"/>
              </a:endParaRPr>
            </a:p>
          </p:txBody>
        </p:sp>
        <p:sp>
          <p:nvSpPr>
            <p:cNvPr id="32810" name="Freeform 274"/>
            <p:cNvSpPr>
              <a:spLocks noChangeArrowheads="1"/>
            </p:cNvSpPr>
            <p:nvPr/>
          </p:nvSpPr>
          <p:spPr bwMode="auto">
            <a:xfrm>
              <a:off x="2978" y="2215"/>
              <a:ext cx="4" cy="4"/>
            </a:xfrm>
            <a:custGeom>
              <a:avLst/>
              <a:gdLst>
                <a:gd name="T0" fmla="*/ 0 w 16"/>
                <a:gd name="T1" fmla="*/ 0 h 18"/>
                <a:gd name="T2" fmla="*/ 0 w 16"/>
                <a:gd name="T3" fmla="*/ 0 h 18"/>
                <a:gd name="T4" fmla="*/ 0 w 16"/>
                <a:gd name="T5" fmla="*/ 0 h 18"/>
                <a:gd name="T6" fmla="*/ 0 w 16"/>
                <a:gd name="T7" fmla="*/ 0 h 18"/>
                <a:gd name="T8" fmla="*/ 0 w 16"/>
                <a:gd name="T9" fmla="*/ 0 h 18"/>
                <a:gd name="T10" fmla="*/ 0 w 16"/>
                <a:gd name="T11" fmla="*/ 0 h 18"/>
                <a:gd name="T12" fmla="*/ 0 w 16"/>
                <a:gd name="T13" fmla="*/ 0 h 18"/>
                <a:gd name="T14" fmla="*/ 0 w 16"/>
                <a:gd name="T15" fmla="*/ 0 h 18"/>
                <a:gd name="T16" fmla="*/ 0 w 16"/>
                <a:gd name="T17" fmla="*/ 0 h 18"/>
                <a:gd name="T18" fmla="*/ 0 w 16"/>
                <a:gd name="T19" fmla="*/ 0 h 18"/>
                <a:gd name="T20" fmla="*/ 0 w 16"/>
                <a:gd name="T21" fmla="*/ 0 h 18"/>
                <a:gd name="T22" fmla="*/ 0 w 16"/>
                <a:gd name="T23" fmla="*/ 0 h 18"/>
                <a:gd name="T24" fmla="*/ 0 w 16"/>
                <a:gd name="T25" fmla="*/ 0 h 18"/>
                <a:gd name="T26" fmla="*/ 0 w 16"/>
                <a:gd name="T27" fmla="*/ 0 h 18"/>
                <a:gd name="T28" fmla="*/ 0 w 16"/>
                <a:gd name="T29" fmla="*/ 0 h 18"/>
                <a:gd name="T30" fmla="*/ 0 w 16"/>
                <a:gd name="T31" fmla="*/ 0 h 18"/>
                <a:gd name="T32" fmla="*/ 0 w 16"/>
                <a:gd name="T33" fmla="*/ 0 h 18"/>
                <a:gd name="T34" fmla="*/ 0 w 16"/>
                <a:gd name="T35" fmla="*/ 0 h 18"/>
                <a:gd name="T36" fmla="*/ 0 w 16"/>
                <a:gd name="T37" fmla="*/ 0 h 18"/>
                <a:gd name="T38" fmla="*/ 0 w 16"/>
                <a:gd name="T39" fmla="*/ 0 h 1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"/>
                <a:gd name="T61" fmla="*/ 0 h 18"/>
                <a:gd name="T62" fmla="*/ 16 w 16"/>
                <a:gd name="T63" fmla="*/ 18 h 1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" h="18">
                  <a:moveTo>
                    <a:pt x="15" y="0"/>
                  </a:moveTo>
                  <a:lnTo>
                    <a:pt x="15" y="0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15" y="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11" name="AutoShape 275"/>
            <p:cNvSpPr>
              <a:spLocks noChangeArrowheads="1"/>
            </p:cNvSpPr>
            <p:nvPr/>
          </p:nvSpPr>
          <p:spPr bwMode="auto">
            <a:xfrm>
              <a:off x="2978" y="2215"/>
              <a:ext cx="3" cy="3"/>
            </a:xfrm>
            <a:prstGeom prst="roundRect">
              <a:avLst>
                <a:gd name="adj" fmla="val 50000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000">
                <a:solidFill>
                  <a:srgbClr val="006600"/>
                </a:solidFill>
                <a:latin typeface="Tahoma" pitchFamily="34" charset="0"/>
              </a:endParaRPr>
            </a:p>
          </p:txBody>
        </p:sp>
        <p:sp>
          <p:nvSpPr>
            <p:cNvPr id="32812" name="Line 276"/>
            <p:cNvSpPr>
              <a:spLocks noChangeShapeType="1"/>
            </p:cNvSpPr>
            <p:nvPr/>
          </p:nvSpPr>
          <p:spPr bwMode="auto">
            <a:xfrm flipH="1">
              <a:off x="2974" y="2215"/>
              <a:ext cx="11" cy="11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3" name="Freeform 277"/>
            <p:cNvSpPr>
              <a:spLocks noChangeArrowheads="1"/>
            </p:cNvSpPr>
            <p:nvPr/>
          </p:nvSpPr>
          <p:spPr bwMode="auto">
            <a:xfrm>
              <a:off x="3015" y="2225"/>
              <a:ext cx="123" cy="116"/>
            </a:xfrm>
            <a:custGeom>
              <a:avLst/>
              <a:gdLst>
                <a:gd name="T0" fmla="*/ 0 w 541"/>
                <a:gd name="T1" fmla="*/ 0 h 511"/>
                <a:gd name="T2" fmla="*/ 0 w 541"/>
                <a:gd name="T3" fmla="*/ 0 h 511"/>
                <a:gd name="T4" fmla="*/ 0 w 541"/>
                <a:gd name="T5" fmla="*/ 0 h 511"/>
                <a:gd name="T6" fmla="*/ 0 w 541"/>
                <a:gd name="T7" fmla="*/ 0 h 511"/>
                <a:gd name="T8" fmla="*/ 0 w 541"/>
                <a:gd name="T9" fmla="*/ 0 h 511"/>
                <a:gd name="T10" fmla="*/ 0 w 541"/>
                <a:gd name="T11" fmla="*/ 0 h 511"/>
                <a:gd name="T12" fmla="*/ 0 w 541"/>
                <a:gd name="T13" fmla="*/ 0 h 511"/>
                <a:gd name="T14" fmla="*/ 0 w 541"/>
                <a:gd name="T15" fmla="*/ 0 h 511"/>
                <a:gd name="T16" fmla="*/ 0 w 541"/>
                <a:gd name="T17" fmla="*/ 0 h 511"/>
                <a:gd name="T18" fmla="*/ 0 w 541"/>
                <a:gd name="T19" fmla="*/ 0 h 511"/>
                <a:gd name="T20" fmla="*/ 0 w 541"/>
                <a:gd name="T21" fmla="*/ 0 h 511"/>
                <a:gd name="T22" fmla="*/ 0 w 541"/>
                <a:gd name="T23" fmla="*/ 0 h 511"/>
                <a:gd name="T24" fmla="*/ 0 w 541"/>
                <a:gd name="T25" fmla="*/ 0 h 511"/>
                <a:gd name="T26" fmla="*/ 0 w 541"/>
                <a:gd name="T27" fmla="*/ 0 h 511"/>
                <a:gd name="T28" fmla="*/ 0 w 541"/>
                <a:gd name="T29" fmla="*/ 0 h 511"/>
                <a:gd name="T30" fmla="*/ 0 w 541"/>
                <a:gd name="T31" fmla="*/ 0 h 511"/>
                <a:gd name="T32" fmla="*/ 0 w 541"/>
                <a:gd name="T33" fmla="*/ 0 h 511"/>
                <a:gd name="T34" fmla="*/ 0 w 541"/>
                <a:gd name="T35" fmla="*/ 0 h 511"/>
                <a:gd name="T36" fmla="*/ 0 w 541"/>
                <a:gd name="T37" fmla="*/ 0 h 511"/>
                <a:gd name="T38" fmla="*/ 0 w 541"/>
                <a:gd name="T39" fmla="*/ 0 h 511"/>
                <a:gd name="T40" fmla="*/ 0 w 541"/>
                <a:gd name="T41" fmla="*/ 0 h 511"/>
                <a:gd name="T42" fmla="*/ 0 w 541"/>
                <a:gd name="T43" fmla="*/ 0 h 511"/>
                <a:gd name="T44" fmla="*/ 0 w 541"/>
                <a:gd name="T45" fmla="*/ 0 h 511"/>
                <a:gd name="T46" fmla="*/ 0 w 541"/>
                <a:gd name="T47" fmla="*/ 0 h 511"/>
                <a:gd name="T48" fmla="*/ 0 w 541"/>
                <a:gd name="T49" fmla="*/ 0 h 511"/>
                <a:gd name="T50" fmla="*/ 0 w 541"/>
                <a:gd name="T51" fmla="*/ 0 h 511"/>
                <a:gd name="T52" fmla="*/ 0 w 541"/>
                <a:gd name="T53" fmla="*/ 0 h 511"/>
                <a:gd name="T54" fmla="*/ 0 w 541"/>
                <a:gd name="T55" fmla="*/ 0 h 511"/>
                <a:gd name="T56" fmla="*/ 0 w 541"/>
                <a:gd name="T57" fmla="*/ 0 h 511"/>
                <a:gd name="T58" fmla="*/ 0 w 541"/>
                <a:gd name="T59" fmla="*/ 0 h 511"/>
                <a:gd name="T60" fmla="*/ 0 w 541"/>
                <a:gd name="T61" fmla="*/ 0 h 511"/>
                <a:gd name="T62" fmla="*/ 0 w 541"/>
                <a:gd name="T63" fmla="*/ 0 h 51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41"/>
                <a:gd name="T97" fmla="*/ 0 h 511"/>
                <a:gd name="T98" fmla="*/ 541 w 541"/>
                <a:gd name="T99" fmla="*/ 511 h 51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41" h="511">
                  <a:moveTo>
                    <a:pt x="257" y="510"/>
                  </a:moveTo>
                  <a:lnTo>
                    <a:pt x="281" y="510"/>
                  </a:lnTo>
                  <a:lnTo>
                    <a:pt x="308" y="510"/>
                  </a:lnTo>
                  <a:lnTo>
                    <a:pt x="324" y="510"/>
                  </a:lnTo>
                  <a:lnTo>
                    <a:pt x="352" y="510"/>
                  </a:lnTo>
                  <a:lnTo>
                    <a:pt x="376" y="482"/>
                  </a:lnTo>
                  <a:lnTo>
                    <a:pt x="404" y="482"/>
                  </a:lnTo>
                  <a:lnTo>
                    <a:pt x="420" y="455"/>
                  </a:lnTo>
                  <a:lnTo>
                    <a:pt x="447" y="455"/>
                  </a:lnTo>
                  <a:lnTo>
                    <a:pt x="470" y="426"/>
                  </a:lnTo>
                  <a:lnTo>
                    <a:pt x="486" y="410"/>
                  </a:lnTo>
                  <a:lnTo>
                    <a:pt x="486" y="386"/>
                  </a:lnTo>
                  <a:lnTo>
                    <a:pt x="515" y="357"/>
                  </a:lnTo>
                  <a:lnTo>
                    <a:pt x="515" y="330"/>
                  </a:lnTo>
                  <a:lnTo>
                    <a:pt x="515" y="315"/>
                  </a:lnTo>
                  <a:lnTo>
                    <a:pt x="540" y="289"/>
                  </a:lnTo>
                  <a:lnTo>
                    <a:pt x="540" y="263"/>
                  </a:lnTo>
                  <a:lnTo>
                    <a:pt x="540" y="247"/>
                  </a:lnTo>
                  <a:lnTo>
                    <a:pt x="540" y="218"/>
                  </a:lnTo>
                  <a:lnTo>
                    <a:pt x="515" y="193"/>
                  </a:lnTo>
                  <a:lnTo>
                    <a:pt x="515" y="165"/>
                  </a:lnTo>
                  <a:lnTo>
                    <a:pt x="515" y="151"/>
                  </a:lnTo>
                  <a:lnTo>
                    <a:pt x="486" y="122"/>
                  </a:lnTo>
                  <a:lnTo>
                    <a:pt x="470" y="97"/>
                  </a:lnTo>
                  <a:lnTo>
                    <a:pt x="447" y="69"/>
                  </a:lnTo>
                  <a:lnTo>
                    <a:pt x="420" y="53"/>
                  </a:lnTo>
                  <a:lnTo>
                    <a:pt x="404" y="53"/>
                  </a:lnTo>
                  <a:lnTo>
                    <a:pt x="376" y="25"/>
                  </a:lnTo>
                  <a:lnTo>
                    <a:pt x="352" y="25"/>
                  </a:lnTo>
                  <a:lnTo>
                    <a:pt x="324" y="25"/>
                  </a:lnTo>
                  <a:lnTo>
                    <a:pt x="308" y="0"/>
                  </a:lnTo>
                  <a:lnTo>
                    <a:pt x="281" y="0"/>
                  </a:lnTo>
                  <a:lnTo>
                    <a:pt x="257" y="0"/>
                  </a:lnTo>
                  <a:lnTo>
                    <a:pt x="228" y="0"/>
                  </a:lnTo>
                  <a:lnTo>
                    <a:pt x="214" y="25"/>
                  </a:lnTo>
                  <a:lnTo>
                    <a:pt x="187" y="25"/>
                  </a:lnTo>
                  <a:lnTo>
                    <a:pt x="161" y="25"/>
                  </a:lnTo>
                  <a:lnTo>
                    <a:pt x="135" y="53"/>
                  </a:lnTo>
                  <a:lnTo>
                    <a:pt x="119" y="53"/>
                  </a:lnTo>
                  <a:lnTo>
                    <a:pt x="91" y="69"/>
                  </a:lnTo>
                  <a:lnTo>
                    <a:pt x="66" y="97"/>
                  </a:lnTo>
                  <a:lnTo>
                    <a:pt x="38" y="122"/>
                  </a:lnTo>
                  <a:lnTo>
                    <a:pt x="24" y="151"/>
                  </a:lnTo>
                  <a:lnTo>
                    <a:pt x="24" y="165"/>
                  </a:lnTo>
                  <a:lnTo>
                    <a:pt x="24" y="193"/>
                  </a:lnTo>
                  <a:lnTo>
                    <a:pt x="0" y="218"/>
                  </a:lnTo>
                  <a:lnTo>
                    <a:pt x="0" y="247"/>
                  </a:lnTo>
                  <a:lnTo>
                    <a:pt x="0" y="263"/>
                  </a:lnTo>
                  <a:lnTo>
                    <a:pt x="0" y="289"/>
                  </a:lnTo>
                  <a:lnTo>
                    <a:pt x="24" y="315"/>
                  </a:lnTo>
                  <a:lnTo>
                    <a:pt x="24" y="330"/>
                  </a:lnTo>
                  <a:lnTo>
                    <a:pt x="24" y="357"/>
                  </a:lnTo>
                  <a:lnTo>
                    <a:pt x="38" y="386"/>
                  </a:lnTo>
                  <a:lnTo>
                    <a:pt x="66" y="410"/>
                  </a:lnTo>
                  <a:lnTo>
                    <a:pt x="66" y="426"/>
                  </a:lnTo>
                  <a:lnTo>
                    <a:pt x="91" y="426"/>
                  </a:lnTo>
                  <a:lnTo>
                    <a:pt x="119" y="455"/>
                  </a:lnTo>
                  <a:lnTo>
                    <a:pt x="135" y="482"/>
                  </a:lnTo>
                  <a:lnTo>
                    <a:pt x="161" y="482"/>
                  </a:lnTo>
                  <a:lnTo>
                    <a:pt x="187" y="510"/>
                  </a:lnTo>
                  <a:lnTo>
                    <a:pt x="214" y="510"/>
                  </a:lnTo>
                  <a:lnTo>
                    <a:pt x="228" y="510"/>
                  </a:lnTo>
                  <a:lnTo>
                    <a:pt x="257" y="510"/>
                  </a:lnTo>
                </a:path>
              </a:pathLst>
            </a:custGeom>
            <a:solidFill>
              <a:srgbClr val="546B8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14" name="Freeform 278"/>
            <p:cNvSpPr>
              <a:spLocks noChangeArrowheads="1"/>
            </p:cNvSpPr>
            <p:nvPr/>
          </p:nvSpPr>
          <p:spPr bwMode="auto">
            <a:xfrm>
              <a:off x="3015" y="2225"/>
              <a:ext cx="123" cy="116"/>
            </a:xfrm>
            <a:custGeom>
              <a:avLst/>
              <a:gdLst>
                <a:gd name="T0" fmla="*/ 0 w 541"/>
                <a:gd name="T1" fmla="*/ 0 h 511"/>
                <a:gd name="T2" fmla="*/ 0 w 541"/>
                <a:gd name="T3" fmla="*/ 0 h 511"/>
                <a:gd name="T4" fmla="*/ 0 w 541"/>
                <a:gd name="T5" fmla="*/ 0 h 511"/>
                <a:gd name="T6" fmla="*/ 0 w 541"/>
                <a:gd name="T7" fmla="*/ 0 h 511"/>
                <a:gd name="T8" fmla="*/ 0 w 541"/>
                <a:gd name="T9" fmla="*/ 0 h 511"/>
                <a:gd name="T10" fmla="*/ 0 w 541"/>
                <a:gd name="T11" fmla="*/ 0 h 511"/>
                <a:gd name="T12" fmla="*/ 0 w 541"/>
                <a:gd name="T13" fmla="*/ 0 h 511"/>
                <a:gd name="T14" fmla="*/ 0 w 541"/>
                <a:gd name="T15" fmla="*/ 0 h 511"/>
                <a:gd name="T16" fmla="*/ 0 w 541"/>
                <a:gd name="T17" fmla="*/ 0 h 511"/>
                <a:gd name="T18" fmla="*/ 0 w 541"/>
                <a:gd name="T19" fmla="*/ 0 h 511"/>
                <a:gd name="T20" fmla="*/ 0 w 541"/>
                <a:gd name="T21" fmla="*/ 0 h 511"/>
                <a:gd name="T22" fmla="*/ 0 w 541"/>
                <a:gd name="T23" fmla="*/ 0 h 511"/>
                <a:gd name="T24" fmla="*/ 0 w 541"/>
                <a:gd name="T25" fmla="*/ 0 h 511"/>
                <a:gd name="T26" fmla="*/ 0 w 541"/>
                <a:gd name="T27" fmla="*/ 0 h 511"/>
                <a:gd name="T28" fmla="*/ 0 w 541"/>
                <a:gd name="T29" fmla="*/ 0 h 511"/>
                <a:gd name="T30" fmla="*/ 0 w 541"/>
                <a:gd name="T31" fmla="*/ 0 h 511"/>
                <a:gd name="T32" fmla="*/ 0 w 541"/>
                <a:gd name="T33" fmla="*/ 0 h 511"/>
                <a:gd name="T34" fmla="*/ 0 w 541"/>
                <a:gd name="T35" fmla="*/ 0 h 511"/>
                <a:gd name="T36" fmla="*/ 0 w 541"/>
                <a:gd name="T37" fmla="*/ 0 h 511"/>
                <a:gd name="T38" fmla="*/ 0 w 541"/>
                <a:gd name="T39" fmla="*/ 0 h 511"/>
                <a:gd name="T40" fmla="*/ 0 w 541"/>
                <a:gd name="T41" fmla="*/ 0 h 511"/>
                <a:gd name="T42" fmla="*/ 0 w 541"/>
                <a:gd name="T43" fmla="*/ 0 h 511"/>
                <a:gd name="T44" fmla="*/ 0 w 541"/>
                <a:gd name="T45" fmla="*/ 0 h 511"/>
                <a:gd name="T46" fmla="*/ 0 w 541"/>
                <a:gd name="T47" fmla="*/ 0 h 511"/>
                <a:gd name="T48" fmla="*/ 0 w 541"/>
                <a:gd name="T49" fmla="*/ 0 h 511"/>
                <a:gd name="T50" fmla="*/ 0 w 541"/>
                <a:gd name="T51" fmla="*/ 0 h 511"/>
                <a:gd name="T52" fmla="*/ 0 w 541"/>
                <a:gd name="T53" fmla="*/ 0 h 511"/>
                <a:gd name="T54" fmla="*/ 0 w 541"/>
                <a:gd name="T55" fmla="*/ 0 h 511"/>
                <a:gd name="T56" fmla="*/ 0 w 541"/>
                <a:gd name="T57" fmla="*/ 0 h 511"/>
                <a:gd name="T58" fmla="*/ 0 w 541"/>
                <a:gd name="T59" fmla="*/ 0 h 511"/>
                <a:gd name="T60" fmla="*/ 0 w 541"/>
                <a:gd name="T61" fmla="*/ 0 h 511"/>
                <a:gd name="T62" fmla="*/ 0 w 541"/>
                <a:gd name="T63" fmla="*/ 0 h 511"/>
                <a:gd name="T64" fmla="*/ 0 w 541"/>
                <a:gd name="T65" fmla="*/ 0 h 511"/>
                <a:gd name="T66" fmla="*/ 0 w 541"/>
                <a:gd name="T67" fmla="*/ 0 h 511"/>
                <a:gd name="T68" fmla="*/ 0 w 541"/>
                <a:gd name="T69" fmla="*/ 0 h 511"/>
                <a:gd name="T70" fmla="*/ 0 w 541"/>
                <a:gd name="T71" fmla="*/ 0 h 511"/>
                <a:gd name="T72" fmla="*/ 0 w 541"/>
                <a:gd name="T73" fmla="*/ 0 h 511"/>
                <a:gd name="T74" fmla="*/ 0 w 541"/>
                <a:gd name="T75" fmla="*/ 0 h 511"/>
                <a:gd name="T76" fmla="*/ 0 w 541"/>
                <a:gd name="T77" fmla="*/ 0 h 511"/>
                <a:gd name="T78" fmla="*/ 0 w 541"/>
                <a:gd name="T79" fmla="*/ 0 h 511"/>
                <a:gd name="T80" fmla="*/ 0 w 541"/>
                <a:gd name="T81" fmla="*/ 0 h 511"/>
                <a:gd name="T82" fmla="*/ 0 w 541"/>
                <a:gd name="T83" fmla="*/ 0 h 511"/>
                <a:gd name="T84" fmla="*/ 0 w 541"/>
                <a:gd name="T85" fmla="*/ 0 h 511"/>
                <a:gd name="T86" fmla="*/ 0 w 541"/>
                <a:gd name="T87" fmla="*/ 0 h 511"/>
                <a:gd name="T88" fmla="*/ 0 w 541"/>
                <a:gd name="T89" fmla="*/ 0 h 511"/>
                <a:gd name="T90" fmla="*/ 0 w 541"/>
                <a:gd name="T91" fmla="*/ 0 h 511"/>
                <a:gd name="T92" fmla="*/ 0 w 541"/>
                <a:gd name="T93" fmla="*/ 0 h 511"/>
                <a:gd name="T94" fmla="*/ 0 w 541"/>
                <a:gd name="T95" fmla="*/ 0 h 511"/>
                <a:gd name="T96" fmla="*/ 0 w 541"/>
                <a:gd name="T97" fmla="*/ 0 h 511"/>
                <a:gd name="T98" fmla="*/ 0 w 541"/>
                <a:gd name="T99" fmla="*/ 0 h 511"/>
                <a:gd name="T100" fmla="*/ 0 w 541"/>
                <a:gd name="T101" fmla="*/ 0 h 511"/>
                <a:gd name="T102" fmla="*/ 0 w 541"/>
                <a:gd name="T103" fmla="*/ 0 h 511"/>
                <a:gd name="T104" fmla="*/ 0 w 541"/>
                <a:gd name="T105" fmla="*/ 0 h 511"/>
                <a:gd name="T106" fmla="*/ 0 w 541"/>
                <a:gd name="T107" fmla="*/ 0 h 511"/>
                <a:gd name="T108" fmla="*/ 0 w 541"/>
                <a:gd name="T109" fmla="*/ 0 h 511"/>
                <a:gd name="T110" fmla="*/ 0 w 541"/>
                <a:gd name="T111" fmla="*/ 0 h 511"/>
                <a:gd name="T112" fmla="*/ 0 w 541"/>
                <a:gd name="T113" fmla="*/ 0 h 511"/>
                <a:gd name="T114" fmla="*/ 0 w 541"/>
                <a:gd name="T115" fmla="*/ 0 h 511"/>
                <a:gd name="T116" fmla="*/ 0 w 541"/>
                <a:gd name="T117" fmla="*/ 0 h 511"/>
                <a:gd name="T118" fmla="*/ 0 w 541"/>
                <a:gd name="T119" fmla="*/ 0 h 511"/>
                <a:gd name="T120" fmla="*/ 0 w 541"/>
                <a:gd name="T121" fmla="*/ 0 h 511"/>
                <a:gd name="T122" fmla="*/ 0 w 541"/>
                <a:gd name="T123" fmla="*/ 0 h 511"/>
                <a:gd name="T124" fmla="*/ 0 w 541"/>
                <a:gd name="T125" fmla="*/ 0 h 51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41"/>
                <a:gd name="T190" fmla="*/ 0 h 511"/>
                <a:gd name="T191" fmla="*/ 541 w 541"/>
                <a:gd name="T192" fmla="*/ 511 h 51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41" h="511">
                  <a:moveTo>
                    <a:pt x="257" y="510"/>
                  </a:moveTo>
                  <a:lnTo>
                    <a:pt x="281" y="510"/>
                  </a:lnTo>
                  <a:lnTo>
                    <a:pt x="308" y="510"/>
                  </a:lnTo>
                  <a:lnTo>
                    <a:pt x="324" y="510"/>
                  </a:lnTo>
                  <a:lnTo>
                    <a:pt x="352" y="510"/>
                  </a:lnTo>
                  <a:lnTo>
                    <a:pt x="376" y="482"/>
                  </a:lnTo>
                  <a:lnTo>
                    <a:pt x="404" y="482"/>
                  </a:lnTo>
                  <a:lnTo>
                    <a:pt x="420" y="455"/>
                  </a:lnTo>
                  <a:lnTo>
                    <a:pt x="447" y="455"/>
                  </a:lnTo>
                  <a:lnTo>
                    <a:pt x="470" y="426"/>
                  </a:lnTo>
                  <a:lnTo>
                    <a:pt x="486" y="410"/>
                  </a:lnTo>
                  <a:lnTo>
                    <a:pt x="486" y="386"/>
                  </a:lnTo>
                  <a:lnTo>
                    <a:pt x="515" y="357"/>
                  </a:lnTo>
                  <a:lnTo>
                    <a:pt x="515" y="330"/>
                  </a:lnTo>
                  <a:lnTo>
                    <a:pt x="515" y="315"/>
                  </a:lnTo>
                  <a:lnTo>
                    <a:pt x="540" y="289"/>
                  </a:lnTo>
                  <a:lnTo>
                    <a:pt x="540" y="263"/>
                  </a:lnTo>
                  <a:lnTo>
                    <a:pt x="540" y="247"/>
                  </a:lnTo>
                  <a:lnTo>
                    <a:pt x="540" y="218"/>
                  </a:lnTo>
                  <a:lnTo>
                    <a:pt x="515" y="193"/>
                  </a:lnTo>
                  <a:lnTo>
                    <a:pt x="515" y="165"/>
                  </a:lnTo>
                  <a:lnTo>
                    <a:pt x="515" y="151"/>
                  </a:lnTo>
                  <a:lnTo>
                    <a:pt x="486" y="122"/>
                  </a:lnTo>
                  <a:lnTo>
                    <a:pt x="470" y="97"/>
                  </a:lnTo>
                  <a:lnTo>
                    <a:pt x="447" y="69"/>
                  </a:lnTo>
                  <a:lnTo>
                    <a:pt x="420" y="53"/>
                  </a:lnTo>
                  <a:lnTo>
                    <a:pt x="404" y="53"/>
                  </a:lnTo>
                  <a:lnTo>
                    <a:pt x="376" y="25"/>
                  </a:lnTo>
                  <a:lnTo>
                    <a:pt x="352" y="25"/>
                  </a:lnTo>
                  <a:lnTo>
                    <a:pt x="324" y="25"/>
                  </a:lnTo>
                  <a:lnTo>
                    <a:pt x="308" y="0"/>
                  </a:lnTo>
                  <a:lnTo>
                    <a:pt x="281" y="0"/>
                  </a:lnTo>
                  <a:lnTo>
                    <a:pt x="257" y="0"/>
                  </a:lnTo>
                  <a:lnTo>
                    <a:pt x="228" y="0"/>
                  </a:lnTo>
                  <a:lnTo>
                    <a:pt x="214" y="25"/>
                  </a:lnTo>
                  <a:lnTo>
                    <a:pt x="187" y="25"/>
                  </a:lnTo>
                  <a:lnTo>
                    <a:pt x="161" y="25"/>
                  </a:lnTo>
                  <a:lnTo>
                    <a:pt x="135" y="53"/>
                  </a:lnTo>
                  <a:lnTo>
                    <a:pt x="119" y="53"/>
                  </a:lnTo>
                  <a:lnTo>
                    <a:pt x="91" y="69"/>
                  </a:lnTo>
                  <a:lnTo>
                    <a:pt x="66" y="97"/>
                  </a:lnTo>
                  <a:lnTo>
                    <a:pt x="38" y="122"/>
                  </a:lnTo>
                  <a:lnTo>
                    <a:pt x="24" y="151"/>
                  </a:lnTo>
                  <a:lnTo>
                    <a:pt x="24" y="165"/>
                  </a:lnTo>
                  <a:lnTo>
                    <a:pt x="24" y="193"/>
                  </a:lnTo>
                  <a:lnTo>
                    <a:pt x="0" y="218"/>
                  </a:lnTo>
                  <a:lnTo>
                    <a:pt x="0" y="247"/>
                  </a:lnTo>
                  <a:lnTo>
                    <a:pt x="0" y="263"/>
                  </a:lnTo>
                  <a:lnTo>
                    <a:pt x="0" y="289"/>
                  </a:lnTo>
                  <a:lnTo>
                    <a:pt x="24" y="315"/>
                  </a:lnTo>
                  <a:lnTo>
                    <a:pt x="24" y="330"/>
                  </a:lnTo>
                  <a:lnTo>
                    <a:pt x="24" y="357"/>
                  </a:lnTo>
                  <a:lnTo>
                    <a:pt x="38" y="386"/>
                  </a:lnTo>
                  <a:lnTo>
                    <a:pt x="66" y="410"/>
                  </a:lnTo>
                  <a:lnTo>
                    <a:pt x="66" y="426"/>
                  </a:lnTo>
                  <a:lnTo>
                    <a:pt x="91" y="426"/>
                  </a:lnTo>
                  <a:lnTo>
                    <a:pt x="119" y="455"/>
                  </a:lnTo>
                  <a:lnTo>
                    <a:pt x="135" y="482"/>
                  </a:lnTo>
                  <a:lnTo>
                    <a:pt x="161" y="482"/>
                  </a:lnTo>
                  <a:lnTo>
                    <a:pt x="187" y="510"/>
                  </a:lnTo>
                  <a:lnTo>
                    <a:pt x="214" y="510"/>
                  </a:lnTo>
                  <a:lnTo>
                    <a:pt x="228" y="510"/>
                  </a:lnTo>
                  <a:lnTo>
                    <a:pt x="257" y="51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5" name="Freeform 279"/>
            <p:cNvSpPr>
              <a:spLocks noChangeArrowheads="1"/>
            </p:cNvSpPr>
            <p:nvPr/>
          </p:nvSpPr>
          <p:spPr bwMode="auto">
            <a:xfrm>
              <a:off x="2972" y="2333"/>
              <a:ext cx="202" cy="134"/>
            </a:xfrm>
            <a:custGeom>
              <a:avLst/>
              <a:gdLst>
                <a:gd name="T0" fmla="*/ 0 w 892"/>
                <a:gd name="T1" fmla="*/ 0 h 591"/>
                <a:gd name="T2" fmla="*/ 0 w 892"/>
                <a:gd name="T3" fmla="*/ 0 h 591"/>
                <a:gd name="T4" fmla="*/ 0 w 892"/>
                <a:gd name="T5" fmla="*/ 0 h 591"/>
                <a:gd name="T6" fmla="*/ 0 w 892"/>
                <a:gd name="T7" fmla="*/ 0 h 591"/>
                <a:gd name="T8" fmla="*/ 0 w 892"/>
                <a:gd name="T9" fmla="*/ 0 h 591"/>
                <a:gd name="T10" fmla="*/ 0 w 892"/>
                <a:gd name="T11" fmla="*/ 0 h 591"/>
                <a:gd name="T12" fmla="*/ 0 w 892"/>
                <a:gd name="T13" fmla="*/ 0 h 591"/>
                <a:gd name="T14" fmla="*/ 0 w 892"/>
                <a:gd name="T15" fmla="*/ 0 h 591"/>
                <a:gd name="T16" fmla="*/ 0 w 892"/>
                <a:gd name="T17" fmla="*/ 0 h 591"/>
                <a:gd name="T18" fmla="*/ 0 w 892"/>
                <a:gd name="T19" fmla="*/ 0 h 591"/>
                <a:gd name="T20" fmla="*/ 0 w 892"/>
                <a:gd name="T21" fmla="*/ 0 h 591"/>
                <a:gd name="T22" fmla="*/ 0 w 892"/>
                <a:gd name="T23" fmla="*/ 0 h 591"/>
                <a:gd name="T24" fmla="*/ 0 w 892"/>
                <a:gd name="T25" fmla="*/ 0 h 591"/>
                <a:gd name="T26" fmla="*/ 0 w 892"/>
                <a:gd name="T27" fmla="*/ 0 h 591"/>
                <a:gd name="T28" fmla="*/ 0 w 892"/>
                <a:gd name="T29" fmla="*/ 0 h 591"/>
                <a:gd name="T30" fmla="*/ 0 w 892"/>
                <a:gd name="T31" fmla="*/ 0 h 591"/>
                <a:gd name="T32" fmla="*/ 0 w 892"/>
                <a:gd name="T33" fmla="*/ 0 h 591"/>
                <a:gd name="T34" fmla="*/ 0 w 892"/>
                <a:gd name="T35" fmla="*/ 0 h 591"/>
                <a:gd name="T36" fmla="*/ 0 w 892"/>
                <a:gd name="T37" fmla="*/ 0 h 591"/>
                <a:gd name="T38" fmla="*/ 0 w 892"/>
                <a:gd name="T39" fmla="*/ 0 h 591"/>
                <a:gd name="T40" fmla="*/ 0 w 892"/>
                <a:gd name="T41" fmla="*/ 0 h 591"/>
                <a:gd name="T42" fmla="*/ 0 w 892"/>
                <a:gd name="T43" fmla="*/ 0 h 591"/>
                <a:gd name="T44" fmla="*/ 0 w 892"/>
                <a:gd name="T45" fmla="*/ 0 h 591"/>
                <a:gd name="T46" fmla="*/ 0 w 892"/>
                <a:gd name="T47" fmla="*/ 0 h 591"/>
                <a:gd name="T48" fmla="*/ 0 w 892"/>
                <a:gd name="T49" fmla="*/ 0 h 591"/>
                <a:gd name="T50" fmla="*/ 0 w 892"/>
                <a:gd name="T51" fmla="*/ 0 h 591"/>
                <a:gd name="T52" fmla="*/ 0 w 892"/>
                <a:gd name="T53" fmla="*/ 0 h 591"/>
                <a:gd name="T54" fmla="*/ 0 w 892"/>
                <a:gd name="T55" fmla="*/ 0 h 591"/>
                <a:gd name="T56" fmla="*/ 0 w 892"/>
                <a:gd name="T57" fmla="*/ 0 h 591"/>
                <a:gd name="T58" fmla="*/ 0 w 892"/>
                <a:gd name="T59" fmla="*/ 0 h 591"/>
                <a:gd name="T60" fmla="*/ 0 w 892"/>
                <a:gd name="T61" fmla="*/ 0 h 591"/>
                <a:gd name="T62" fmla="*/ 0 w 892"/>
                <a:gd name="T63" fmla="*/ 0 h 591"/>
                <a:gd name="T64" fmla="*/ 0 w 892"/>
                <a:gd name="T65" fmla="*/ 0 h 591"/>
                <a:gd name="T66" fmla="*/ 0 w 892"/>
                <a:gd name="T67" fmla="*/ 0 h 591"/>
                <a:gd name="T68" fmla="*/ 0 w 892"/>
                <a:gd name="T69" fmla="*/ 0 h 591"/>
                <a:gd name="T70" fmla="*/ 0 w 892"/>
                <a:gd name="T71" fmla="*/ 0 h 591"/>
                <a:gd name="T72" fmla="*/ 0 w 892"/>
                <a:gd name="T73" fmla="*/ 0 h 591"/>
                <a:gd name="T74" fmla="*/ 0 w 892"/>
                <a:gd name="T75" fmla="*/ 0 h 591"/>
                <a:gd name="T76" fmla="*/ 0 w 892"/>
                <a:gd name="T77" fmla="*/ 0 h 591"/>
                <a:gd name="T78" fmla="*/ 0 w 892"/>
                <a:gd name="T79" fmla="*/ 0 h 591"/>
                <a:gd name="T80" fmla="*/ 0 w 892"/>
                <a:gd name="T81" fmla="*/ 0 h 591"/>
                <a:gd name="T82" fmla="*/ 0 w 892"/>
                <a:gd name="T83" fmla="*/ 0 h 591"/>
                <a:gd name="T84" fmla="*/ 0 w 892"/>
                <a:gd name="T85" fmla="*/ 0 h 591"/>
                <a:gd name="T86" fmla="*/ 0 w 892"/>
                <a:gd name="T87" fmla="*/ 0 h 591"/>
                <a:gd name="T88" fmla="*/ 0 w 892"/>
                <a:gd name="T89" fmla="*/ 0 h 591"/>
                <a:gd name="T90" fmla="*/ 0 w 892"/>
                <a:gd name="T91" fmla="*/ 0 h 591"/>
                <a:gd name="T92" fmla="*/ 0 w 892"/>
                <a:gd name="T93" fmla="*/ 0 h 591"/>
                <a:gd name="T94" fmla="*/ 0 w 892"/>
                <a:gd name="T95" fmla="*/ 0 h 591"/>
                <a:gd name="T96" fmla="*/ 0 w 892"/>
                <a:gd name="T97" fmla="*/ 0 h 59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92"/>
                <a:gd name="T148" fmla="*/ 0 h 591"/>
                <a:gd name="T149" fmla="*/ 892 w 892"/>
                <a:gd name="T150" fmla="*/ 591 h 59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92" h="591">
                  <a:moveTo>
                    <a:pt x="418" y="578"/>
                  </a:moveTo>
                  <a:lnTo>
                    <a:pt x="442" y="578"/>
                  </a:lnTo>
                  <a:lnTo>
                    <a:pt x="471" y="578"/>
                  </a:lnTo>
                  <a:lnTo>
                    <a:pt x="498" y="578"/>
                  </a:lnTo>
                  <a:lnTo>
                    <a:pt x="514" y="590"/>
                  </a:lnTo>
                  <a:lnTo>
                    <a:pt x="539" y="590"/>
                  </a:lnTo>
                  <a:lnTo>
                    <a:pt x="566" y="590"/>
                  </a:lnTo>
                  <a:lnTo>
                    <a:pt x="594" y="590"/>
                  </a:lnTo>
                  <a:lnTo>
                    <a:pt x="610" y="590"/>
                  </a:lnTo>
                  <a:lnTo>
                    <a:pt x="633" y="590"/>
                  </a:lnTo>
                  <a:lnTo>
                    <a:pt x="660" y="590"/>
                  </a:lnTo>
                  <a:lnTo>
                    <a:pt x="676" y="590"/>
                  </a:lnTo>
                  <a:lnTo>
                    <a:pt x="705" y="590"/>
                  </a:lnTo>
                  <a:lnTo>
                    <a:pt x="730" y="590"/>
                  </a:lnTo>
                  <a:lnTo>
                    <a:pt x="756" y="590"/>
                  </a:lnTo>
                  <a:lnTo>
                    <a:pt x="771" y="590"/>
                  </a:lnTo>
                  <a:lnTo>
                    <a:pt x="799" y="578"/>
                  </a:lnTo>
                  <a:lnTo>
                    <a:pt x="823" y="578"/>
                  </a:lnTo>
                  <a:lnTo>
                    <a:pt x="823" y="550"/>
                  </a:lnTo>
                  <a:lnTo>
                    <a:pt x="851" y="550"/>
                  </a:lnTo>
                  <a:lnTo>
                    <a:pt x="851" y="522"/>
                  </a:lnTo>
                  <a:lnTo>
                    <a:pt x="851" y="494"/>
                  </a:lnTo>
                  <a:lnTo>
                    <a:pt x="866" y="482"/>
                  </a:lnTo>
                  <a:lnTo>
                    <a:pt x="891" y="39"/>
                  </a:lnTo>
                  <a:lnTo>
                    <a:pt x="851" y="39"/>
                  </a:lnTo>
                  <a:lnTo>
                    <a:pt x="823" y="39"/>
                  </a:lnTo>
                  <a:lnTo>
                    <a:pt x="799" y="39"/>
                  </a:lnTo>
                  <a:lnTo>
                    <a:pt x="771" y="39"/>
                  </a:lnTo>
                  <a:lnTo>
                    <a:pt x="756" y="39"/>
                  </a:lnTo>
                  <a:lnTo>
                    <a:pt x="730" y="39"/>
                  </a:lnTo>
                  <a:lnTo>
                    <a:pt x="705" y="39"/>
                  </a:lnTo>
                  <a:lnTo>
                    <a:pt x="676" y="67"/>
                  </a:lnTo>
                  <a:lnTo>
                    <a:pt x="660" y="67"/>
                  </a:lnTo>
                  <a:lnTo>
                    <a:pt x="633" y="67"/>
                  </a:lnTo>
                  <a:lnTo>
                    <a:pt x="610" y="67"/>
                  </a:lnTo>
                  <a:lnTo>
                    <a:pt x="594" y="67"/>
                  </a:lnTo>
                  <a:lnTo>
                    <a:pt x="566" y="67"/>
                  </a:lnTo>
                  <a:lnTo>
                    <a:pt x="514" y="67"/>
                  </a:lnTo>
                  <a:lnTo>
                    <a:pt x="498" y="67"/>
                  </a:lnTo>
                  <a:lnTo>
                    <a:pt x="442" y="67"/>
                  </a:lnTo>
                  <a:lnTo>
                    <a:pt x="404" y="67"/>
                  </a:lnTo>
                  <a:lnTo>
                    <a:pt x="377" y="67"/>
                  </a:lnTo>
                  <a:lnTo>
                    <a:pt x="325" y="67"/>
                  </a:lnTo>
                  <a:lnTo>
                    <a:pt x="309" y="39"/>
                  </a:lnTo>
                  <a:lnTo>
                    <a:pt x="281" y="39"/>
                  </a:lnTo>
                  <a:lnTo>
                    <a:pt x="256" y="39"/>
                  </a:lnTo>
                  <a:lnTo>
                    <a:pt x="228" y="39"/>
                  </a:lnTo>
                  <a:lnTo>
                    <a:pt x="214" y="39"/>
                  </a:lnTo>
                  <a:lnTo>
                    <a:pt x="214" y="23"/>
                  </a:lnTo>
                  <a:lnTo>
                    <a:pt x="186" y="23"/>
                  </a:lnTo>
                  <a:lnTo>
                    <a:pt x="161" y="23"/>
                  </a:lnTo>
                  <a:lnTo>
                    <a:pt x="133" y="23"/>
                  </a:lnTo>
                  <a:lnTo>
                    <a:pt x="119" y="23"/>
                  </a:lnTo>
                  <a:lnTo>
                    <a:pt x="65" y="23"/>
                  </a:lnTo>
                  <a:lnTo>
                    <a:pt x="39" y="0"/>
                  </a:lnTo>
                  <a:lnTo>
                    <a:pt x="0" y="0"/>
                  </a:lnTo>
                  <a:lnTo>
                    <a:pt x="0" y="426"/>
                  </a:lnTo>
                  <a:lnTo>
                    <a:pt x="0" y="454"/>
                  </a:lnTo>
                  <a:lnTo>
                    <a:pt x="0" y="482"/>
                  </a:lnTo>
                  <a:lnTo>
                    <a:pt x="24" y="494"/>
                  </a:lnTo>
                  <a:lnTo>
                    <a:pt x="24" y="522"/>
                  </a:lnTo>
                  <a:lnTo>
                    <a:pt x="39" y="550"/>
                  </a:lnTo>
                  <a:lnTo>
                    <a:pt x="65" y="550"/>
                  </a:lnTo>
                  <a:lnTo>
                    <a:pt x="91" y="578"/>
                  </a:lnTo>
                  <a:lnTo>
                    <a:pt x="119" y="578"/>
                  </a:lnTo>
                  <a:lnTo>
                    <a:pt x="133" y="578"/>
                  </a:lnTo>
                  <a:lnTo>
                    <a:pt x="161" y="578"/>
                  </a:lnTo>
                  <a:lnTo>
                    <a:pt x="186" y="578"/>
                  </a:lnTo>
                  <a:lnTo>
                    <a:pt x="214" y="578"/>
                  </a:lnTo>
                  <a:lnTo>
                    <a:pt x="228" y="578"/>
                  </a:lnTo>
                  <a:lnTo>
                    <a:pt x="256" y="578"/>
                  </a:lnTo>
                  <a:lnTo>
                    <a:pt x="281" y="578"/>
                  </a:lnTo>
                  <a:lnTo>
                    <a:pt x="309" y="578"/>
                  </a:lnTo>
                  <a:lnTo>
                    <a:pt x="325" y="578"/>
                  </a:lnTo>
                  <a:lnTo>
                    <a:pt x="351" y="578"/>
                  </a:lnTo>
                  <a:lnTo>
                    <a:pt x="377" y="578"/>
                  </a:lnTo>
                  <a:lnTo>
                    <a:pt x="404" y="578"/>
                  </a:lnTo>
                  <a:lnTo>
                    <a:pt x="418" y="578"/>
                  </a:lnTo>
                </a:path>
              </a:pathLst>
            </a:custGeom>
            <a:solidFill>
              <a:srgbClr val="1C1C1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16" name="Freeform 280"/>
            <p:cNvSpPr>
              <a:spLocks noChangeArrowheads="1"/>
            </p:cNvSpPr>
            <p:nvPr/>
          </p:nvSpPr>
          <p:spPr bwMode="auto">
            <a:xfrm>
              <a:off x="2972" y="2333"/>
              <a:ext cx="202" cy="134"/>
            </a:xfrm>
            <a:custGeom>
              <a:avLst/>
              <a:gdLst>
                <a:gd name="T0" fmla="*/ 0 w 892"/>
                <a:gd name="T1" fmla="*/ 0 h 591"/>
                <a:gd name="T2" fmla="*/ 0 w 892"/>
                <a:gd name="T3" fmla="*/ 0 h 591"/>
                <a:gd name="T4" fmla="*/ 0 w 892"/>
                <a:gd name="T5" fmla="*/ 0 h 591"/>
                <a:gd name="T6" fmla="*/ 0 w 892"/>
                <a:gd name="T7" fmla="*/ 0 h 591"/>
                <a:gd name="T8" fmla="*/ 0 w 892"/>
                <a:gd name="T9" fmla="*/ 0 h 591"/>
                <a:gd name="T10" fmla="*/ 0 w 892"/>
                <a:gd name="T11" fmla="*/ 0 h 591"/>
                <a:gd name="T12" fmla="*/ 0 w 892"/>
                <a:gd name="T13" fmla="*/ 0 h 591"/>
                <a:gd name="T14" fmla="*/ 0 w 892"/>
                <a:gd name="T15" fmla="*/ 0 h 591"/>
                <a:gd name="T16" fmla="*/ 0 w 892"/>
                <a:gd name="T17" fmla="*/ 0 h 591"/>
                <a:gd name="T18" fmla="*/ 0 w 892"/>
                <a:gd name="T19" fmla="*/ 0 h 591"/>
                <a:gd name="T20" fmla="*/ 0 w 892"/>
                <a:gd name="T21" fmla="*/ 0 h 591"/>
                <a:gd name="T22" fmla="*/ 0 w 892"/>
                <a:gd name="T23" fmla="*/ 0 h 591"/>
                <a:gd name="T24" fmla="*/ 0 w 892"/>
                <a:gd name="T25" fmla="*/ 0 h 591"/>
                <a:gd name="T26" fmla="*/ 0 w 892"/>
                <a:gd name="T27" fmla="*/ 0 h 591"/>
                <a:gd name="T28" fmla="*/ 0 w 892"/>
                <a:gd name="T29" fmla="*/ 0 h 591"/>
                <a:gd name="T30" fmla="*/ 0 w 892"/>
                <a:gd name="T31" fmla="*/ 0 h 591"/>
                <a:gd name="T32" fmla="*/ 0 w 892"/>
                <a:gd name="T33" fmla="*/ 0 h 591"/>
                <a:gd name="T34" fmla="*/ 0 w 892"/>
                <a:gd name="T35" fmla="*/ 0 h 591"/>
                <a:gd name="T36" fmla="*/ 0 w 892"/>
                <a:gd name="T37" fmla="*/ 0 h 591"/>
                <a:gd name="T38" fmla="*/ 0 w 892"/>
                <a:gd name="T39" fmla="*/ 0 h 591"/>
                <a:gd name="T40" fmla="*/ 0 w 892"/>
                <a:gd name="T41" fmla="*/ 0 h 591"/>
                <a:gd name="T42" fmla="*/ 0 w 892"/>
                <a:gd name="T43" fmla="*/ 0 h 591"/>
                <a:gd name="T44" fmla="*/ 0 w 892"/>
                <a:gd name="T45" fmla="*/ 0 h 591"/>
                <a:gd name="T46" fmla="*/ 0 w 892"/>
                <a:gd name="T47" fmla="*/ 0 h 591"/>
                <a:gd name="T48" fmla="*/ 0 w 892"/>
                <a:gd name="T49" fmla="*/ 0 h 591"/>
                <a:gd name="T50" fmla="*/ 0 w 892"/>
                <a:gd name="T51" fmla="*/ 0 h 591"/>
                <a:gd name="T52" fmla="*/ 0 w 892"/>
                <a:gd name="T53" fmla="*/ 0 h 591"/>
                <a:gd name="T54" fmla="*/ 0 w 892"/>
                <a:gd name="T55" fmla="*/ 0 h 591"/>
                <a:gd name="T56" fmla="*/ 0 w 892"/>
                <a:gd name="T57" fmla="*/ 0 h 591"/>
                <a:gd name="T58" fmla="*/ 0 w 892"/>
                <a:gd name="T59" fmla="*/ 0 h 591"/>
                <a:gd name="T60" fmla="*/ 0 w 892"/>
                <a:gd name="T61" fmla="*/ 0 h 591"/>
                <a:gd name="T62" fmla="*/ 0 w 892"/>
                <a:gd name="T63" fmla="*/ 0 h 591"/>
                <a:gd name="T64" fmla="*/ 0 w 892"/>
                <a:gd name="T65" fmla="*/ 0 h 591"/>
                <a:gd name="T66" fmla="*/ 0 w 892"/>
                <a:gd name="T67" fmla="*/ 0 h 591"/>
                <a:gd name="T68" fmla="*/ 0 w 892"/>
                <a:gd name="T69" fmla="*/ 0 h 591"/>
                <a:gd name="T70" fmla="*/ 0 w 892"/>
                <a:gd name="T71" fmla="*/ 0 h 591"/>
                <a:gd name="T72" fmla="*/ 0 w 892"/>
                <a:gd name="T73" fmla="*/ 0 h 591"/>
                <a:gd name="T74" fmla="*/ 0 w 892"/>
                <a:gd name="T75" fmla="*/ 0 h 591"/>
                <a:gd name="T76" fmla="*/ 0 w 892"/>
                <a:gd name="T77" fmla="*/ 0 h 59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92"/>
                <a:gd name="T118" fmla="*/ 0 h 591"/>
                <a:gd name="T119" fmla="*/ 892 w 892"/>
                <a:gd name="T120" fmla="*/ 591 h 59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92" h="591">
                  <a:moveTo>
                    <a:pt x="418" y="578"/>
                  </a:moveTo>
                  <a:lnTo>
                    <a:pt x="442" y="578"/>
                  </a:lnTo>
                  <a:lnTo>
                    <a:pt x="471" y="578"/>
                  </a:lnTo>
                  <a:lnTo>
                    <a:pt x="498" y="578"/>
                  </a:lnTo>
                  <a:lnTo>
                    <a:pt x="514" y="590"/>
                  </a:lnTo>
                  <a:lnTo>
                    <a:pt x="539" y="590"/>
                  </a:lnTo>
                  <a:lnTo>
                    <a:pt x="566" y="590"/>
                  </a:lnTo>
                  <a:lnTo>
                    <a:pt x="594" y="590"/>
                  </a:lnTo>
                  <a:lnTo>
                    <a:pt x="610" y="590"/>
                  </a:lnTo>
                  <a:lnTo>
                    <a:pt x="633" y="590"/>
                  </a:lnTo>
                  <a:lnTo>
                    <a:pt x="660" y="590"/>
                  </a:lnTo>
                  <a:lnTo>
                    <a:pt x="676" y="590"/>
                  </a:lnTo>
                  <a:lnTo>
                    <a:pt x="705" y="590"/>
                  </a:lnTo>
                  <a:lnTo>
                    <a:pt x="730" y="590"/>
                  </a:lnTo>
                  <a:lnTo>
                    <a:pt x="756" y="590"/>
                  </a:lnTo>
                  <a:lnTo>
                    <a:pt x="771" y="590"/>
                  </a:lnTo>
                  <a:lnTo>
                    <a:pt x="799" y="578"/>
                  </a:lnTo>
                  <a:lnTo>
                    <a:pt x="823" y="578"/>
                  </a:lnTo>
                  <a:lnTo>
                    <a:pt x="823" y="550"/>
                  </a:lnTo>
                  <a:lnTo>
                    <a:pt x="851" y="550"/>
                  </a:lnTo>
                  <a:lnTo>
                    <a:pt x="851" y="522"/>
                  </a:lnTo>
                  <a:lnTo>
                    <a:pt x="851" y="494"/>
                  </a:lnTo>
                  <a:lnTo>
                    <a:pt x="866" y="482"/>
                  </a:lnTo>
                  <a:lnTo>
                    <a:pt x="891" y="39"/>
                  </a:lnTo>
                  <a:lnTo>
                    <a:pt x="851" y="39"/>
                  </a:lnTo>
                  <a:lnTo>
                    <a:pt x="823" y="39"/>
                  </a:lnTo>
                  <a:lnTo>
                    <a:pt x="799" y="39"/>
                  </a:lnTo>
                  <a:lnTo>
                    <a:pt x="771" y="39"/>
                  </a:lnTo>
                  <a:lnTo>
                    <a:pt x="756" y="39"/>
                  </a:lnTo>
                  <a:lnTo>
                    <a:pt x="730" y="39"/>
                  </a:lnTo>
                  <a:lnTo>
                    <a:pt x="705" y="39"/>
                  </a:lnTo>
                  <a:lnTo>
                    <a:pt x="676" y="67"/>
                  </a:lnTo>
                  <a:lnTo>
                    <a:pt x="660" y="67"/>
                  </a:lnTo>
                  <a:lnTo>
                    <a:pt x="633" y="67"/>
                  </a:lnTo>
                  <a:lnTo>
                    <a:pt x="610" y="67"/>
                  </a:lnTo>
                  <a:lnTo>
                    <a:pt x="594" y="67"/>
                  </a:lnTo>
                  <a:lnTo>
                    <a:pt x="566" y="67"/>
                  </a:lnTo>
                  <a:lnTo>
                    <a:pt x="514" y="67"/>
                  </a:lnTo>
                  <a:lnTo>
                    <a:pt x="498" y="67"/>
                  </a:lnTo>
                  <a:lnTo>
                    <a:pt x="442" y="67"/>
                  </a:lnTo>
                  <a:lnTo>
                    <a:pt x="404" y="67"/>
                  </a:lnTo>
                  <a:lnTo>
                    <a:pt x="377" y="67"/>
                  </a:lnTo>
                  <a:lnTo>
                    <a:pt x="325" y="67"/>
                  </a:lnTo>
                  <a:lnTo>
                    <a:pt x="309" y="39"/>
                  </a:lnTo>
                  <a:lnTo>
                    <a:pt x="281" y="39"/>
                  </a:lnTo>
                  <a:lnTo>
                    <a:pt x="256" y="39"/>
                  </a:lnTo>
                  <a:lnTo>
                    <a:pt x="228" y="39"/>
                  </a:lnTo>
                  <a:lnTo>
                    <a:pt x="214" y="39"/>
                  </a:lnTo>
                  <a:lnTo>
                    <a:pt x="214" y="23"/>
                  </a:lnTo>
                  <a:lnTo>
                    <a:pt x="186" y="23"/>
                  </a:lnTo>
                  <a:lnTo>
                    <a:pt x="161" y="23"/>
                  </a:lnTo>
                  <a:lnTo>
                    <a:pt x="133" y="23"/>
                  </a:lnTo>
                  <a:lnTo>
                    <a:pt x="119" y="23"/>
                  </a:lnTo>
                  <a:lnTo>
                    <a:pt x="65" y="23"/>
                  </a:lnTo>
                  <a:lnTo>
                    <a:pt x="39" y="0"/>
                  </a:lnTo>
                  <a:lnTo>
                    <a:pt x="0" y="0"/>
                  </a:lnTo>
                  <a:lnTo>
                    <a:pt x="0" y="426"/>
                  </a:lnTo>
                  <a:lnTo>
                    <a:pt x="0" y="454"/>
                  </a:lnTo>
                  <a:lnTo>
                    <a:pt x="0" y="482"/>
                  </a:lnTo>
                  <a:lnTo>
                    <a:pt x="24" y="494"/>
                  </a:lnTo>
                  <a:lnTo>
                    <a:pt x="24" y="522"/>
                  </a:lnTo>
                  <a:lnTo>
                    <a:pt x="39" y="550"/>
                  </a:lnTo>
                  <a:lnTo>
                    <a:pt x="65" y="550"/>
                  </a:lnTo>
                  <a:lnTo>
                    <a:pt x="91" y="578"/>
                  </a:lnTo>
                  <a:lnTo>
                    <a:pt x="119" y="578"/>
                  </a:lnTo>
                  <a:lnTo>
                    <a:pt x="133" y="578"/>
                  </a:lnTo>
                  <a:lnTo>
                    <a:pt x="161" y="578"/>
                  </a:lnTo>
                  <a:lnTo>
                    <a:pt x="186" y="578"/>
                  </a:lnTo>
                  <a:lnTo>
                    <a:pt x="214" y="578"/>
                  </a:lnTo>
                  <a:lnTo>
                    <a:pt x="228" y="578"/>
                  </a:lnTo>
                  <a:lnTo>
                    <a:pt x="256" y="578"/>
                  </a:lnTo>
                  <a:lnTo>
                    <a:pt x="281" y="578"/>
                  </a:lnTo>
                  <a:lnTo>
                    <a:pt x="309" y="578"/>
                  </a:lnTo>
                  <a:lnTo>
                    <a:pt x="325" y="578"/>
                  </a:lnTo>
                  <a:lnTo>
                    <a:pt x="351" y="578"/>
                  </a:lnTo>
                  <a:lnTo>
                    <a:pt x="377" y="578"/>
                  </a:lnTo>
                  <a:lnTo>
                    <a:pt x="404" y="578"/>
                  </a:lnTo>
                  <a:lnTo>
                    <a:pt x="418" y="578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7" name="Freeform 281"/>
            <p:cNvSpPr>
              <a:spLocks noChangeArrowheads="1"/>
            </p:cNvSpPr>
            <p:nvPr/>
          </p:nvSpPr>
          <p:spPr bwMode="auto">
            <a:xfrm>
              <a:off x="2987" y="2414"/>
              <a:ext cx="67" cy="39"/>
            </a:xfrm>
            <a:custGeom>
              <a:avLst/>
              <a:gdLst>
                <a:gd name="T0" fmla="*/ 0 w 295"/>
                <a:gd name="T1" fmla="*/ 0 h 172"/>
                <a:gd name="T2" fmla="*/ 0 w 295"/>
                <a:gd name="T3" fmla="*/ 0 h 172"/>
                <a:gd name="T4" fmla="*/ 0 w 295"/>
                <a:gd name="T5" fmla="*/ 0 h 172"/>
                <a:gd name="T6" fmla="*/ 0 w 295"/>
                <a:gd name="T7" fmla="*/ 0 h 172"/>
                <a:gd name="T8" fmla="*/ 0 w 295"/>
                <a:gd name="T9" fmla="*/ 0 h 172"/>
                <a:gd name="T10" fmla="*/ 0 w 295"/>
                <a:gd name="T11" fmla="*/ 0 h 172"/>
                <a:gd name="T12" fmla="*/ 0 w 295"/>
                <a:gd name="T13" fmla="*/ 0 h 172"/>
                <a:gd name="T14" fmla="*/ 0 w 295"/>
                <a:gd name="T15" fmla="*/ 0 h 172"/>
                <a:gd name="T16" fmla="*/ 0 w 295"/>
                <a:gd name="T17" fmla="*/ 0 h 172"/>
                <a:gd name="T18" fmla="*/ 0 w 295"/>
                <a:gd name="T19" fmla="*/ 0 h 172"/>
                <a:gd name="T20" fmla="*/ 0 w 295"/>
                <a:gd name="T21" fmla="*/ 0 h 172"/>
                <a:gd name="T22" fmla="*/ 0 w 295"/>
                <a:gd name="T23" fmla="*/ 0 h 172"/>
                <a:gd name="T24" fmla="*/ 0 w 295"/>
                <a:gd name="T25" fmla="*/ 0 h 172"/>
                <a:gd name="T26" fmla="*/ 0 w 295"/>
                <a:gd name="T27" fmla="*/ 0 h 172"/>
                <a:gd name="T28" fmla="*/ 0 w 295"/>
                <a:gd name="T29" fmla="*/ 0 h 172"/>
                <a:gd name="T30" fmla="*/ 0 w 295"/>
                <a:gd name="T31" fmla="*/ 0 h 172"/>
                <a:gd name="T32" fmla="*/ 0 w 295"/>
                <a:gd name="T33" fmla="*/ 0 h 172"/>
                <a:gd name="T34" fmla="*/ 0 w 295"/>
                <a:gd name="T35" fmla="*/ 0 h 172"/>
                <a:gd name="T36" fmla="*/ 0 w 295"/>
                <a:gd name="T37" fmla="*/ 0 h 172"/>
                <a:gd name="T38" fmla="*/ 0 w 295"/>
                <a:gd name="T39" fmla="*/ 0 h 172"/>
                <a:gd name="T40" fmla="*/ 0 w 295"/>
                <a:gd name="T41" fmla="*/ 0 h 172"/>
                <a:gd name="T42" fmla="*/ 0 w 295"/>
                <a:gd name="T43" fmla="*/ 0 h 172"/>
                <a:gd name="T44" fmla="*/ 0 w 295"/>
                <a:gd name="T45" fmla="*/ 0 h 172"/>
                <a:gd name="T46" fmla="*/ 0 w 295"/>
                <a:gd name="T47" fmla="*/ 0 h 172"/>
                <a:gd name="T48" fmla="*/ 0 w 295"/>
                <a:gd name="T49" fmla="*/ 0 h 172"/>
                <a:gd name="T50" fmla="*/ 0 w 295"/>
                <a:gd name="T51" fmla="*/ 0 h 172"/>
                <a:gd name="T52" fmla="*/ 0 w 295"/>
                <a:gd name="T53" fmla="*/ 0 h 172"/>
                <a:gd name="T54" fmla="*/ 0 w 295"/>
                <a:gd name="T55" fmla="*/ 0 h 172"/>
                <a:gd name="T56" fmla="*/ 0 w 295"/>
                <a:gd name="T57" fmla="*/ 0 h 172"/>
                <a:gd name="T58" fmla="*/ 0 w 295"/>
                <a:gd name="T59" fmla="*/ 0 h 172"/>
                <a:gd name="T60" fmla="*/ 0 w 295"/>
                <a:gd name="T61" fmla="*/ 0 h 172"/>
                <a:gd name="T62" fmla="*/ 0 w 295"/>
                <a:gd name="T63" fmla="*/ 0 h 1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95"/>
                <a:gd name="T97" fmla="*/ 0 h 172"/>
                <a:gd name="T98" fmla="*/ 295 w 295"/>
                <a:gd name="T99" fmla="*/ 172 h 17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95" h="172">
                  <a:moveTo>
                    <a:pt x="125" y="171"/>
                  </a:moveTo>
                  <a:lnTo>
                    <a:pt x="154" y="171"/>
                  </a:lnTo>
                  <a:lnTo>
                    <a:pt x="166" y="171"/>
                  </a:lnTo>
                  <a:lnTo>
                    <a:pt x="194" y="143"/>
                  </a:lnTo>
                  <a:lnTo>
                    <a:pt x="222" y="143"/>
                  </a:lnTo>
                  <a:lnTo>
                    <a:pt x="251" y="143"/>
                  </a:lnTo>
                  <a:lnTo>
                    <a:pt x="251" y="127"/>
                  </a:lnTo>
                  <a:lnTo>
                    <a:pt x="267" y="127"/>
                  </a:lnTo>
                  <a:lnTo>
                    <a:pt x="267" y="98"/>
                  </a:lnTo>
                  <a:lnTo>
                    <a:pt x="267" y="69"/>
                  </a:lnTo>
                  <a:lnTo>
                    <a:pt x="294" y="69"/>
                  </a:lnTo>
                  <a:lnTo>
                    <a:pt x="267" y="40"/>
                  </a:lnTo>
                  <a:lnTo>
                    <a:pt x="267" y="28"/>
                  </a:lnTo>
                  <a:lnTo>
                    <a:pt x="251" y="28"/>
                  </a:lnTo>
                  <a:lnTo>
                    <a:pt x="222" y="0"/>
                  </a:lnTo>
                  <a:lnTo>
                    <a:pt x="194" y="0"/>
                  </a:lnTo>
                  <a:lnTo>
                    <a:pt x="166" y="0"/>
                  </a:lnTo>
                  <a:lnTo>
                    <a:pt x="154" y="0"/>
                  </a:lnTo>
                  <a:lnTo>
                    <a:pt x="125" y="0"/>
                  </a:lnTo>
                  <a:lnTo>
                    <a:pt x="96" y="0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26" y="0"/>
                  </a:lnTo>
                  <a:lnTo>
                    <a:pt x="26" y="28"/>
                  </a:lnTo>
                  <a:lnTo>
                    <a:pt x="0" y="28"/>
                  </a:lnTo>
                  <a:lnTo>
                    <a:pt x="0" y="40"/>
                  </a:lnTo>
                  <a:lnTo>
                    <a:pt x="0" y="69"/>
                  </a:lnTo>
                  <a:lnTo>
                    <a:pt x="0" y="98"/>
                  </a:lnTo>
                  <a:lnTo>
                    <a:pt x="26" y="127"/>
                  </a:lnTo>
                  <a:lnTo>
                    <a:pt x="54" y="143"/>
                  </a:lnTo>
                  <a:lnTo>
                    <a:pt x="68" y="143"/>
                  </a:lnTo>
                  <a:lnTo>
                    <a:pt x="96" y="171"/>
                  </a:lnTo>
                  <a:lnTo>
                    <a:pt x="125" y="171"/>
                  </a:lnTo>
                </a:path>
              </a:pathLst>
            </a:custGeom>
            <a:solidFill>
              <a:srgbClr val="F229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18" name="Freeform 282"/>
            <p:cNvSpPr>
              <a:spLocks noChangeArrowheads="1"/>
            </p:cNvSpPr>
            <p:nvPr/>
          </p:nvSpPr>
          <p:spPr bwMode="auto">
            <a:xfrm>
              <a:off x="2987" y="2414"/>
              <a:ext cx="67" cy="39"/>
            </a:xfrm>
            <a:custGeom>
              <a:avLst/>
              <a:gdLst>
                <a:gd name="T0" fmla="*/ 0 w 295"/>
                <a:gd name="T1" fmla="*/ 0 h 172"/>
                <a:gd name="T2" fmla="*/ 0 w 295"/>
                <a:gd name="T3" fmla="*/ 0 h 172"/>
                <a:gd name="T4" fmla="*/ 0 w 295"/>
                <a:gd name="T5" fmla="*/ 0 h 172"/>
                <a:gd name="T6" fmla="*/ 0 w 295"/>
                <a:gd name="T7" fmla="*/ 0 h 172"/>
                <a:gd name="T8" fmla="*/ 0 w 295"/>
                <a:gd name="T9" fmla="*/ 0 h 172"/>
                <a:gd name="T10" fmla="*/ 0 w 295"/>
                <a:gd name="T11" fmla="*/ 0 h 172"/>
                <a:gd name="T12" fmla="*/ 0 w 295"/>
                <a:gd name="T13" fmla="*/ 0 h 172"/>
                <a:gd name="T14" fmla="*/ 0 w 295"/>
                <a:gd name="T15" fmla="*/ 0 h 172"/>
                <a:gd name="T16" fmla="*/ 0 w 295"/>
                <a:gd name="T17" fmla="*/ 0 h 172"/>
                <a:gd name="T18" fmla="*/ 0 w 295"/>
                <a:gd name="T19" fmla="*/ 0 h 172"/>
                <a:gd name="T20" fmla="*/ 0 w 295"/>
                <a:gd name="T21" fmla="*/ 0 h 172"/>
                <a:gd name="T22" fmla="*/ 0 w 295"/>
                <a:gd name="T23" fmla="*/ 0 h 172"/>
                <a:gd name="T24" fmla="*/ 0 w 295"/>
                <a:gd name="T25" fmla="*/ 0 h 172"/>
                <a:gd name="T26" fmla="*/ 0 w 295"/>
                <a:gd name="T27" fmla="*/ 0 h 172"/>
                <a:gd name="T28" fmla="*/ 0 w 295"/>
                <a:gd name="T29" fmla="*/ 0 h 172"/>
                <a:gd name="T30" fmla="*/ 0 w 295"/>
                <a:gd name="T31" fmla="*/ 0 h 172"/>
                <a:gd name="T32" fmla="*/ 0 w 295"/>
                <a:gd name="T33" fmla="*/ 0 h 172"/>
                <a:gd name="T34" fmla="*/ 0 w 295"/>
                <a:gd name="T35" fmla="*/ 0 h 172"/>
                <a:gd name="T36" fmla="*/ 0 w 295"/>
                <a:gd name="T37" fmla="*/ 0 h 172"/>
                <a:gd name="T38" fmla="*/ 0 w 295"/>
                <a:gd name="T39" fmla="*/ 0 h 172"/>
                <a:gd name="T40" fmla="*/ 0 w 295"/>
                <a:gd name="T41" fmla="*/ 0 h 172"/>
                <a:gd name="T42" fmla="*/ 0 w 295"/>
                <a:gd name="T43" fmla="*/ 0 h 172"/>
                <a:gd name="T44" fmla="*/ 0 w 295"/>
                <a:gd name="T45" fmla="*/ 0 h 172"/>
                <a:gd name="T46" fmla="*/ 0 w 295"/>
                <a:gd name="T47" fmla="*/ 0 h 172"/>
                <a:gd name="T48" fmla="*/ 0 w 295"/>
                <a:gd name="T49" fmla="*/ 0 h 172"/>
                <a:gd name="T50" fmla="*/ 0 w 295"/>
                <a:gd name="T51" fmla="*/ 0 h 172"/>
                <a:gd name="T52" fmla="*/ 0 w 295"/>
                <a:gd name="T53" fmla="*/ 0 h 172"/>
                <a:gd name="T54" fmla="*/ 0 w 295"/>
                <a:gd name="T55" fmla="*/ 0 h 172"/>
                <a:gd name="T56" fmla="*/ 0 w 295"/>
                <a:gd name="T57" fmla="*/ 0 h 172"/>
                <a:gd name="T58" fmla="*/ 0 w 295"/>
                <a:gd name="T59" fmla="*/ 0 h 172"/>
                <a:gd name="T60" fmla="*/ 0 w 295"/>
                <a:gd name="T61" fmla="*/ 0 h 172"/>
                <a:gd name="T62" fmla="*/ 0 w 295"/>
                <a:gd name="T63" fmla="*/ 0 h 172"/>
                <a:gd name="T64" fmla="*/ 0 w 295"/>
                <a:gd name="T65" fmla="*/ 0 h 17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95"/>
                <a:gd name="T100" fmla="*/ 0 h 172"/>
                <a:gd name="T101" fmla="*/ 295 w 295"/>
                <a:gd name="T102" fmla="*/ 172 h 17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95" h="172">
                  <a:moveTo>
                    <a:pt x="125" y="171"/>
                  </a:moveTo>
                  <a:lnTo>
                    <a:pt x="154" y="171"/>
                  </a:lnTo>
                  <a:lnTo>
                    <a:pt x="166" y="171"/>
                  </a:lnTo>
                  <a:lnTo>
                    <a:pt x="194" y="143"/>
                  </a:lnTo>
                  <a:lnTo>
                    <a:pt x="222" y="143"/>
                  </a:lnTo>
                  <a:lnTo>
                    <a:pt x="251" y="143"/>
                  </a:lnTo>
                  <a:lnTo>
                    <a:pt x="251" y="127"/>
                  </a:lnTo>
                  <a:lnTo>
                    <a:pt x="267" y="127"/>
                  </a:lnTo>
                  <a:lnTo>
                    <a:pt x="267" y="98"/>
                  </a:lnTo>
                  <a:lnTo>
                    <a:pt x="267" y="69"/>
                  </a:lnTo>
                  <a:lnTo>
                    <a:pt x="294" y="69"/>
                  </a:lnTo>
                  <a:lnTo>
                    <a:pt x="267" y="40"/>
                  </a:lnTo>
                  <a:lnTo>
                    <a:pt x="267" y="28"/>
                  </a:lnTo>
                  <a:lnTo>
                    <a:pt x="251" y="28"/>
                  </a:lnTo>
                  <a:lnTo>
                    <a:pt x="222" y="0"/>
                  </a:lnTo>
                  <a:lnTo>
                    <a:pt x="194" y="0"/>
                  </a:lnTo>
                  <a:lnTo>
                    <a:pt x="166" y="0"/>
                  </a:lnTo>
                  <a:lnTo>
                    <a:pt x="154" y="0"/>
                  </a:lnTo>
                  <a:lnTo>
                    <a:pt x="125" y="0"/>
                  </a:lnTo>
                  <a:lnTo>
                    <a:pt x="96" y="0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26" y="0"/>
                  </a:lnTo>
                  <a:lnTo>
                    <a:pt x="26" y="28"/>
                  </a:lnTo>
                  <a:lnTo>
                    <a:pt x="0" y="28"/>
                  </a:lnTo>
                  <a:lnTo>
                    <a:pt x="0" y="40"/>
                  </a:lnTo>
                  <a:lnTo>
                    <a:pt x="0" y="69"/>
                  </a:lnTo>
                  <a:lnTo>
                    <a:pt x="0" y="98"/>
                  </a:lnTo>
                  <a:lnTo>
                    <a:pt x="26" y="127"/>
                  </a:lnTo>
                  <a:lnTo>
                    <a:pt x="54" y="143"/>
                  </a:lnTo>
                  <a:lnTo>
                    <a:pt x="68" y="143"/>
                  </a:lnTo>
                  <a:lnTo>
                    <a:pt x="96" y="171"/>
                  </a:lnTo>
                  <a:lnTo>
                    <a:pt x="125" y="171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9" name="Freeform 283"/>
            <p:cNvSpPr>
              <a:spLocks noChangeArrowheads="1"/>
            </p:cNvSpPr>
            <p:nvPr/>
          </p:nvSpPr>
          <p:spPr bwMode="auto">
            <a:xfrm>
              <a:off x="3087" y="2421"/>
              <a:ext cx="66" cy="38"/>
            </a:xfrm>
            <a:custGeom>
              <a:avLst/>
              <a:gdLst>
                <a:gd name="T0" fmla="*/ 0 w 289"/>
                <a:gd name="T1" fmla="*/ 0 h 168"/>
                <a:gd name="T2" fmla="*/ 0 w 289"/>
                <a:gd name="T3" fmla="*/ 0 h 168"/>
                <a:gd name="T4" fmla="*/ 0 w 289"/>
                <a:gd name="T5" fmla="*/ 0 h 168"/>
                <a:gd name="T6" fmla="*/ 0 w 289"/>
                <a:gd name="T7" fmla="*/ 0 h 168"/>
                <a:gd name="T8" fmla="*/ 0 w 289"/>
                <a:gd name="T9" fmla="*/ 0 h 168"/>
                <a:gd name="T10" fmla="*/ 0 w 289"/>
                <a:gd name="T11" fmla="*/ 0 h 168"/>
                <a:gd name="T12" fmla="*/ 0 w 289"/>
                <a:gd name="T13" fmla="*/ 0 h 168"/>
                <a:gd name="T14" fmla="*/ 0 w 289"/>
                <a:gd name="T15" fmla="*/ 0 h 168"/>
                <a:gd name="T16" fmla="*/ 0 w 289"/>
                <a:gd name="T17" fmla="*/ 0 h 168"/>
                <a:gd name="T18" fmla="*/ 0 w 289"/>
                <a:gd name="T19" fmla="*/ 0 h 168"/>
                <a:gd name="T20" fmla="*/ 0 w 289"/>
                <a:gd name="T21" fmla="*/ 0 h 168"/>
                <a:gd name="T22" fmla="*/ 0 w 289"/>
                <a:gd name="T23" fmla="*/ 0 h 168"/>
                <a:gd name="T24" fmla="*/ 0 w 289"/>
                <a:gd name="T25" fmla="*/ 0 h 168"/>
                <a:gd name="T26" fmla="*/ 0 w 289"/>
                <a:gd name="T27" fmla="*/ 0 h 168"/>
                <a:gd name="T28" fmla="*/ 0 w 289"/>
                <a:gd name="T29" fmla="*/ 0 h 168"/>
                <a:gd name="T30" fmla="*/ 0 w 289"/>
                <a:gd name="T31" fmla="*/ 0 h 168"/>
                <a:gd name="T32" fmla="*/ 0 w 289"/>
                <a:gd name="T33" fmla="*/ 0 h 168"/>
                <a:gd name="T34" fmla="*/ 0 w 289"/>
                <a:gd name="T35" fmla="*/ 0 h 168"/>
                <a:gd name="T36" fmla="*/ 0 w 289"/>
                <a:gd name="T37" fmla="*/ 0 h 168"/>
                <a:gd name="T38" fmla="*/ 0 w 289"/>
                <a:gd name="T39" fmla="*/ 0 h 168"/>
                <a:gd name="T40" fmla="*/ 0 w 289"/>
                <a:gd name="T41" fmla="*/ 0 h 168"/>
                <a:gd name="T42" fmla="*/ 0 w 289"/>
                <a:gd name="T43" fmla="*/ 0 h 168"/>
                <a:gd name="T44" fmla="*/ 0 w 289"/>
                <a:gd name="T45" fmla="*/ 0 h 168"/>
                <a:gd name="T46" fmla="*/ 0 w 289"/>
                <a:gd name="T47" fmla="*/ 0 h 168"/>
                <a:gd name="T48" fmla="*/ 0 w 289"/>
                <a:gd name="T49" fmla="*/ 0 h 168"/>
                <a:gd name="T50" fmla="*/ 0 w 289"/>
                <a:gd name="T51" fmla="*/ 0 h 168"/>
                <a:gd name="T52" fmla="*/ 0 w 289"/>
                <a:gd name="T53" fmla="*/ 0 h 168"/>
                <a:gd name="T54" fmla="*/ 0 w 289"/>
                <a:gd name="T55" fmla="*/ 0 h 168"/>
                <a:gd name="T56" fmla="*/ 0 w 289"/>
                <a:gd name="T57" fmla="*/ 0 h 168"/>
                <a:gd name="T58" fmla="*/ 0 w 289"/>
                <a:gd name="T59" fmla="*/ 0 h 168"/>
                <a:gd name="T60" fmla="*/ 0 w 289"/>
                <a:gd name="T61" fmla="*/ 0 h 168"/>
                <a:gd name="T62" fmla="*/ 0 w 289"/>
                <a:gd name="T63" fmla="*/ 0 h 16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89"/>
                <a:gd name="T97" fmla="*/ 0 h 168"/>
                <a:gd name="T98" fmla="*/ 289 w 289"/>
                <a:gd name="T99" fmla="*/ 168 h 16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89" h="168">
                  <a:moveTo>
                    <a:pt x="149" y="167"/>
                  </a:moveTo>
                  <a:lnTo>
                    <a:pt x="163" y="167"/>
                  </a:lnTo>
                  <a:lnTo>
                    <a:pt x="191" y="167"/>
                  </a:lnTo>
                  <a:lnTo>
                    <a:pt x="191" y="139"/>
                  </a:lnTo>
                  <a:lnTo>
                    <a:pt x="219" y="139"/>
                  </a:lnTo>
                  <a:lnTo>
                    <a:pt x="245" y="139"/>
                  </a:lnTo>
                  <a:lnTo>
                    <a:pt x="260" y="111"/>
                  </a:lnTo>
                  <a:lnTo>
                    <a:pt x="288" y="95"/>
                  </a:lnTo>
                  <a:lnTo>
                    <a:pt x="288" y="67"/>
                  </a:lnTo>
                  <a:lnTo>
                    <a:pt x="288" y="39"/>
                  </a:lnTo>
                  <a:lnTo>
                    <a:pt x="288" y="11"/>
                  </a:lnTo>
                  <a:lnTo>
                    <a:pt x="260" y="11"/>
                  </a:lnTo>
                  <a:lnTo>
                    <a:pt x="245" y="0"/>
                  </a:lnTo>
                  <a:lnTo>
                    <a:pt x="219" y="0"/>
                  </a:lnTo>
                  <a:lnTo>
                    <a:pt x="191" y="0"/>
                  </a:lnTo>
                  <a:lnTo>
                    <a:pt x="163" y="0"/>
                  </a:lnTo>
                  <a:lnTo>
                    <a:pt x="149" y="0"/>
                  </a:lnTo>
                  <a:lnTo>
                    <a:pt x="121" y="0"/>
                  </a:lnTo>
                  <a:lnTo>
                    <a:pt x="94" y="0"/>
                  </a:lnTo>
                  <a:lnTo>
                    <a:pt x="79" y="0"/>
                  </a:lnTo>
                  <a:lnTo>
                    <a:pt x="51" y="0"/>
                  </a:lnTo>
                  <a:lnTo>
                    <a:pt x="51" y="11"/>
                  </a:lnTo>
                  <a:lnTo>
                    <a:pt x="23" y="11"/>
                  </a:lnTo>
                  <a:lnTo>
                    <a:pt x="23" y="39"/>
                  </a:lnTo>
                  <a:lnTo>
                    <a:pt x="0" y="67"/>
                  </a:lnTo>
                  <a:lnTo>
                    <a:pt x="23" y="67"/>
                  </a:lnTo>
                  <a:lnTo>
                    <a:pt x="23" y="95"/>
                  </a:lnTo>
                  <a:lnTo>
                    <a:pt x="23" y="111"/>
                  </a:lnTo>
                  <a:lnTo>
                    <a:pt x="51" y="111"/>
                  </a:lnTo>
                  <a:lnTo>
                    <a:pt x="51" y="139"/>
                  </a:lnTo>
                  <a:lnTo>
                    <a:pt x="79" y="139"/>
                  </a:lnTo>
                  <a:lnTo>
                    <a:pt x="94" y="139"/>
                  </a:lnTo>
                  <a:lnTo>
                    <a:pt x="121" y="139"/>
                  </a:lnTo>
                  <a:lnTo>
                    <a:pt x="121" y="167"/>
                  </a:lnTo>
                  <a:lnTo>
                    <a:pt x="149" y="167"/>
                  </a:lnTo>
                </a:path>
              </a:pathLst>
            </a:custGeom>
            <a:solidFill>
              <a:srgbClr val="85B5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20" name="Freeform 284"/>
            <p:cNvSpPr>
              <a:spLocks noChangeArrowheads="1"/>
            </p:cNvSpPr>
            <p:nvPr/>
          </p:nvSpPr>
          <p:spPr bwMode="auto">
            <a:xfrm>
              <a:off x="3087" y="2421"/>
              <a:ext cx="66" cy="38"/>
            </a:xfrm>
            <a:custGeom>
              <a:avLst/>
              <a:gdLst>
                <a:gd name="T0" fmla="*/ 0 w 289"/>
                <a:gd name="T1" fmla="*/ 0 h 168"/>
                <a:gd name="T2" fmla="*/ 0 w 289"/>
                <a:gd name="T3" fmla="*/ 0 h 168"/>
                <a:gd name="T4" fmla="*/ 0 w 289"/>
                <a:gd name="T5" fmla="*/ 0 h 168"/>
                <a:gd name="T6" fmla="*/ 0 w 289"/>
                <a:gd name="T7" fmla="*/ 0 h 168"/>
                <a:gd name="T8" fmla="*/ 0 w 289"/>
                <a:gd name="T9" fmla="*/ 0 h 168"/>
                <a:gd name="T10" fmla="*/ 0 w 289"/>
                <a:gd name="T11" fmla="*/ 0 h 168"/>
                <a:gd name="T12" fmla="*/ 0 w 289"/>
                <a:gd name="T13" fmla="*/ 0 h 168"/>
                <a:gd name="T14" fmla="*/ 0 w 289"/>
                <a:gd name="T15" fmla="*/ 0 h 168"/>
                <a:gd name="T16" fmla="*/ 0 w 289"/>
                <a:gd name="T17" fmla="*/ 0 h 168"/>
                <a:gd name="T18" fmla="*/ 0 w 289"/>
                <a:gd name="T19" fmla="*/ 0 h 168"/>
                <a:gd name="T20" fmla="*/ 0 w 289"/>
                <a:gd name="T21" fmla="*/ 0 h 168"/>
                <a:gd name="T22" fmla="*/ 0 w 289"/>
                <a:gd name="T23" fmla="*/ 0 h 168"/>
                <a:gd name="T24" fmla="*/ 0 w 289"/>
                <a:gd name="T25" fmla="*/ 0 h 168"/>
                <a:gd name="T26" fmla="*/ 0 w 289"/>
                <a:gd name="T27" fmla="*/ 0 h 168"/>
                <a:gd name="T28" fmla="*/ 0 w 289"/>
                <a:gd name="T29" fmla="*/ 0 h 168"/>
                <a:gd name="T30" fmla="*/ 0 w 289"/>
                <a:gd name="T31" fmla="*/ 0 h 168"/>
                <a:gd name="T32" fmla="*/ 0 w 289"/>
                <a:gd name="T33" fmla="*/ 0 h 168"/>
                <a:gd name="T34" fmla="*/ 0 w 289"/>
                <a:gd name="T35" fmla="*/ 0 h 168"/>
                <a:gd name="T36" fmla="*/ 0 w 289"/>
                <a:gd name="T37" fmla="*/ 0 h 168"/>
                <a:gd name="T38" fmla="*/ 0 w 289"/>
                <a:gd name="T39" fmla="*/ 0 h 168"/>
                <a:gd name="T40" fmla="*/ 0 w 289"/>
                <a:gd name="T41" fmla="*/ 0 h 168"/>
                <a:gd name="T42" fmla="*/ 0 w 289"/>
                <a:gd name="T43" fmla="*/ 0 h 168"/>
                <a:gd name="T44" fmla="*/ 0 w 289"/>
                <a:gd name="T45" fmla="*/ 0 h 168"/>
                <a:gd name="T46" fmla="*/ 0 w 289"/>
                <a:gd name="T47" fmla="*/ 0 h 168"/>
                <a:gd name="T48" fmla="*/ 0 w 289"/>
                <a:gd name="T49" fmla="*/ 0 h 168"/>
                <a:gd name="T50" fmla="*/ 0 w 289"/>
                <a:gd name="T51" fmla="*/ 0 h 168"/>
                <a:gd name="T52" fmla="*/ 0 w 289"/>
                <a:gd name="T53" fmla="*/ 0 h 168"/>
                <a:gd name="T54" fmla="*/ 0 w 289"/>
                <a:gd name="T55" fmla="*/ 0 h 168"/>
                <a:gd name="T56" fmla="*/ 0 w 289"/>
                <a:gd name="T57" fmla="*/ 0 h 168"/>
                <a:gd name="T58" fmla="*/ 0 w 289"/>
                <a:gd name="T59" fmla="*/ 0 h 168"/>
                <a:gd name="T60" fmla="*/ 0 w 289"/>
                <a:gd name="T61" fmla="*/ 0 h 168"/>
                <a:gd name="T62" fmla="*/ 0 w 289"/>
                <a:gd name="T63" fmla="*/ 0 h 168"/>
                <a:gd name="T64" fmla="*/ 0 w 289"/>
                <a:gd name="T65" fmla="*/ 0 h 168"/>
                <a:gd name="T66" fmla="*/ 0 w 289"/>
                <a:gd name="T67" fmla="*/ 0 h 168"/>
                <a:gd name="T68" fmla="*/ 0 w 289"/>
                <a:gd name="T69" fmla="*/ 0 h 16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89"/>
                <a:gd name="T106" fmla="*/ 0 h 168"/>
                <a:gd name="T107" fmla="*/ 289 w 289"/>
                <a:gd name="T108" fmla="*/ 168 h 16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89" h="168">
                  <a:moveTo>
                    <a:pt x="149" y="167"/>
                  </a:moveTo>
                  <a:lnTo>
                    <a:pt x="163" y="167"/>
                  </a:lnTo>
                  <a:lnTo>
                    <a:pt x="191" y="167"/>
                  </a:lnTo>
                  <a:lnTo>
                    <a:pt x="191" y="139"/>
                  </a:lnTo>
                  <a:lnTo>
                    <a:pt x="219" y="139"/>
                  </a:lnTo>
                  <a:lnTo>
                    <a:pt x="245" y="139"/>
                  </a:lnTo>
                  <a:lnTo>
                    <a:pt x="260" y="111"/>
                  </a:lnTo>
                  <a:lnTo>
                    <a:pt x="288" y="95"/>
                  </a:lnTo>
                  <a:lnTo>
                    <a:pt x="288" y="67"/>
                  </a:lnTo>
                  <a:lnTo>
                    <a:pt x="288" y="39"/>
                  </a:lnTo>
                  <a:lnTo>
                    <a:pt x="288" y="11"/>
                  </a:lnTo>
                  <a:lnTo>
                    <a:pt x="260" y="11"/>
                  </a:lnTo>
                  <a:lnTo>
                    <a:pt x="245" y="0"/>
                  </a:lnTo>
                  <a:lnTo>
                    <a:pt x="219" y="0"/>
                  </a:lnTo>
                  <a:lnTo>
                    <a:pt x="191" y="0"/>
                  </a:lnTo>
                  <a:lnTo>
                    <a:pt x="163" y="0"/>
                  </a:lnTo>
                  <a:lnTo>
                    <a:pt x="149" y="0"/>
                  </a:lnTo>
                  <a:lnTo>
                    <a:pt x="121" y="0"/>
                  </a:lnTo>
                  <a:lnTo>
                    <a:pt x="94" y="0"/>
                  </a:lnTo>
                  <a:lnTo>
                    <a:pt x="79" y="0"/>
                  </a:lnTo>
                  <a:lnTo>
                    <a:pt x="51" y="0"/>
                  </a:lnTo>
                  <a:lnTo>
                    <a:pt x="51" y="11"/>
                  </a:lnTo>
                  <a:lnTo>
                    <a:pt x="23" y="11"/>
                  </a:lnTo>
                  <a:lnTo>
                    <a:pt x="23" y="39"/>
                  </a:lnTo>
                  <a:lnTo>
                    <a:pt x="0" y="67"/>
                  </a:lnTo>
                  <a:lnTo>
                    <a:pt x="23" y="67"/>
                  </a:lnTo>
                  <a:lnTo>
                    <a:pt x="23" y="95"/>
                  </a:lnTo>
                  <a:lnTo>
                    <a:pt x="23" y="111"/>
                  </a:lnTo>
                  <a:lnTo>
                    <a:pt x="51" y="111"/>
                  </a:lnTo>
                  <a:lnTo>
                    <a:pt x="51" y="139"/>
                  </a:lnTo>
                  <a:lnTo>
                    <a:pt x="79" y="139"/>
                  </a:lnTo>
                  <a:lnTo>
                    <a:pt x="94" y="139"/>
                  </a:lnTo>
                  <a:lnTo>
                    <a:pt x="121" y="139"/>
                  </a:lnTo>
                  <a:lnTo>
                    <a:pt x="121" y="167"/>
                  </a:lnTo>
                  <a:lnTo>
                    <a:pt x="149" y="167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21" name="Line 285"/>
            <p:cNvSpPr>
              <a:spLocks noChangeShapeType="1"/>
            </p:cNvSpPr>
            <p:nvPr/>
          </p:nvSpPr>
          <p:spPr bwMode="auto">
            <a:xfrm>
              <a:off x="3056" y="2283"/>
              <a:ext cx="44" cy="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22" name="Line 286"/>
            <p:cNvSpPr>
              <a:spLocks noChangeShapeType="1"/>
            </p:cNvSpPr>
            <p:nvPr/>
          </p:nvSpPr>
          <p:spPr bwMode="auto">
            <a:xfrm>
              <a:off x="3044" y="2269"/>
              <a:ext cx="6" cy="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23" name="Freeform 287"/>
            <p:cNvSpPr>
              <a:spLocks noChangeArrowheads="1"/>
            </p:cNvSpPr>
            <p:nvPr/>
          </p:nvSpPr>
          <p:spPr bwMode="auto">
            <a:xfrm>
              <a:off x="3044" y="2269"/>
              <a:ext cx="1" cy="7"/>
            </a:xfrm>
            <a:custGeom>
              <a:avLst/>
              <a:gdLst>
                <a:gd name="T0" fmla="*/ 0 w 1"/>
                <a:gd name="T1" fmla="*/ 0 h 32"/>
                <a:gd name="T2" fmla="*/ 0 w 1"/>
                <a:gd name="T3" fmla="*/ 0 h 32"/>
                <a:gd name="T4" fmla="*/ 0 w 1"/>
                <a:gd name="T5" fmla="*/ 0 h 32"/>
                <a:gd name="T6" fmla="*/ 0 w 1"/>
                <a:gd name="T7" fmla="*/ 0 h 32"/>
                <a:gd name="T8" fmla="*/ 0 w 1"/>
                <a:gd name="T9" fmla="*/ 0 h 32"/>
                <a:gd name="T10" fmla="*/ 0 w 1"/>
                <a:gd name="T11" fmla="*/ 0 h 32"/>
                <a:gd name="T12" fmla="*/ 0 w 1"/>
                <a:gd name="T13" fmla="*/ 0 h 32"/>
                <a:gd name="T14" fmla="*/ 0 w 1"/>
                <a:gd name="T15" fmla="*/ 0 h 32"/>
                <a:gd name="T16" fmla="*/ 0 w 1"/>
                <a:gd name="T17" fmla="*/ 0 h 32"/>
                <a:gd name="T18" fmla="*/ 0 w 1"/>
                <a:gd name="T19" fmla="*/ 0 h 32"/>
                <a:gd name="T20" fmla="*/ 0 w 1"/>
                <a:gd name="T21" fmla="*/ 0 h 32"/>
                <a:gd name="T22" fmla="*/ 0 w 1"/>
                <a:gd name="T23" fmla="*/ 0 h 32"/>
                <a:gd name="T24" fmla="*/ 0 w 1"/>
                <a:gd name="T25" fmla="*/ 0 h 32"/>
                <a:gd name="T26" fmla="*/ 0 w 1"/>
                <a:gd name="T27" fmla="*/ 0 h 32"/>
                <a:gd name="T28" fmla="*/ 0 w 1"/>
                <a:gd name="T29" fmla="*/ 0 h 32"/>
                <a:gd name="T30" fmla="*/ 0 w 1"/>
                <a:gd name="T31" fmla="*/ 0 h 32"/>
                <a:gd name="T32" fmla="*/ 0 w 1"/>
                <a:gd name="T33" fmla="*/ 0 h 32"/>
                <a:gd name="T34" fmla="*/ 0 w 1"/>
                <a:gd name="T35" fmla="*/ 0 h 32"/>
                <a:gd name="T36" fmla="*/ 0 w 1"/>
                <a:gd name="T37" fmla="*/ 0 h 32"/>
                <a:gd name="T38" fmla="*/ 0 w 1"/>
                <a:gd name="T39" fmla="*/ 0 h 3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"/>
                <a:gd name="T61" fmla="*/ 0 h 32"/>
                <a:gd name="T62" fmla="*/ 1 w 1"/>
                <a:gd name="T63" fmla="*/ 32 h 3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" h="32">
                  <a:moveTo>
                    <a:pt x="0" y="31"/>
                  </a:moveTo>
                  <a:lnTo>
                    <a:pt x="0" y="31"/>
                  </a:lnTo>
                  <a:lnTo>
                    <a:pt x="0" y="0"/>
                  </a:lnTo>
                  <a:lnTo>
                    <a:pt x="0" y="31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24" name="Freeform 288"/>
            <p:cNvSpPr>
              <a:spLocks noChangeArrowheads="1"/>
            </p:cNvSpPr>
            <p:nvPr/>
          </p:nvSpPr>
          <p:spPr bwMode="auto">
            <a:xfrm>
              <a:off x="3044" y="2269"/>
              <a:ext cx="1" cy="7"/>
            </a:xfrm>
            <a:custGeom>
              <a:avLst/>
              <a:gdLst>
                <a:gd name="T0" fmla="*/ 0 w 1"/>
                <a:gd name="T1" fmla="*/ 0 h 32"/>
                <a:gd name="T2" fmla="*/ 0 w 1"/>
                <a:gd name="T3" fmla="*/ 0 h 32"/>
                <a:gd name="T4" fmla="*/ 0 w 1"/>
                <a:gd name="T5" fmla="*/ 0 h 32"/>
                <a:gd name="T6" fmla="*/ 0 60000 65536"/>
                <a:gd name="T7" fmla="*/ 0 60000 65536"/>
                <a:gd name="T8" fmla="*/ 0 60000 65536"/>
                <a:gd name="T9" fmla="*/ 0 w 1"/>
                <a:gd name="T10" fmla="*/ 0 h 32"/>
                <a:gd name="T11" fmla="*/ 1 w 1"/>
                <a:gd name="T12" fmla="*/ 32 h 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2">
                  <a:moveTo>
                    <a:pt x="0" y="31"/>
                  </a:moveTo>
                  <a:lnTo>
                    <a:pt x="0" y="0"/>
                  </a:lnTo>
                  <a:lnTo>
                    <a:pt x="0" y="31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25" name="Freeform 289"/>
            <p:cNvSpPr>
              <a:spLocks noChangeArrowheads="1"/>
            </p:cNvSpPr>
            <p:nvPr/>
          </p:nvSpPr>
          <p:spPr bwMode="auto">
            <a:xfrm>
              <a:off x="3051" y="2269"/>
              <a:ext cx="1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0 w 1"/>
                <a:gd name="T11" fmla="*/ 0 h 1"/>
                <a:gd name="T12" fmla="*/ 0 w 1"/>
                <a:gd name="T13" fmla="*/ 0 h 1"/>
                <a:gd name="T14" fmla="*/ 0 w 1"/>
                <a:gd name="T15" fmla="*/ 0 h 1"/>
                <a:gd name="T16" fmla="*/ 0 w 1"/>
                <a:gd name="T17" fmla="*/ 0 h 1"/>
                <a:gd name="T18" fmla="*/ 0 w 1"/>
                <a:gd name="T19" fmla="*/ 0 h 1"/>
                <a:gd name="T20" fmla="*/ 0 w 1"/>
                <a:gd name="T21" fmla="*/ 0 h 1"/>
                <a:gd name="T22" fmla="*/ 0 w 1"/>
                <a:gd name="T23" fmla="*/ 0 h 1"/>
                <a:gd name="T24" fmla="*/ 0 w 1"/>
                <a:gd name="T25" fmla="*/ 0 h 1"/>
                <a:gd name="T26" fmla="*/ 0 w 1"/>
                <a:gd name="T27" fmla="*/ 0 h 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"/>
                <a:gd name="T43" fmla="*/ 0 h 1"/>
                <a:gd name="T44" fmla="*/ 1 w 1"/>
                <a:gd name="T45" fmla="*/ 1 h 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26" name="Line 290"/>
            <p:cNvSpPr>
              <a:spLocks noChangeShapeType="1"/>
            </p:cNvSpPr>
            <p:nvPr/>
          </p:nvSpPr>
          <p:spPr bwMode="auto">
            <a:xfrm>
              <a:off x="3051" y="2269"/>
              <a:ext cx="3" cy="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27" name="Freeform 291"/>
            <p:cNvSpPr>
              <a:spLocks noChangeArrowheads="1"/>
            </p:cNvSpPr>
            <p:nvPr/>
          </p:nvSpPr>
          <p:spPr bwMode="auto">
            <a:xfrm>
              <a:off x="3051" y="2262"/>
              <a:ext cx="29" cy="7"/>
            </a:xfrm>
            <a:custGeom>
              <a:avLst/>
              <a:gdLst>
                <a:gd name="T0" fmla="*/ 0 w 128"/>
                <a:gd name="T1" fmla="*/ 0 h 32"/>
                <a:gd name="T2" fmla="*/ 0 w 128"/>
                <a:gd name="T3" fmla="*/ 0 h 32"/>
                <a:gd name="T4" fmla="*/ 0 w 128"/>
                <a:gd name="T5" fmla="*/ 0 h 32"/>
                <a:gd name="T6" fmla="*/ 0 w 128"/>
                <a:gd name="T7" fmla="*/ 0 h 32"/>
                <a:gd name="T8" fmla="*/ 0 w 128"/>
                <a:gd name="T9" fmla="*/ 0 h 32"/>
                <a:gd name="T10" fmla="*/ 0 w 128"/>
                <a:gd name="T11" fmla="*/ 0 h 32"/>
                <a:gd name="T12" fmla="*/ 0 w 128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8"/>
                <a:gd name="T22" fmla="*/ 0 h 32"/>
                <a:gd name="T23" fmla="*/ 128 w 12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8" h="32">
                  <a:moveTo>
                    <a:pt x="0" y="31"/>
                  </a:moveTo>
                  <a:lnTo>
                    <a:pt x="26" y="31"/>
                  </a:lnTo>
                  <a:lnTo>
                    <a:pt x="54" y="31"/>
                  </a:lnTo>
                  <a:lnTo>
                    <a:pt x="54" y="0"/>
                  </a:lnTo>
                  <a:lnTo>
                    <a:pt x="70" y="0"/>
                  </a:lnTo>
                  <a:lnTo>
                    <a:pt x="100" y="0"/>
                  </a:lnTo>
                  <a:lnTo>
                    <a:pt x="127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28" name="Freeform 292"/>
            <p:cNvSpPr>
              <a:spLocks noChangeArrowheads="1"/>
            </p:cNvSpPr>
            <p:nvPr/>
          </p:nvSpPr>
          <p:spPr bwMode="auto">
            <a:xfrm>
              <a:off x="3051" y="2269"/>
              <a:ext cx="1" cy="7"/>
            </a:xfrm>
            <a:custGeom>
              <a:avLst/>
              <a:gdLst>
                <a:gd name="T0" fmla="*/ 0 w 1"/>
                <a:gd name="T1" fmla="*/ 0 h 32"/>
                <a:gd name="T2" fmla="*/ 0 w 1"/>
                <a:gd name="T3" fmla="*/ 0 h 32"/>
                <a:gd name="T4" fmla="*/ 0 w 1"/>
                <a:gd name="T5" fmla="*/ 0 h 32"/>
                <a:gd name="T6" fmla="*/ 0 w 1"/>
                <a:gd name="T7" fmla="*/ 0 h 32"/>
                <a:gd name="T8" fmla="*/ 0 w 1"/>
                <a:gd name="T9" fmla="*/ 0 h 32"/>
                <a:gd name="T10" fmla="*/ 0 w 1"/>
                <a:gd name="T11" fmla="*/ 0 h 32"/>
                <a:gd name="T12" fmla="*/ 0 w 1"/>
                <a:gd name="T13" fmla="*/ 0 h 32"/>
                <a:gd name="T14" fmla="*/ 0 w 1"/>
                <a:gd name="T15" fmla="*/ 0 h 32"/>
                <a:gd name="T16" fmla="*/ 0 w 1"/>
                <a:gd name="T17" fmla="*/ 0 h 32"/>
                <a:gd name="T18" fmla="*/ 0 w 1"/>
                <a:gd name="T19" fmla="*/ 0 h 32"/>
                <a:gd name="T20" fmla="*/ 0 w 1"/>
                <a:gd name="T21" fmla="*/ 0 h 32"/>
                <a:gd name="T22" fmla="*/ 0 w 1"/>
                <a:gd name="T23" fmla="*/ 0 h 32"/>
                <a:gd name="T24" fmla="*/ 0 w 1"/>
                <a:gd name="T25" fmla="*/ 0 h 32"/>
                <a:gd name="T26" fmla="*/ 0 w 1"/>
                <a:gd name="T27" fmla="*/ 0 h 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"/>
                <a:gd name="T43" fmla="*/ 0 h 32"/>
                <a:gd name="T44" fmla="*/ 1 w 1"/>
                <a:gd name="T45" fmla="*/ 32 h 3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" h="32">
                  <a:moveTo>
                    <a:pt x="0" y="0"/>
                  </a:moveTo>
                  <a:lnTo>
                    <a:pt x="0" y="0"/>
                  </a:ln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29" name="Freeform 293"/>
            <p:cNvSpPr>
              <a:spLocks noChangeArrowheads="1"/>
            </p:cNvSpPr>
            <p:nvPr/>
          </p:nvSpPr>
          <p:spPr bwMode="auto">
            <a:xfrm>
              <a:off x="3051" y="2269"/>
              <a:ext cx="1" cy="7"/>
            </a:xfrm>
            <a:custGeom>
              <a:avLst/>
              <a:gdLst>
                <a:gd name="T0" fmla="*/ 0 w 1"/>
                <a:gd name="T1" fmla="*/ 0 h 32"/>
                <a:gd name="T2" fmla="*/ 0 w 1"/>
                <a:gd name="T3" fmla="*/ 0 h 32"/>
                <a:gd name="T4" fmla="*/ 0 w 1"/>
                <a:gd name="T5" fmla="*/ 0 h 32"/>
                <a:gd name="T6" fmla="*/ 0 60000 65536"/>
                <a:gd name="T7" fmla="*/ 0 60000 65536"/>
                <a:gd name="T8" fmla="*/ 0 60000 65536"/>
                <a:gd name="T9" fmla="*/ 0 w 1"/>
                <a:gd name="T10" fmla="*/ 0 h 32"/>
                <a:gd name="T11" fmla="*/ 1 w 1"/>
                <a:gd name="T12" fmla="*/ 32 h 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2">
                  <a:moveTo>
                    <a:pt x="0" y="0"/>
                  </a:move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0" name="Freeform 294"/>
            <p:cNvSpPr>
              <a:spLocks noChangeArrowheads="1"/>
            </p:cNvSpPr>
            <p:nvPr/>
          </p:nvSpPr>
          <p:spPr bwMode="auto">
            <a:xfrm>
              <a:off x="3078" y="2262"/>
              <a:ext cx="1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0 w 1"/>
                <a:gd name="T11" fmla="*/ 0 h 1"/>
                <a:gd name="T12" fmla="*/ 0 w 1"/>
                <a:gd name="T13" fmla="*/ 0 h 1"/>
                <a:gd name="T14" fmla="*/ 0 w 1"/>
                <a:gd name="T15" fmla="*/ 0 h 1"/>
                <a:gd name="T16" fmla="*/ 0 w 1"/>
                <a:gd name="T17" fmla="*/ 0 h 1"/>
                <a:gd name="T18" fmla="*/ 0 w 1"/>
                <a:gd name="T19" fmla="*/ 0 h 1"/>
                <a:gd name="T20" fmla="*/ 0 w 1"/>
                <a:gd name="T21" fmla="*/ 0 h 1"/>
                <a:gd name="T22" fmla="*/ 0 w 1"/>
                <a:gd name="T23" fmla="*/ 0 h 1"/>
                <a:gd name="T24" fmla="*/ 0 w 1"/>
                <a:gd name="T25" fmla="*/ 0 h 1"/>
                <a:gd name="T26" fmla="*/ 0 w 1"/>
                <a:gd name="T27" fmla="*/ 0 h 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"/>
                <a:gd name="T43" fmla="*/ 0 h 1"/>
                <a:gd name="T44" fmla="*/ 1 w 1"/>
                <a:gd name="T45" fmla="*/ 1 h 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31" name="Line 295"/>
            <p:cNvSpPr>
              <a:spLocks noChangeShapeType="1"/>
            </p:cNvSpPr>
            <p:nvPr/>
          </p:nvSpPr>
          <p:spPr bwMode="auto">
            <a:xfrm>
              <a:off x="3078" y="2262"/>
              <a:ext cx="4" cy="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2" name="Freeform 296"/>
            <p:cNvSpPr>
              <a:spLocks noChangeArrowheads="1"/>
            </p:cNvSpPr>
            <p:nvPr/>
          </p:nvSpPr>
          <p:spPr bwMode="auto">
            <a:xfrm>
              <a:off x="3078" y="2262"/>
              <a:ext cx="22" cy="14"/>
            </a:xfrm>
            <a:custGeom>
              <a:avLst/>
              <a:gdLst>
                <a:gd name="T0" fmla="*/ 0 w 96"/>
                <a:gd name="T1" fmla="*/ 0 h 62"/>
                <a:gd name="T2" fmla="*/ 0 w 96"/>
                <a:gd name="T3" fmla="*/ 0 h 62"/>
                <a:gd name="T4" fmla="*/ 0 w 96"/>
                <a:gd name="T5" fmla="*/ 0 h 62"/>
                <a:gd name="T6" fmla="*/ 0 w 96"/>
                <a:gd name="T7" fmla="*/ 0 h 62"/>
                <a:gd name="T8" fmla="*/ 0 w 96"/>
                <a:gd name="T9" fmla="*/ 0 h 62"/>
                <a:gd name="T10" fmla="*/ 0 w 96"/>
                <a:gd name="T11" fmla="*/ 0 h 62"/>
                <a:gd name="T12" fmla="*/ 0 w 96"/>
                <a:gd name="T13" fmla="*/ 0 h 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6"/>
                <a:gd name="T22" fmla="*/ 0 h 62"/>
                <a:gd name="T23" fmla="*/ 96 w 96"/>
                <a:gd name="T24" fmla="*/ 62 h 6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6" h="62">
                  <a:moveTo>
                    <a:pt x="0" y="0"/>
                  </a:moveTo>
                  <a:lnTo>
                    <a:pt x="27" y="0"/>
                  </a:lnTo>
                  <a:lnTo>
                    <a:pt x="40" y="0"/>
                  </a:lnTo>
                  <a:lnTo>
                    <a:pt x="40" y="28"/>
                  </a:lnTo>
                  <a:lnTo>
                    <a:pt x="68" y="28"/>
                  </a:lnTo>
                  <a:lnTo>
                    <a:pt x="95" y="28"/>
                  </a:lnTo>
                  <a:lnTo>
                    <a:pt x="95" y="61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3" name="Freeform 297"/>
            <p:cNvSpPr>
              <a:spLocks noChangeArrowheads="1"/>
            </p:cNvSpPr>
            <p:nvPr/>
          </p:nvSpPr>
          <p:spPr bwMode="auto">
            <a:xfrm>
              <a:off x="3070" y="2262"/>
              <a:ext cx="7" cy="1"/>
            </a:xfrm>
            <a:custGeom>
              <a:avLst/>
              <a:gdLst>
                <a:gd name="T0" fmla="*/ 0 w 32"/>
                <a:gd name="T1" fmla="*/ 0 h 1"/>
                <a:gd name="T2" fmla="*/ 0 w 32"/>
                <a:gd name="T3" fmla="*/ 0 h 1"/>
                <a:gd name="T4" fmla="*/ 0 w 32"/>
                <a:gd name="T5" fmla="*/ 0 h 1"/>
                <a:gd name="T6" fmla="*/ 0 60000 65536"/>
                <a:gd name="T7" fmla="*/ 0 60000 65536"/>
                <a:gd name="T8" fmla="*/ 0 60000 65536"/>
                <a:gd name="T9" fmla="*/ 0 w 32"/>
                <a:gd name="T10" fmla="*/ 0 h 1"/>
                <a:gd name="T11" fmla="*/ 32 w 3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" h="1">
                  <a:moveTo>
                    <a:pt x="31" y="0"/>
                  </a:moveTo>
                  <a:lnTo>
                    <a:pt x="0" y="0"/>
                  </a:lnTo>
                  <a:lnTo>
                    <a:pt x="31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4" name="Freeform 298"/>
            <p:cNvSpPr>
              <a:spLocks noChangeArrowheads="1"/>
            </p:cNvSpPr>
            <p:nvPr/>
          </p:nvSpPr>
          <p:spPr bwMode="auto">
            <a:xfrm>
              <a:off x="3099" y="2269"/>
              <a:ext cx="7" cy="7"/>
            </a:xfrm>
            <a:custGeom>
              <a:avLst/>
              <a:gdLst>
                <a:gd name="T0" fmla="*/ 0 w 31"/>
                <a:gd name="T1" fmla="*/ 0 h 32"/>
                <a:gd name="T2" fmla="*/ 0 w 31"/>
                <a:gd name="T3" fmla="*/ 0 h 32"/>
                <a:gd name="T4" fmla="*/ 0 w 31"/>
                <a:gd name="T5" fmla="*/ 0 h 32"/>
                <a:gd name="T6" fmla="*/ 0 w 31"/>
                <a:gd name="T7" fmla="*/ 0 h 32"/>
                <a:gd name="T8" fmla="*/ 0 w 31"/>
                <a:gd name="T9" fmla="*/ 0 h 32"/>
                <a:gd name="T10" fmla="*/ 0 w 31"/>
                <a:gd name="T11" fmla="*/ 0 h 32"/>
                <a:gd name="T12" fmla="*/ 0 w 31"/>
                <a:gd name="T13" fmla="*/ 0 h 32"/>
                <a:gd name="T14" fmla="*/ 0 w 31"/>
                <a:gd name="T15" fmla="*/ 0 h 32"/>
                <a:gd name="T16" fmla="*/ 0 w 31"/>
                <a:gd name="T17" fmla="*/ 0 h 32"/>
                <a:gd name="T18" fmla="*/ 0 w 31"/>
                <a:gd name="T19" fmla="*/ 0 h 32"/>
                <a:gd name="T20" fmla="*/ 0 w 31"/>
                <a:gd name="T21" fmla="*/ 0 h 32"/>
                <a:gd name="T22" fmla="*/ 0 w 31"/>
                <a:gd name="T23" fmla="*/ 0 h 32"/>
                <a:gd name="T24" fmla="*/ 0 w 31"/>
                <a:gd name="T25" fmla="*/ 0 h 32"/>
                <a:gd name="T26" fmla="*/ 0 w 31"/>
                <a:gd name="T27" fmla="*/ 0 h 32"/>
                <a:gd name="T28" fmla="*/ 0 w 31"/>
                <a:gd name="T29" fmla="*/ 0 h 32"/>
                <a:gd name="T30" fmla="*/ 0 w 31"/>
                <a:gd name="T31" fmla="*/ 0 h 32"/>
                <a:gd name="T32" fmla="*/ 0 w 31"/>
                <a:gd name="T33" fmla="*/ 0 h 32"/>
                <a:gd name="T34" fmla="*/ 0 w 31"/>
                <a:gd name="T35" fmla="*/ 0 h 32"/>
                <a:gd name="T36" fmla="*/ 0 w 31"/>
                <a:gd name="T37" fmla="*/ 0 h 32"/>
                <a:gd name="T38" fmla="*/ 0 w 31"/>
                <a:gd name="T39" fmla="*/ 0 h 3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1"/>
                <a:gd name="T61" fmla="*/ 0 h 32"/>
                <a:gd name="T62" fmla="*/ 31 w 31"/>
                <a:gd name="T63" fmla="*/ 32 h 3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1" h="32">
                  <a:moveTo>
                    <a:pt x="30" y="0"/>
                  </a:moveTo>
                  <a:lnTo>
                    <a:pt x="30" y="0"/>
                  </a:lnTo>
                  <a:lnTo>
                    <a:pt x="30" y="31"/>
                  </a:lnTo>
                  <a:lnTo>
                    <a:pt x="0" y="31"/>
                  </a:lnTo>
                  <a:lnTo>
                    <a:pt x="30" y="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35" name="Freeform 299"/>
            <p:cNvSpPr>
              <a:spLocks noChangeArrowheads="1"/>
            </p:cNvSpPr>
            <p:nvPr/>
          </p:nvSpPr>
          <p:spPr bwMode="auto">
            <a:xfrm>
              <a:off x="3099" y="2269"/>
              <a:ext cx="7" cy="7"/>
            </a:xfrm>
            <a:custGeom>
              <a:avLst/>
              <a:gdLst>
                <a:gd name="T0" fmla="*/ 0 w 31"/>
                <a:gd name="T1" fmla="*/ 0 h 32"/>
                <a:gd name="T2" fmla="*/ 0 w 31"/>
                <a:gd name="T3" fmla="*/ 0 h 32"/>
                <a:gd name="T4" fmla="*/ 0 w 31"/>
                <a:gd name="T5" fmla="*/ 0 h 32"/>
                <a:gd name="T6" fmla="*/ 0 w 31"/>
                <a:gd name="T7" fmla="*/ 0 h 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"/>
                <a:gd name="T13" fmla="*/ 0 h 32"/>
                <a:gd name="T14" fmla="*/ 31 w 31"/>
                <a:gd name="T15" fmla="*/ 32 h 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" h="32">
                  <a:moveTo>
                    <a:pt x="30" y="0"/>
                  </a:moveTo>
                  <a:lnTo>
                    <a:pt x="30" y="31"/>
                  </a:lnTo>
                  <a:lnTo>
                    <a:pt x="0" y="31"/>
                  </a:lnTo>
                  <a:lnTo>
                    <a:pt x="30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6" name="Line 300"/>
            <p:cNvSpPr>
              <a:spLocks noChangeShapeType="1"/>
            </p:cNvSpPr>
            <p:nvPr/>
          </p:nvSpPr>
          <p:spPr bwMode="auto">
            <a:xfrm>
              <a:off x="3099" y="2275"/>
              <a:ext cx="6" cy="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7" name="Freeform 301"/>
            <p:cNvSpPr>
              <a:spLocks noChangeArrowheads="1"/>
            </p:cNvSpPr>
            <p:nvPr/>
          </p:nvSpPr>
          <p:spPr bwMode="auto">
            <a:xfrm>
              <a:off x="3099" y="2269"/>
              <a:ext cx="7" cy="7"/>
            </a:xfrm>
            <a:custGeom>
              <a:avLst/>
              <a:gdLst>
                <a:gd name="T0" fmla="*/ 0 w 31"/>
                <a:gd name="T1" fmla="*/ 0 h 32"/>
                <a:gd name="T2" fmla="*/ 0 w 31"/>
                <a:gd name="T3" fmla="*/ 0 h 32"/>
                <a:gd name="T4" fmla="*/ 0 w 31"/>
                <a:gd name="T5" fmla="*/ 0 h 32"/>
                <a:gd name="T6" fmla="*/ 0 w 31"/>
                <a:gd name="T7" fmla="*/ 0 h 32"/>
                <a:gd name="T8" fmla="*/ 0 w 31"/>
                <a:gd name="T9" fmla="*/ 0 h 32"/>
                <a:gd name="T10" fmla="*/ 0 w 31"/>
                <a:gd name="T11" fmla="*/ 0 h 32"/>
                <a:gd name="T12" fmla="*/ 0 w 31"/>
                <a:gd name="T13" fmla="*/ 0 h 32"/>
                <a:gd name="T14" fmla="*/ 0 w 31"/>
                <a:gd name="T15" fmla="*/ 0 h 32"/>
                <a:gd name="T16" fmla="*/ 0 w 31"/>
                <a:gd name="T17" fmla="*/ 0 h 32"/>
                <a:gd name="T18" fmla="*/ 0 w 31"/>
                <a:gd name="T19" fmla="*/ 0 h 32"/>
                <a:gd name="T20" fmla="*/ 0 w 31"/>
                <a:gd name="T21" fmla="*/ 0 h 32"/>
                <a:gd name="T22" fmla="*/ 0 w 31"/>
                <a:gd name="T23" fmla="*/ 0 h 32"/>
                <a:gd name="T24" fmla="*/ 0 w 31"/>
                <a:gd name="T25" fmla="*/ 0 h 32"/>
                <a:gd name="T26" fmla="*/ 0 w 31"/>
                <a:gd name="T27" fmla="*/ 0 h 32"/>
                <a:gd name="T28" fmla="*/ 0 w 31"/>
                <a:gd name="T29" fmla="*/ 0 h 32"/>
                <a:gd name="T30" fmla="*/ 0 w 31"/>
                <a:gd name="T31" fmla="*/ 0 h 32"/>
                <a:gd name="T32" fmla="*/ 0 w 31"/>
                <a:gd name="T33" fmla="*/ 0 h 32"/>
                <a:gd name="T34" fmla="*/ 0 w 31"/>
                <a:gd name="T35" fmla="*/ 0 h 32"/>
                <a:gd name="T36" fmla="*/ 0 w 31"/>
                <a:gd name="T37" fmla="*/ 0 h 32"/>
                <a:gd name="T38" fmla="*/ 0 w 31"/>
                <a:gd name="T39" fmla="*/ 0 h 3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1"/>
                <a:gd name="T61" fmla="*/ 0 h 32"/>
                <a:gd name="T62" fmla="*/ 31 w 31"/>
                <a:gd name="T63" fmla="*/ 32 h 3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1" h="32">
                  <a:moveTo>
                    <a:pt x="0" y="31"/>
                  </a:moveTo>
                  <a:lnTo>
                    <a:pt x="0" y="31"/>
                  </a:lnTo>
                  <a:lnTo>
                    <a:pt x="0" y="0"/>
                  </a:lnTo>
                  <a:lnTo>
                    <a:pt x="30" y="0"/>
                  </a:lnTo>
                  <a:lnTo>
                    <a:pt x="0" y="31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38" name="Freeform 302"/>
            <p:cNvSpPr>
              <a:spLocks noChangeArrowheads="1"/>
            </p:cNvSpPr>
            <p:nvPr/>
          </p:nvSpPr>
          <p:spPr bwMode="auto">
            <a:xfrm>
              <a:off x="3099" y="2269"/>
              <a:ext cx="7" cy="7"/>
            </a:xfrm>
            <a:custGeom>
              <a:avLst/>
              <a:gdLst>
                <a:gd name="T0" fmla="*/ 0 w 31"/>
                <a:gd name="T1" fmla="*/ 0 h 32"/>
                <a:gd name="T2" fmla="*/ 0 w 31"/>
                <a:gd name="T3" fmla="*/ 0 h 32"/>
                <a:gd name="T4" fmla="*/ 0 w 31"/>
                <a:gd name="T5" fmla="*/ 0 h 32"/>
                <a:gd name="T6" fmla="*/ 0 w 31"/>
                <a:gd name="T7" fmla="*/ 0 h 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"/>
                <a:gd name="T13" fmla="*/ 0 h 32"/>
                <a:gd name="T14" fmla="*/ 31 w 31"/>
                <a:gd name="T15" fmla="*/ 32 h 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" h="32">
                  <a:moveTo>
                    <a:pt x="0" y="31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0" y="31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9" name="Freeform 303"/>
            <p:cNvSpPr>
              <a:spLocks noChangeArrowheads="1"/>
            </p:cNvSpPr>
            <p:nvPr/>
          </p:nvSpPr>
          <p:spPr bwMode="auto">
            <a:xfrm>
              <a:off x="3106" y="2275"/>
              <a:ext cx="4" cy="1"/>
            </a:xfrm>
            <a:custGeom>
              <a:avLst/>
              <a:gdLst>
                <a:gd name="T0" fmla="*/ 0 w 18"/>
                <a:gd name="T1" fmla="*/ 0 h 1"/>
                <a:gd name="T2" fmla="*/ 0 w 18"/>
                <a:gd name="T3" fmla="*/ 0 h 1"/>
                <a:gd name="T4" fmla="*/ 0 w 18"/>
                <a:gd name="T5" fmla="*/ 0 h 1"/>
                <a:gd name="T6" fmla="*/ 0 w 18"/>
                <a:gd name="T7" fmla="*/ 0 h 1"/>
                <a:gd name="T8" fmla="*/ 0 w 18"/>
                <a:gd name="T9" fmla="*/ 0 h 1"/>
                <a:gd name="T10" fmla="*/ 0 w 18"/>
                <a:gd name="T11" fmla="*/ 0 h 1"/>
                <a:gd name="T12" fmla="*/ 0 w 18"/>
                <a:gd name="T13" fmla="*/ 0 h 1"/>
                <a:gd name="T14" fmla="*/ 0 w 18"/>
                <a:gd name="T15" fmla="*/ 0 h 1"/>
                <a:gd name="T16" fmla="*/ 0 w 18"/>
                <a:gd name="T17" fmla="*/ 0 h 1"/>
                <a:gd name="T18" fmla="*/ 0 w 18"/>
                <a:gd name="T19" fmla="*/ 0 h 1"/>
                <a:gd name="T20" fmla="*/ 0 w 18"/>
                <a:gd name="T21" fmla="*/ 0 h 1"/>
                <a:gd name="T22" fmla="*/ 0 w 18"/>
                <a:gd name="T23" fmla="*/ 0 h 1"/>
                <a:gd name="T24" fmla="*/ 0 w 18"/>
                <a:gd name="T25" fmla="*/ 0 h 1"/>
                <a:gd name="T26" fmla="*/ 0 w 18"/>
                <a:gd name="T27" fmla="*/ 0 h 1"/>
                <a:gd name="T28" fmla="*/ 0 w 18"/>
                <a:gd name="T29" fmla="*/ 0 h 1"/>
                <a:gd name="T30" fmla="*/ 0 w 18"/>
                <a:gd name="T31" fmla="*/ 0 h 1"/>
                <a:gd name="T32" fmla="*/ 0 w 18"/>
                <a:gd name="T33" fmla="*/ 0 h 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"/>
                <a:gd name="T52" fmla="*/ 0 h 1"/>
                <a:gd name="T53" fmla="*/ 18 w 18"/>
                <a:gd name="T54" fmla="*/ 1 h 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" h="1">
                  <a:moveTo>
                    <a:pt x="0" y="0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40" name="Freeform 304"/>
            <p:cNvSpPr>
              <a:spLocks noChangeArrowheads="1"/>
            </p:cNvSpPr>
            <p:nvPr/>
          </p:nvSpPr>
          <p:spPr bwMode="auto">
            <a:xfrm>
              <a:off x="3106" y="2275"/>
              <a:ext cx="4" cy="1"/>
            </a:xfrm>
            <a:custGeom>
              <a:avLst/>
              <a:gdLst>
                <a:gd name="T0" fmla="*/ 0 w 18"/>
                <a:gd name="T1" fmla="*/ 0 h 1"/>
                <a:gd name="T2" fmla="*/ 0 w 18"/>
                <a:gd name="T3" fmla="*/ 0 h 1"/>
                <a:gd name="T4" fmla="*/ 0 w 18"/>
                <a:gd name="T5" fmla="*/ 0 h 1"/>
                <a:gd name="T6" fmla="*/ 0 60000 65536"/>
                <a:gd name="T7" fmla="*/ 0 60000 65536"/>
                <a:gd name="T8" fmla="*/ 0 60000 65536"/>
                <a:gd name="T9" fmla="*/ 0 w 18"/>
                <a:gd name="T10" fmla="*/ 0 h 1"/>
                <a:gd name="T11" fmla="*/ 18 w 18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">
                  <a:moveTo>
                    <a:pt x="0" y="0"/>
                  </a:moveTo>
                  <a:lnTo>
                    <a:pt x="17" y="0"/>
                  </a:lnTo>
                  <a:lnTo>
                    <a:pt x="0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41" name="Line 305"/>
            <p:cNvSpPr>
              <a:spLocks noChangeShapeType="1"/>
            </p:cNvSpPr>
            <p:nvPr/>
          </p:nvSpPr>
          <p:spPr bwMode="auto">
            <a:xfrm>
              <a:off x="3044" y="2290"/>
              <a:ext cx="6" cy="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42" name="Freeform 306"/>
            <p:cNvSpPr>
              <a:spLocks noChangeArrowheads="1"/>
            </p:cNvSpPr>
            <p:nvPr/>
          </p:nvSpPr>
          <p:spPr bwMode="auto">
            <a:xfrm>
              <a:off x="3042" y="2290"/>
              <a:ext cx="5" cy="7"/>
            </a:xfrm>
            <a:custGeom>
              <a:avLst/>
              <a:gdLst>
                <a:gd name="T0" fmla="*/ 0 w 22"/>
                <a:gd name="T1" fmla="*/ 0 h 31"/>
                <a:gd name="T2" fmla="*/ 0 w 22"/>
                <a:gd name="T3" fmla="*/ 0 h 31"/>
                <a:gd name="T4" fmla="*/ 0 w 22"/>
                <a:gd name="T5" fmla="*/ 0 h 31"/>
                <a:gd name="T6" fmla="*/ 0 w 22"/>
                <a:gd name="T7" fmla="*/ 0 h 31"/>
                <a:gd name="T8" fmla="*/ 0 w 22"/>
                <a:gd name="T9" fmla="*/ 0 h 31"/>
                <a:gd name="T10" fmla="*/ 0 w 22"/>
                <a:gd name="T11" fmla="*/ 0 h 31"/>
                <a:gd name="T12" fmla="*/ 0 w 22"/>
                <a:gd name="T13" fmla="*/ 0 h 31"/>
                <a:gd name="T14" fmla="*/ 0 w 22"/>
                <a:gd name="T15" fmla="*/ 0 h 31"/>
                <a:gd name="T16" fmla="*/ 0 w 22"/>
                <a:gd name="T17" fmla="*/ 0 h 31"/>
                <a:gd name="T18" fmla="*/ 0 w 22"/>
                <a:gd name="T19" fmla="*/ 0 h 31"/>
                <a:gd name="T20" fmla="*/ 0 w 22"/>
                <a:gd name="T21" fmla="*/ 0 h 31"/>
                <a:gd name="T22" fmla="*/ 0 w 22"/>
                <a:gd name="T23" fmla="*/ 0 h 31"/>
                <a:gd name="T24" fmla="*/ 0 w 22"/>
                <a:gd name="T25" fmla="*/ 0 h 31"/>
                <a:gd name="T26" fmla="*/ 0 w 22"/>
                <a:gd name="T27" fmla="*/ 0 h 31"/>
                <a:gd name="T28" fmla="*/ 0 w 22"/>
                <a:gd name="T29" fmla="*/ 0 h 31"/>
                <a:gd name="T30" fmla="*/ 0 w 22"/>
                <a:gd name="T31" fmla="*/ 0 h 31"/>
                <a:gd name="T32" fmla="*/ 0 w 22"/>
                <a:gd name="T33" fmla="*/ 0 h 31"/>
                <a:gd name="T34" fmla="*/ 0 w 22"/>
                <a:gd name="T35" fmla="*/ 0 h 31"/>
                <a:gd name="T36" fmla="*/ 0 w 22"/>
                <a:gd name="T37" fmla="*/ 0 h 31"/>
                <a:gd name="T38" fmla="*/ 0 w 22"/>
                <a:gd name="T39" fmla="*/ 0 h 3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2"/>
                <a:gd name="T61" fmla="*/ 0 h 31"/>
                <a:gd name="T62" fmla="*/ 22 w 22"/>
                <a:gd name="T63" fmla="*/ 31 h 31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2" h="31">
                  <a:moveTo>
                    <a:pt x="21" y="30"/>
                  </a:moveTo>
                  <a:lnTo>
                    <a:pt x="21" y="30"/>
                  </a:lnTo>
                  <a:lnTo>
                    <a:pt x="21" y="0"/>
                  </a:lnTo>
                  <a:lnTo>
                    <a:pt x="0" y="0"/>
                  </a:lnTo>
                  <a:lnTo>
                    <a:pt x="21" y="0"/>
                  </a:lnTo>
                  <a:lnTo>
                    <a:pt x="21" y="3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43" name="Freeform 307"/>
            <p:cNvSpPr>
              <a:spLocks noChangeArrowheads="1"/>
            </p:cNvSpPr>
            <p:nvPr/>
          </p:nvSpPr>
          <p:spPr bwMode="auto">
            <a:xfrm>
              <a:off x="3042" y="2290"/>
              <a:ext cx="5" cy="7"/>
            </a:xfrm>
            <a:custGeom>
              <a:avLst/>
              <a:gdLst>
                <a:gd name="T0" fmla="*/ 0 w 22"/>
                <a:gd name="T1" fmla="*/ 0 h 31"/>
                <a:gd name="T2" fmla="*/ 0 w 22"/>
                <a:gd name="T3" fmla="*/ 0 h 31"/>
                <a:gd name="T4" fmla="*/ 0 w 22"/>
                <a:gd name="T5" fmla="*/ 0 h 31"/>
                <a:gd name="T6" fmla="*/ 0 w 22"/>
                <a:gd name="T7" fmla="*/ 0 h 31"/>
                <a:gd name="T8" fmla="*/ 0 w 22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31"/>
                <a:gd name="T17" fmla="*/ 22 w 22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31">
                  <a:moveTo>
                    <a:pt x="21" y="30"/>
                  </a:moveTo>
                  <a:lnTo>
                    <a:pt x="21" y="0"/>
                  </a:lnTo>
                  <a:lnTo>
                    <a:pt x="0" y="0"/>
                  </a:lnTo>
                  <a:lnTo>
                    <a:pt x="21" y="0"/>
                  </a:lnTo>
                  <a:lnTo>
                    <a:pt x="21" y="3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44" name="Freeform 308"/>
            <p:cNvSpPr>
              <a:spLocks noChangeArrowheads="1"/>
            </p:cNvSpPr>
            <p:nvPr/>
          </p:nvSpPr>
          <p:spPr bwMode="auto">
            <a:xfrm>
              <a:off x="3051" y="2290"/>
              <a:ext cx="1" cy="7"/>
            </a:xfrm>
            <a:custGeom>
              <a:avLst/>
              <a:gdLst>
                <a:gd name="T0" fmla="*/ 0 w 1"/>
                <a:gd name="T1" fmla="*/ 0 h 31"/>
                <a:gd name="T2" fmla="*/ 0 w 1"/>
                <a:gd name="T3" fmla="*/ 0 h 31"/>
                <a:gd name="T4" fmla="*/ 0 w 1"/>
                <a:gd name="T5" fmla="*/ 0 h 31"/>
                <a:gd name="T6" fmla="*/ 0 w 1"/>
                <a:gd name="T7" fmla="*/ 0 h 31"/>
                <a:gd name="T8" fmla="*/ 0 w 1"/>
                <a:gd name="T9" fmla="*/ 0 h 31"/>
                <a:gd name="T10" fmla="*/ 0 w 1"/>
                <a:gd name="T11" fmla="*/ 0 h 31"/>
                <a:gd name="T12" fmla="*/ 0 w 1"/>
                <a:gd name="T13" fmla="*/ 0 h 31"/>
                <a:gd name="T14" fmla="*/ 0 w 1"/>
                <a:gd name="T15" fmla="*/ 0 h 31"/>
                <a:gd name="T16" fmla="*/ 0 w 1"/>
                <a:gd name="T17" fmla="*/ 0 h 31"/>
                <a:gd name="T18" fmla="*/ 0 w 1"/>
                <a:gd name="T19" fmla="*/ 0 h 31"/>
                <a:gd name="T20" fmla="*/ 0 w 1"/>
                <a:gd name="T21" fmla="*/ 0 h 31"/>
                <a:gd name="T22" fmla="*/ 0 w 1"/>
                <a:gd name="T23" fmla="*/ 0 h 31"/>
                <a:gd name="T24" fmla="*/ 0 w 1"/>
                <a:gd name="T25" fmla="*/ 0 h 31"/>
                <a:gd name="T26" fmla="*/ 0 w 1"/>
                <a:gd name="T27" fmla="*/ 0 h 31"/>
                <a:gd name="T28" fmla="*/ 0 w 1"/>
                <a:gd name="T29" fmla="*/ 0 h 31"/>
                <a:gd name="T30" fmla="*/ 0 w 1"/>
                <a:gd name="T31" fmla="*/ 0 h 31"/>
                <a:gd name="T32" fmla="*/ 0 w 1"/>
                <a:gd name="T33" fmla="*/ 0 h 31"/>
                <a:gd name="T34" fmla="*/ 0 w 1"/>
                <a:gd name="T35" fmla="*/ 0 h 31"/>
                <a:gd name="T36" fmla="*/ 0 w 1"/>
                <a:gd name="T37" fmla="*/ 0 h 31"/>
                <a:gd name="T38" fmla="*/ 0 w 1"/>
                <a:gd name="T39" fmla="*/ 0 h 3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"/>
                <a:gd name="T61" fmla="*/ 0 h 31"/>
                <a:gd name="T62" fmla="*/ 1 w 1"/>
                <a:gd name="T63" fmla="*/ 31 h 31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" h="31">
                  <a:moveTo>
                    <a:pt x="0" y="0"/>
                  </a:moveTo>
                  <a:lnTo>
                    <a:pt x="0" y="0"/>
                  </a:lnTo>
                  <a:lnTo>
                    <a:pt x="0" y="30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45" name="Freeform 309"/>
            <p:cNvSpPr>
              <a:spLocks noChangeArrowheads="1"/>
            </p:cNvSpPr>
            <p:nvPr/>
          </p:nvSpPr>
          <p:spPr bwMode="auto">
            <a:xfrm>
              <a:off x="3051" y="2290"/>
              <a:ext cx="1" cy="7"/>
            </a:xfrm>
            <a:custGeom>
              <a:avLst/>
              <a:gdLst>
                <a:gd name="T0" fmla="*/ 0 w 1"/>
                <a:gd name="T1" fmla="*/ 0 h 31"/>
                <a:gd name="T2" fmla="*/ 0 w 1"/>
                <a:gd name="T3" fmla="*/ 0 h 31"/>
                <a:gd name="T4" fmla="*/ 0 w 1"/>
                <a:gd name="T5" fmla="*/ 0 h 31"/>
                <a:gd name="T6" fmla="*/ 0 60000 65536"/>
                <a:gd name="T7" fmla="*/ 0 60000 65536"/>
                <a:gd name="T8" fmla="*/ 0 60000 65536"/>
                <a:gd name="T9" fmla="*/ 0 w 1"/>
                <a:gd name="T10" fmla="*/ 0 h 31"/>
                <a:gd name="T11" fmla="*/ 1 w 1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1">
                  <a:moveTo>
                    <a:pt x="0" y="0"/>
                  </a:moveTo>
                  <a:lnTo>
                    <a:pt x="0" y="30"/>
                  </a:lnTo>
                  <a:lnTo>
                    <a:pt x="0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46" name="Freeform 310"/>
            <p:cNvSpPr>
              <a:spLocks noChangeArrowheads="1"/>
            </p:cNvSpPr>
            <p:nvPr/>
          </p:nvSpPr>
          <p:spPr bwMode="auto">
            <a:xfrm>
              <a:off x="3051" y="2290"/>
              <a:ext cx="22" cy="10"/>
            </a:xfrm>
            <a:custGeom>
              <a:avLst/>
              <a:gdLst>
                <a:gd name="T0" fmla="*/ 0 w 97"/>
                <a:gd name="T1" fmla="*/ 0 h 45"/>
                <a:gd name="T2" fmla="*/ 0 w 97"/>
                <a:gd name="T3" fmla="*/ 0 h 45"/>
                <a:gd name="T4" fmla="*/ 0 w 97"/>
                <a:gd name="T5" fmla="*/ 0 h 45"/>
                <a:gd name="T6" fmla="*/ 0 w 97"/>
                <a:gd name="T7" fmla="*/ 0 h 45"/>
                <a:gd name="T8" fmla="*/ 0 w 97"/>
                <a:gd name="T9" fmla="*/ 0 h 45"/>
                <a:gd name="T10" fmla="*/ 0 w 97"/>
                <a:gd name="T11" fmla="*/ 0 h 45"/>
                <a:gd name="T12" fmla="*/ 0 w 97"/>
                <a:gd name="T13" fmla="*/ 0 h 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7"/>
                <a:gd name="T22" fmla="*/ 0 h 45"/>
                <a:gd name="T23" fmla="*/ 97 w 97"/>
                <a:gd name="T24" fmla="*/ 45 h 4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7" h="45">
                  <a:moveTo>
                    <a:pt x="0" y="0"/>
                  </a:moveTo>
                  <a:lnTo>
                    <a:pt x="0" y="28"/>
                  </a:lnTo>
                  <a:lnTo>
                    <a:pt x="25" y="28"/>
                  </a:lnTo>
                  <a:lnTo>
                    <a:pt x="53" y="28"/>
                  </a:lnTo>
                  <a:lnTo>
                    <a:pt x="53" y="44"/>
                  </a:lnTo>
                  <a:lnTo>
                    <a:pt x="67" y="44"/>
                  </a:lnTo>
                  <a:lnTo>
                    <a:pt x="96" y="44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47" name="Freeform 311"/>
            <p:cNvSpPr>
              <a:spLocks noChangeArrowheads="1"/>
            </p:cNvSpPr>
            <p:nvPr/>
          </p:nvSpPr>
          <p:spPr bwMode="auto">
            <a:xfrm>
              <a:off x="3044" y="2290"/>
              <a:ext cx="7" cy="7"/>
            </a:xfrm>
            <a:custGeom>
              <a:avLst/>
              <a:gdLst>
                <a:gd name="T0" fmla="*/ 0 w 31"/>
                <a:gd name="T1" fmla="*/ 0 h 31"/>
                <a:gd name="T2" fmla="*/ 0 w 31"/>
                <a:gd name="T3" fmla="*/ 0 h 31"/>
                <a:gd name="T4" fmla="*/ 0 w 31"/>
                <a:gd name="T5" fmla="*/ 0 h 31"/>
                <a:gd name="T6" fmla="*/ 0 w 31"/>
                <a:gd name="T7" fmla="*/ 0 h 31"/>
                <a:gd name="T8" fmla="*/ 0 w 31"/>
                <a:gd name="T9" fmla="*/ 0 h 31"/>
                <a:gd name="T10" fmla="*/ 0 w 31"/>
                <a:gd name="T11" fmla="*/ 0 h 31"/>
                <a:gd name="T12" fmla="*/ 0 w 31"/>
                <a:gd name="T13" fmla="*/ 0 h 31"/>
                <a:gd name="T14" fmla="*/ 0 w 31"/>
                <a:gd name="T15" fmla="*/ 0 h 31"/>
                <a:gd name="T16" fmla="*/ 0 w 31"/>
                <a:gd name="T17" fmla="*/ 0 h 31"/>
                <a:gd name="T18" fmla="*/ 0 w 31"/>
                <a:gd name="T19" fmla="*/ 0 h 31"/>
                <a:gd name="T20" fmla="*/ 0 w 31"/>
                <a:gd name="T21" fmla="*/ 0 h 31"/>
                <a:gd name="T22" fmla="*/ 0 w 31"/>
                <a:gd name="T23" fmla="*/ 0 h 31"/>
                <a:gd name="T24" fmla="*/ 0 w 31"/>
                <a:gd name="T25" fmla="*/ 0 h 31"/>
                <a:gd name="T26" fmla="*/ 0 w 31"/>
                <a:gd name="T27" fmla="*/ 0 h 31"/>
                <a:gd name="T28" fmla="*/ 0 w 31"/>
                <a:gd name="T29" fmla="*/ 0 h 31"/>
                <a:gd name="T30" fmla="*/ 0 w 31"/>
                <a:gd name="T31" fmla="*/ 0 h 31"/>
                <a:gd name="T32" fmla="*/ 0 w 31"/>
                <a:gd name="T33" fmla="*/ 0 h 31"/>
                <a:gd name="T34" fmla="*/ 0 w 31"/>
                <a:gd name="T35" fmla="*/ 0 h 31"/>
                <a:gd name="T36" fmla="*/ 0 w 31"/>
                <a:gd name="T37" fmla="*/ 0 h 31"/>
                <a:gd name="T38" fmla="*/ 0 w 31"/>
                <a:gd name="T39" fmla="*/ 0 h 3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1"/>
                <a:gd name="T61" fmla="*/ 0 h 31"/>
                <a:gd name="T62" fmla="*/ 31 w 31"/>
                <a:gd name="T63" fmla="*/ 31 h 31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1" h="31">
                  <a:moveTo>
                    <a:pt x="30" y="30"/>
                  </a:moveTo>
                  <a:lnTo>
                    <a:pt x="30" y="30"/>
                  </a:lnTo>
                  <a:lnTo>
                    <a:pt x="0" y="30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3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48" name="AutoShape 312"/>
            <p:cNvSpPr>
              <a:spLocks noChangeArrowheads="1"/>
            </p:cNvSpPr>
            <p:nvPr/>
          </p:nvSpPr>
          <p:spPr bwMode="auto">
            <a:xfrm>
              <a:off x="3044" y="2290"/>
              <a:ext cx="6" cy="6"/>
            </a:xfrm>
            <a:prstGeom prst="roundRect">
              <a:avLst>
                <a:gd name="adj" fmla="val 16667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000">
                <a:solidFill>
                  <a:srgbClr val="006600"/>
                </a:solidFill>
                <a:latin typeface="Tahoma" pitchFamily="34" charset="0"/>
              </a:endParaRPr>
            </a:p>
          </p:txBody>
        </p:sp>
        <p:sp>
          <p:nvSpPr>
            <p:cNvPr id="32849" name="Freeform 313"/>
            <p:cNvSpPr>
              <a:spLocks noChangeArrowheads="1"/>
            </p:cNvSpPr>
            <p:nvPr/>
          </p:nvSpPr>
          <p:spPr bwMode="auto">
            <a:xfrm>
              <a:off x="3070" y="2299"/>
              <a:ext cx="7" cy="1"/>
            </a:xfrm>
            <a:custGeom>
              <a:avLst/>
              <a:gdLst>
                <a:gd name="T0" fmla="*/ 0 w 32"/>
                <a:gd name="T1" fmla="*/ 0 h 1"/>
                <a:gd name="T2" fmla="*/ 0 w 32"/>
                <a:gd name="T3" fmla="*/ 0 h 1"/>
                <a:gd name="T4" fmla="*/ 0 w 32"/>
                <a:gd name="T5" fmla="*/ 0 h 1"/>
                <a:gd name="T6" fmla="*/ 0 60000 65536"/>
                <a:gd name="T7" fmla="*/ 0 60000 65536"/>
                <a:gd name="T8" fmla="*/ 0 60000 65536"/>
                <a:gd name="T9" fmla="*/ 0 w 32"/>
                <a:gd name="T10" fmla="*/ 0 h 1"/>
                <a:gd name="T11" fmla="*/ 32 w 3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" h="1">
                  <a:moveTo>
                    <a:pt x="0" y="0"/>
                  </a:moveTo>
                  <a:lnTo>
                    <a:pt x="31" y="0"/>
                  </a:lnTo>
                  <a:lnTo>
                    <a:pt x="0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50" name="Freeform 314"/>
            <p:cNvSpPr>
              <a:spLocks noChangeArrowheads="1"/>
            </p:cNvSpPr>
            <p:nvPr/>
          </p:nvSpPr>
          <p:spPr bwMode="auto">
            <a:xfrm>
              <a:off x="3070" y="2295"/>
              <a:ext cx="29" cy="4"/>
            </a:xfrm>
            <a:custGeom>
              <a:avLst/>
              <a:gdLst>
                <a:gd name="T0" fmla="*/ 0 w 127"/>
                <a:gd name="T1" fmla="*/ 0 h 18"/>
                <a:gd name="T2" fmla="*/ 0 w 127"/>
                <a:gd name="T3" fmla="*/ 0 h 18"/>
                <a:gd name="T4" fmla="*/ 0 w 127"/>
                <a:gd name="T5" fmla="*/ 0 h 18"/>
                <a:gd name="T6" fmla="*/ 0 w 127"/>
                <a:gd name="T7" fmla="*/ 0 h 18"/>
                <a:gd name="T8" fmla="*/ 0 w 127"/>
                <a:gd name="T9" fmla="*/ 0 h 18"/>
                <a:gd name="T10" fmla="*/ 0 w 127"/>
                <a:gd name="T11" fmla="*/ 0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7"/>
                <a:gd name="T19" fmla="*/ 0 h 18"/>
                <a:gd name="T20" fmla="*/ 127 w 127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7" h="18">
                  <a:moveTo>
                    <a:pt x="0" y="17"/>
                  </a:moveTo>
                  <a:lnTo>
                    <a:pt x="29" y="17"/>
                  </a:lnTo>
                  <a:lnTo>
                    <a:pt x="57" y="17"/>
                  </a:lnTo>
                  <a:lnTo>
                    <a:pt x="70" y="17"/>
                  </a:lnTo>
                  <a:lnTo>
                    <a:pt x="99" y="0"/>
                  </a:lnTo>
                  <a:lnTo>
                    <a:pt x="126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51" name="Freeform 315"/>
            <p:cNvSpPr>
              <a:spLocks noChangeArrowheads="1"/>
            </p:cNvSpPr>
            <p:nvPr/>
          </p:nvSpPr>
          <p:spPr bwMode="auto">
            <a:xfrm>
              <a:off x="3070" y="2299"/>
              <a:ext cx="1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0 w 1"/>
                <a:gd name="T11" fmla="*/ 0 h 1"/>
                <a:gd name="T12" fmla="*/ 0 w 1"/>
                <a:gd name="T13" fmla="*/ 0 h 1"/>
                <a:gd name="T14" fmla="*/ 0 w 1"/>
                <a:gd name="T15" fmla="*/ 0 h 1"/>
                <a:gd name="T16" fmla="*/ 0 w 1"/>
                <a:gd name="T17" fmla="*/ 0 h 1"/>
                <a:gd name="T18" fmla="*/ 0 w 1"/>
                <a:gd name="T19" fmla="*/ 0 h 1"/>
                <a:gd name="T20" fmla="*/ 0 w 1"/>
                <a:gd name="T21" fmla="*/ 0 h 1"/>
                <a:gd name="T22" fmla="*/ 0 w 1"/>
                <a:gd name="T23" fmla="*/ 0 h 1"/>
                <a:gd name="T24" fmla="*/ 0 w 1"/>
                <a:gd name="T25" fmla="*/ 0 h 1"/>
                <a:gd name="T26" fmla="*/ 0 w 1"/>
                <a:gd name="T27" fmla="*/ 0 h 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"/>
                <a:gd name="T43" fmla="*/ 0 h 1"/>
                <a:gd name="T44" fmla="*/ 1 w 1"/>
                <a:gd name="T45" fmla="*/ 1 h 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52" name="Line 316"/>
            <p:cNvSpPr>
              <a:spLocks noChangeShapeType="1"/>
            </p:cNvSpPr>
            <p:nvPr/>
          </p:nvSpPr>
          <p:spPr bwMode="auto">
            <a:xfrm>
              <a:off x="3070" y="2299"/>
              <a:ext cx="4" cy="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53" name="Freeform 317"/>
            <p:cNvSpPr>
              <a:spLocks noChangeArrowheads="1"/>
            </p:cNvSpPr>
            <p:nvPr/>
          </p:nvSpPr>
          <p:spPr bwMode="auto">
            <a:xfrm>
              <a:off x="3099" y="2295"/>
              <a:ext cx="7" cy="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0 w 31"/>
                <a:gd name="T5" fmla="*/ 0 h 1"/>
                <a:gd name="T6" fmla="*/ 0 60000 65536"/>
                <a:gd name="T7" fmla="*/ 0 60000 65536"/>
                <a:gd name="T8" fmla="*/ 0 60000 65536"/>
                <a:gd name="T9" fmla="*/ 0 w 31"/>
                <a:gd name="T10" fmla="*/ 0 h 1"/>
                <a:gd name="T11" fmla="*/ 31 w 31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" h="1">
                  <a:moveTo>
                    <a:pt x="0" y="0"/>
                  </a:moveTo>
                  <a:lnTo>
                    <a:pt x="30" y="0"/>
                  </a:lnTo>
                  <a:lnTo>
                    <a:pt x="0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54" name="Line 318"/>
            <p:cNvSpPr>
              <a:spLocks noChangeShapeType="1"/>
            </p:cNvSpPr>
            <p:nvPr/>
          </p:nvSpPr>
          <p:spPr bwMode="auto">
            <a:xfrm>
              <a:off x="3099" y="2295"/>
              <a:ext cx="6" cy="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55" name="Freeform 319"/>
            <p:cNvSpPr>
              <a:spLocks noChangeArrowheads="1"/>
            </p:cNvSpPr>
            <p:nvPr/>
          </p:nvSpPr>
          <p:spPr bwMode="auto">
            <a:xfrm>
              <a:off x="3099" y="2295"/>
              <a:ext cx="1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0 w 1"/>
                <a:gd name="T11" fmla="*/ 0 h 1"/>
                <a:gd name="T12" fmla="*/ 0 w 1"/>
                <a:gd name="T13" fmla="*/ 0 h 1"/>
                <a:gd name="T14" fmla="*/ 0 w 1"/>
                <a:gd name="T15" fmla="*/ 0 h 1"/>
                <a:gd name="T16" fmla="*/ 0 w 1"/>
                <a:gd name="T17" fmla="*/ 0 h 1"/>
                <a:gd name="T18" fmla="*/ 0 w 1"/>
                <a:gd name="T19" fmla="*/ 0 h 1"/>
                <a:gd name="T20" fmla="*/ 0 w 1"/>
                <a:gd name="T21" fmla="*/ 0 h 1"/>
                <a:gd name="T22" fmla="*/ 0 w 1"/>
                <a:gd name="T23" fmla="*/ 0 h 1"/>
                <a:gd name="T24" fmla="*/ 0 w 1"/>
                <a:gd name="T25" fmla="*/ 0 h 1"/>
                <a:gd name="T26" fmla="*/ 0 w 1"/>
                <a:gd name="T27" fmla="*/ 0 h 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"/>
                <a:gd name="T43" fmla="*/ 0 h 1"/>
                <a:gd name="T44" fmla="*/ 1 w 1"/>
                <a:gd name="T45" fmla="*/ 1 h 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56" name="Line 320"/>
            <p:cNvSpPr>
              <a:spLocks noChangeShapeType="1"/>
            </p:cNvSpPr>
            <p:nvPr/>
          </p:nvSpPr>
          <p:spPr bwMode="auto">
            <a:xfrm>
              <a:off x="3099" y="2295"/>
              <a:ext cx="4" cy="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57" name="Freeform 321"/>
            <p:cNvSpPr>
              <a:spLocks noChangeArrowheads="1"/>
            </p:cNvSpPr>
            <p:nvPr/>
          </p:nvSpPr>
          <p:spPr bwMode="auto">
            <a:xfrm>
              <a:off x="3106" y="2290"/>
              <a:ext cx="4" cy="7"/>
            </a:xfrm>
            <a:custGeom>
              <a:avLst/>
              <a:gdLst>
                <a:gd name="T0" fmla="*/ 0 w 18"/>
                <a:gd name="T1" fmla="*/ 0 h 31"/>
                <a:gd name="T2" fmla="*/ 0 w 18"/>
                <a:gd name="T3" fmla="*/ 0 h 31"/>
                <a:gd name="T4" fmla="*/ 0 w 18"/>
                <a:gd name="T5" fmla="*/ 0 h 31"/>
                <a:gd name="T6" fmla="*/ 0 w 18"/>
                <a:gd name="T7" fmla="*/ 0 h 31"/>
                <a:gd name="T8" fmla="*/ 0 w 18"/>
                <a:gd name="T9" fmla="*/ 0 h 31"/>
                <a:gd name="T10" fmla="*/ 0 w 18"/>
                <a:gd name="T11" fmla="*/ 0 h 31"/>
                <a:gd name="T12" fmla="*/ 0 w 18"/>
                <a:gd name="T13" fmla="*/ 0 h 31"/>
                <a:gd name="T14" fmla="*/ 0 w 18"/>
                <a:gd name="T15" fmla="*/ 0 h 31"/>
                <a:gd name="T16" fmla="*/ 0 w 18"/>
                <a:gd name="T17" fmla="*/ 0 h 31"/>
                <a:gd name="T18" fmla="*/ 0 w 18"/>
                <a:gd name="T19" fmla="*/ 0 h 31"/>
                <a:gd name="T20" fmla="*/ 0 w 18"/>
                <a:gd name="T21" fmla="*/ 0 h 31"/>
                <a:gd name="T22" fmla="*/ 0 w 18"/>
                <a:gd name="T23" fmla="*/ 0 h 31"/>
                <a:gd name="T24" fmla="*/ 0 w 18"/>
                <a:gd name="T25" fmla="*/ 0 h 31"/>
                <a:gd name="T26" fmla="*/ 0 w 18"/>
                <a:gd name="T27" fmla="*/ 0 h 31"/>
                <a:gd name="T28" fmla="*/ 0 w 18"/>
                <a:gd name="T29" fmla="*/ 0 h 31"/>
                <a:gd name="T30" fmla="*/ 0 w 18"/>
                <a:gd name="T31" fmla="*/ 0 h 31"/>
                <a:gd name="T32" fmla="*/ 0 w 18"/>
                <a:gd name="T33" fmla="*/ 0 h 31"/>
                <a:gd name="T34" fmla="*/ 0 w 18"/>
                <a:gd name="T35" fmla="*/ 0 h 31"/>
                <a:gd name="T36" fmla="*/ 0 w 18"/>
                <a:gd name="T37" fmla="*/ 0 h 31"/>
                <a:gd name="T38" fmla="*/ 0 w 18"/>
                <a:gd name="T39" fmla="*/ 0 h 3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8"/>
                <a:gd name="T61" fmla="*/ 0 h 31"/>
                <a:gd name="T62" fmla="*/ 18 w 18"/>
                <a:gd name="T63" fmla="*/ 31 h 31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8" h="31">
                  <a:moveTo>
                    <a:pt x="0" y="0"/>
                  </a:moveTo>
                  <a:lnTo>
                    <a:pt x="0" y="0"/>
                  </a:lnTo>
                  <a:lnTo>
                    <a:pt x="17" y="30"/>
                  </a:lnTo>
                  <a:lnTo>
                    <a:pt x="0" y="30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58" name="Freeform 322"/>
            <p:cNvSpPr>
              <a:spLocks noChangeArrowheads="1"/>
            </p:cNvSpPr>
            <p:nvPr/>
          </p:nvSpPr>
          <p:spPr bwMode="auto">
            <a:xfrm>
              <a:off x="3106" y="2290"/>
              <a:ext cx="4" cy="7"/>
            </a:xfrm>
            <a:custGeom>
              <a:avLst/>
              <a:gdLst>
                <a:gd name="T0" fmla="*/ 0 w 18"/>
                <a:gd name="T1" fmla="*/ 0 h 31"/>
                <a:gd name="T2" fmla="*/ 0 w 18"/>
                <a:gd name="T3" fmla="*/ 0 h 31"/>
                <a:gd name="T4" fmla="*/ 0 w 18"/>
                <a:gd name="T5" fmla="*/ 0 h 31"/>
                <a:gd name="T6" fmla="*/ 0 w 18"/>
                <a:gd name="T7" fmla="*/ 0 h 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31"/>
                <a:gd name="T14" fmla="*/ 18 w 18"/>
                <a:gd name="T15" fmla="*/ 31 h 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31">
                  <a:moveTo>
                    <a:pt x="0" y="0"/>
                  </a:moveTo>
                  <a:lnTo>
                    <a:pt x="17" y="30"/>
                  </a:lnTo>
                  <a:lnTo>
                    <a:pt x="0" y="30"/>
                  </a:lnTo>
                  <a:lnTo>
                    <a:pt x="0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59" name="Freeform 323"/>
            <p:cNvSpPr>
              <a:spLocks noChangeArrowheads="1"/>
            </p:cNvSpPr>
            <p:nvPr/>
          </p:nvSpPr>
          <p:spPr bwMode="auto">
            <a:xfrm>
              <a:off x="2978" y="2683"/>
              <a:ext cx="44" cy="32"/>
            </a:xfrm>
            <a:custGeom>
              <a:avLst/>
              <a:gdLst>
                <a:gd name="T0" fmla="*/ 0 w 193"/>
                <a:gd name="T1" fmla="*/ 0 h 141"/>
                <a:gd name="T2" fmla="*/ 0 w 193"/>
                <a:gd name="T3" fmla="*/ 0 h 141"/>
                <a:gd name="T4" fmla="*/ 0 w 193"/>
                <a:gd name="T5" fmla="*/ 0 h 141"/>
                <a:gd name="T6" fmla="*/ 0 w 193"/>
                <a:gd name="T7" fmla="*/ 0 h 141"/>
                <a:gd name="T8" fmla="*/ 0 w 193"/>
                <a:gd name="T9" fmla="*/ 0 h 141"/>
                <a:gd name="T10" fmla="*/ 0 w 193"/>
                <a:gd name="T11" fmla="*/ 0 h 141"/>
                <a:gd name="T12" fmla="*/ 0 w 193"/>
                <a:gd name="T13" fmla="*/ 0 h 141"/>
                <a:gd name="T14" fmla="*/ 0 w 193"/>
                <a:gd name="T15" fmla="*/ 0 h 141"/>
                <a:gd name="T16" fmla="*/ 0 w 193"/>
                <a:gd name="T17" fmla="*/ 0 h 141"/>
                <a:gd name="T18" fmla="*/ 0 w 193"/>
                <a:gd name="T19" fmla="*/ 0 h 141"/>
                <a:gd name="T20" fmla="*/ 0 w 193"/>
                <a:gd name="T21" fmla="*/ 0 h 141"/>
                <a:gd name="T22" fmla="*/ 0 w 193"/>
                <a:gd name="T23" fmla="*/ 0 h 141"/>
                <a:gd name="T24" fmla="*/ 0 w 193"/>
                <a:gd name="T25" fmla="*/ 0 h 141"/>
                <a:gd name="T26" fmla="*/ 0 w 193"/>
                <a:gd name="T27" fmla="*/ 0 h 141"/>
                <a:gd name="T28" fmla="*/ 0 w 193"/>
                <a:gd name="T29" fmla="*/ 0 h 141"/>
                <a:gd name="T30" fmla="*/ 0 w 193"/>
                <a:gd name="T31" fmla="*/ 0 h 141"/>
                <a:gd name="T32" fmla="*/ 0 w 193"/>
                <a:gd name="T33" fmla="*/ 0 h 141"/>
                <a:gd name="T34" fmla="*/ 0 w 193"/>
                <a:gd name="T35" fmla="*/ 0 h 141"/>
                <a:gd name="T36" fmla="*/ 0 w 193"/>
                <a:gd name="T37" fmla="*/ 0 h 141"/>
                <a:gd name="T38" fmla="*/ 0 w 193"/>
                <a:gd name="T39" fmla="*/ 0 h 141"/>
                <a:gd name="T40" fmla="*/ 0 w 193"/>
                <a:gd name="T41" fmla="*/ 0 h 141"/>
                <a:gd name="T42" fmla="*/ 0 w 193"/>
                <a:gd name="T43" fmla="*/ 0 h 141"/>
                <a:gd name="T44" fmla="*/ 0 w 193"/>
                <a:gd name="T45" fmla="*/ 0 h 141"/>
                <a:gd name="T46" fmla="*/ 0 w 193"/>
                <a:gd name="T47" fmla="*/ 0 h 141"/>
                <a:gd name="T48" fmla="*/ 0 w 193"/>
                <a:gd name="T49" fmla="*/ 0 h 141"/>
                <a:gd name="T50" fmla="*/ 0 w 193"/>
                <a:gd name="T51" fmla="*/ 0 h 141"/>
                <a:gd name="T52" fmla="*/ 0 w 193"/>
                <a:gd name="T53" fmla="*/ 0 h 141"/>
                <a:gd name="T54" fmla="*/ 0 w 193"/>
                <a:gd name="T55" fmla="*/ 0 h 141"/>
                <a:gd name="T56" fmla="*/ 0 w 193"/>
                <a:gd name="T57" fmla="*/ 0 h 141"/>
                <a:gd name="T58" fmla="*/ 0 w 193"/>
                <a:gd name="T59" fmla="*/ 0 h 141"/>
                <a:gd name="T60" fmla="*/ 0 w 193"/>
                <a:gd name="T61" fmla="*/ 0 h 141"/>
                <a:gd name="T62" fmla="*/ 0 w 193"/>
                <a:gd name="T63" fmla="*/ 0 h 141"/>
                <a:gd name="T64" fmla="*/ 0 w 193"/>
                <a:gd name="T65" fmla="*/ 0 h 14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3"/>
                <a:gd name="T100" fmla="*/ 0 h 141"/>
                <a:gd name="T101" fmla="*/ 193 w 193"/>
                <a:gd name="T102" fmla="*/ 141 h 14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3" h="141">
                  <a:moveTo>
                    <a:pt x="109" y="140"/>
                  </a:moveTo>
                  <a:lnTo>
                    <a:pt x="109" y="140"/>
                  </a:lnTo>
                  <a:lnTo>
                    <a:pt x="137" y="140"/>
                  </a:lnTo>
                  <a:lnTo>
                    <a:pt x="165" y="140"/>
                  </a:lnTo>
                  <a:lnTo>
                    <a:pt x="165" y="124"/>
                  </a:lnTo>
                  <a:lnTo>
                    <a:pt x="192" y="124"/>
                  </a:lnTo>
                  <a:lnTo>
                    <a:pt x="192" y="96"/>
                  </a:lnTo>
                  <a:lnTo>
                    <a:pt x="192" y="68"/>
                  </a:lnTo>
                  <a:lnTo>
                    <a:pt x="192" y="55"/>
                  </a:lnTo>
                  <a:lnTo>
                    <a:pt x="192" y="26"/>
                  </a:lnTo>
                  <a:lnTo>
                    <a:pt x="165" y="26"/>
                  </a:lnTo>
                  <a:lnTo>
                    <a:pt x="137" y="0"/>
                  </a:lnTo>
                  <a:lnTo>
                    <a:pt x="109" y="0"/>
                  </a:lnTo>
                  <a:lnTo>
                    <a:pt x="66" y="0"/>
                  </a:lnTo>
                  <a:lnTo>
                    <a:pt x="38" y="0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55"/>
                  </a:lnTo>
                  <a:lnTo>
                    <a:pt x="0" y="68"/>
                  </a:lnTo>
                  <a:lnTo>
                    <a:pt x="0" y="96"/>
                  </a:lnTo>
                  <a:lnTo>
                    <a:pt x="0" y="124"/>
                  </a:lnTo>
                  <a:lnTo>
                    <a:pt x="12" y="124"/>
                  </a:lnTo>
                  <a:lnTo>
                    <a:pt x="12" y="140"/>
                  </a:lnTo>
                  <a:lnTo>
                    <a:pt x="38" y="140"/>
                  </a:lnTo>
                  <a:lnTo>
                    <a:pt x="66" y="140"/>
                  </a:lnTo>
                  <a:lnTo>
                    <a:pt x="109" y="14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60" name="Freeform 324"/>
            <p:cNvSpPr>
              <a:spLocks noChangeArrowheads="1"/>
            </p:cNvSpPr>
            <p:nvPr/>
          </p:nvSpPr>
          <p:spPr bwMode="auto">
            <a:xfrm>
              <a:off x="2978" y="2683"/>
              <a:ext cx="44" cy="32"/>
            </a:xfrm>
            <a:custGeom>
              <a:avLst/>
              <a:gdLst>
                <a:gd name="T0" fmla="*/ 0 w 193"/>
                <a:gd name="T1" fmla="*/ 0 h 141"/>
                <a:gd name="T2" fmla="*/ 0 w 193"/>
                <a:gd name="T3" fmla="*/ 0 h 141"/>
                <a:gd name="T4" fmla="*/ 0 w 193"/>
                <a:gd name="T5" fmla="*/ 0 h 141"/>
                <a:gd name="T6" fmla="*/ 0 w 193"/>
                <a:gd name="T7" fmla="*/ 0 h 141"/>
                <a:gd name="T8" fmla="*/ 0 w 193"/>
                <a:gd name="T9" fmla="*/ 0 h 141"/>
                <a:gd name="T10" fmla="*/ 0 w 193"/>
                <a:gd name="T11" fmla="*/ 0 h 141"/>
                <a:gd name="T12" fmla="*/ 0 w 193"/>
                <a:gd name="T13" fmla="*/ 0 h 141"/>
                <a:gd name="T14" fmla="*/ 0 w 193"/>
                <a:gd name="T15" fmla="*/ 0 h 141"/>
                <a:gd name="T16" fmla="*/ 0 w 193"/>
                <a:gd name="T17" fmla="*/ 0 h 141"/>
                <a:gd name="T18" fmla="*/ 0 w 193"/>
                <a:gd name="T19" fmla="*/ 0 h 141"/>
                <a:gd name="T20" fmla="*/ 0 w 193"/>
                <a:gd name="T21" fmla="*/ 0 h 141"/>
                <a:gd name="T22" fmla="*/ 0 w 193"/>
                <a:gd name="T23" fmla="*/ 0 h 141"/>
                <a:gd name="T24" fmla="*/ 0 w 193"/>
                <a:gd name="T25" fmla="*/ 0 h 141"/>
                <a:gd name="T26" fmla="*/ 0 w 193"/>
                <a:gd name="T27" fmla="*/ 0 h 141"/>
                <a:gd name="T28" fmla="*/ 0 w 193"/>
                <a:gd name="T29" fmla="*/ 0 h 141"/>
                <a:gd name="T30" fmla="*/ 0 w 193"/>
                <a:gd name="T31" fmla="*/ 0 h 141"/>
                <a:gd name="T32" fmla="*/ 0 w 193"/>
                <a:gd name="T33" fmla="*/ 0 h 141"/>
                <a:gd name="T34" fmla="*/ 0 w 193"/>
                <a:gd name="T35" fmla="*/ 0 h 141"/>
                <a:gd name="T36" fmla="*/ 0 w 193"/>
                <a:gd name="T37" fmla="*/ 0 h 141"/>
                <a:gd name="T38" fmla="*/ 0 w 193"/>
                <a:gd name="T39" fmla="*/ 0 h 141"/>
                <a:gd name="T40" fmla="*/ 0 w 193"/>
                <a:gd name="T41" fmla="*/ 0 h 141"/>
                <a:gd name="T42" fmla="*/ 0 w 193"/>
                <a:gd name="T43" fmla="*/ 0 h 141"/>
                <a:gd name="T44" fmla="*/ 0 w 193"/>
                <a:gd name="T45" fmla="*/ 0 h 141"/>
                <a:gd name="T46" fmla="*/ 0 w 193"/>
                <a:gd name="T47" fmla="*/ 0 h 141"/>
                <a:gd name="T48" fmla="*/ 0 w 193"/>
                <a:gd name="T49" fmla="*/ 0 h 14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93"/>
                <a:gd name="T76" fmla="*/ 0 h 141"/>
                <a:gd name="T77" fmla="*/ 193 w 193"/>
                <a:gd name="T78" fmla="*/ 141 h 14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93" h="141">
                  <a:moveTo>
                    <a:pt x="109" y="140"/>
                  </a:moveTo>
                  <a:lnTo>
                    <a:pt x="137" y="140"/>
                  </a:lnTo>
                  <a:lnTo>
                    <a:pt x="165" y="140"/>
                  </a:lnTo>
                  <a:lnTo>
                    <a:pt x="165" y="124"/>
                  </a:lnTo>
                  <a:lnTo>
                    <a:pt x="192" y="124"/>
                  </a:lnTo>
                  <a:lnTo>
                    <a:pt x="192" y="96"/>
                  </a:lnTo>
                  <a:lnTo>
                    <a:pt x="192" y="68"/>
                  </a:lnTo>
                  <a:lnTo>
                    <a:pt x="192" y="55"/>
                  </a:lnTo>
                  <a:lnTo>
                    <a:pt x="192" y="26"/>
                  </a:lnTo>
                  <a:lnTo>
                    <a:pt x="165" y="26"/>
                  </a:lnTo>
                  <a:lnTo>
                    <a:pt x="137" y="0"/>
                  </a:lnTo>
                  <a:lnTo>
                    <a:pt x="109" y="0"/>
                  </a:lnTo>
                  <a:lnTo>
                    <a:pt x="66" y="0"/>
                  </a:lnTo>
                  <a:lnTo>
                    <a:pt x="38" y="0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55"/>
                  </a:lnTo>
                  <a:lnTo>
                    <a:pt x="0" y="68"/>
                  </a:lnTo>
                  <a:lnTo>
                    <a:pt x="0" y="96"/>
                  </a:lnTo>
                  <a:lnTo>
                    <a:pt x="0" y="124"/>
                  </a:lnTo>
                  <a:lnTo>
                    <a:pt x="12" y="124"/>
                  </a:lnTo>
                  <a:lnTo>
                    <a:pt x="12" y="140"/>
                  </a:lnTo>
                  <a:lnTo>
                    <a:pt x="38" y="140"/>
                  </a:lnTo>
                  <a:lnTo>
                    <a:pt x="66" y="140"/>
                  </a:lnTo>
                  <a:lnTo>
                    <a:pt x="109" y="14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61" name="Freeform 325"/>
            <p:cNvSpPr>
              <a:spLocks noChangeArrowheads="1"/>
            </p:cNvSpPr>
            <p:nvPr/>
          </p:nvSpPr>
          <p:spPr bwMode="auto">
            <a:xfrm>
              <a:off x="2978" y="2633"/>
              <a:ext cx="47" cy="36"/>
            </a:xfrm>
            <a:custGeom>
              <a:avLst/>
              <a:gdLst>
                <a:gd name="T0" fmla="*/ 0 w 206"/>
                <a:gd name="T1" fmla="*/ 0 h 158"/>
                <a:gd name="T2" fmla="*/ 0 w 206"/>
                <a:gd name="T3" fmla="*/ 0 h 158"/>
                <a:gd name="T4" fmla="*/ 0 w 206"/>
                <a:gd name="T5" fmla="*/ 0 h 158"/>
                <a:gd name="T6" fmla="*/ 0 w 206"/>
                <a:gd name="T7" fmla="*/ 0 h 158"/>
                <a:gd name="T8" fmla="*/ 0 w 206"/>
                <a:gd name="T9" fmla="*/ 0 h 158"/>
                <a:gd name="T10" fmla="*/ 0 w 206"/>
                <a:gd name="T11" fmla="*/ 0 h 158"/>
                <a:gd name="T12" fmla="*/ 0 w 206"/>
                <a:gd name="T13" fmla="*/ 0 h 158"/>
                <a:gd name="T14" fmla="*/ 0 w 206"/>
                <a:gd name="T15" fmla="*/ 0 h 158"/>
                <a:gd name="T16" fmla="*/ 0 w 206"/>
                <a:gd name="T17" fmla="*/ 0 h 158"/>
                <a:gd name="T18" fmla="*/ 0 w 206"/>
                <a:gd name="T19" fmla="*/ 0 h 158"/>
                <a:gd name="T20" fmla="*/ 0 w 206"/>
                <a:gd name="T21" fmla="*/ 0 h 158"/>
                <a:gd name="T22" fmla="*/ 0 w 206"/>
                <a:gd name="T23" fmla="*/ 0 h 158"/>
                <a:gd name="T24" fmla="*/ 0 w 206"/>
                <a:gd name="T25" fmla="*/ 0 h 158"/>
                <a:gd name="T26" fmla="*/ 0 w 206"/>
                <a:gd name="T27" fmla="*/ 0 h 158"/>
                <a:gd name="T28" fmla="*/ 0 w 206"/>
                <a:gd name="T29" fmla="*/ 0 h 158"/>
                <a:gd name="T30" fmla="*/ 0 w 206"/>
                <a:gd name="T31" fmla="*/ 0 h 158"/>
                <a:gd name="T32" fmla="*/ 0 w 206"/>
                <a:gd name="T33" fmla="*/ 0 h 158"/>
                <a:gd name="T34" fmla="*/ 0 w 206"/>
                <a:gd name="T35" fmla="*/ 0 h 158"/>
                <a:gd name="T36" fmla="*/ 0 w 206"/>
                <a:gd name="T37" fmla="*/ 0 h 158"/>
                <a:gd name="T38" fmla="*/ 0 w 206"/>
                <a:gd name="T39" fmla="*/ 0 h 158"/>
                <a:gd name="T40" fmla="*/ 0 w 206"/>
                <a:gd name="T41" fmla="*/ 0 h 158"/>
                <a:gd name="T42" fmla="*/ 0 w 206"/>
                <a:gd name="T43" fmla="*/ 0 h 158"/>
                <a:gd name="T44" fmla="*/ 0 w 206"/>
                <a:gd name="T45" fmla="*/ 0 h 158"/>
                <a:gd name="T46" fmla="*/ 0 w 206"/>
                <a:gd name="T47" fmla="*/ 0 h 158"/>
                <a:gd name="T48" fmla="*/ 0 w 206"/>
                <a:gd name="T49" fmla="*/ 0 h 158"/>
                <a:gd name="T50" fmla="*/ 0 w 206"/>
                <a:gd name="T51" fmla="*/ 0 h 158"/>
                <a:gd name="T52" fmla="*/ 0 w 206"/>
                <a:gd name="T53" fmla="*/ 0 h 158"/>
                <a:gd name="T54" fmla="*/ 0 w 206"/>
                <a:gd name="T55" fmla="*/ 0 h 158"/>
                <a:gd name="T56" fmla="*/ 0 w 206"/>
                <a:gd name="T57" fmla="*/ 0 h 158"/>
                <a:gd name="T58" fmla="*/ 0 w 206"/>
                <a:gd name="T59" fmla="*/ 0 h 158"/>
                <a:gd name="T60" fmla="*/ 0 w 206"/>
                <a:gd name="T61" fmla="*/ 0 h 158"/>
                <a:gd name="T62" fmla="*/ 0 w 206"/>
                <a:gd name="T63" fmla="*/ 0 h 158"/>
                <a:gd name="T64" fmla="*/ 0 w 206"/>
                <a:gd name="T65" fmla="*/ 0 h 15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06"/>
                <a:gd name="T100" fmla="*/ 0 h 158"/>
                <a:gd name="T101" fmla="*/ 206 w 206"/>
                <a:gd name="T102" fmla="*/ 158 h 15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06" h="158">
                  <a:moveTo>
                    <a:pt x="134" y="157"/>
                  </a:moveTo>
                  <a:lnTo>
                    <a:pt x="134" y="157"/>
                  </a:lnTo>
                  <a:lnTo>
                    <a:pt x="134" y="126"/>
                  </a:lnTo>
                  <a:lnTo>
                    <a:pt x="162" y="126"/>
                  </a:lnTo>
                  <a:lnTo>
                    <a:pt x="189" y="126"/>
                  </a:lnTo>
                  <a:lnTo>
                    <a:pt x="189" y="98"/>
                  </a:lnTo>
                  <a:lnTo>
                    <a:pt x="205" y="85"/>
                  </a:lnTo>
                  <a:lnTo>
                    <a:pt x="205" y="56"/>
                  </a:lnTo>
                  <a:lnTo>
                    <a:pt x="189" y="56"/>
                  </a:lnTo>
                  <a:lnTo>
                    <a:pt x="189" y="28"/>
                  </a:lnTo>
                  <a:lnTo>
                    <a:pt x="189" y="0"/>
                  </a:lnTo>
                  <a:lnTo>
                    <a:pt x="162" y="0"/>
                  </a:lnTo>
                  <a:lnTo>
                    <a:pt x="134" y="0"/>
                  </a:lnTo>
                  <a:lnTo>
                    <a:pt x="65" y="0"/>
                  </a:lnTo>
                  <a:lnTo>
                    <a:pt x="37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11" y="56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11" y="98"/>
                  </a:lnTo>
                  <a:lnTo>
                    <a:pt x="11" y="126"/>
                  </a:lnTo>
                  <a:lnTo>
                    <a:pt x="37" y="126"/>
                  </a:lnTo>
                  <a:lnTo>
                    <a:pt x="65" y="126"/>
                  </a:lnTo>
                  <a:lnTo>
                    <a:pt x="134" y="157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62" name="Freeform 326"/>
            <p:cNvSpPr>
              <a:spLocks noChangeArrowheads="1"/>
            </p:cNvSpPr>
            <p:nvPr/>
          </p:nvSpPr>
          <p:spPr bwMode="auto">
            <a:xfrm>
              <a:off x="2978" y="2633"/>
              <a:ext cx="47" cy="36"/>
            </a:xfrm>
            <a:custGeom>
              <a:avLst/>
              <a:gdLst>
                <a:gd name="T0" fmla="*/ 0 w 206"/>
                <a:gd name="T1" fmla="*/ 0 h 158"/>
                <a:gd name="T2" fmla="*/ 0 w 206"/>
                <a:gd name="T3" fmla="*/ 0 h 158"/>
                <a:gd name="T4" fmla="*/ 0 w 206"/>
                <a:gd name="T5" fmla="*/ 0 h 158"/>
                <a:gd name="T6" fmla="*/ 0 w 206"/>
                <a:gd name="T7" fmla="*/ 0 h 158"/>
                <a:gd name="T8" fmla="*/ 0 w 206"/>
                <a:gd name="T9" fmla="*/ 0 h 158"/>
                <a:gd name="T10" fmla="*/ 0 w 206"/>
                <a:gd name="T11" fmla="*/ 0 h 158"/>
                <a:gd name="T12" fmla="*/ 0 w 206"/>
                <a:gd name="T13" fmla="*/ 0 h 158"/>
                <a:gd name="T14" fmla="*/ 0 w 206"/>
                <a:gd name="T15" fmla="*/ 0 h 158"/>
                <a:gd name="T16" fmla="*/ 0 w 206"/>
                <a:gd name="T17" fmla="*/ 0 h 158"/>
                <a:gd name="T18" fmla="*/ 0 w 206"/>
                <a:gd name="T19" fmla="*/ 0 h 158"/>
                <a:gd name="T20" fmla="*/ 0 w 206"/>
                <a:gd name="T21" fmla="*/ 0 h 158"/>
                <a:gd name="T22" fmla="*/ 0 w 206"/>
                <a:gd name="T23" fmla="*/ 0 h 158"/>
                <a:gd name="T24" fmla="*/ 0 w 206"/>
                <a:gd name="T25" fmla="*/ 0 h 158"/>
                <a:gd name="T26" fmla="*/ 0 w 206"/>
                <a:gd name="T27" fmla="*/ 0 h 158"/>
                <a:gd name="T28" fmla="*/ 0 w 206"/>
                <a:gd name="T29" fmla="*/ 0 h 158"/>
                <a:gd name="T30" fmla="*/ 0 w 206"/>
                <a:gd name="T31" fmla="*/ 0 h 158"/>
                <a:gd name="T32" fmla="*/ 0 w 206"/>
                <a:gd name="T33" fmla="*/ 0 h 158"/>
                <a:gd name="T34" fmla="*/ 0 w 206"/>
                <a:gd name="T35" fmla="*/ 0 h 158"/>
                <a:gd name="T36" fmla="*/ 0 w 206"/>
                <a:gd name="T37" fmla="*/ 0 h 158"/>
                <a:gd name="T38" fmla="*/ 0 w 206"/>
                <a:gd name="T39" fmla="*/ 0 h 158"/>
                <a:gd name="T40" fmla="*/ 0 w 206"/>
                <a:gd name="T41" fmla="*/ 0 h 158"/>
                <a:gd name="T42" fmla="*/ 0 w 206"/>
                <a:gd name="T43" fmla="*/ 0 h 158"/>
                <a:gd name="T44" fmla="*/ 0 w 206"/>
                <a:gd name="T45" fmla="*/ 0 h 158"/>
                <a:gd name="T46" fmla="*/ 0 w 206"/>
                <a:gd name="T47" fmla="*/ 0 h 15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06"/>
                <a:gd name="T73" fmla="*/ 0 h 158"/>
                <a:gd name="T74" fmla="*/ 206 w 206"/>
                <a:gd name="T75" fmla="*/ 158 h 15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06" h="158">
                  <a:moveTo>
                    <a:pt x="134" y="157"/>
                  </a:moveTo>
                  <a:lnTo>
                    <a:pt x="134" y="126"/>
                  </a:lnTo>
                  <a:lnTo>
                    <a:pt x="162" y="126"/>
                  </a:lnTo>
                  <a:lnTo>
                    <a:pt x="189" y="126"/>
                  </a:lnTo>
                  <a:lnTo>
                    <a:pt x="189" y="98"/>
                  </a:lnTo>
                  <a:lnTo>
                    <a:pt x="205" y="85"/>
                  </a:lnTo>
                  <a:lnTo>
                    <a:pt x="205" y="56"/>
                  </a:lnTo>
                  <a:lnTo>
                    <a:pt x="189" y="56"/>
                  </a:lnTo>
                  <a:lnTo>
                    <a:pt x="189" y="28"/>
                  </a:lnTo>
                  <a:lnTo>
                    <a:pt x="189" y="0"/>
                  </a:lnTo>
                  <a:lnTo>
                    <a:pt x="162" y="0"/>
                  </a:lnTo>
                  <a:lnTo>
                    <a:pt x="134" y="0"/>
                  </a:lnTo>
                  <a:lnTo>
                    <a:pt x="65" y="0"/>
                  </a:lnTo>
                  <a:lnTo>
                    <a:pt x="37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11" y="56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11" y="98"/>
                  </a:lnTo>
                  <a:lnTo>
                    <a:pt x="11" y="126"/>
                  </a:lnTo>
                  <a:lnTo>
                    <a:pt x="37" y="126"/>
                  </a:lnTo>
                  <a:lnTo>
                    <a:pt x="65" y="126"/>
                  </a:lnTo>
                  <a:lnTo>
                    <a:pt x="134" y="157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63" name="Freeform 327"/>
            <p:cNvSpPr>
              <a:spLocks noChangeArrowheads="1"/>
            </p:cNvSpPr>
            <p:nvPr/>
          </p:nvSpPr>
          <p:spPr bwMode="auto">
            <a:xfrm>
              <a:off x="2981" y="2581"/>
              <a:ext cx="44" cy="32"/>
            </a:xfrm>
            <a:custGeom>
              <a:avLst/>
              <a:gdLst>
                <a:gd name="T0" fmla="*/ 0 w 194"/>
                <a:gd name="T1" fmla="*/ 0 h 142"/>
                <a:gd name="T2" fmla="*/ 0 w 194"/>
                <a:gd name="T3" fmla="*/ 0 h 142"/>
                <a:gd name="T4" fmla="*/ 0 w 194"/>
                <a:gd name="T5" fmla="*/ 0 h 142"/>
                <a:gd name="T6" fmla="*/ 0 w 194"/>
                <a:gd name="T7" fmla="*/ 0 h 142"/>
                <a:gd name="T8" fmla="*/ 0 w 194"/>
                <a:gd name="T9" fmla="*/ 0 h 142"/>
                <a:gd name="T10" fmla="*/ 0 w 194"/>
                <a:gd name="T11" fmla="*/ 0 h 142"/>
                <a:gd name="T12" fmla="*/ 0 w 194"/>
                <a:gd name="T13" fmla="*/ 0 h 142"/>
                <a:gd name="T14" fmla="*/ 0 w 194"/>
                <a:gd name="T15" fmla="*/ 0 h 142"/>
                <a:gd name="T16" fmla="*/ 0 w 194"/>
                <a:gd name="T17" fmla="*/ 0 h 142"/>
                <a:gd name="T18" fmla="*/ 0 w 194"/>
                <a:gd name="T19" fmla="*/ 0 h 142"/>
                <a:gd name="T20" fmla="*/ 0 w 194"/>
                <a:gd name="T21" fmla="*/ 0 h 142"/>
                <a:gd name="T22" fmla="*/ 0 w 194"/>
                <a:gd name="T23" fmla="*/ 0 h 142"/>
                <a:gd name="T24" fmla="*/ 0 w 194"/>
                <a:gd name="T25" fmla="*/ 0 h 142"/>
                <a:gd name="T26" fmla="*/ 0 w 194"/>
                <a:gd name="T27" fmla="*/ 0 h 142"/>
                <a:gd name="T28" fmla="*/ 0 w 194"/>
                <a:gd name="T29" fmla="*/ 0 h 142"/>
                <a:gd name="T30" fmla="*/ 0 w 194"/>
                <a:gd name="T31" fmla="*/ 0 h 142"/>
                <a:gd name="T32" fmla="*/ 0 w 194"/>
                <a:gd name="T33" fmla="*/ 0 h 142"/>
                <a:gd name="T34" fmla="*/ 0 w 194"/>
                <a:gd name="T35" fmla="*/ 0 h 142"/>
                <a:gd name="T36" fmla="*/ 0 w 194"/>
                <a:gd name="T37" fmla="*/ 0 h 142"/>
                <a:gd name="T38" fmla="*/ 0 w 194"/>
                <a:gd name="T39" fmla="*/ 0 h 142"/>
                <a:gd name="T40" fmla="*/ 0 w 194"/>
                <a:gd name="T41" fmla="*/ 0 h 142"/>
                <a:gd name="T42" fmla="*/ 0 w 194"/>
                <a:gd name="T43" fmla="*/ 0 h 142"/>
                <a:gd name="T44" fmla="*/ 0 w 194"/>
                <a:gd name="T45" fmla="*/ 0 h 142"/>
                <a:gd name="T46" fmla="*/ 0 w 194"/>
                <a:gd name="T47" fmla="*/ 0 h 142"/>
                <a:gd name="T48" fmla="*/ 0 w 194"/>
                <a:gd name="T49" fmla="*/ 0 h 142"/>
                <a:gd name="T50" fmla="*/ 0 w 194"/>
                <a:gd name="T51" fmla="*/ 0 h 142"/>
                <a:gd name="T52" fmla="*/ 0 w 194"/>
                <a:gd name="T53" fmla="*/ 0 h 142"/>
                <a:gd name="T54" fmla="*/ 0 w 194"/>
                <a:gd name="T55" fmla="*/ 0 h 142"/>
                <a:gd name="T56" fmla="*/ 0 w 194"/>
                <a:gd name="T57" fmla="*/ 0 h 142"/>
                <a:gd name="T58" fmla="*/ 0 w 194"/>
                <a:gd name="T59" fmla="*/ 0 h 142"/>
                <a:gd name="T60" fmla="*/ 0 w 194"/>
                <a:gd name="T61" fmla="*/ 0 h 142"/>
                <a:gd name="T62" fmla="*/ 0 w 194"/>
                <a:gd name="T63" fmla="*/ 0 h 142"/>
                <a:gd name="T64" fmla="*/ 0 w 194"/>
                <a:gd name="T65" fmla="*/ 0 h 14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4"/>
                <a:gd name="T100" fmla="*/ 0 h 142"/>
                <a:gd name="T101" fmla="*/ 194 w 194"/>
                <a:gd name="T102" fmla="*/ 142 h 14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4" h="142">
                  <a:moveTo>
                    <a:pt x="122" y="141"/>
                  </a:moveTo>
                  <a:lnTo>
                    <a:pt x="122" y="141"/>
                  </a:lnTo>
                  <a:lnTo>
                    <a:pt x="150" y="141"/>
                  </a:lnTo>
                  <a:lnTo>
                    <a:pt x="177" y="141"/>
                  </a:lnTo>
                  <a:lnTo>
                    <a:pt x="177" y="126"/>
                  </a:lnTo>
                  <a:lnTo>
                    <a:pt x="193" y="126"/>
                  </a:lnTo>
                  <a:lnTo>
                    <a:pt x="193" y="97"/>
                  </a:lnTo>
                  <a:lnTo>
                    <a:pt x="193" y="69"/>
                  </a:lnTo>
                  <a:lnTo>
                    <a:pt x="193" y="41"/>
                  </a:lnTo>
                  <a:lnTo>
                    <a:pt x="177" y="29"/>
                  </a:lnTo>
                  <a:lnTo>
                    <a:pt x="150" y="0"/>
                  </a:lnTo>
                  <a:lnTo>
                    <a:pt x="122" y="0"/>
                  </a:lnTo>
                  <a:lnTo>
                    <a:pt x="81" y="0"/>
                  </a:lnTo>
                  <a:lnTo>
                    <a:pt x="53" y="0"/>
                  </a:lnTo>
                  <a:lnTo>
                    <a:pt x="25" y="29"/>
                  </a:lnTo>
                  <a:lnTo>
                    <a:pt x="0" y="29"/>
                  </a:lnTo>
                  <a:lnTo>
                    <a:pt x="0" y="41"/>
                  </a:lnTo>
                  <a:lnTo>
                    <a:pt x="0" y="69"/>
                  </a:lnTo>
                  <a:lnTo>
                    <a:pt x="0" y="97"/>
                  </a:lnTo>
                  <a:lnTo>
                    <a:pt x="0" y="126"/>
                  </a:lnTo>
                  <a:lnTo>
                    <a:pt x="25" y="126"/>
                  </a:lnTo>
                  <a:lnTo>
                    <a:pt x="25" y="141"/>
                  </a:lnTo>
                  <a:lnTo>
                    <a:pt x="53" y="141"/>
                  </a:lnTo>
                  <a:lnTo>
                    <a:pt x="81" y="141"/>
                  </a:lnTo>
                  <a:lnTo>
                    <a:pt x="122" y="141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64" name="Freeform 328"/>
            <p:cNvSpPr>
              <a:spLocks noChangeArrowheads="1"/>
            </p:cNvSpPr>
            <p:nvPr/>
          </p:nvSpPr>
          <p:spPr bwMode="auto">
            <a:xfrm>
              <a:off x="2981" y="2581"/>
              <a:ext cx="44" cy="32"/>
            </a:xfrm>
            <a:custGeom>
              <a:avLst/>
              <a:gdLst>
                <a:gd name="T0" fmla="*/ 0 w 194"/>
                <a:gd name="T1" fmla="*/ 0 h 142"/>
                <a:gd name="T2" fmla="*/ 0 w 194"/>
                <a:gd name="T3" fmla="*/ 0 h 142"/>
                <a:gd name="T4" fmla="*/ 0 w 194"/>
                <a:gd name="T5" fmla="*/ 0 h 142"/>
                <a:gd name="T6" fmla="*/ 0 w 194"/>
                <a:gd name="T7" fmla="*/ 0 h 142"/>
                <a:gd name="T8" fmla="*/ 0 w 194"/>
                <a:gd name="T9" fmla="*/ 0 h 142"/>
                <a:gd name="T10" fmla="*/ 0 w 194"/>
                <a:gd name="T11" fmla="*/ 0 h 142"/>
                <a:gd name="T12" fmla="*/ 0 w 194"/>
                <a:gd name="T13" fmla="*/ 0 h 142"/>
                <a:gd name="T14" fmla="*/ 0 w 194"/>
                <a:gd name="T15" fmla="*/ 0 h 142"/>
                <a:gd name="T16" fmla="*/ 0 w 194"/>
                <a:gd name="T17" fmla="*/ 0 h 142"/>
                <a:gd name="T18" fmla="*/ 0 w 194"/>
                <a:gd name="T19" fmla="*/ 0 h 142"/>
                <a:gd name="T20" fmla="*/ 0 w 194"/>
                <a:gd name="T21" fmla="*/ 0 h 142"/>
                <a:gd name="T22" fmla="*/ 0 w 194"/>
                <a:gd name="T23" fmla="*/ 0 h 142"/>
                <a:gd name="T24" fmla="*/ 0 w 194"/>
                <a:gd name="T25" fmla="*/ 0 h 142"/>
                <a:gd name="T26" fmla="*/ 0 w 194"/>
                <a:gd name="T27" fmla="*/ 0 h 142"/>
                <a:gd name="T28" fmla="*/ 0 w 194"/>
                <a:gd name="T29" fmla="*/ 0 h 142"/>
                <a:gd name="T30" fmla="*/ 0 w 194"/>
                <a:gd name="T31" fmla="*/ 0 h 142"/>
                <a:gd name="T32" fmla="*/ 0 w 194"/>
                <a:gd name="T33" fmla="*/ 0 h 142"/>
                <a:gd name="T34" fmla="*/ 0 w 194"/>
                <a:gd name="T35" fmla="*/ 0 h 142"/>
                <a:gd name="T36" fmla="*/ 0 w 194"/>
                <a:gd name="T37" fmla="*/ 0 h 142"/>
                <a:gd name="T38" fmla="*/ 0 w 194"/>
                <a:gd name="T39" fmla="*/ 0 h 142"/>
                <a:gd name="T40" fmla="*/ 0 w 194"/>
                <a:gd name="T41" fmla="*/ 0 h 142"/>
                <a:gd name="T42" fmla="*/ 0 w 194"/>
                <a:gd name="T43" fmla="*/ 0 h 142"/>
                <a:gd name="T44" fmla="*/ 0 w 194"/>
                <a:gd name="T45" fmla="*/ 0 h 142"/>
                <a:gd name="T46" fmla="*/ 0 w 194"/>
                <a:gd name="T47" fmla="*/ 0 h 14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94"/>
                <a:gd name="T73" fmla="*/ 0 h 142"/>
                <a:gd name="T74" fmla="*/ 194 w 194"/>
                <a:gd name="T75" fmla="*/ 142 h 14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94" h="142">
                  <a:moveTo>
                    <a:pt x="122" y="141"/>
                  </a:moveTo>
                  <a:lnTo>
                    <a:pt x="150" y="141"/>
                  </a:lnTo>
                  <a:lnTo>
                    <a:pt x="177" y="141"/>
                  </a:lnTo>
                  <a:lnTo>
                    <a:pt x="177" y="126"/>
                  </a:lnTo>
                  <a:lnTo>
                    <a:pt x="193" y="126"/>
                  </a:lnTo>
                  <a:lnTo>
                    <a:pt x="193" y="97"/>
                  </a:lnTo>
                  <a:lnTo>
                    <a:pt x="193" y="69"/>
                  </a:lnTo>
                  <a:lnTo>
                    <a:pt x="193" y="41"/>
                  </a:lnTo>
                  <a:lnTo>
                    <a:pt x="177" y="29"/>
                  </a:lnTo>
                  <a:lnTo>
                    <a:pt x="150" y="0"/>
                  </a:lnTo>
                  <a:lnTo>
                    <a:pt x="122" y="0"/>
                  </a:lnTo>
                  <a:lnTo>
                    <a:pt x="81" y="0"/>
                  </a:lnTo>
                  <a:lnTo>
                    <a:pt x="53" y="0"/>
                  </a:lnTo>
                  <a:lnTo>
                    <a:pt x="25" y="29"/>
                  </a:lnTo>
                  <a:lnTo>
                    <a:pt x="0" y="29"/>
                  </a:lnTo>
                  <a:lnTo>
                    <a:pt x="0" y="41"/>
                  </a:lnTo>
                  <a:lnTo>
                    <a:pt x="0" y="69"/>
                  </a:lnTo>
                  <a:lnTo>
                    <a:pt x="0" y="97"/>
                  </a:lnTo>
                  <a:lnTo>
                    <a:pt x="0" y="126"/>
                  </a:lnTo>
                  <a:lnTo>
                    <a:pt x="25" y="126"/>
                  </a:lnTo>
                  <a:lnTo>
                    <a:pt x="25" y="141"/>
                  </a:lnTo>
                  <a:lnTo>
                    <a:pt x="53" y="141"/>
                  </a:lnTo>
                  <a:lnTo>
                    <a:pt x="81" y="141"/>
                  </a:lnTo>
                  <a:lnTo>
                    <a:pt x="122" y="141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65" name="Freeform 329"/>
            <p:cNvSpPr>
              <a:spLocks noChangeArrowheads="1"/>
            </p:cNvSpPr>
            <p:nvPr/>
          </p:nvSpPr>
          <p:spPr bwMode="auto">
            <a:xfrm>
              <a:off x="2981" y="2532"/>
              <a:ext cx="51" cy="34"/>
            </a:xfrm>
            <a:custGeom>
              <a:avLst/>
              <a:gdLst>
                <a:gd name="T0" fmla="*/ 0 w 225"/>
                <a:gd name="T1" fmla="*/ 0 h 150"/>
                <a:gd name="T2" fmla="*/ 0 w 225"/>
                <a:gd name="T3" fmla="*/ 0 h 150"/>
                <a:gd name="T4" fmla="*/ 0 w 225"/>
                <a:gd name="T5" fmla="*/ 0 h 150"/>
                <a:gd name="T6" fmla="*/ 0 w 225"/>
                <a:gd name="T7" fmla="*/ 0 h 150"/>
                <a:gd name="T8" fmla="*/ 0 w 225"/>
                <a:gd name="T9" fmla="*/ 0 h 150"/>
                <a:gd name="T10" fmla="*/ 0 w 225"/>
                <a:gd name="T11" fmla="*/ 0 h 150"/>
                <a:gd name="T12" fmla="*/ 0 w 225"/>
                <a:gd name="T13" fmla="*/ 0 h 150"/>
                <a:gd name="T14" fmla="*/ 0 w 225"/>
                <a:gd name="T15" fmla="*/ 0 h 150"/>
                <a:gd name="T16" fmla="*/ 0 w 225"/>
                <a:gd name="T17" fmla="*/ 0 h 150"/>
                <a:gd name="T18" fmla="*/ 0 w 225"/>
                <a:gd name="T19" fmla="*/ 0 h 150"/>
                <a:gd name="T20" fmla="*/ 0 w 225"/>
                <a:gd name="T21" fmla="*/ 0 h 150"/>
                <a:gd name="T22" fmla="*/ 0 w 225"/>
                <a:gd name="T23" fmla="*/ 0 h 150"/>
                <a:gd name="T24" fmla="*/ 0 w 225"/>
                <a:gd name="T25" fmla="*/ 0 h 150"/>
                <a:gd name="T26" fmla="*/ 0 w 225"/>
                <a:gd name="T27" fmla="*/ 0 h 150"/>
                <a:gd name="T28" fmla="*/ 0 w 225"/>
                <a:gd name="T29" fmla="*/ 0 h 150"/>
                <a:gd name="T30" fmla="*/ 0 w 225"/>
                <a:gd name="T31" fmla="*/ 0 h 150"/>
                <a:gd name="T32" fmla="*/ 0 w 225"/>
                <a:gd name="T33" fmla="*/ 0 h 150"/>
                <a:gd name="T34" fmla="*/ 0 w 225"/>
                <a:gd name="T35" fmla="*/ 0 h 150"/>
                <a:gd name="T36" fmla="*/ 0 w 225"/>
                <a:gd name="T37" fmla="*/ 0 h 150"/>
                <a:gd name="T38" fmla="*/ 0 w 225"/>
                <a:gd name="T39" fmla="*/ 0 h 150"/>
                <a:gd name="T40" fmla="*/ 0 w 225"/>
                <a:gd name="T41" fmla="*/ 0 h 150"/>
                <a:gd name="T42" fmla="*/ 0 w 225"/>
                <a:gd name="T43" fmla="*/ 0 h 150"/>
                <a:gd name="T44" fmla="*/ 0 w 225"/>
                <a:gd name="T45" fmla="*/ 0 h 150"/>
                <a:gd name="T46" fmla="*/ 0 w 225"/>
                <a:gd name="T47" fmla="*/ 0 h 150"/>
                <a:gd name="T48" fmla="*/ 0 w 225"/>
                <a:gd name="T49" fmla="*/ 0 h 150"/>
                <a:gd name="T50" fmla="*/ 0 w 225"/>
                <a:gd name="T51" fmla="*/ 0 h 150"/>
                <a:gd name="T52" fmla="*/ 0 w 225"/>
                <a:gd name="T53" fmla="*/ 0 h 150"/>
                <a:gd name="T54" fmla="*/ 0 w 225"/>
                <a:gd name="T55" fmla="*/ 0 h 150"/>
                <a:gd name="T56" fmla="*/ 0 w 225"/>
                <a:gd name="T57" fmla="*/ 0 h 150"/>
                <a:gd name="T58" fmla="*/ 0 w 225"/>
                <a:gd name="T59" fmla="*/ 0 h 150"/>
                <a:gd name="T60" fmla="*/ 0 w 225"/>
                <a:gd name="T61" fmla="*/ 0 h 150"/>
                <a:gd name="T62" fmla="*/ 0 w 225"/>
                <a:gd name="T63" fmla="*/ 0 h 150"/>
                <a:gd name="T64" fmla="*/ 0 w 225"/>
                <a:gd name="T65" fmla="*/ 0 h 1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5"/>
                <a:gd name="T100" fmla="*/ 0 h 150"/>
                <a:gd name="T101" fmla="*/ 225 w 225"/>
                <a:gd name="T102" fmla="*/ 150 h 1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5" h="150">
                  <a:moveTo>
                    <a:pt x="125" y="149"/>
                  </a:moveTo>
                  <a:lnTo>
                    <a:pt x="153" y="149"/>
                  </a:lnTo>
                  <a:lnTo>
                    <a:pt x="180" y="123"/>
                  </a:lnTo>
                  <a:lnTo>
                    <a:pt x="196" y="123"/>
                  </a:lnTo>
                  <a:lnTo>
                    <a:pt x="196" y="95"/>
                  </a:lnTo>
                  <a:lnTo>
                    <a:pt x="196" y="80"/>
                  </a:lnTo>
                  <a:lnTo>
                    <a:pt x="224" y="80"/>
                  </a:lnTo>
                  <a:lnTo>
                    <a:pt x="196" y="53"/>
                  </a:lnTo>
                  <a:lnTo>
                    <a:pt x="196" y="24"/>
                  </a:lnTo>
                  <a:lnTo>
                    <a:pt x="196" y="0"/>
                  </a:lnTo>
                  <a:lnTo>
                    <a:pt x="180" y="0"/>
                  </a:lnTo>
                  <a:lnTo>
                    <a:pt x="153" y="0"/>
                  </a:lnTo>
                  <a:lnTo>
                    <a:pt x="82" y="0"/>
                  </a:lnTo>
                  <a:lnTo>
                    <a:pt x="54" y="0"/>
                  </a:lnTo>
                  <a:lnTo>
                    <a:pt x="26" y="0"/>
                  </a:lnTo>
                  <a:lnTo>
                    <a:pt x="26" y="24"/>
                  </a:lnTo>
                  <a:lnTo>
                    <a:pt x="26" y="53"/>
                  </a:lnTo>
                  <a:lnTo>
                    <a:pt x="0" y="53"/>
                  </a:lnTo>
                  <a:lnTo>
                    <a:pt x="0" y="80"/>
                  </a:lnTo>
                  <a:lnTo>
                    <a:pt x="26" y="95"/>
                  </a:lnTo>
                  <a:lnTo>
                    <a:pt x="26" y="123"/>
                  </a:lnTo>
                  <a:lnTo>
                    <a:pt x="54" y="123"/>
                  </a:lnTo>
                  <a:lnTo>
                    <a:pt x="82" y="123"/>
                  </a:lnTo>
                  <a:lnTo>
                    <a:pt x="82" y="149"/>
                  </a:lnTo>
                  <a:lnTo>
                    <a:pt x="125" y="149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66" name="Freeform 330"/>
            <p:cNvSpPr>
              <a:spLocks noChangeArrowheads="1"/>
            </p:cNvSpPr>
            <p:nvPr/>
          </p:nvSpPr>
          <p:spPr bwMode="auto">
            <a:xfrm>
              <a:off x="2981" y="2532"/>
              <a:ext cx="51" cy="34"/>
            </a:xfrm>
            <a:custGeom>
              <a:avLst/>
              <a:gdLst>
                <a:gd name="T0" fmla="*/ 0 w 225"/>
                <a:gd name="T1" fmla="*/ 0 h 150"/>
                <a:gd name="T2" fmla="*/ 0 w 225"/>
                <a:gd name="T3" fmla="*/ 0 h 150"/>
                <a:gd name="T4" fmla="*/ 0 w 225"/>
                <a:gd name="T5" fmla="*/ 0 h 150"/>
                <a:gd name="T6" fmla="*/ 0 w 225"/>
                <a:gd name="T7" fmla="*/ 0 h 150"/>
                <a:gd name="T8" fmla="*/ 0 w 225"/>
                <a:gd name="T9" fmla="*/ 0 h 150"/>
                <a:gd name="T10" fmla="*/ 0 w 225"/>
                <a:gd name="T11" fmla="*/ 0 h 150"/>
                <a:gd name="T12" fmla="*/ 0 w 225"/>
                <a:gd name="T13" fmla="*/ 0 h 150"/>
                <a:gd name="T14" fmla="*/ 0 w 225"/>
                <a:gd name="T15" fmla="*/ 0 h 150"/>
                <a:gd name="T16" fmla="*/ 0 w 225"/>
                <a:gd name="T17" fmla="*/ 0 h 150"/>
                <a:gd name="T18" fmla="*/ 0 w 225"/>
                <a:gd name="T19" fmla="*/ 0 h 150"/>
                <a:gd name="T20" fmla="*/ 0 w 225"/>
                <a:gd name="T21" fmla="*/ 0 h 150"/>
                <a:gd name="T22" fmla="*/ 0 w 225"/>
                <a:gd name="T23" fmla="*/ 0 h 150"/>
                <a:gd name="T24" fmla="*/ 0 w 225"/>
                <a:gd name="T25" fmla="*/ 0 h 150"/>
                <a:gd name="T26" fmla="*/ 0 w 225"/>
                <a:gd name="T27" fmla="*/ 0 h 150"/>
                <a:gd name="T28" fmla="*/ 0 w 225"/>
                <a:gd name="T29" fmla="*/ 0 h 150"/>
                <a:gd name="T30" fmla="*/ 0 w 225"/>
                <a:gd name="T31" fmla="*/ 0 h 150"/>
                <a:gd name="T32" fmla="*/ 0 w 225"/>
                <a:gd name="T33" fmla="*/ 0 h 150"/>
                <a:gd name="T34" fmla="*/ 0 w 225"/>
                <a:gd name="T35" fmla="*/ 0 h 150"/>
                <a:gd name="T36" fmla="*/ 0 w 225"/>
                <a:gd name="T37" fmla="*/ 0 h 150"/>
                <a:gd name="T38" fmla="*/ 0 w 225"/>
                <a:gd name="T39" fmla="*/ 0 h 150"/>
                <a:gd name="T40" fmla="*/ 0 w 225"/>
                <a:gd name="T41" fmla="*/ 0 h 150"/>
                <a:gd name="T42" fmla="*/ 0 w 225"/>
                <a:gd name="T43" fmla="*/ 0 h 150"/>
                <a:gd name="T44" fmla="*/ 0 w 225"/>
                <a:gd name="T45" fmla="*/ 0 h 150"/>
                <a:gd name="T46" fmla="*/ 0 w 225"/>
                <a:gd name="T47" fmla="*/ 0 h 150"/>
                <a:gd name="T48" fmla="*/ 0 w 225"/>
                <a:gd name="T49" fmla="*/ 0 h 15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5"/>
                <a:gd name="T76" fmla="*/ 0 h 150"/>
                <a:gd name="T77" fmla="*/ 225 w 225"/>
                <a:gd name="T78" fmla="*/ 150 h 15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5" h="150">
                  <a:moveTo>
                    <a:pt x="125" y="149"/>
                  </a:moveTo>
                  <a:lnTo>
                    <a:pt x="153" y="149"/>
                  </a:lnTo>
                  <a:lnTo>
                    <a:pt x="180" y="123"/>
                  </a:lnTo>
                  <a:lnTo>
                    <a:pt x="196" y="123"/>
                  </a:lnTo>
                  <a:lnTo>
                    <a:pt x="196" y="95"/>
                  </a:lnTo>
                  <a:lnTo>
                    <a:pt x="196" y="80"/>
                  </a:lnTo>
                  <a:lnTo>
                    <a:pt x="224" y="80"/>
                  </a:lnTo>
                  <a:lnTo>
                    <a:pt x="196" y="53"/>
                  </a:lnTo>
                  <a:lnTo>
                    <a:pt x="196" y="24"/>
                  </a:lnTo>
                  <a:lnTo>
                    <a:pt x="196" y="0"/>
                  </a:lnTo>
                  <a:lnTo>
                    <a:pt x="180" y="0"/>
                  </a:lnTo>
                  <a:lnTo>
                    <a:pt x="153" y="0"/>
                  </a:lnTo>
                  <a:lnTo>
                    <a:pt x="82" y="0"/>
                  </a:lnTo>
                  <a:lnTo>
                    <a:pt x="54" y="0"/>
                  </a:lnTo>
                  <a:lnTo>
                    <a:pt x="26" y="0"/>
                  </a:lnTo>
                  <a:lnTo>
                    <a:pt x="26" y="24"/>
                  </a:lnTo>
                  <a:lnTo>
                    <a:pt x="26" y="53"/>
                  </a:lnTo>
                  <a:lnTo>
                    <a:pt x="0" y="53"/>
                  </a:lnTo>
                  <a:lnTo>
                    <a:pt x="0" y="80"/>
                  </a:lnTo>
                  <a:lnTo>
                    <a:pt x="26" y="95"/>
                  </a:lnTo>
                  <a:lnTo>
                    <a:pt x="26" y="123"/>
                  </a:lnTo>
                  <a:lnTo>
                    <a:pt x="54" y="123"/>
                  </a:lnTo>
                  <a:lnTo>
                    <a:pt x="82" y="123"/>
                  </a:lnTo>
                  <a:lnTo>
                    <a:pt x="82" y="149"/>
                  </a:lnTo>
                  <a:lnTo>
                    <a:pt x="125" y="149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67" name="Freeform 331"/>
            <p:cNvSpPr>
              <a:spLocks noChangeArrowheads="1"/>
            </p:cNvSpPr>
            <p:nvPr/>
          </p:nvSpPr>
          <p:spPr bwMode="auto">
            <a:xfrm>
              <a:off x="3036" y="2688"/>
              <a:ext cx="44" cy="32"/>
            </a:xfrm>
            <a:custGeom>
              <a:avLst/>
              <a:gdLst>
                <a:gd name="T0" fmla="*/ 0 w 194"/>
                <a:gd name="T1" fmla="*/ 0 h 141"/>
                <a:gd name="T2" fmla="*/ 0 w 194"/>
                <a:gd name="T3" fmla="*/ 0 h 141"/>
                <a:gd name="T4" fmla="*/ 0 w 194"/>
                <a:gd name="T5" fmla="*/ 0 h 141"/>
                <a:gd name="T6" fmla="*/ 0 w 194"/>
                <a:gd name="T7" fmla="*/ 0 h 141"/>
                <a:gd name="T8" fmla="*/ 0 w 194"/>
                <a:gd name="T9" fmla="*/ 0 h 141"/>
                <a:gd name="T10" fmla="*/ 0 w 194"/>
                <a:gd name="T11" fmla="*/ 0 h 141"/>
                <a:gd name="T12" fmla="*/ 0 w 194"/>
                <a:gd name="T13" fmla="*/ 0 h 141"/>
                <a:gd name="T14" fmla="*/ 0 w 194"/>
                <a:gd name="T15" fmla="*/ 0 h 141"/>
                <a:gd name="T16" fmla="*/ 0 w 194"/>
                <a:gd name="T17" fmla="*/ 0 h 141"/>
                <a:gd name="T18" fmla="*/ 0 w 194"/>
                <a:gd name="T19" fmla="*/ 0 h 141"/>
                <a:gd name="T20" fmla="*/ 0 w 194"/>
                <a:gd name="T21" fmla="*/ 0 h 141"/>
                <a:gd name="T22" fmla="*/ 0 w 194"/>
                <a:gd name="T23" fmla="*/ 0 h 141"/>
                <a:gd name="T24" fmla="*/ 0 w 194"/>
                <a:gd name="T25" fmla="*/ 0 h 141"/>
                <a:gd name="T26" fmla="*/ 0 w 194"/>
                <a:gd name="T27" fmla="*/ 0 h 141"/>
                <a:gd name="T28" fmla="*/ 0 w 194"/>
                <a:gd name="T29" fmla="*/ 0 h 141"/>
                <a:gd name="T30" fmla="*/ 0 w 194"/>
                <a:gd name="T31" fmla="*/ 0 h 141"/>
                <a:gd name="T32" fmla="*/ 0 w 194"/>
                <a:gd name="T33" fmla="*/ 0 h 141"/>
                <a:gd name="T34" fmla="*/ 0 w 194"/>
                <a:gd name="T35" fmla="*/ 0 h 141"/>
                <a:gd name="T36" fmla="*/ 0 w 194"/>
                <a:gd name="T37" fmla="*/ 0 h 141"/>
                <a:gd name="T38" fmla="*/ 0 w 194"/>
                <a:gd name="T39" fmla="*/ 0 h 141"/>
                <a:gd name="T40" fmla="*/ 0 w 194"/>
                <a:gd name="T41" fmla="*/ 0 h 141"/>
                <a:gd name="T42" fmla="*/ 0 w 194"/>
                <a:gd name="T43" fmla="*/ 0 h 141"/>
                <a:gd name="T44" fmla="*/ 0 w 194"/>
                <a:gd name="T45" fmla="*/ 0 h 141"/>
                <a:gd name="T46" fmla="*/ 0 w 194"/>
                <a:gd name="T47" fmla="*/ 0 h 141"/>
                <a:gd name="T48" fmla="*/ 0 w 194"/>
                <a:gd name="T49" fmla="*/ 0 h 141"/>
                <a:gd name="T50" fmla="*/ 0 w 194"/>
                <a:gd name="T51" fmla="*/ 0 h 141"/>
                <a:gd name="T52" fmla="*/ 0 w 194"/>
                <a:gd name="T53" fmla="*/ 0 h 141"/>
                <a:gd name="T54" fmla="*/ 0 w 194"/>
                <a:gd name="T55" fmla="*/ 0 h 141"/>
                <a:gd name="T56" fmla="*/ 0 w 194"/>
                <a:gd name="T57" fmla="*/ 0 h 141"/>
                <a:gd name="T58" fmla="*/ 0 w 194"/>
                <a:gd name="T59" fmla="*/ 0 h 141"/>
                <a:gd name="T60" fmla="*/ 0 w 194"/>
                <a:gd name="T61" fmla="*/ 0 h 141"/>
                <a:gd name="T62" fmla="*/ 0 w 194"/>
                <a:gd name="T63" fmla="*/ 0 h 141"/>
                <a:gd name="T64" fmla="*/ 0 w 194"/>
                <a:gd name="T65" fmla="*/ 0 h 14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4"/>
                <a:gd name="T100" fmla="*/ 0 h 141"/>
                <a:gd name="T101" fmla="*/ 194 w 194"/>
                <a:gd name="T102" fmla="*/ 141 h 14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4" h="141">
                  <a:moveTo>
                    <a:pt x="123" y="140"/>
                  </a:moveTo>
                  <a:lnTo>
                    <a:pt x="123" y="140"/>
                  </a:lnTo>
                  <a:lnTo>
                    <a:pt x="137" y="112"/>
                  </a:lnTo>
                  <a:lnTo>
                    <a:pt x="166" y="112"/>
                  </a:lnTo>
                  <a:lnTo>
                    <a:pt x="166" y="100"/>
                  </a:lnTo>
                  <a:lnTo>
                    <a:pt x="193" y="100"/>
                  </a:lnTo>
                  <a:lnTo>
                    <a:pt x="193" y="69"/>
                  </a:lnTo>
                  <a:lnTo>
                    <a:pt x="193" y="40"/>
                  </a:lnTo>
                  <a:lnTo>
                    <a:pt x="193" y="27"/>
                  </a:lnTo>
                  <a:lnTo>
                    <a:pt x="166" y="27"/>
                  </a:lnTo>
                  <a:lnTo>
                    <a:pt x="166" y="0"/>
                  </a:lnTo>
                  <a:lnTo>
                    <a:pt x="137" y="0"/>
                  </a:lnTo>
                  <a:lnTo>
                    <a:pt x="123" y="0"/>
                  </a:lnTo>
                  <a:lnTo>
                    <a:pt x="68" y="0"/>
                  </a:lnTo>
                  <a:lnTo>
                    <a:pt x="42" y="0"/>
                  </a:lnTo>
                  <a:lnTo>
                    <a:pt x="26" y="0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0" y="69"/>
                  </a:lnTo>
                  <a:lnTo>
                    <a:pt x="0" y="100"/>
                  </a:lnTo>
                  <a:lnTo>
                    <a:pt x="0" y="112"/>
                  </a:lnTo>
                  <a:lnTo>
                    <a:pt x="26" y="112"/>
                  </a:lnTo>
                  <a:lnTo>
                    <a:pt x="42" y="112"/>
                  </a:lnTo>
                  <a:lnTo>
                    <a:pt x="42" y="140"/>
                  </a:lnTo>
                  <a:lnTo>
                    <a:pt x="123" y="14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68" name="Freeform 332"/>
            <p:cNvSpPr>
              <a:spLocks noChangeArrowheads="1"/>
            </p:cNvSpPr>
            <p:nvPr/>
          </p:nvSpPr>
          <p:spPr bwMode="auto">
            <a:xfrm>
              <a:off x="3036" y="2688"/>
              <a:ext cx="44" cy="32"/>
            </a:xfrm>
            <a:custGeom>
              <a:avLst/>
              <a:gdLst>
                <a:gd name="T0" fmla="*/ 0 w 194"/>
                <a:gd name="T1" fmla="*/ 0 h 141"/>
                <a:gd name="T2" fmla="*/ 0 w 194"/>
                <a:gd name="T3" fmla="*/ 0 h 141"/>
                <a:gd name="T4" fmla="*/ 0 w 194"/>
                <a:gd name="T5" fmla="*/ 0 h 141"/>
                <a:gd name="T6" fmla="*/ 0 w 194"/>
                <a:gd name="T7" fmla="*/ 0 h 141"/>
                <a:gd name="T8" fmla="*/ 0 w 194"/>
                <a:gd name="T9" fmla="*/ 0 h 141"/>
                <a:gd name="T10" fmla="*/ 0 w 194"/>
                <a:gd name="T11" fmla="*/ 0 h 141"/>
                <a:gd name="T12" fmla="*/ 0 w 194"/>
                <a:gd name="T13" fmla="*/ 0 h 141"/>
                <a:gd name="T14" fmla="*/ 0 w 194"/>
                <a:gd name="T15" fmla="*/ 0 h 141"/>
                <a:gd name="T16" fmla="*/ 0 w 194"/>
                <a:gd name="T17" fmla="*/ 0 h 141"/>
                <a:gd name="T18" fmla="*/ 0 w 194"/>
                <a:gd name="T19" fmla="*/ 0 h 141"/>
                <a:gd name="T20" fmla="*/ 0 w 194"/>
                <a:gd name="T21" fmla="*/ 0 h 141"/>
                <a:gd name="T22" fmla="*/ 0 w 194"/>
                <a:gd name="T23" fmla="*/ 0 h 141"/>
                <a:gd name="T24" fmla="*/ 0 w 194"/>
                <a:gd name="T25" fmla="*/ 0 h 141"/>
                <a:gd name="T26" fmla="*/ 0 w 194"/>
                <a:gd name="T27" fmla="*/ 0 h 141"/>
                <a:gd name="T28" fmla="*/ 0 w 194"/>
                <a:gd name="T29" fmla="*/ 0 h 141"/>
                <a:gd name="T30" fmla="*/ 0 w 194"/>
                <a:gd name="T31" fmla="*/ 0 h 141"/>
                <a:gd name="T32" fmla="*/ 0 w 194"/>
                <a:gd name="T33" fmla="*/ 0 h 141"/>
                <a:gd name="T34" fmla="*/ 0 w 194"/>
                <a:gd name="T35" fmla="*/ 0 h 141"/>
                <a:gd name="T36" fmla="*/ 0 w 194"/>
                <a:gd name="T37" fmla="*/ 0 h 141"/>
                <a:gd name="T38" fmla="*/ 0 w 194"/>
                <a:gd name="T39" fmla="*/ 0 h 141"/>
                <a:gd name="T40" fmla="*/ 0 w 194"/>
                <a:gd name="T41" fmla="*/ 0 h 141"/>
                <a:gd name="T42" fmla="*/ 0 w 194"/>
                <a:gd name="T43" fmla="*/ 0 h 141"/>
                <a:gd name="T44" fmla="*/ 0 w 194"/>
                <a:gd name="T45" fmla="*/ 0 h 141"/>
                <a:gd name="T46" fmla="*/ 0 w 194"/>
                <a:gd name="T47" fmla="*/ 0 h 14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94"/>
                <a:gd name="T73" fmla="*/ 0 h 141"/>
                <a:gd name="T74" fmla="*/ 194 w 194"/>
                <a:gd name="T75" fmla="*/ 141 h 14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94" h="141">
                  <a:moveTo>
                    <a:pt x="123" y="140"/>
                  </a:moveTo>
                  <a:lnTo>
                    <a:pt x="137" y="112"/>
                  </a:lnTo>
                  <a:lnTo>
                    <a:pt x="166" y="112"/>
                  </a:lnTo>
                  <a:lnTo>
                    <a:pt x="166" y="100"/>
                  </a:lnTo>
                  <a:lnTo>
                    <a:pt x="193" y="100"/>
                  </a:lnTo>
                  <a:lnTo>
                    <a:pt x="193" y="69"/>
                  </a:lnTo>
                  <a:lnTo>
                    <a:pt x="193" y="40"/>
                  </a:lnTo>
                  <a:lnTo>
                    <a:pt x="193" y="27"/>
                  </a:lnTo>
                  <a:lnTo>
                    <a:pt x="166" y="27"/>
                  </a:lnTo>
                  <a:lnTo>
                    <a:pt x="166" y="0"/>
                  </a:lnTo>
                  <a:lnTo>
                    <a:pt x="137" y="0"/>
                  </a:lnTo>
                  <a:lnTo>
                    <a:pt x="123" y="0"/>
                  </a:lnTo>
                  <a:lnTo>
                    <a:pt x="68" y="0"/>
                  </a:lnTo>
                  <a:lnTo>
                    <a:pt x="42" y="0"/>
                  </a:lnTo>
                  <a:lnTo>
                    <a:pt x="26" y="0"/>
                  </a:lnTo>
                  <a:lnTo>
                    <a:pt x="0" y="27"/>
                  </a:lnTo>
                  <a:lnTo>
                    <a:pt x="0" y="40"/>
                  </a:lnTo>
                  <a:lnTo>
                    <a:pt x="0" y="69"/>
                  </a:lnTo>
                  <a:lnTo>
                    <a:pt x="0" y="100"/>
                  </a:lnTo>
                  <a:lnTo>
                    <a:pt x="0" y="112"/>
                  </a:lnTo>
                  <a:lnTo>
                    <a:pt x="26" y="112"/>
                  </a:lnTo>
                  <a:lnTo>
                    <a:pt x="42" y="112"/>
                  </a:lnTo>
                  <a:lnTo>
                    <a:pt x="42" y="140"/>
                  </a:lnTo>
                  <a:lnTo>
                    <a:pt x="123" y="14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69" name="Freeform 333"/>
            <p:cNvSpPr>
              <a:spLocks noChangeArrowheads="1"/>
            </p:cNvSpPr>
            <p:nvPr/>
          </p:nvSpPr>
          <p:spPr bwMode="auto">
            <a:xfrm>
              <a:off x="3036" y="2633"/>
              <a:ext cx="44" cy="36"/>
            </a:xfrm>
            <a:custGeom>
              <a:avLst/>
              <a:gdLst>
                <a:gd name="T0" fmla="*/ 0 w 194"/>
                <a:gd name="T1" fmla="*/ 0 h 158"/>
                <a:gd name="T2" fmla="*/ 0 w 194"/>
                <a:gd name="T3" fmla="*/ 0 h 158"/>
                <a:gd name="T4" fmla="*/ 0 w 194"/>
                <a:gd name="T5" fmla="*/ 0 h 158"/>
                <a:gd name="T6" fmla="*/ 0 w 194"/>
                <a:gd name="T7" fmla="*/ 0 h 158"/>
                <a:gd name="T8" fmla="*/ 0 w 194"/>
                <a:gd name="T9" fmla="*/ 0 h 158"/>
                <a:gd name="T10" fmla="*/ 0 w 194"/>
                <a:gd name="T11" fmla="*/ 0 h 158"/>
                <a:gd name="T12" fmla="*/ 0 w 194"/>
                <a:gd name="T13" fmla="*/ 0 h 158"/>
                <a:gd name="T14" fmla="*/ 0 w 194"/>
                <a:gd name="T15" fmla="*/ 0 h 158"/>
                <a:gd name="T16" fmla="*/ 0 w 194"/>
                <a:gd name="T17" fmla="*/ 0 h 158"/>
                <a:gd name="T18" fmla="*/ 0 w 194"/>
                <a:gd name="T19" fmla="*/ 0 h 158"/>
                <a:gd name="T20" fmla="*/ 0 w 194"/>
                <a:gd name="T21" fmla="*/ 0 h 158"/>
                <a:gd name="T22" fmla="*/ 0 w 194"/>
                <a:gd name="T23" fmla="*/ 0 h 158"/>
                <a:gd name="T24" fmla="*/ 0 w 194"/>
                <a:gd name="T25" fmla="*/ 0 h 158"/>
                <a:gd name="T26" fmla="*/ 0 w 194"/>
                <a:gd name="T27" fmla="*/ 0 h 158"/>
                <a:gd name="T28" fmla="*/ 0 w 194"/>
                <a:gd name="T29" fmla="*/ 0 h 158"/>
                <a:gd name="T30" fmla="*/ 0 w 194"/>
                <a:gd name="T31" fmla="*/ 0 h 158"/>
                <a:gd name="T32" fmla="*/ 0 w 194"/>
                <a:gd name="T33" fmla="*/ 0 h 158"/>
                <a:gd name="T34" fmla="*/ 0 w 194"/>
                <a:gd name="T35" fmla="*/ 0 h 158"/>
                <a:gd name="T36" fmla="*/ 0 w 194"/>
                <a:gd name="T37" fmla="*/ 0 h 158"/>
                <a:gd name="T38" fmla="*/ 0 w 194"/>
                <a:gd name="T39" fmla="*/ 0 h 158"/>
                <a:gd name="T40" fmla="*/ 0 w 194"/>
                <a:gd name="T41" fmla="*/ 0 h 158"/>
                <a:gd name="T42" fmla="*/ 0 w 194"/>
                <a:gd name="T43" fmla="*/ 0 h 158"/>
                <a:gd name="T44" fmla="*/ 0 w 194"/>
                <a:gd name="T45" fmla="*/ 0 h 158"/>
                <a:gd name="T46" fmla="*/ 0 w 194"/>
                <a:gd name="T47" fmla="*/ 0 h 158"/>
                <a:gd name="T48" fmla="*/ 0 w 194"/>
                <a:gd name="T49" fmla="*/ 0 h 158"/>
                <a:gd name="T50" fmla="*/ 0 w 194"/>
                <a:gd name="T51" fmla="*/ 0 h 158"/>
                <a:gd name="T52" fmla="*/ 0 w 194"/>
                <a:gd name="T53" fmla="*/ 0 h 158"/>
                <a:gd name="T54" fmla="*/ 0 w 194"/>
                <a:gd name="T55" fmla="*/ 0 h 158"/>
                <a:gd name="T56" fmla="*/ 0 w 194"/>
                <a:gd name="T57" fmla="*/ 0 h 158"/>
                <a:gd name="T58" fmla="*/ 0 w 194"/>
                <a:gd name="T59" fmla="*/ 0 h 158"/>
                <a:gd name="T60" fmla="*/ 0 w 194"/>
                <a:gd name="T61" fmla="*/ 0 h 158"/>
                <a:gd name="T62" fmla="*/ 0 w 194"/>
                <a:gd name="T63" fmla="*/ 0 h 158"/>
                <a:gd name="T64" fmla="*/ 0 w 194"/>
                <a:gd name="T65" fmla="*/ 0 h 15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4"/>
                <a:gd name="T100" fmla="*/ 0 h 158"/>
                <a:gd name="T101" fmla="*/ 194 w 194"/>
                <a:gd name="T102" fmla="*/ 158 h 15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4" h="158">
                  <a:moveTo>
                    <a:pt x="123" y="157"/>
                  </a:moveTo>
                  <a:lnTo>
                    <a:pt x="137" y="157"/>
                  </a:lnTo>
                  <a:lnTo>
                    <a:pt x="166" y="157"/>
                  </a:lnTo>
                  <a:lnTo>
                    <a:pt x="166" y="126"/>
                  </a:lnTo>
                  <a:lnTo>
                    <a:pt x="193" y="126"/>
                  </a:lnTo>
                  <a:lnTo>
                    <a:pt x="193" y="98"/>
                  </a:lnTo>
                  <a:lnTo>
                    <a:pt x="193" y="85"/>
                  </a:lnTo>
                  <a:lnTo>
                    <a:pt x="193" y="56"/>
                  </a:lnTo>
                  <a:lnTo>
                    <a:pt x="193" y="28"/>
                  </a:lnTo>
                  <a:lnTo>
                    <a:pt x="166" y="28"/>
                  </a:lnTo>
                  <a:lnTo>
                    <a:pt x="137" y="0"/>
                  </a:lnTo>
                  <a:lnTo>
                    <a:pt x="68" y="0"/>
                  </a:lnTo>
                  <a:lnTo>
                    <a:pt x="42" y="0"/>
                  </a:lnTo>
                  <a:lnTo>
                    <a:pt x="42" y="28"/>
                  </a:lnTo>
                  <a:lnTo>
                    <a:pt x="26" y="28"/>
                  </a:lnTo>
                  <a:lnTo>
                    <a:pt x="26" y="56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0" y="98"/>
                  </a:lnTo>
                  <a:lnTo>
                    <a:pt x="26" y="126"/>
                  </a:lnTo>
                  <a:lnTo>
                    <a:pt x="42" y="157"/>
                  </a:lnTo>
                  <a:lnTo>
                    <a:pt x="68" y="157"/>
                  </a:lnTo>
                  <a:lnTo>
                    <a:pt x="123" y="157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70" name="Freeform 334"/>
            <p:cNvSpPr>
              <a:spLocks noChangeArrowheads="1"/>
            </p:cNvSpPr>
            <p:nvPr/>
          </p:nvSpPr>
          <p:spPr bwMode="auto">
            <a:xfrm>
              <a:off x="3036" y="2633"/>
              <a:ext cx="44" cy="36"/>
            </a:xfrm>
            <a:custGeom>
              <a:avLst/>
              <a:gdLst>
                <a:gd name="T0" fmla="*/ 0 w 194"/>
                <a:gd name="T1" fmla="*/ 0 h 158"/>
                <a:gd name="T2" fmla="*/ 0 w 194"/>
                <a:gd name="T3" fmla="*/ 0 h 158"/>
                <a:gd name="T4" fmla="*/ 0 w 194"/>
                <a:gd name="T5" fmla="*/ 0 h 158"/>
                <a:gd name="T6" fmla="*/ 0 w 194"/>
                <a:gd name="T7" fmla="*/ 0 h 158"/>
                <a:gd name="T8" fmla="*/ 0 w 194"/>
                <a:gd name="T9" fmla="*/ 0 h 158"/>
                <a:gd name="T10" fmla="*/ 0 w 194"/>
                <a:gd name="T11" fmla="*/ 0 h 158"/>
                <a:gd name="T12" fmla="*/ 0 w 194"/>
                <a:gd name="T13" fmla="*/ 0 h 158"/>
                <a:gd name="T14" fmla="*/ 0 w 194"/>
                <a:gd name="T15" fmla="*/ 0 h 158"/>
                <a:gd name="T16" fmla="*/ 0 w 194"/>
                <a:gd name="T17" fmla="*/ 0 h 158"/>
                <a:gd name="T18" fmla="*/ 0 w 194"/>
                <a:gd name="T19" fmla="*/ 0 h 158"/>
                <a:gd name="T20" fmla="*/ 0 w 194"/>
                <a:gd name="T21" fmla="*/ 0 h 158"/>
                <a:gd name="T22" fmla="*/ 0 w 194"/>
                <a:gd name="T23" fmla="*/ 0 h 158"/>
                <a:gd name="T24" fmla="*/ 0 w 194"/>
                <a:gd name="T25" fmla="*/ 0 h 158"/>
                <a:gd name="T26" fmla="*/ 0 w 194"/>
                <a:gd name="T27" fmla="*/ 0 h 158"/>
                <a:gd name="T28" fmla="*/ 0 w 194"/>
                <a:gd name="T29" fmla="*/ 0 h 158"/>
                <a:gd name="T30" fmla="*/ 0 w 194"/>
                <a:gd name="T31" fmla="*/ 0 h 158"/>
                <a:gd name="T32" fmla="*/ 0 w 194"/>
                <a:gd name="T33" fmla="*/ 0 h 158"/>
                <a:gd name="T34" fmla="*/ 0 w 194"/>
                <a:gd name="T35" fmla="*/ 0 h 158"/>
                <a:gd name="T36" fmla="*/ 0 w 194"/>
                <a:gd name="T37" fmla="*/ 0 h 158"/>
                <a:gd name="T38" fmla="*/ 0 w 194"/>
                <a:gd name="T39" fmla="*/ 0 h 158"/>
                <a:gd name="T40" fmla="*/ 0 w 194"/>
                <a:gd name="T41" fmla="*/ 0 h 158"/>
                <a:gd name="T42" fmla="*/ 0 w 194"/>
                <a:gd name="T43" fmla="*/ 0 h 158"/>
                <a:gd name="T44" fmla="*/ 0 w 194"/>
                <a:gd name="T45" fmla="*/ 0 h 15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94"/>
                <a:gd name="T70" fmla="*/ 0 h 158"/>
                <a:gd name="T71" fmla="*/ 194 w 194"/>
                <a:gd name="T72" fmla="*/ 158 h 15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94" h="158">
                  <a:moveTo>
                    <a:pt x="123" y="157"/>
                  </a:moveTo>
                  <a:lnTo>
                    <a:pt x="137" y="157"/>
                  </a:lnTo>
                  <a:lnTo>
                    <a:pt x="166" y="157"/>
                  </a:lnTo>
                  <a:lnTo>
                    <a:pt x="166" y="126"/>
                  </a:lnTo>
                  <a:lnTo>
                    <a:pt x="193" y="126"/>
                  </a:lnTo>
                  <a:lnTo>
                    <a:pt x="193" y="98"/>
                  </a:lnTo>
                  <a:lnTo>
                    <a:pt x="193" y="85"/>
                  </a:lnTo>
                  <a:lnTo>
                    <a:pt x="193" y="56"/>
                  </a:lnTo>
                  <a:lnTo>
                    <a:pt x="193" y="28"/>
                  </a:lnTo>
                  <a:lnTo>
                    <a:pt x="166" y="28"/>
                  </a:lnTo>
                  <a:lnTo>
                    <a:pt x="137" y="0"/>
                  </a:lnTo>
                  <a:lnTo>
                    <a:pt x="68" y="0"/>
                  </a:lnTo>
                  <a:lnTo>
                    <a:pt x="42" y="0"/>
                  </a:lnTo>
                  <a:lnTo>
                    <a:pt x="42" y="28"/>
                  </a:lnTo>
                  <a:lnTo>
                    <a:pt x="26" y="28"/>
                  </a:lnTo>
                  <a:lnTo>
                    <a:pt x="26" y="56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0" y="98"/>
                  </a:lnTo>
                  <a:lnTo>
                    <a:pt x="26" y="126"/>
                  </a:lnTo>
                  <a:lnTo>
                    <a:pt x="42" y="157"/>
                  </a:lnTo>
                  <a:lnTo>
                    <a:pt x="68" y="157"/>
                  </a:lnTo>
                  <a:lnTo>
                    <a:pt x="123" y="157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71" name="Freeform 335"/>
            <p:cNvSpPr>
              <a:spLocks noChangeArrowheads="1"/>
            </p:cNvSpPr>
            <p:nvPr/>
          </p:nvSpPr>
          <p:spPr bwMode="auto">
            <a:xfrm>
              <a:off x="3042" y="2588"/>
              <a:ext cx="44" cy="32"/>
            </a:xfrm>
            <a:custGeom>
              <a:avLst/>
              <a:gdLst>
                <a:gd name="T0" fmla="*/ 0 w 194"/>
                <a:gd name="T1" fmla="*/ 0 h 141"/>
                <a:gd name="T2" fmla="*/ 0 w 194"/>
                <a:gd name="T3" fmla="*/ 0 h 141"/>
                <a:gd name="T4" fmla="*/ 0 w 194"/>
                <a:gd name="T5" fmla="*/ 0 h 141"/>
                <a:gd name="T6" fmla="*/ 0 w 194"/>
                <a:gd name="T7" fmla="*/ 0 h 141"/>
                <a:gd name="T8" fmla="*/ 0 w 194"/>
                <a:gd name="T9" fmla="*/ 0 h 141"/>
                <a:gd name="T10" fmla="*/ 0 w 194"/>
                <a:gd name="T11" fmla="*/ 0 h 141"/>
                <a:gd name="T12" fmla="*/ 0 w 194"/>
                <a:gd name="T13" fmla="*/ 0 h 141"/>
                <a:gd name="T14" fmla="*/ 0 w 194"/>
                <a:gd name="T15" fmla="*/ 0 h 141"/>
                <a:gd name="T16" fmla="*/ 0 w 194"/>
                <a:gd name="T17" fmla="*/ 0 h 141"/>
                <a:gd name="T18" fmla="*/ 0 w 194"/>
                <a:gd name="T19" fmla="*/ 0 h 141"/>
                <a:gd name="T20" fmla="*/ 0 w 194"/>
                <a:gd name="T21" fmla="*/ 0 h 141"/>
                <a:gd name="T22" fmla="*/ 0 w 194"/>
                <a:gd name="T23" fmla="*/ 0 h 141"/>
                <a:gd name="T24" fmla="*/ 0 w 194"/>
                <a:gd name="T25" fmla="*/ 0 h 141"/>
                <a:gd name="T26" fmla="*/ 0 w 194"/>
                <a:gd name="T27" fmla="*/ 0 h 141"/>
                <a:gd name="T28" fmla="*/ 0 w 194"/>
                <a:gd name="T29" fmla="*/ 0 h 141"/>
                <a:gd name="T30" fmla="*/ 0 w 194"/>
                <a:gd name="T31" fmla="*/ 0 h 141"/>
                <a:gd name="T32" fmla="*/ 0 w 194"/>
                <a:gd name="T33" fmla="*/ 0 h 141"/>
                <a:gd name="T34" fmla="*/ 0 w 194"/>
                <a:gd name="T35" fmla="*/ 0 h 141"/>
                <a:gd name="T36" fmla="*/ 0 w 194"/>
                <a:gd name="T37" fmla="*/ 0 h 141"/>
                <a:gd name="T38" fmla="*/ 0 w 194"/>
                <a:gd name="T39" fmla="*/ 0 h 141"/>
                <a:gd name="T40" fmla="*/ 0 w 194"/>
                <a:gd name="T41" fmla="*/ 0 h 141"/>
                <a:gd name="T42" fmla="*/ 0 w 194"/>
                <a:gd name="T43" fmla="*/ 0 h 141"/>
                <a:gd name="T44" fmla="*/ 0 w 194"/>
                <a:gd name="T45" fmla="*/ 0 h 141"/>
                <a:gd name="T46" fmla="*/ 0 w 194"/>
                <a:gd name="T47" fmla="*/ 0 h 141"/>
                <a:gd name="T48" fmla="*/ 0 w 194"/>
                <a:gd name="T49" fmla="*/ 0 h 141"/>
                <a:gd name="T50" fmla="*/ 0 w 194"/>
                <a:gd name="T51" fmla="*/ 0 h 141"/>
                <a:gd name="T52" fmla="*/ 0 w 194"/>
                <a:gd name="T53" fmla="*/ 0 h 141"/>
                <a:gd name="T54" fmla="*/ 0 w 194"/>
                <a:gd name="T55" fmla="*/ 0 h 141"/>
                <a:gd name="T56" fmla="*/ 0 w 194"/>
                <a:gd name="T57" fmla="*/ 0 h 141"/>
                <a:gd name="T58" fmla="*/ 0 w 194"/>
                <a:gd name="T59" fmla="*/ 0 h 141"/>
                <a:gd name="T60" fmla="*/ 0 w 194"/>
                <a:gd name="T61" fmla="*/ 0 h 141"/>
                <a:gd name="T62" fmla="*/ 0 w 194"/>
                <a:gd name="T63" fmla="*/ 0 h 141"/>
                <a:gd name="T64" fmla="*/ 0 w 194"/>
                <a:gd name="T65" fmla="*/ 0 h 14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4"/>
                <a:gd name="T100" fmla="*/ 0 h 141"/>
                <a:gd name="T101" fmla="*/ 194 w 194"/>
                <a:gd name="T102" fmla="*/ 141 h 14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4" h="141">
                  <a:moveTo>
                    <a:pt x="110" y="140"/>
                  </a:moveTo>
                  <a:lnTo>
                    <a:pt x="110" y="140"/>
                  </a:lnTo>
                  <a:lnTo>
                    <a:pt x="139" y="140"/>
                  </a:lnTo>
                  <a:lnTo>
                    <a:pt x="139" y="113"/>
                  </a:lnTo>
                  <a:lnTo>
                    <a:pt x="166" y="113"/>
                  </a:lnTo>
                  <a:lnTo>
                    <a:pt x="166" y="98"/>
                  </a:lnTo>
                  <a:lnTo>
                    <a:pt x="193" y="98"/>
                  </a:lnTo>
                  <a:lnTo>
                    <a:pt x="193" y="68"/>
                  </a:lnTo>
                  <a:lnTo>
                    <a:pt x="193" y="40"/>
                  </a:lnTo>
                  <a:lnTo>
                    <a:pt x="193" y="12"/>
                  </a:lnTo>
                  <a:lnTo>
                    <a:pt x="166" y="12"/>
                  </a:lnTo>
                  <a:lnTo>
                    <a:pt x="166" y="0"/>
                  </a:lnTo>
                  <a:lnTo>
                    <a:pt x="139" y="0"/>
                  </a:lnTo>
                  <a:lnTo>
                    <a:pt x="110" y="0"/>
                  </a:lnTo>
                  <a:lnTo>
                    <a:pt x="68" y="0"/>
                  </a:lnTo>
                  <a:lnTo>
                    <a:pt x="40" y="0"/>
                  </a:lnTo>
                  <a:lnTo>
                    <a:pt x="11" y="0"/>
                  </a:lnTo>
                  <a:lnTo>
                    <a:pt x="0" y="12"/>
                  </a:lnTo>
                  <a:lnTo>
                    <a:pt x="0" y="40"/>
                  </a:lnTo>
                  <a:lnTo>
                    <a:pt x="0" y="68"/>
                  </a:lnTo>
                  <a:lnTo>
                    <a:pt x="0" y="98"/>
                  </a:lnTo>
                  <a:lnTo>
                    <a:pt x="0" y="113"/>
                  </a:lnTo>
                  <a:lnTo>
                    <a:pt x="11" y="113"/>
                  </a:lnTo>
                  <a:lnTo>
                    <a:pt x="40" y="113"/>
                  </a:lnTo>
                  <a:lnTo>
                    <a:pt x="40" y="140"/>
                  </a:lnTo>
                  <a:lnTo>
                    <a:pt x="110" y="14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72" name="Freeform 336"/>
            <p:cNvSpPr>
              <a:spLocks noChangeArrowheads="1"/>
            </p:cNvSpPr>
            <p:nvPr/>
          </p:nvSpPr>
          <p:spPr bwMode="auto">
            <a:xfrm>
              <a:off x="3042" y="2588"/>
              <a:ext cx="44" cy="32"/>
            </a:xfrm>
            <a:custGeom>
              <a:avLst/>
              <a:gdLst>
                <a:gd name="T0" fmla="*/ 0 w 194"/>
                <a:gd name="T1" fmla="*/ 0 h 141"/>
                <a:gd name="T2" fmla="*/ 0 w 194"/>
                <a:gd name="T3" fmla="*/ 0 h 141"/>
                <a:gd name="T4" fmla="*/ 0 w 194"/>
                <a:gd name="T5" fmla="*/ 0 h 141"/>
                <a:gd name="T6" fmla="*/ 0 w 194"/>
                <a:gd name="T7" fmla="*/ 0 h 141"/>
                <a:gd name="T8" fmla="*/ 0 w 194"/>
                <a:gd name="T9" fmla="*/ 0 h 141"/>
                <a:gd name="T10" fmla="*/ 0 w 194"/>
                <a:gd name="T11" fmla="*/ 0 h 141"/>
                <a:gd name="T12" fmla="*/ 0 w 194"/>
                <a:gd name="T13" fmla="*/ 0 h 141"/>
                <a:gd name="T14" fmla="*/ 0 w 194"/>
                <a:gd name="T15" fmla="*/ 0 h 141"/>
                <a:gd name="T16" fmla="*/ 0 w 194"/>
                <a:gd name="T17" fmla="*/ 0 h 141"/>
                <a:gd name="T18" fmla="*/ 0 w 194"/>
                <a:gd name="T19" fmla="*/ 0 h 141"/>
                <a:gd name="T20" fmla="*/ 0 w 194"/>
                <a:gd name="T21" fmla="*/ 0 h 141"/>
                <a:gd name="T22" fmla="*/ 0 w 194"/>
                <a:gd name="T23" fmla="*/ 0 h 141"/>
                <a:gd name="T24" fmla="*/ 0 w 194"/>
                <a:gd name="T25" fmla="*/ 0 h 141"/>
                <a:gd name="T26" fmla="*/ 0 w 194"/>
                <a:gd name="T27" fmla="*/ 0 h 141"/>
                <a:gd name="T28" fmla="*/ 0 w 194"/>
                <a:gd name="T29" fmla="*/ 0 h 141"/>
                <a:gd name="T30" fmla="*/ 0 w 194"/>
                <a:gd name="T31" fmla="*/ 0 h 141"/>
                <a:gd name="T32" fmla="*/ 0 w 194"/>
                <a:gd name="T33" fmla="*/ 0 h 141"/>
                <a:gd name="T34" fmla="*/ 0 w 194"/>
                <a:gd name="T35" fmla="*/ 0 h 141"/>
                <a:gd name="T36" fmla="*/ 0 w 194"/>
                <a:gd name="T37" fmla="*/ 0 h 141"/>
                <a:gd name="T38" fmla="*/ 0 w 194"/>
                <a:gd name="T39" fmla="*/ 0 h 141"/>
                <a:gd name="T40" fmla="*/ 0 w 194"/>
                <a:gd name="T41" fmla="*/ 0 h 141"/>
                <a:gd name="T42" fmla="*/ 0 w 194"/>
                <a:gd name="T43" fmla="*/ 0 h 141"/>
                <a:gd name="T44" fmla="*/ 0 w 194"/>
                <a:gd name="T45" fmla="*/ 0 h 141"/>
                <a:gd name="T46" fmla="*/ 0 w 194"/>
                <a:gd name="T47" fmla="*/ 0 h 141"/>
                <a:gd name="T48" fmla="*/ 0 w 194"/>
                <a:gd name="T49" fmla="*/ 0 h 14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94"/>
                <a:gd name="T76" fmla="*/ 0 h 141"/>
                <a:gd name="T77" fmla="*/ 194 w 194"/>
                <a:gd name="T78" fmla="*/ 141 h 14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94" h="141">
                  <a:moveTo>
                    <a:pt x="110" y="140"/>
                  </a:moveTo>
                  <a:lnTo>
                    <a:pt x="139" y="140"/>
                  </a:lnTo>
                  <a:lnTo>
                    <a:pt x="139" y="113"/>
                  </a:lnTo>
                  <a:lnTo>
                    <a:pt x="166" y="113"/>
                  </a:lnTo>
                  <a:lnTo>
                    <a:pt x="166" y="98"/>
                  </a:lnTo>
                  <a:lnTo>
                    <a:pt x="193" y="98"/>
                  </a:lnTo>
                  <a:lnTo>
                    <a:pt x="193" y="68"/>
                  </a:lnTo>
                  <a:lnTo>
                    <a:pt x="193" y="40"/>
                  </a:lnTo>
                  <a:lnTo>
                    <a:pt x="193" y="12"/>
                  </a:lnTo>
                  <a:lnTo>
                    <a:pt x="166" y="12"/>
                  </a:lnTo>
                  <a:lnTo>
                    <a:pt x="166" y="0"/>
                  </a:lnTo>
                  <a:lnTo>
                    <a:pt x="139" y="0"/>
                  </a:lnTo>
                  <a:lnTo>
                    <a:pt x="110" y="0"/>
                  </a:lnTo>
                  <a:lnTo>
                    <a:pt x="68" y="0"/>
                  </a:lnTo>
                  <a:lnTo>
                    <a:pt x="40" y="0"/>
                  </a:lnTo>
                  <a:lnTo>
                    <a:pt x="11" y="0"/>
                  </a:lnTo>
                  <a:lnTo>
                    <a:pt x="0" y="12"/>
                  </a:lnTo>
                  <a:lnTo>
                    <a:pt x="0" y="40"/>
                  </a:lnTo>
                  <a:lnTo>
                    <a:pt x="0" y="68"/>
                  </a:lnTo>
                  <a:lnTo>
                    <a:pt x="0" y="98"/>
                  </a:lnTo>
                  <a:lnTo>
                    <a:pt x="0" y="113"/>
                  </a:lnTo>
                  <a:lnTo>
                    <a:pt x="11" y="113"/>
                  </a:lnTo>
                  <a:lnTo>
                    <a:pt x="40" y="113"/>
                  </a:lnTo>
                  <a:lnTo>
                    <a:pt x="40" y="140"/>
                  </a:lnTo>
                  <a:lnTo>
                    <a:pt x="110" y="14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73" name="Freeform 337"/>
            <p:cNvSpPr>
              <a:spLocks noChangeArrowheads="1"/>
            </p:cNvSpPr>
            <p:nvPr/>
          </p:nvSpPr>
          <p:spPr bwMode="auto">
            <a:xfrm>
              <a:off x="3042" y="2532"/>
              <a:ext cx="44" cy="34"/>
            </a:xfrm>
            <a:custGeom>
              <a:avLst/>
              <a:gdLst>
                <a:gd name="T0" fmla="*/ 0 w 194"/>
                <a:gd name="T1" fmla="*/ 0 h 150"/>
                <a:gd name="T2" fmla="*/ 0 w 194"/>
                <a:gd name="T3" fmla="*/ 0 h 150"/>
                <a:gd name="T4" fmla="*/ 0 w 194"/>
                <a:gd name="T5" fmla="*/ 0 h 150"/>
                <a:gd name="T6" fmla="*/ 0 w 194"/>
                <a:gd name="T7" fmla="*/ 0 h 150"/>
                <a:gd name="T8" fmla="*/ 0 w 194"/>
                <a:gd name="T9" fmla="*/ 0 h 150"/>
                <a:gd name="T10" fmla="*/ 0 w 194"/>
                <a:gd name="T11" fmla="*/ 0 h 150"/>
                <a:gd name="T12" fmla="*/ 0 w 194"/>
                <a:gd name="T13" fmla="*/ 0 h 150"/>
                <a:gd name="T14" fmla="*/ 0 w 194"/>
                <a:gd name="T15" fmla="*/ 0 h 150"/>
                <a:gd name="T16" fmla="*/ 0 w 194"/>
                <a:gd name="T17" fmla="*/ 0 h 150"/>
                <a:gd name="T18" fmla="*/ 0 w 194"/>
                <a:gd name="T19" fmla="*/ 0 h 150"/>
                <a:gd name="T20" fmla="*/ 0 w 194"/>
                <a:gd name="T21" fmla="*/ 0 h 150"/>
                <a:gd name="T22" fmla="*/ 0 w 194"/>
                <a:gd name="T23" fmla="*/ 0 h 150"/>
                <a:gd name="T24" fmla="*/ 0 w 194"/>
                <a:gd name="T25" fmla="*/ 0 h 150"/>
                <a:gd name="T26" fmla="*/ 0 w 194"/>
                <a:gd name="T27" fmla="*/ 0 h 150"/>
                <a:gd name="T28" fmla="*/ 0 w 194"/>
                <a:gd name="T29" fmla="*/ 0 h 150"/>
                <a:gd name="T30" fmla="*/ 0 w 194"/>
                <a:gd name="T31" fmla="*/ 0 h 150"/>
                <a:gd name="T32" fmla="*/ 0 w 194"/>
                <a:gd name="T33" fmla="*/ 0 h 150"/>
                <a:gd name="T34" fmla="*/ 0 w 194"/>
                <a:gd name="T35" fmla="*/ 0 h 150"/>
                <a:gd name="T36" fmla="*/ 0 w 194"/>
                <a:gd name="T37" fmla="*/ 0 h 150"/>
                <a:gd name="T38" fmla="*/ 0 w 194"/>
                <a:gd name="T39" fmla="*/ 0 h 150"/>
                <a:gd name="T40" fmla="*/ 0 w 194"/>
                <a:gd name="T41" fmla="*/ 0 h 150"/>
                <a:gd name="T42" fmla="*/ 0 w 194"/>
                <a:gd name="T43" fmla="*/ 0 h 150"/>
                <a:gd name="T44" fmla="*/ 0 w 194"/>
                <a:gd name="T45" fmla="*/ 0 h 150"/>
                <a:gd name="T46" fmla="*/ 0 w 194"/>
                <a:gd name="T47" fmla="*/ 0 h 150"/>
                <a:gd name="T48" fmla="*/ 0 w 194"/>
                <a:gd name="T49" fmla="*/ 0 h 150"/>
                <a:gd name="T50" fmla="*/ 0 w 194"/>
                <a:gd name="T51" fmla="*/ 0 h 150"/>
                <a:gd name="T52" fmla="*/ 0 w 194"/>
                <a:gd name="T53" fmla="*/ 0 h 150"/>
                <a:gd name="T54" fmla="*/ 0 w 194"/>
                <a:gd name="T55" fmla="*/ 0 h 150"/>
                <a:gd name="T56" fmla="*/ 0 w 194"/>
                <a:gd name="T57" fmla="*/ 0 h 150"/>
                <a:gd name="T58" fmla="*/ 0 w 194"/>
                <a:gd name="T59" fmla="*/ 0 h 150"/>
                <a:gd name="T60" fmla="*/ 0 w 194"/>
                <a:gd name="T61" fmla="*/ 0 h 150"/>
                <a:gd name="T62" fmla="*/ 0 w 194"/>
                <a:gd name="T63" fmla="*/ 0 h 150"/>
                <a:gd name="T64" fmla="*/ 0 w 194"/>
                <a:gd name="T65" fmla="*/ 0 h 1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4"/>
                <a:gd name="T100" fmla="*/ 0 h 150"/>
                <a:gd name="T101" fmla="*/ 194 w 194"/>
                <a:gd name="T102" fmla="*/ 150 h 1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4" h="150">
                  <a:moveTo>
                    <a:pt x="110" y="149"/>
                  </a:moveTo>
                  <a:lnTo>
                    <a:pt x="110" y="149"/>
                  </a:lnTo>
                  <a:lnTo>
                    <a:pt x="139" y="149"/>
                  </a:lnTo>
                  <a:lnTo>
                    <a:pt x="166" y="149"/>
                  </a:lnTo>
                  <a:lnTo>
                    <a:pt x="166" y="123"/>
                  </a:lnTo>
                  <a:lnTo>
                    <a:pt x="193" y="123"/>
                  </a:lnTo>
                  <a:lnTo>
                    <a:pt x="193" y="95"/>
                  </a:lnTo>
                  <a:lnTo>
                    <a:pt x="193" y="80"/>
                  </a:lnTo>
                  <a:lnTo>
                    <a:pt x="193" y="53"/>
                  </a:lnTo>
                  <a:lnTo>
                    <a:pt x="193" y="24"/>
                  </a:lnTo>
                  <a:lnTo>
                    <a:pt x="166" y="24"/>
                  </a:lnTo>
                  <a:lnTo>
                    <a:pt x="139" y="0"/>
                  </a:lnTo>
                  <a:lnTo>
                    <a:pt x="110" y="0"/>
                  </a:lnTo>
                  <a:lnTo>
                    <a:pt x="68" y="0"/>
                  </a:lnTo>
                  <a:lnTo>
                    <a:pt x="40" y="0"/>
                  </a:lnTo>
                  <a:lnTo>
                    <a:pt x="11" y="24"/>
                  </a:lnTo>
                  <a:lnTo>
                    <a:pt x="0" y="53"/>
                  </a:lnTo>
                  <a:lnTo>
                    <a:pt x="0" y="80"/>
                  </a:lnTo>
                  <a:lnTo>
                    <a:pt x="0" y="95"/>
                  </a:lnTo>
                  <a:lnTo>
                    <a:pt x="0" y="123"/>
                  </a:lnTo>
                  <a:lnTo>
                    <a:pt x="11" y="123"/>
                  </a:lnTo>
                  <a:lnTo>
                    <a:pt x="11" y="149"/>
                  </a:lnTo>
                  <a:lnTo>
                    <a:pt x="40" y="149"/>
                  </a:lnTo>
                  <a:lnTo>
                    <a:pt x="68" y="149"/>
                  </a:lnTo>
                  <a:lnTo>
                    <a:pt x="110" y="149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74" name="Freeform 338"/>
            <p:cNvSpPr>
              <a:spLocks noChangeArrowheads="1"/>
            </p:cNvSpPr>
            <p:nvPr/>
          </p:nvSpPr>
          <p:spPr bwMode="auto">
            <a:xfrm>
              <a:off x="3042" y="2532"/>
              <a:ext cx="44" cy="34"/>
            </a:xfrm>
            <a:custGeom>
              <a:avLst/>
              <a:gdLst>
                <a:gd name="T0" fmla="*/ 0 w 194"/>
                <a:gd name="T1" fmla="*/ 0 h 150"/>
                <a:gd name="T2" fmla="*/ 0 w 194"/>
                <a:gd name="T3" fmla="*/ 0 h 150"/>
                <a:gd name="T4" fmla="*/ 0 w 194"/>
                <a:gd name="T5" fmla="*/ 0 h 150"/>
                <a:gd name="T6" fmla="*/ 0 w 194"/>
                <a:gd name="T7" fmla="*/ 0 h 150"/>
                <a:gd name="T8" fmla="*/ 0 w 194"/>
                <a:gd name="T9" fmla="*/ 0 h 150"/>
                <a:gd name="T10" fmla="*/ 0 w 194"/>
                <a:gd name="T11" fmla="*/ 0 h 150"/>
                <a:gd name="T12" fmla="*/ 0 w 194"/>
                <a:gd name="T13" fmla="*/ 0 h 150"/>
                <a:gd name="T14" fmla="*/ 0 w 194"/>
                <a:gd name="T15" fmla="*/ 0 h 150"/>
                <a:gd name="T16" fmla="*/ 0 w 194"/>
                <a:gd name="T17" fmla="*/ 0 h 150"/>
                <a:gd name="T18" fmla="*/ 0 w 194"/>
                <a:gd name="T19" fmla="*/ 0 h 150"/>
                <a:gd name="T20" fmla="*/ 0 w 194"/>
                <a:gd name="T21" fmla="*/ 0 h 150"/>
                <a:gd name="T22" fmla="*/ 0 w 194"/>
                <a:gd name="T23" fmla="*/ 0 h 150"/>
                <a:gd name="T24" fmla="*/ 0 w 194"/>
                <a:gd name="T25" fmla="*/ 0 h 150"/>
                <a:gd name="T26" fmla="*/ 0 w 194"/>
                <a:gd name="T27" fmla="*/ 0 h 150"/>
                <a:gd name="T28" fmla="*/ 0 w 194"/>
                <a:gd name="T29" fmla="*/ 0 h 150"/>
                <a:gd name="T30" fmla="*/ 0 w 194"/>
                <a:gd name="T31" fmla="*/ 0 h 150"/>
                <a:gd name="T32" fmla="*/ 0 w 194"/>
                <a:gd name="T33" fmla="*/ 0 h 150"/>
                <a:gd name="T34" fmla="*/ 0 w 194"/>
                <a:gd name="T35" fmla="*/ 0 h 150"/>
                <a:gd name="T36" fmla="*/ 0 w 194"/>
                <a:gd name="T37" fmla="*/ 0 h 150"/>
                <a:gd name="T38" fmla="*/ 0 w 194"/>
                <a:gd name="T39" fmla="*/ 0 h 150"/>
                <a:gd name="T40" fmla="*/ 0 w 194"/>
                <a:gd name="T41" fmla="*/ 0 h 150"/>
                <a:gd name="T42" fmla="*/ 0 w 194"/>
                <a:gd name="T43" fmla="*/ 0 h 150"/>
                <a:gd name="T44" fmla="*/ 0 w 194"/>
                <a:gd name="T45" fmla="*/ 0 h 150"/>
                <a:gd name="T46" fmla="*/ 0 w 194"/>
                <a:gd name="T47" fmla="*/ 0 h 15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94"/>
                <a:gd name="T73" fmla="*/ 0 h 150"/>
                <a:gd name="T74" fmla="*/ 194 w 194"/>
                <a:gd name="T75" fmla="*/ 150 h 15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94" h="150">
                  <a:moveTo>
                    <a:pt x="110" y="149"/>
                  </a:moveTo>
                  <a:lnTo>
                    <a:pt x="139" y="149"/>
                  </a:lnTo>
                  <a:lnTo>
                    <a:pt x="166" y="149"/>
                  </a:lnTo>
                  <a:lnTo>
                    <a:pt x="166" y="123"/>
                  </a:lnTo>
                  <a:lnTo>
                    <a:pt x="193" y="123"/>
                  </a:lnTo>
                  <a:lnTo>
                    <a:pt x="193" y="95"/>
                  </a:lnTo>
                  <a:lnTo>
                    <a:pt x="193" y="80"/>
                  </a:lnTo>
                  <a:lnTo>
                    <a:pt x="193" y="53"/>
                  </a:lnTo>
                  <a:lnTo>
                    <a:pt x="193" y="24"/>
                  </a:lnTo>
                  <a:lnTo>
                    <a:pt x="166" y="24"/>
                  </a:lnTo>
                  <a:lnTo>
                    <a:pt x="139" y="0"/>
                  </a:lnTo>
                  <a:lnTo>
                    <a:pt x="110" y="0"/>
                  </a:lnTo>
                  <a:lnTo>
                    <a:pt x="68" y="0"/>
                  </a:lnTo>
                  <a:lnTo>
                    <a:pt x="40" y="0"/>
                  </a:lnTo>
                  <a:lnTo>
                    <a:pt x="11" y="24"/>
                  </a:lnTo>
                  <a:lnTo>
                    <a:pt x="0" y="53"/>
                  </a:lnTo>
                  <a:lnTo>
                    <a:pt x="0" y="80"/>
                  </a:lnTo>
                  <a:lnTo>
                    <a:pt x="0" y="95"/>
                  </a:lnTo>
                  <a:lnTo>
                    <a:pt x="0" y="123"/>
                  </a:lnTo>
                  <a:lnTo>
                    <a:pt x="11" y="123"/>
                  </a:lnTo>
                  <a:lnTo>
                    <a:pt x="11" y="149"/>
                  </a:lnTo>
                  <a:lnTo>
                    <a:pt x="40" y="149"/>
                  </a:lnTo>
                  <a:lnTo>
                    <a:pt x="68" y="149"/>
                  </a:lnTo>
                  <a:lnTo>
                    <a:pt x="110" y="149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75" name="Freeform 339"/>
            <p:cNvSpPr>
              <a:spLocks noChangeArrowheads="1"/>
            </p:cNvSpPr>
            <p:nvPr/>
          </p:nvSpPr>
          <p:spPr bwMode="auto">
            <a:xfrm>
              <a:off x="3087" y="2688"/>
              <a:ext cx="51" cy="32"/>
            </a:xfrm>
            <a:custGeom>
              <a:avLst/>
              <a:gdLst>
                <a:gd name="T0" fmla="*/ 0 w 224"/>
                <a:gd name="T1" fmla="*/ 0 h 141"/>
                <a:gd name="T2" fmla="*/ 0 w 224"/>
                <a:gd name="T3" fmla="*/ 0 h 141"/>
                <a:gd name="T4" fmla="*/ 0 w 224"/>
                <a:gd name="T5" fmla="*/ 0 h 141"/>
                <a:gd name="T6" fmla="*/ 0 w 224"/>
                <a:gd name="T7" fmla="*/ 0 h 141"/>
                <a:gd name="T8" fmla="*/ 0 w 224"/>
                <a:gd name="T9" fmla="*/ 0 h 141"/>
                <a:gd name="T10" fmla="*/ 0 w 224"/>
                <a:gd name="T11" fmla="*/ 0 h 141"/>
                <a:gd name="T12" fmla="*/ 0 w 224"/>
                <a:gd name="T13" fmla="*/ 0 h 141"/>
                <a:gd name="T14" fmla="*/ 0 w 224"/>
                <a:gd name="T15" fmla="*/ 0 h 141"/>
                <a:gd name="T16" fmla="*/ 0 w 224"/>
                <a:gd name="T17" fmla="*/ 0 h 141"/>
                <a:gd name="T18" fmla="*/ 0 w 224"/>
                <a:gd name="T19" fmla="*/ 0 h 141"/>
                <a:gd name="T20" fmla="*/ 0 w 224"/>
                <a:gd name="T21" fmla="*/ 0 h 141"/>
                <a:gd name="T22" fmla="*/ 0 w 224"/>
                <a:gd name="T23" fmla="*/ 0 h 141"/>
                <a:gd name="T24" fmla="*/ 0 w 224"/>
                <a:gd name="T25" fmla="*/ 0 h 141"/>
                <a:gd name="T26" fmla="*/ 0 w 224"/>
                <a:gd name="T27" fmla="*/ 0 h 141"/>
                <a:gd name="T28" fmla="*/ 0 w 224"/>
                <a:gd name="T29" fmla="*/ 0 h 141"/>
                <a:gd name="T30" fmla="*/ 0 w 224"/>
                <a:gd name="T31" fmla="*/ 0 h 141"/>
                <a:gd name="T32" fmla="*/ 0 w 224"/>
                <a:gd name="T33" fmla="*/ 0 h 141"/>
                <a:gd name="T34" fmla="*/ 0 w 224"/>
                <a:gd name="T35" fmla="*/ 0 h 141"/>
                <a:gd name="T36" fmla="*/ 0 w 224"/>
                <a:gd name="T37" fmla="*/ 0 h 141"/>
                <a:gd name="T38" fmla="*/ 0 w 224"/>
                <a:gd name="T39" fmla="*/ 0 h 141"/>
                <a:gd name="T40" fmla="*/ 0 w 224"/>
                <a:gd name="T41" fmla="*/ 0 h 141"/>
                <a:gd name="T42" fmla="*/ 0 w 224"/>
                <a:gd name="T43" fmla="*/ 0 h 141"/>
                <a:gd name="T44" fmla="*/ 0 w 224"/>
                <a:gd name="T45" fmla="*/ 0 h 141"/>
                <a:gd name="T46" fmla="*/ 0 w 224"/>
                <a:gd name="T47" fmla="*/ 0 h 141"/>
                <a:gd name="T48" fmla="*/ 0 w 224"/>
                <a:gd name="T49" fmla="*/ 0 h 141"/>
                <a:gd name="T50" fmla="*/ 0 w 224"/>
                <a:gd name="T51" fmla="*/ 0 h 141"/>
                <a:gd name="T52" fmla="*/ 0 w 224"/>
                <a:gd name="T53" fmla="*/ 0 h 141"/>
                <a:gd name="T54" fmla="*/ 0 w 224"/>
                <a:gd name="T55" fmla="*/ 0 h 141"/>
                <a:gd name="T56" fmla="*/ 0 w 224"/>
                <a:gd name="T57" fmla="*/ 0 h 141"/>
                <a:gd name="T58" fmla="*/ 0 w 224"/>
                <a:gd name="T59" fmla="*/ 0 h 141"/>
                <a:gd name="T60" fmla="*/ 0 w 224"/>
                <a:gd name="T61" fmla="*/ 0 h 141"/>
                <a:gd name="T62" fmla="*/ 0 w 224"/>
                <a:gd name="T63" fmla="*/ 0 h 141"/>
                <a:gd name="T64" fmla="*/ 0 w 224"/>
                <a:gd name="T65" fmla="*/ 0 h 14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4"/>
                <a:gd name="T100" fmla="*/ 0 h 141"/>
                <a:gd name="T101" fmla="*/ 224 w 224"/>
                <a:gd name="T102" fmla="*/ 141 h 14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4" h="141">
                  <a:moveTo>
                    <a:pt x="151" y="140"/>
                  </a:moveTo>
                  <a:lnTo>
                    <a:pt x="151" y="140"/>
                  </a:lnTo>
                  <a:lnTo>
                    <a:pt x="167" y="140"/>
                  </a:lnTo>
                  <a:lnTo>
                    <a:pt x="196" y="112"/>
                  </a:lnTo>
                  <a:lnTo>
                    <a:pt x="196" y="100"/>
                  </a:lnTo>
                  <a:lnTo>
                    <a:pt x="223" y="100"/>
                  </a:lnTo>
                  <a:lnTo>
                    <a:pt x="223" y="69"/>
                  </a:lnTo>
                  <a:lnTo>
                    <a:pt x="223" y="40"/>
                  </a:lnTo>
                  <a:lnTo>
                    <a:pt x="196" y="40"/>
                  </a:lnTo>
                  <a:lnTo>
                    <a:pt x="196" y="27"/>
                  </a:lnTo>
                  <a:lnTo>
                    <a:pt x="167" y="27"/>
                  </a:lnTo>
                  <a:lnTo>
                    <a:pt x="167" y="0"/>
                  </a:lnTo>
                  <a:lnTo>
                    <a:pt x="151" y="0"/>
                  </a:lnTo>
                  <a:lnTo>
                    <a:pt x="83" y="0"/>
                  </a:lnTo>
                  <a:lnTo>
                    <a:pt x="55" y="0"/>
                  </a:lnTo>
                  <a:lnTo>
                    <a:pt x="55" y="27"/>
                  </a:lnTo>
                  <a:lnTo>
                    <a:pt x="28" y="27"/>
                  </a:lnTo>
                  <a:lnTo>
                    <a:pt x="28" y="40"/>
                  </a:lnTo>
                  <a:lnTo>
                    <a:pt x="0" y="40"/>
                  </a:lnTo>
                  <a:lnTo>
                    <a:pt x="0" y="69"/>
                  </a:lnTo>
                  <a:lnTo>
                    <a:pt x="0" y="100"/>
                  </a:lnTo>
                  <a:lnTo>
                    <a:pt x="28" y="100"/>
                  </a:lnTo>
                  <a:lnTo>
                    <a:pt x="28" y="112"/>
                  </a:lnTo>
                  <a:lnTo>
                    <a:pt x="55" y="112"/>
                  </a:lnTo>
                  <a:lnTo>
                    <a:pt x="55" y="140"/>
                  </a:lnTo>
                  <a:lnTo>
                    <a:pt x="83" y="140"/>
                  </a:lnTo>
                  <a:lnTo>
                    <a:pt x="151" y="14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76" name="Freeform 340"/>
            <p:cNvSpPr>
              <a:spLocks noChangeArrowheads="1"/>
            </p:cNvSpPr>
            <p:nvPr/>
          </p:nvSpPr>
          <p:spPr bwMode="auto">
            <a:xfrm>
              <a:off x="3087" y="2688"/>
              <a:ext cx="51" cy="32"/>
            </a:xfrm>
            <a:custGeom>
              <a:avLst/>
              <a:gdLst>
                <a:gd name="T0" fmla="*/ 0 w 224"/>
                <a:gd name="T1" fmla="*/ 0 h 141"/>
                <a:gd name="T2" fmla="*/ 0 w 224"/>
                <a:gd name="T3" fmla="*/ 0 h 141"/>
                <a:gd name="T4" fmla="*/ 0 w 224"/>
                <a:gd name="T5" fmla="*/ 0 h 141"/>
                <a:gd name="T6" fmla="*/ 0 w 224"/>
                <a:gd name="T7" fmla="*/ 0 h 141"/>
                <a:gd name="T8" fmla="*/ 0 w 224"/>
                <a:gd name="T9" fmla="*/ 0 h 141"/>
                <a:gd name="T10" fmla="*/ 0 w 224"/>
                <a:gd name="T11" fmla="*/ 0 h 141"/>
                <a:gd name="T12" fmla="*/ 0 w 224"/>
                <a:gd name="T13" fmla="*/ 0 h 141"/>
                <a:gd name="T14" fmla="*/ 0 w 224"/>
                <a:gd name="T15" fmla="*/ 0 h 141"/>
                <a:gd name="T16" fmla="*/ 0 w 224"/>
                <a:gd name="T17" fmla="*/ 0 h 141"/>
                <a:gd name="T18" fmla="*/ 0 w 224"/>
                <a:gd name="T19" fmla="*/ 0 h 141"/>
                <a:gd name="T20" fmla="*/ 0 w 224"/>
                <a:gd name="T21" fmla="*/ 0 h 141"/>
                <a:gd name="T22" fmla="*/ 0 w 224"/>
                <a:gd name="T23" fmla="*/ 0 h 141"/>
                <a:gd name="T24" fmla="*/ 0 w 224"/>
                <a:gd name="T25" fmla="*/ 0 h 141"/>
                <a:gd name="T26" fmla="*/ 0 w 224"/>
                <a:gd name="T27" fmla="*/ 0 h 141"/>
                <a:gd name="T28" fmla="*/ 0 w 224"/>
                <a:gd name="T29" fmla="*/ 0 h 141"/>
                <a:gd name="T30" fmla="*/ 0 w 224"/>
                <a:gd name="T31" fmla="*/ 0 h 141"/>
                <a:gd name="T32" fmla="*/ 0 w 224"/>
                <a:gd name="T33" fmla="*/ 0 h 141"/>
                <a:gd name="T34" fmla="*/ 0 w 224"/>
                <a:gd name="T35" fmla="*/ 0 h 141"/>
                <a:gd name="T36" fmla="*/ 0 w 224"/>
                <a:gd name="T37" fmla="*/ 0 h 141"/>
                <a:gd name="T38" fmla="*/ 0 w 224"/>
                <a:gd name="T39" fmla="*/ 0 h 141"/>
                <a:gd name="T40" fmla="*/ 0 w 224"/>
                <a:gd name="T41" fmla="*/ 0 h 141"/>
                <a:gd name="T42" fmla="*/ 0 w 224"/>
                <a:gd name="T43" fmla="*/ 0 h 141"/>
                <a:gd name="T44" fmla="*/ 0 w 224"/>
                <a:gd name="T45" fmla="*/ 0 h 141"/>
                <a:gd name="T46" fmla="*/ 0 w 224"/>
                <a:gd name="T47" fmla="*/ 0 h 141"/>
                <a:gd name="T48" fmla="*/ 0 w 224"/>
                <a:gd name="T49" fmla="*/ 0 h 141"/>
                <a:gd name="T50" fmla="*/ 0 w 224"/>
                <a:gd name="T51" fmla="*/ 0 h 14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24"/>
                <a:gd name="T79" fmla="*/ 0 h 141"/>
                <a:gd name="T80" fmla="*/ 224 w 224"/>
                <a:gd name="T81" fmla="*/ 141 h 14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24" h="141">
                  <a:moveTo>
                    <a:pt x="151" y="140"/>
                  </a:moveTo>
                  <a:lnTo>
                    <a:pt x="167" y="140"/>
                  </a:lnTo>
                  <a:lnTo>
                    <a:pt x="196" y="112"/>
                  </a:lnTo>
                  <a:lnTo>
                    <a:pt x="196" y="100"/>
                  </a:lnTo>
                  <a:lnTo>
                    <a:pt x="223" y="100"/>
                  </a:lnTo>
                  <a:lnTo>
                    <a:pt x="223" y="69"/>
                  </a:lnTo>
                  <a:lnTo>
                    <a:pt x="223" y="40"/>
                  </a:lnTo>
                  <a:lnTo>
                    <a:pt x="196" y="40"/>
                  </a:lnTo>
                  <a:lnTo>
                    <a:pt x="196" y="27"/>
                  </a:lnTo>
                  <a:lnTo>
                    <a:pt x="167" y="27"/>
                  </a:lnTo>
                  <a:lnTo>
                    <a:pt x="167" y="0"/>
                  </a:lnTo>
                  <a:lnTo>
                    <a:pt x="151" y="0"/>
                  </a:lnTo>
                  <a:lnTo>
                    <a:pt x="83" y="0"/>
                  </a:lnTo>
                  <a:lnTo>
                    <a:pt x="55" y="0"/>
                  </a:lnTo>
                  <a:lnTo>
                    <a:pt x="55" y="27"/>
                  </a:lnTo>
                  <a:lnTo>
                    <a:pt x="28" y="27"/>
                  </a:lnTo>
                  <a:lnTo>
                    <a:pt x="28" y="40"/>
                  </a:lnTo>
                  <a:lnTo>
                    <a:pt x="0" y="40"/>
                  </a:lnTo>
                  <a:lnTo>
                    <a:pt x="0" y="69"/>
                  </a:lnTo>
                  <a:lnTo>
                    <a:pt x="0" y="100"/>
                  </a:lnTo>
                  <a:lnTo>
                    <a:pt x="28" y="100"/>
                  </a:lnTo>
                  <a:lnTo>
                    <a:pt x="28" y="112"/>
                  </a:lnTo>
                  <a:lnTo>
                    <a:pt x="55" y="112"/>
                  </a:lnTo>
                  <a:lnTo>
                    <a:pt x="55" y="140"/>
                  </a:lnTo>
                  <a:lnTo>
                    <a:pt x="83" y="140"/>
                  </a:lnTo>
                  <a:lnTo>
                    <a:pt x="151" y="14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77" name="Freeform 341"/>
            <p:cNvSpPr>
              <a:spLocks noChangeArrowheads="1"/>
            </p:cNvSpPr>
            <p:nvPr/>
          </p:nvSpPr>
          <p:spPr bwMode="auto">
            <a:xfrm>
              <a:off x="3093" y="2639"/>
              <a:ext cx="44" cy="34"/>
            </a:xfrm>
            <a:custGeom>
              <a:avLst/>
              <a:gdLst>
                <a:gd name="T0" fmla="*/ 0 w 193"/>
                <a:gd name="T1" fmla="*/ 0 h 150"/>
                <a:gd name="T2" fmla="*/ 0 w 193"/>
                <a:gd name="T3" fmla="*/ 0 h 150"/>
                <a:gd name="T4" fmla="*/ 0 w 193"/>
                <a:gd name="T5" fmla="*/ 0 h 150"/>
                <a:gd name="T6" fmla="*/ 0 w 193"/>
                <a:gd name="T7" fmla="*/ 0 h 150"/>
                <a:gd name="T8" fmla="*/ 0 w 193"/>
                <a:gd name="T9" fmla="*/ 0 h 150"/>
                <a:gd name="T10" fmla="*/ 0 w 193"/>
                <a:gd name="T11" fmla="*/ 0 h 150"/>
                <a:gd name="T12" fmla="*/ 0 w 193"/>
                <a:gd name="T13" fmla="*/ 0 h 150"/>
                <a:gd name="T14" fmla="*/ 0 w 193"/>
                <a:gd name="T15" fmla="*/ 0 h 150"/>
                <a:gd name="T16" fmla="*/ 0 w 193"/>
                <a:gd name="T17" fmla="*/ 0 h 150"/>
                <a:gd name="T18" fmla="*/ 0 w 193"/>
                <a:gd name="T19" fmla="*/ 0 h 150"/>
                <a:gd name="T20" fmla="*/ 0 w 193"/>
                <a:gd name="T21" fmla="*/ 0 h 150"/>
                <a:gd name="T22" fmla="*/ 0 w 193"/>
                <a:gd name="T23" fmla="*/ 0 h 150"/>
                <a:gd name="T24" fmla="*/ 0 w 193"/>
                <a:gd name="T25" fmla="*/ 0 h 150"/>
                <a:gd name="T26" fmla="*/ 0 w 193"/>
                <a:gd name="T27" fmla="*/ 0 h 150"/>
                <a:gd name="T28" fmla="*/ 0 w 193"/>
                <a:gd name="T29" fmla="*/ 0 h 150"/>
                <a:gd name="T30" fmla="*/ 0 w 193"/>
                <a:gd name="T31" fmla="*/ 0 h 150"/>
                <a:gd name="T32" fmla="*/ 0 w 193"/>
                <a:gd name="T33" fmla="*/ 0 h 150"/>
                <a:gd name="T34" fmla="*/ 0 w 193"/>
                <a:gd name="T35" fmla="*/ 0 h 150"/>
                <a:gd name="T36" fmla="*/ 0 w 193"/>
                <a:gd name="T37" fmla="*/ 0 h 150"/>
                <a:gd name="T38" fmla="*/ 0 w 193"/>
                <a:gd name="T39" fmla="*/ 0 h 150"/>
                <a:gd name="T40" fmla="*/ 0 w 193"/>
                <a:gd name="T41" fmla="*/ 0 h 150"/>
                <a:gd name="T42" fmla="*/ 0 w 193"/>
                <a:gd name="T43" fmla="*/ 0 h 150"/>
                <a:gd name="T44" fmla="*/ 0 w 193"/>
                <a:gd name="T45" fmla="*/ 0 h 150"/>
                <a:gd name="T46" fmla="*/ 0 w 193"/>
                <a:gd name="T47" fmla="*/ 0 h 150"/>
                <a:gd name="T48" fmla="*/ 0 w 193"/>
                <a:gd name="T49" fmla="*/ 0 h 150"/>
                <a:gd name="T50" fmla="*/ 0 w 193"/>
                <a:gd name="T51" fmla="*/ 0 h 150"/>
                <a:gd name="T52" fmla="*/ 0 w 193"/>
                <a:gd name="T53" fmla="*/ 0 h 150"/>
                <a:gd name="T54" fmla="*/ 0 w 193"/>
                <a:gd name="T55" fmla="*/ 0 h 150"/>
                <a:gd name="T56" fmla="*/ 0 w 193"/>
                <a:gd name="T57" fmla="*/ 0 h 150"/>
                <a:gd name="T58" fmla="*/ 0 w 193"/>
                <a:gd name="T59" fmla="*/ 0 h 150"/>
                <a:gd name="T60" fmla="*/ 0 w 193"/>
                <a:gd name="T61" fmla="*/ 0 h 150"/>
                <a:gd name="T62" fmla="*/ 0 w 193"/>
                <a:gd name="T63" fmla="*/ 0 h 150"/>
                <a:gd name="T64" fmla="*/ 0 w 193"/>
                <a:gd name="T65" fmla="*/ 0 h 1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3"/>
                <a:gd name="T100" fmla="*/ 0 h 150"/>
                <a:gd name="T101" fmla="*/ 193 w 193"/>
                <a:gd name="T102" fmla="*/ 150 h 1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3" h="150">
                  <a:moveTo>
                    <a:pt x="120" y="149"/>
                  </a:moveTo>
                  <a:lnTo>
                    <a:pt x="120" y="149"/>
                  </a:lnTo>
                  <a:lnTo>
                    <a:pt x="136" y="149"/>
                  </a:lnTo>
                  <a:lnTo>
                    <a:pt x="136" y="124"/>
                  </a:lnTo>
                  <a:lnTo>
                    <a:pt x="165" y="124"/>
                  </a:lnTo>
                  <a:lnTo>
                    <a:pt x="165" y="95"/>
                  </a:lnTo>
                  <a:lnTo>
                    <a:pt x="192" y="95"/>
                  </a:lnTo>
                  <a:lnTo>
                    <a:pt x="192" y="68"/>
                  </a:lnTo>
                  <a:lnTo>
                    <a:pt x="192" y="53"/>
                  </a:lnTo>
                  <a:lnTo>
                    <a:pt x="192" y="25"/>
                  </a:lnTo>
                  <a:lnTo>
                    <a:pt x="165" y="25"/>
                  </a:lnTo>
                  <a:lnTo>
                    <a:pt x="165" y="0"/>
                  </a:lnTo>
                  <a:lnTo>
                    <a:pt x="136" y="0"/>
                  </a:lnTo>
                  <a:lnTo>
                    <a:pt x="120" y="0"/>
                  </a:lnTo>
                  <a:lnTo>
                    <a:pt x="66" y="0"/>
                  </a:lnTo>
                  <a:lnTo>
                    <a:pt x="54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0" y="25"/>
                  </a:lnTo>
                  <a:lnTo>
                    <a:pt x="0" y="53"/>
                  </a:lnTo>
                  <a:lnTo>
                    <a:pt x="0" y="68"/>
                  </a:lnTo>
                  <a:lnTo>
                    <a:pt x="0" y="95"/>
                  </a:lnTo>
                  <a:lnTo>
                    <a:pt x="26" y="124"/>
                  </a:lnTo>
                  <a:lnTo>
                    <a:pt x="54" y="124"/>
                  </a:lnTo>
                  <a:lnTo>
                    <a:pt x="66" y="149"/>
                  </a:lnTo>
                  <a:lnTo>
                    <a:pt x="120" y="149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78" name="Freeform 342"/>
            <p:cNvSpPr>
              <a:spLocks noChangeArrowheads="1"/>
            </p:cNvSpPr>
            <p:nvPr/>
          </p:nvSpPr>
          <p:spPr bwMode="auto">
            <a:xfrm>
              <a:off x="3093" y="2639"/>
              <a:ext cx="44" cy="34"/>
            </a:xfrm>
            <a:custGeom>
              <a:avLst/>
              <a:gdLst>
                <a:gd name="T0" fmla="*/ 0 w 193"/>
                <a:gd name="T1" fmla="*/ 0 h 150"/>
                <a:gd name="T2" fmla="*/ 0 w 193"/>
                <a:gd name="T3" fmla="*/ 0 h 150"/>
                <a:gd name="T4" fmla="*/ 0 w 193"/>
                <a:gd name="T5" fmla="*/ 0 h 150"/>
                <a:gd name="T6" fmla="*/ 0 w 193"/>
                <a:gd name="T7" fmla="*/ 0 h 150"/>
                <a:gd name="T8" fmla="*/ 0 w 193"/>
                <a:gd name="T9" fmla="*/ 0 h 150"/>
                <a:gd name="T10" fmla="*/ 0 w 193"/>
                <a:gd name="T11" fmla="*/ 0 h 150"/>
                <a:gd name="T12" fmla="*/ 0 w 193"/>
                <a:gd name="T13" fmla="*/ 0 h 150"/>
                <a:gd name="T14" fmla="*/ 0 w 193"/>
                <a:gd name="T15" fmla="*/ 0 h 150"/>
                <a:gd name="T16" fmla="*/ 0 w 193"/>
                <a:gd name="T17" fmla="*/ 0 h 150"/>
                <a:gd name="T18" fmla="*/ 0 w 193"/>
                <a:gd name="T19" fmla="*/ 0 h 150"/>
                <a:gd name="T20" fmla="*/ 0 w 193"/>
                <a:gd name="T21" fmla="*/ 0 h 150"/>
                <a:gd name="T22" fmla="*/ 0 w 193"/>
                <a:gd name="T23" fmla="*/ 0 h 150"/>
                <a:gd name="T24" fmla="*/ 0 w 193"/>
                <a:gd name="T25" fmla="*/ 0 h 150"/>
                <a:gd name="T26" fmla="*/ 0 w 193"/>
                <a:gd name="T27" fmla="*/ 0 h 150"/>
                <a:gd name="T28" fmla="*/ 0 w 193"/>
                <a:gd name="T29" fmla="*/ 0 h 150"/>
                <a:gd name="T30" fmla="*/ 0 w 193"/>
                <a:gd name="T31" fmla="*/ 0 h 150"/>
                <a:gd name="T32" fmla="*/ 0 w 193"/>
                <a:gd name="T33" fmla="*/ 0 h 150"/>
                <a:gd name="T34" fmla="*/ 0 w 193"/>
                <a:gd name="T35" fmla="*/ 0 h 150"/>
                <a:gd name="T36" fmla="*/ 0 w 193"/>
                <a:gd name="T37" fmla="*/ 0 h 150"/>
                <a:gd name="T38" fmla="*/ 0 w 193"/>
                <a:gd name="T39" fmla="*/ 0 h 150"/>
                <a:gd name="T40" fmla="*/ 0 w 193"/>
                <a:gd name="T41" fmla="*/ 0 h 150"/>
                <a:gd name="T42" fmla="*/ 0 w 193"/>
                <a:gd name="T43" fmla="*/ 0 h 150"/>
                <a:gd name="T44" fmla="*/ 0 w 193"/>
                <a:gd name="T45" fmla="*/ 0 h 150"/>
                <a:gd name="T46" fmla="*/ 0 w 193"/>
                <a:gd name="T47" fmla="*/ 0 h 150"/>
                <a:gd name="T48" fmla="*/ 0 w 193"/>
                <a:gd name="T49" fmla="*/ 0 h 15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93"/>
                <a:gd name="T76" fmla="*/ 0 h 150"/>
                <a:gd name="T77" fmla="*/ 193 w 193"/>
                <a:gd name="T78" fmla="*/ 150 h 15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93" h="150">
                  <a:moveTo>
                    <a:pt x="120" y="149"/>
                  </a:moveTo>
                  <a:lnTo>
                    <a:pt x="136" y="149"/>
                  </a:lnTo>
                  <a:lnTo>
                    <a:pt x="136" y="124"/>
                  </a:lnTo>
                  <a:lnTo>
                    <a:pt x="165" y="124"/>
                  </a:lnTo>
                  <a:lnTo>
                    <a:pt x="165" y="95"/>
                  </a:lnTo>
                  <a:lnTo>
                    <a:pt x="192" y="95"/>
                  </a:lnTo>
                  <a:lnTo>
                    <a:pt x="192" y="68"/>
                  </a:lnTo>
                  <a:lnTo>
                    <a:pt x="192" y="53"/>
                  </a:lnTo>
                  <a:lnTo>
                    <a:pt x="192" y="25"/>
                  </a:lnTo>
                  <a:lnTo>
                    <a:pt x="165" y="25"/>
                  </a:lnTo>
                  <a:lnTo>
                    <a:pt x="165" y="0"/>
                  </a:lnTo>
                  <a:lnTo>
                    <a:pt x="136" y="0"/>
                  </a:lnTo>
                  <a:lnTo>
                    <a:pt x="120" y="0"/>
                  </a:lnTo>
                  <a:lnTo>
                    <a:pt x="66" y="0"/>
                  </a:lnTo>
                  <a:lnTo>
                    <a:pt x="54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0" y="25"/>
                  </a:lnTo>
                  <a:lnTo>
                    <a:pt x="0" y="53"/>
                  </a:lnTo>
                  <a:lnTo>
                    <a:pt x="0" y="68"/>
                  </a:lnTo>
                  <a:lnTo>
                    <a:pt x="0" y="95"/>
                  </a:lnTo>
                  <a:lnTo>
                    <a:pt x="26" y="124"/>
                  </a:lnTo>
                  <a:lnTo>
                    <a:pt x="54" y="124"/>
                  </a:lnTo>
                  <a:lnTo>
                    <a:pt x="66" y="149"/>
                  </a:lnTo>
                  <a:lnTo>
                    <a:pt x="120" y="149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79" name="Freeform 343"/>
            <p:cNvSpPr>
              <a:spLocks noChangeArrowheads="1"/>
            </p:cNvSpPr>
            <p:nvPr/>
          </p:nvSpPr>
          <p:spPr bwMode="auto">
            <a:xfrm>
              <a:off x="3093" y="2588"/>
              <a:ext cx="51" cy="32"/>
            </a:xfrm>
            <a:custGeom>
              <a:avLst/>
              <a:gdLst>
                <a:gd name="T0" fmla="*/ 0 w 224"/>
                <a:gd name="T1" fmla="*/ 0 h 141"/>
                <a:gd name="T2" fmla="*/ 0 w 224"/>
                <a:gd name="T3" fmla="*/ 0 h 141"/>
                <a:gd name="T4" fmla="*/ 0 w 224"/>
                <a:gd name="T5" fmla="*/ 0 h 141"/>
                <a:gd name="T6" fmla="*/ 0 w 224"/>
                <a:gd name="T7" fmla="*/ 0 h 141"/>
                <a:gd name="T8" fmla="*/ 0 w 224"/>
                <a:gd name="T9" fmla="*/ 0 h 141"/>
                <a:gd name="T10" fmla="*/ 0 w 224"/>
                <a:gd name="T11" fmla="*/ 0 h 141"/>
                <a:gd name="T12" fmla="*/ 0 w 224"/>
                <a:gd name="T13" fmla="*/ 0 h 141"/>
                <a:gd name="T14" fmla="*/ 0 w 224"/>
                <a:gd name="T15" fmla="*/ 0 h 141"/>
                <a:gd name="T16" fmla="*/ 0 w 224"/>
                <a:gd name="T17" fmla="*/ 0 h 141"/>
                <a:gd name="T18" fmla="*/ 0 w 224"/>
                <a:gd name="T19" fmla="*/ 0 h 141"/>
                <a:gd name="T20" fmla="*/ 0 w 224"/>
                <a:gd name="T21" fmla="*/ 0 h 141"/>
                <a:gd name="T22" fmla="*/ 0 w 224"/>
                <a:gd name="T23" fmla="*/ 0 h 141"/>
                <a:gd name="T24" fmla="*/ 0 w 224"/>
                <a:gd name="T25" fmla="*/ 0 h 141"/>
                <a:gd name="T26" fmla="*/ 0 w 224"/>
                <a:gd name="T27" fmla="*/ 0 h 141"/>
                <a:gd name="T28" fmla="*/ 0 w 224"/>
                <a:gd name="T29" fmla="*/ 0 h 141"/>
                <a:gd name="T30" fmla="*/ 0 w 224"/>
                <a:gd name="T31" fmla="*/ 0 h 141"/>
                <a:gd name="T32" fmla="*/ 0 w 224"/>
                <a:gd name="T33" fmla="*/ 0 h 141"/>
                <a:gd name="T34" fmla="*/ 0 w 224"/>
                <a:gd name="T35" fmla="*/ 0 h 141"/>
                <a:gd name="T36" fmla="*/ 0 w 224"/>
                <a:gd name="T37" fmla="*/ 0 h 141"/>
                <a:gd name="T38" fmla="*/ 0 w 224"/>
                <a:gd name="T39" fmla="*/ 0 h 141"/>
                <a:gd name="T40" fmla="*/ 0 w 224"/>
                <a:gd name="T41" fmla="*/ 0 h 141"/>
                <a:gd name="T42" fmla="*/ 0 w 224"/>
                <a:gd name="T43" fmla="*/ 0 h 141"/>
                <a:gd name="T44" fmla="*/ 0 w 224"/>
                <a:gd name="T45" fmla="*/ 0 h 141"/>
                <a:gd name="T46" fmla="*/ 0 w 224"/>
                <a:gd name="T47" fmla="*/ 0 h 141"/>
                <a:gd name="T48" fmla="*/ 0 w 224"/>
                <a:gd name="T49" fmla="*/ 0 h 141"/>
                <a:gd name="T50" fmla="*/ 0 w 224"/>
                <a:gd name="T51" fmla="*/ 0 h 141"/>
                <a:gd name="T52" fmla="*/ 0 w 224"/>
                <a:gd name="T53" fmla="*/ 0 h 141"/>
                <a:gd name="T54" fmla="*/ 0 w 224"/>
                <a:gd name="T55" fmla="*/ 0 h 141"/>
                <a:gd name="T56" fmla="*/ 0 w 224"/>
                <a:gd name="T57" fmla="*/ 0 h 141"/>
                <a:gd name="T58" fmla="*/ 0 w 224"/>
                <a:gd name="T59" fmla="*/ 0 h 141"/>
                <a:gd name="T60" fmla="*/ 0 w 224"/>
                <a:gd name="T61" fmla="*/ 0 h 141"/>
                <a:gd name="T62" fmla="*/ 0 w 224"/>
                <a:gd name="T63" fmla="*/ 0 h 141"/>
                <a:gd name="T64" fmla="*/ 0 w 224"/>
                <a:gd name="T65" fmla="*/ 0 h 14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4"/>
                <a:gd name="T100" fmla="*/ 0 h 141"/>
                <a:gd name="T101" fmla="*/ 224 w 224"/>
                <a:gd name="T102" fmla="*/ 141 h 14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4" h="141">
                  <a:moveTo>
                    <a:pt x="122" y="140"/>
                  </a:moveTo>
                  <a:lnTo>
                    <a:pt x="138" y="140"/>
                  </a:lnTo>
                  <a:lnTo>
                    <a:pt x="168" y="140"/>
                  </a:lnTo>
                  <a:lnTo>
                    <a:pt x="195" y="113"/>
                  </a:lnTo>
                  <a:lnTo>
                    <a:pt x="195" y="98"/>
                  </a:lnTo>
                  <a:lnTo>
                    <a:pt x="223" y="68"/>
                  </a:lnTo>
                  <a:lnTo>
                    <a:pt x="195" y="68"/>
                  </a:lnTo>
                  <a:lnTo>
                    <a:pt x="195" y="40"/>
                  </a:lnTo>
                  <a:lnTo>
                    <a:pt x="195" y="12"/>
                  </a:lnTo>
                  <a:lnTo>
                    <a:pt x="168" y="12"/>
                  </a:lnTo>
                  <a:lnTo>
                    <a:pt x="168" y="0"/>
                  </a:lnTo>
                  <a:lnTo>
                    <a:pt x="138" y="0"/>
                  </a:lnTo>
                  <a:lnTo>
                    <a:pt x="67" y="0"/>
                  </a:lnTo>
                  <a:lnTo>
                    <a:pt x="55" y="0"/>
                  </a:lnTo>
                  <a:lnTo>
                    <a:pt x="55" y="12"/>
                  </a:lnTo>
                  <a:lnTo>
                    <a:pt x="27" y="12"/>
                  </a:lnTo>
                  <a:lnTo>
                    <a:pt x="27" y="40"/>
                  </a:lnTo>
                  <a:lnTo>
                    <a:pt x="0" y="40"/>
                  </a:lnTo>
                  <a:lnTo>
                    <a:pt x="0" y="68"/>
                  </a:lnTo>
                  <a:lnTo>
                    <a:pt x="0" y="98"/>
                  </a:lnTo>
                  <a:lnTo>
                    <a:pt x="27" y="98"/>
                  </a:lnTo>
                  <a:lnTo>
                    <a:pt x="27" y="113"/>
                  </a:lnTo>
                  <a:lnTo>
                    <a:pt x="55" y="140"/>
                  </a:lnTo>
                  <a:lnTo>
                    <a:pt x="67" y="140"/>
                  </a:lnTo>
                  <a:lnTo>
                    <a:pt x="122" y="14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80" name="Freeform 344"/>
            <p:cNvSpPr>
              <a:spLocks noChangeArrowheads="1"/>
            </p:cNvSpPr>
            <p:nvPr/>
          </p:nvSpPr>
          <p:spPr bwMode="auto">
            <a:xfrm>
              <a:off x="3093" y="2588"/>
              <a:ext cx="51" cy="32"/>
            </a:xfrm>
            <a:custGeom>
              <a:avLst/>
              <a:gdLst>
                <a:gd name="T0" fmla="*/ 0 w 224"/>
                <a:gd name="T1" fmla="*/ 0 h 141"/>
                <a:gd name="T2" fmla="*/ 0 w 224"/>
                <a:gd name="T3" fmla="*/ 0 h 141"/>
                <a:gd name="T4" fmla="*/ 0 w 224"/>
                <a:gd name="T5" fmla="*/ 0 h 141"/>
                <a:gd name="T6" fmla="*/ 0 w 224"/>
                <a:gd name="T7" fmla="*/ 0 h 141"/>
                <a:gd name="T8" fmla="*/ 0 w 224"/>
                <a:gd name="T9" fmla="*/ 0 h 141"/>
                <a:gd name="T10" fmla="*/ 0 w 224"/>
                <a:gd name="T11" fmla="*/ 0 h 141"/>
                <a:gd name="T12" fmla="*/ 0 w 224"/>
                <a:gd name="T13" fmla="*/ 0 h 141"/>
                <a:gd name="T14" fmla="*/ 0 w 224"/>
                <a:gd name="T15" fmla="*/ 0 h 141"/>
                <a:gd name="T16" fmla="*/ 0 w 224"/>
                <a:gd name="T17" fmla="*/ 0 h 141"/>
                <a:gd name="T18" fmla="*/ 0 w 224"/>
                <a:gd name="T19" fmla="*/ 0 h 141"/>
                <a:gd name="T20" fmla="*/ 0 w 224"/>
                <a:gd name="T21" fmla="*/ 0 h 141"/>
                <a:gd name="T22" fmla="*/ 0 w 224"/>
                <a:gd name="T23" fmla="*/ 0 h 141"/>
                <a:gd name="T24" fmla="*/ 0 w 224"/>
                <a:gd name="T25" fmla="*/ 0 h 141"/>
                <a:gd name="T26" fmla="*/ 0 w 224"/>
                <a:gd name="T27" fmla="*/ 0 h 141"/>
                <a:gd name="T28" fmla="*/ 0 w 224"/>
                <a:gd name="T29" fmla="*/ 0 h 141"/>
                <a:gd name="T30" fmla="*/ 0 w 224"/>
                <a:gd name="T31" fmla="*/ 0 h 141"/>
                <a:gd name="T32" fmla="*/ 0 w 224"/>
                <a:gd name="T33" fmla="*/ 0 h 141"/>
                <a:gd name="T34" fmla="*/ 0 w 224"/>
                <a:gd name="T35" fmla="*/ 0 h 141"/>
                <a:gd name="T36" fmla="*/ 0 w 224"/>
                <a:gd name="T37" fmla="*/ 0 h 141"/>
                <a:gd name="T38" fmla="*/ 0 w 224"/>
                <a:gd name="T39" fmla="*/ 0 h 141"/>
                <a:gd name="T40" fmla="*/ 0 w 224"/>
                <a:gd name="T41" fmla="*/ 0 h 141"/>
                <a:gd name="T42" fmla="*/ 0 w 224"/>
                <a:gd name="T43" fmla="*/ 0 h 141"/>
                <a:gd name="T44" fmla="*/ 0 w 224"/>
                <a:gd name="T45" fmla="*/ 0 h 141"/>
                <a:gd name="T46" fmla="*/ 0 w 224"/>
                <a:gd name="T47" fmla="*/ 0 h 141"/>
                <a:gd name="T48" fmla="*/ 0 w 224"/>
                <a:gd name="T49" fmla="*/ 0 h 14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4"/>
                <a:gd name="T76" fmla="*/ 0 h 141"/>
                <a:gd name="T77" fmla="*/ 224 w 224"/>
                <a:gd name="T78" fmla="*/ 141 h 14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4" h="141">
                  <a:moveTo>
                    <a:pt x="122" y="140"/>
                  </a:moveTo>
                  <a:lnTo>
                    <a:pt x="138" y="140"/>
                  </a:lnTo>
                  <a:lnTo>
                    <a:pt x="168" y="140"/>
                  </a:lnTo>
                  <a:lnTo>
                    <a:pt x="195" y="113"/>
                  </a:lnTo>
                  <a:lnTo>
                    <a:pt x="195" y="98"/>
                  </a:lnTo>
                  <a:lnTo>
                    <a:pt x="223" y="68"/>
                  </a:lnTo>
                  <a:lnTo>
                    <a:pt x="195" y="68"/>
                  </a:lnTo>
                  <a:lnTo>
                    <a:pt x="195" y="40"/>
                  </a:lnTo>
                  <a:lnTo>
                    <a:pt x="195" y="12"/>
                  </a:lnTo>
                  <a:lnTo>
                    <a:pt x="168" y="12"/>
                  </a:lnTo>
                  <a:lnTo>
                    <a:pt x="168" y="0"/>
                  </a:lnTo>
                  <a:lnTo>
                    <a:pt x="138" y="0"/>
                  </a:lnTo>
                  <a:lnTo>
                    <a:pt x="67" y="0"/>
                  </a:lnTo>
                  <a:lnTo>
                    <a:pt x="55" y="0"/>
                  </a:lnTo>
                  <a:lnTo>
                    <a:pt x="55" y="12"/>
                  </a:lnTo>
                  <a:lnTo>
                    <a:pt x="27" y="12"/>
                  </a:lnTo>
                  <a:lnTo>
                    <a:pt x="27" y="40"/>
                  </a:lnTo>
                  <a:lnTo>
                    <a:pt x="0" y="40"/>
                  </a:lnTo>
                  <a:lnTo>
                    <a:pt x="0" y="68"/>
                  </a:lnTo>
                  <a:lnTo>
                    <a:pt x="0" y="98"/>
                  </a:lnTo>
                  <a:lnTo>
                    <a:pt x="27" y="98"/>
                  </a:lnTo>
                  <a:lnTo>
                    <a:pt x="27" y="113"/>
                  </a:lnTo>
                  <a:lnTo>
                    <a:pt x="55" y="140"/>
                  </a:lnTo>
                  <a:lnTo>
                    <a:pt x="67" y="140"/>
                  </a:lnTo>
                  <a:lnTo>
                    <a:pt x="122" y="14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81" name="Freeform 345"/>
            <p:cNvSpPr>
              <a:spLocks noChangeArrowheads="1"/>
            </p:cNvSpPr>
            <p:nvPr/>
          </p:nvSpPr>
          <p:spPr bwMode="auto">
            <a:xfrm>
              <a:off x="3099" y="2538"/>
              <a:ext cx="45" cy="32"/>
            </a:xfrm>
            <a:custGeom>
              <a:avLst/>
              <a:gdLst>
                <a:gd name="T0" fmla="*/ 0 w 198"/>
                <a:gd name="T1" fmla="*/ 0 h 141"/>
                <a:gd name="T2" fmla="*/ 0 w 198"/>
                <a:gd name="T3" fmla="*/ 0 h 141"/>
                <a:gd name="T4" fmla="*/ 0 w 198"/>
                <a:gd name="T5" fmla="*/ 0 h 141"/>
                <a:gd name="T6" fmla="*/ 0 w 198"/>
                <a:gd name="T7" fmla="*/ 0 h 141"/>
                <a:gd name="T8" fmla="*/ 0 w 198"/>
                <a:gd name="T9" fmla="*/ 0 h 141"/>
                <a:gd name="T10" fmla="*/ 0 w 198"/>
                <a:gd name="T11" fmla="*/ 0 h 141"/>
                <a:gd name="T12" fmla="*/ 0 w 198"/>
                <a:gd name="T13" fmla="*/ 0 h 141"/>
                <a:gd name="T14" fmla="*/ 0 w 198"/>
                <a:gd name="T15" fmla="*/ 0 h 141"/>
                <a:gd name="T16" fmla="*/ 0 w 198"/>
                <a:gd name="T17" fmla="*/ 0 h 141"/>
                <a:gd name="T18" fmla="*/ 0 w 198"/>
                <a:gd name="T19" fmla="*/ 0 h 141"/>
                <a:gd name="T20" fmla="*/ 0 w 198"/>
                <a:gd name="T21" fmla="*/ 0 h 141"/>
                <a:gd name="T22" fmla="*/ 0 w 198"/>
                <a:gd name="T23" fmla="*/ 0 h 141"/>
                <a:gd name="T24" fmla="*/ 0 w 198"/>
                <a:gd name="T25" fmla="*/ 0 h 141"/>
                <a:gd name="T26" fmla="*/ 0 w 198"/>
                <a:gd name="T27" fmla="*/ 0 h 141"/>
                <a:gd name="T28" fmla="*/ 0 w 198"/>
                <a:gd name="T29" fmla="*/ 0 h 141"/>
                <a:gd name="T30" fmla="*/ 0 w 198"/>
                <a:gd name="T31" fmla="*/ 0 h 141"/>
                <a:gd name="T32" fmla="*/ 0 w 198"/>
                <a:gd name="T33" fmla="*/ 0 h 141"/>
                <a:gd name="T34" fmla="*/ 0 w 198"/>
                <a:gd name="T35" fmla="*/ 0 h 141"/>
                <a:gd name="T36" fmla="*/ 0 w 198"/>
                <a:gd name="T37" fmla="*/ 0 h 141"/>
                <a:gd name="T38" fmla="*/ 0 w 198"/>
                <a:gd name="T39" fmla="*/ 0 h 141"/>
                <a:gd name="T40" fmla="*/ 0 w 198"/>
                <a:gd name="T41" fmla="*/ 0 h 141"/>
                <a:gd name="T42" fmla="*/ 0 w 198"/>
                <a:gd name="T43" fmla="*/ 0 h 141"/>
                <a:gd name="T44" fmla="*/ 0 w 198"/>
                <a:gd name="T45" fmla="*/ 0 h 141"/>
                <a:gd name="T46" fmla="*/ 0 w 198"/>
                <a:gd name="T47" fmla="*/ 0 h 141"/>
                <a:gd name="T48" fmla="*/ 0 w 198"/>
                <a:gd name="T49" fmla="*/ 0 h 141"/>
                <a:gd name="T50" fmla="*/ 0 w 198"/>
                <a:gd name="T51" fmla="*/ 0 h 141"/>
                <a:gd name="T52" fmla="*/ 0 w 198"/>
                <a:gd name="T53" fmla="*/ 0 h 141"/>
                <a:gd name="T54" fmla="*/ 0 w 198"/>
                <a:gd name="T55" fmla="*/ 0 h 141"/>
                <a:gd name="T56" fmla="*/ 0 w 198"/>
                <a:gd name="T57" fmla="*/ 0 h 141"/>
                <a:gd name="T58" fmla="*/ 0 w 198"/>
                <a:gd name="T59" fmla="*/ 0 h 141"/>
                <a:gd name="T60" fmla="*/ 0 w 198"/>
                <a:gd name="T61" fmla="*/ 0 h 141"/>
                <a:gd name="T62" fmla="*/ 0 w 198"/>
                <a:gd name="T63" fmla="*/ 0 h 141"/>
                <a:gd name="T64" fmla="*/ 0 w 198"/>
                <a:gd name="T65" fmla="*/ 0 h 14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8"/>
                <a:gd name="T100" fmla="*/ 0 h 141"/>
                <a:gd name="T101" fmla="*/ 198 w 198"/>
                <a:gd name="T102" fmla="*/ 141 h 14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8" h="141">
                  <a:moveTo>
                    <a:pt x="112" y="140"/>
                  </a:moveTo>
                  <a:lnTo>
                    <a:pt x="112" y="140"/>
                  </a:lnTo>
                  <a:lnTo>
                    <a:pt x="142" y="140"/>
                  </a:lnTo>
                  <a:lnTo>
                    <a:pt x="142" y="128"/>
                  </a:lnTo>
                  <a:lnTo>
                    <a:pt x="169" y="128"/>
                  </a:lnTo>
                  <a:lnTo>
                    <a:pt x="197" y="100"/>
                  </a:lnTo>
                  <a:lnTo>
                    <a:pt x="197" y="67"/>
                  </a:lnTo>
                  <a:lnTo>
                    <a:pt x="197" y="56"/>
                  </a:lnTo>
                  <a:lnTo>
                    <a:pt x="197" y="29"/>
                  </a:lnTo>
                  <a:lnTo>
                    <a:pt x="169" y="29"/>
                  </a:lnTo>
                  <a:lnTo>
                    <a:pt x="169" y="0"/>
                  </a:lnTo>
                  <a:lnTo>
                    <a:pt x="142" y="0"/>
                  </a:lnTo>
                  <a:lnTo>
                    <a:pt x="112" y="0"/>
                  </a:lnTo>
                  <a:lnTo>
                    <a:pt x="68" y="0"/>
                  </a:lnTo>
                  <a:lnTo>
                    <a:pt x="40" y="0"/>
                  </a:lnTo>
                  <a:lnTo>
                    <a:pt x="28" y="0"/>
                  </a:lnTo>
                  <a:lnTo>
                    <a:pt x="28" y="29"/>
                  </a:lnTo>
                  <a:lnTo>
                    <a:pt x="0" y="29"/>
                  </a:lnTo>
                  <a:lnTo>
                    <a:pt x="0" y="56"/>
                  </a:lnTo>
                  <a:lnTo>
                    <a:pt x="0" y="67"/>
                  </a:lnTo>
                  <a:lnTo>
                    <a:pt x="0" y="100"/>
                  </a:lnTo>
                  <a:lnTo>
                    <a:pt x="28" y="128"/>
                  </a:lnTo>
                  <a:lnTo>
                    <a:pt x="40" y="128"/>
                  </a:lnTo>
                  <a:lnTo>
                    <a:pt x="40" y="140"/>
                  </a:lnTo>
                  <a:lnTo>
                    <a:pt x="68" y="140"/>
                  </a:lnTo>
                  <a:lnTo>
                    <a:pt x="112" y="14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82" name="Freeform 346"/>
            <p:cNvSpPr>
              <a:spLocks noChangeArrowheads="1"/>
            </p:cNvSpPr>
            <p:nvPr/>
          </p:nvSpPr>
          <p:spPr bwMode="auto">
            <a:xfrm>
              <a:off x="3099" y="2538"/>
              <a:ext cx="45" cy="32"/>
            </a:xfrm>
            <a:custGeom>
              <a:avLst/>
              <a:gdLst>
                <a:gd name="T0" fmla="*/ 0 w 198"/>
                <a:gd name="T1" fmla="*/ 0 h 141"/>
                <a:gd name="T2" fmla="*/ 0 w 198"/>
                <a:gd name="T3" fmla="*/ 0 h 141"/>
                <a:gd name="T4" fmla="*/ 0 w 198"/>
                <a:gd name="T5" fmla="*/ 0 h 141"/>
                <a:gd name="T6" fmla="*/ 0 w 198"/>
                <a:gd name="T7" fmla="*/ 0 h 141"/>
                <a:gd name="T8" fmla="*/ 0 w 198"/>
                <a:gd name="T9" fmla="*/ 0 h 141"/>
                <a:gd name="T10" fmla="*/ 0 w 198"/>
                <a:gd name="T11" fmla="*/ 0 h 141"/>
                <a:gd name="T12" fmla="*/ 0 w 198"/>
                <a:gd name="T13" fmla="*/ 0 h 141"/>
                <a:gd name="T14" fmla="*/ 0 w 198"/>
                <a:gd name="T15" fmla="*/ 0 h 141"/>
                <a:gd name="T16" fmla="*/ 0 w 198"/>
                <a:gd name="T17" fmla="*/ 0 h 141"/>
                <a:gd name="T18" fmla="*/ 0 w 198"/>
                <a:gd name="T19" fmla="*/ 0 h 141"/>
                <a:gd name="T20" fmla="*/ 0 w 198"/>
                <a:gd name="T21" fmla="*/ 0 h 141"/>
                <a:gd name="T22" fmla="*/ 0 w 198"/>
                <a:gd name="T23" fmla="*/ 0 h 141"/>
                <a:gd name="T24" fmla="*/ 0 w 198"/>
                <a:gd name="T25" fmla="*/ 0 h 141"/>
                <a:gd name="T26" fmla="*/ 0 w 198"/>
                <a:gd name="T27" fmla="*/ 0 h 141"/>
                <a:gd name="T28" fmla="*/ 0 w 198"/>
                <a:gd name="T29" fmla="*/ 0 h 141"/>
                <a:gd name="T30" fmla="*/ 0 w 198"/>
                <a:gd name="T31" fmla="*/ 0 h 141"/>
                <a:gd name="T32" fmla="*/ 0 w 198"/>
                <a:gd name="T33" fmla="*/ 0 h 141"/>
                <a:gd name="T34" fmla="*/ 0 w 198"/>
                <a:gd name="T35" fmla="*/ 0 h 141"/>
                <a:gd name="T36" fmla="*/ 0 w 198"/>
                <a:gd name="T37" fmla="*/ 0 h 141"/>
                <a:gd name="T38" fmla="*/ 0 w 198"/>
                <a:gd name="T39" fmla="*/ 0 h 141"/>
                <a:gd name="T40" fmla="*/ 0 w 198"/>
                <a:gd name="T41" fmla="*/ 0 h 141"/>
                <a:gd name="T42" fmla="*/ 0 w 198"/>
                <a:gd name="T43" fmla="*/ 0 h 141"/>
                <a:gd name="T44" fmla="*/ 0 w 198"/>
                <a:gd name="T45" fmla="*/ 0 h 141"/>
                <a:gd name="T46" fmla="*/ 0 w 198"/>
                <a:gd name="T47" fmla="*/ 0 h 141"/>
                <a:gd name="T48" fmla="*/ 0 w 198"/>
                <a:gd name="T49" fmla="*/ 0 h 14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98"/>
                <a:gd name="T76" fmla="*/ 0 h 141"/>
                <a:gd name="T77" fmla="*/ 198 w 198"/>
                <a:gd name="T78" fmla="*/ 141 h 14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98" h="141">
                  <a:moveTo>
                    <a:pt x="112" y="140"/>
                  </a:moveTo>
                  <a:lnTo>
                    <a:pt x="142" y="140"/>
                  </a:lnTo>
                  <a:lnTo>
                    <a:pt x="142" y="128"/>
                  </a:lnTo>
                  <a:lnTo>
                    <a:pt x="169" y="128"/>
                  </a:lnTo>
                  <a:lnTo>
                    <a:pt x="197" y="100"/>
                  </a:lnTo>
                  <a:lnTo>
                    <a:pt x="197" y="67"/>
                  </a:lnTo>
                  <a:lnTo>
                    <a:pt x="197" y="56"/>
                  </a:lnTo>
                  <a:lnTo>
                    <a:pt x="197" y="29"/>
                  </a:lnTo>
                  <a:lnTo>
                    <a:pt x="169" y="29"/>
                  </a:lnTo>
                  <a:lnTo>
                    <a:pt x="169" y="0"/>
                  </a:lnTo>
                  <a:lnTo>
                    <a:pt x="142" y="0"/>
                  </a:lnTo>
                  <a:lnTo>
                    <a:pt x="112" y="0"/>
                  </a:lnTo>
                  <a:lnTo>
                    <a:pt x="68" y="0"/>
                  </a:lnTo>
                  <a:lnTo>
                    <a:pt x="40" y="0"/>
                  </a:lnTo>
                  <a:lnTo>
                    <a:pt x="28" y="0"/>
                  </a:lnTo>
                  <a:lnTo>
                    <a:pt x="28" y="29"/>
                  </a:lnTo>
                  <a:lnTo>
                    <a:pt x="0" y="29"/>
                  </a:lnTo>
                  <a:lnTo>
                    <a:pt x="0" y="56"/>
                  </a:lnTo>
                  <a:lnTo>
                    <a:pt x="0" y="67"/>
                  </a:lnTo>
                  <a:lnTo>
                    <a:pt x="0" y="100"/>
                  </a:lnTo>
                  <a:lnTo>
                    <a:pt x="28" y="128"/>
                  </a:lnTo>
                  <a:lnTo>
                    <a:pt x="40" y="128"/>
                  </a:lnTo>
                  <a:lnTo>
                    <a:pt x="40" y="140"/>
                  </a:lnTo>
                  <a:lnTo>
                    <a:pt x="68" y="140"/>
                  </a:lnTo>
                  <a:lnTo>
                    <a:pt x="112" y="14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83" name="Freeform 347"/>
            <p:cNvSpPr>
              <a:spLocks noChangeArrowheads="1"/>
            </p:cNvSpPr>
            <p:nvPr/>
          </p:nvSpPr>
          <p:spPr bwMode="auto">
            <a:xfrm>
              <a:off x="2978" y="2727"/>
              <a:ext cx="32" cy="38"/>
            </a:xfrm>
            <a:custGeom>
              <a:avLst/>
              <a:gdLst>
                <a:gd name="T0" fmla="*/ 0 w 140"/>
                <a:gd name="T1" fmla="*/ 0 h 168"/>
                <a:gd name="T2" fmla="*/ 0 w 140"/>
                <a:gd name="T3" fmla="*/ 0 h 168"/>
                <a:gd name="T4" fmla="*/ 0 w 140"/>
                <a:gd name="T5" fmla="*/ 0 h 168"/>
                <a:gd name="T6" fmla="*/ 0 w 140"/>
                <a:gd name="T7" fmla="*/ 0 h 168"/>
                <a:gd name="T8" fmla="*/ 0 w 140"/>
                <a:gd name="T9" fmla="*/ 0 h 168"/>
                <a:gd name="T10" fmla="*/ 0 w 140"/>
                <a:gd name="T11" fmla="*/ 0 h 168"/>
                <a:gd name="T12" fmla="*/ 0 w 140"/>
                <a:gd name="T13" fmla="*/ 0 h 168"/>
                <a:gd name="T14" fmla="*/ 0 w 140"/>
                <a:gd name="T15" fmla="*/ 0 h 168"/>
                <a:gd name="T16" fmla="*/ 0 w 140"/>
                <a:gd name="T17" fmla="*/ 0 h 168"/>
                <a:gd name="T18" fmla="*/ 0 w 140"/>
                <a:gd name="T19" fmla="*/ 0 h 168"/>
                <a:gd name="T20" fmla="*/ 0 w 140"/>
                <a:gd name="T21" fmla="*/ 0 h 168"/>
                <a:gd name="T22" fmla="*/ 0 w 140"/>
                <a:gd name="T23" fmla="*/ 0 h 168"/>
                <a:gd name="T24" fmla="*/ 0 w 140"/>
                <a:gd name="T25" fmla="*/ 0 h 168"/>
                <a:gd name="T26" fmla="*/ 0 w 140"/>
                <a:gd name="T27" fmla="*/ 0 h 168"/>
                <a:gd name="T28" fmla="*/ 0 w 140"/>
                <a:gd name="T29" fmla="*/ 0 h 168"/>
                <a:gd name="T30" fmla="*/ 0 w 140"/>
                <a:gd name="T31" fmla="*/ 0 h 168"/>
                <a:gd name="T32" fmla="*/ 0 w 140"/>
                <a:gd name="T33" fmla="*/ 0 h 168"/>
                <a:gd name="T34" fmla="*/ 0 w 140"/>
                <a:gd name="T35" fmla="*/ 0 h 168"/>
                <a:gd name="T36" fmla="*/ 0 w 140"/>
                <a:gd name="T37" fmla="*/ 0 h 168"/>
                <a:gd name="T38" fmla="*/ 0 w 140"/>
                <a:gd name="T39" fmla="*/ 0 h 168"/>
                <a:gd name="T40" fmla="*/ 0 w 140"/>
                <a:gd name="T41" fmla="*/ 0 h 168"/>
                <a:gd name="T42" fmla="*/ 0 w 140"/>
                <a:gd name="T43" fmla="*/ 0 h 168"/>
                <a:gd name="T44" fmla="*/ 0 w 140"/>
                <a:gd name="T45" fmla="*/ 0 h 168"/>
                <a:gd name="T46" fmla="*/ 0 w 140"/>
                <a:gd name="T47" fmla="*/ 0 h 168"/>
                <a:gd name="T48" fmla="*/ 0 w 140"/>
                <a:gd name="T49" fmla="*/ 0 h 168"/>
                <a:gd name="T50" fmla="*/ 0 w 140"/>
                <a:gd name="T51" fmla="*/ 0 h 168"/>
                <a:gd name="T52" fmla="*/ 0 w 140"/>
                <a:gd name="T53" fmla="*/ 0 h 168"/>
                <a:gd name="T54" fmla="*/ 0 w 140"/>
                <a:gd name="T55" fmla="*/ 0 h 168"/>
                <a:gd name="T56" fmla="*/ 0 w 140"/>
                <a:gd name="T57" fmla="*/ 0 h 168"/>
                <a:gd name="T58" fmla="*/ 0 w 140"/>
                <a:gd name="T59" fmla="*/ 0 h 168"/>
                <a:gd name="T60" fmla="*/ 0 w 140"/>
                <a:gd name="T61" fmla="*/ 0 h 168"/>
                <a:gd name="T62" fmla="*/ 0 w 140"/>
                <a:gd name="T63" fmla="*/ 0 h 168"/>
                <a:gd name="T64" fmla="*/ 0 w 140"/>
                <a:gd name="T65" fmla="*/ 0 h 168"/>
                <a:gd name="T66" fmla="*/ 0 w 140"/>
                <a:gd name="T67" fmla="*/ 0 h 168"/>
                <a:gd name="T68" fmla="*/ 0 w 140"/>
                <a:gd name="T69" fmla="*/ 0 h 168"/>
                <a:gd name="T70" fmla="*/ 0 w 140"/>
                <a:gd name="T71" fmla="*/ 0 h 16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40"/>
                <a:gd name="T109" fmla="*/ 0 h 168"/>
                <a:gd name="T110" fmla="*/ 140 w 140"/>
                <a:gd name="T111" fmla="*/ 168 h 16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40" h="168">
                  <a:moveTo>
                    <a:pt x="0" y="139"/>
                  </a:moveTo>
                  <a:lnTo>
                    <a:pt x="0" y="38"/>
                  </a:lnTo>
                  <a:lnTo>
                    <a:pt x="12" y="26"/>
                  </a:lnTo>
                  <a:lnTo>
                    <a:pt x="38" y="26"/>
                  </a:lnTo>
                  <a:lnTo>
                    <a:pt x="38" y="0"/>
                  </a:lnTo>
                  <a:lnTo>
                    <a:pt x="66" y="0"/>
                  </a:lnTo>
                  <a:lnTo>
                    <a:pt x="95" y="0"/>
                  </a:lnTo>
                  <a:lnTo>
                    <a:pt x="95" y="26"/>
                  </a:lnTo>
                  <a:lnTo>
                    <a:pt x="111" y="26"/>
                  </a:lnTo>
                  <a:lnTo>
                    <a:pt x="139" y="38"/>
                  </a:lnTo>
                  <a:lnTo>
                    <a:pt x="139" y="66"/>
                  </a:lnTo>
                  <a:lnTo>
                    <a:pt x="139" y="167"/>
                  </a:lnTo>
                  <a:lnTo>
                    <a:pt x="0" y="139"/>
                  </a:lnTo>
                </a:path>
              </a:pathLst>
            </a:custGeom>
            <a:solidFill>
              <a:srgbClr val="3333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84" name="Freeform 348"/>
            <p:cNvSpPr>
              <a:spLocks noChangeArrowheads="1"/>
            </p:cNvSpPr>
            <p:nvPr/>
          </p:nvSpPr>
          <p:spPr bwMode="auto">
            <a:xfrm>
              <a:off x="2978" y="2727"/>
              <a:ext cx="32" cy="38"/>
            </a:xfrm>
            <a:custGeom>
              <a:avLst/>
              <a:gdLst>
                <a:gd name="T0" fmla="*/ 0 w 140"/>
                <a:gd name="T1" fmla="*/ 0 h 168"/>
                <a:gd name="T2" fmla="*/ 0 w 140"/>
                <a:gd name="T3" fmla="*/ 0 h 168"/>
                <a:gd name="T4" fmla="*/ 0 w 140"/>
                <a:gd name="T5" fmla="*/ 0 h 168"/>
                <a:gd name="T6" fmla="*/ 0 w 140"/>
                <a:gd name="T7" fmla="*/ 0 h 168"/>
                <a:gd name="T8" fmla="*/ 0 w 140"/>
                <a:gd name="T9" fmla="*/ 0 h 168"/>
                <a:gd name="T10" fmla="*/ 0 w 140"/>
                <a:gd name="T11" fmla="*/ 0 h 168"/>
                <a:gd name="T12" fmla="*/ 0 w 140"/>
                <a:gd name="T13" fmla="*/ 0 h 168"/>
                <a:gd name="T14" fmla="*/ 0 w 140"/>
                <a:gd name="T15" fmla="*/ 0 h 168"/>
                <a:gd name="T16" fmla="*/ 0 w 140"/>
                <a:gd name="T17" fmla="*/ 0 h 168"/>
                <a:gd name="T18" fmla="*/ 0 w 140"/>
                <a:gd name="T19" fmla="*/ 0 h 168"/>
                <a:gd name="T20" fmla="*/ 0 w 140"/>
                <a:gd name="T21" fmla="*/ 0 h 168"/>
                <a:gd name="T22" fmla="*/ 0 w 140"/>
                <a:gd name="T23" fmla="*/ 0 h 168"/>
                <a:gd name="T24" fmla="*/ 0 w 140"/>
                <a:gd name="T25" fmla="*/ 0 h 16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0"/>
                <a:gd name="T40" fmla="*/ 0 h 168"/>
                <a:gd name="T41" fmla="*/ 140 w 140"/>
                <a:gd name="T42" fmla="*/ 168 h 16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0" h="168">
                  <a:moveTo>
                    <a:pt x="0" y="139"/>
                  </a:moveTo>
                  <a:lnTo>
                    <a:pt x="0" y="38"/>
                  </a:lnTo>
                  <a:lnTo>
                    <a:pt x="12" y="26"/>
                  </a:lnTo>
                  <a:lnTo>
                    <a:pt x="38" y="26"/>
                  </a:lnTo>
                  <a:lnTo>
                    <a:pt x="38" y="0"/>
                  </a:lnTo>
                  <a:lnTo>
                    <a:pt x="66" y="0"/>
                  </a:lnTo>
                  <a:lnTo>
                    <a:pt x="95" y="0"/>
                  </a:lnTo>
                  <a:lnTo>
                    <a:pt x="95" y="26"/>
                  </a:lnTo>
                  <a:lnTo>
                    <a:pt x="111" y="26"/>
                  </a:lnTo>
                  <a:lnTo>
                    <a:pt x="139" y="38"/>
                  </a:lnTo>
                  <a:lnTo>
                    <a:pt x="139" y="66"/>
                  </a:lnTo>
                  <a:lnTo>
                    <a:pt x="139" y="167"/>
                  </a:lnTo>
                  <a:lnTo>
                    <a:pt x="0" y="139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85" name="Line 349"/>
            <p:cNvSpPr>
              <a:spLocks noChangeShapeType="1"/>
            </p:cNvSpPr>
            <p:nvPr/>
          </p:nvSpPr>
          <p:spPr bwMode="auto">
            <a:xfrm>
              <a:off x="2993" y="2736"/>
              <a:ext cx="3" cy="1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86" name="Freeform 350"/>
            <p:cNvSpPr>
              <a:spLocks noChangeArrowheads="1"/>
            </p:cNvSpPr>
            <p:nvPr/>
          </p:nvSpPr>
          <p:spPr bwMode="auto">
            <a:xfrm>
              <a:off x="2987" y="2355"/>
              <a:ext cx="173" cy="54"/>
            </a:xfrm>
            <a:custGeom>
              <a:avLst/>
              <a:gdLst>
                <a:gd name="T0" fmla="*/ 0 w 761"/>
                <a:gd name="T1" fmla="*/ 0 h 238"/>
                <a:gd name="T2" fmla="*/ 0 w 761"/>
                <a:gd name="T3" fmla="*/ 0 h 238"/>
                <a:gd name="T4" fmla="*/ 0 w 761"/>
                <a:gd name="T5" fmla="*/ 0 h 238"/>
                <a:gd name="T6" fmla="*/ 0 w 761"/>
                <a:gd name="T7" fmla="*/ 0 h 238"/>
                <a:gd name="T8" fmla="*/ 0 w 761"/>
                <a:gd name="T9" fmla="*/ 0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1"/>
                <a:gd name="T16" fmla="*/ 0 h 238"/>
                <a:gd name="T17" fmla="*/ 761 w 761"/>
                <a:gd name="T18" fmla="*/ 238 h 2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1" h="238">
                  <a:moveTo>
                    <a:pt x="734" y="237"/>
                  </a:moveTo>
                  <a:lnTo>
                    <a:pt x="760" y="25"/>
                  </a:lnTo>
                  <a:lnTo>
                    <a:pt x="0" y="0"/>
                  </a:lnTo>
                  <a:lnTo>
                    <a:pt x="0" y="222"/>
                  </a:lnTo>
                  <a:lnTo>
                    <a:pt x="734" y="237"/>
                  </a:lnTo>
                </a:path>
              </a:pathLst>
            </a:custGeom>
            <a:solidFill>
              <a:srgbClr val="7ABA87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87" name="Freeform 351"/>
            <p:cNvSpPr>
              <a:spLocks noChangeArrowheads="1"/>
            </p:cNvSpPr>
            <p:nvPr/>
          </p:nvSpPr>
          <p:spPr bwMode="auto">
            <a:xfrm>
              <a:off x="2987" y="2355"/>
              <a:ext cx="173" cy="54"/>
            </a:xfrm>
            <a:custGeom>
              <a:avLst/>
              <a:gdLst>
                <a:gd name="T0" fmla="*/ 0 w 761"/>
                <a:gd name="T1" fmla="*/ 0 h 238"/>
                <a:gd name="T2" fmla="*/ 0 w 761"/>
                <a:gd name="T3" fmla="*/ 0 h 238"/>
                <a:gd name="T4" fmla="*/ 0 w 761"/>
                <a:gd name="T5" fmla="*/ 0 h 238"/>
                <a:gd name="T6" fmla="*/ 0 w 761"/>
                <a:gd name="T7" fmla="*/ 0 h 238"/>
                <a:gd name="T8" fmla="*/ 0 w 761"/>
                <a:gd name="T9" fmla="*/ 0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1"/>
                <a:gd name="T16" fmla="*/ 0 h 238"/>
                <a:gd name="T17" fmla="*/ 761 w 761"/>
                <a:gd name="T18" fmla="*/ 238 h 2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1" h="238">
                  <a:moveTo>
                    <a:pt x="734" y="237"/>
                  </a:moveTo>
                  <a:lnTo>
                    <a:pt x="760" y="25"/>
                  </a:lnTo>
                  <a:lnTo>
                    <a:pt x="0" y="0"/>
                  </a:lnTo>
                  <a:lnTo>
                    <a:pt x="0" y="222"/>
                  </a:lnTo>
                  <a:lnTo>
                    <a:pt x="734" y="237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88" name="Freeform 352"/>
            <p:cNvSpPr>
              <a:spLocks noChangeArrowheads="1"/>
            </p:cNvSpPr>
            <p:nvPr/>
          </p:nvSpPr>
          <p:spPr bwMode="auto">
            <a:xfrm>
              <a:off x="3056" y="2451"/>
              <a:ext cx="28" cy="22"/>
            </a:xfrm>
            <a:custGeom>
              <a:avLst/>
              <a:gdLst>
                <a:gd name="T0" fmla="*/ 0 w 123"/>
                <a:gd name="T1" fmla="*/ 0 h 97"/>
                <a:gd name="T2" fmla="*/ 0 w 123"/>
                <a:gd name="T3" fmla="*/ 0 h 97"/>
                <a:gd name="T4" fmla="*/ 0 w 123"/>
                <a:gd name="T5" fmla="*/ 0 h 97"/>
                <a:gd name="T6" fmla="*/ 0 w 123"/>
                <a:gd name="T7" fmla="*/ 0 h 97"/>
                <a:gd name="T8" fmla="*/ 0 w 123"/>
                <a:gd name="T9" fmla="*/ 0 h 97"/>
                <a:gd name="T10" fmla="*/ 0 w 123"/>
                <a:gd name="T11" fmla="*/ 0 h 97"/>
                <a:gd name="T12" fmla="*/ 0 w 123"/>
                <a:gd name="T13" fmla="*/ 0 h 97"/>
                <a:gd name="T14" fmla="*/ 0 w 123"/>
                <a:gd name="T15" fmla="*/ 0 h 97"/>
                <a:gd name="T16" fmla="*/ 0 w 123"/>
                <a:gd name="T17" fmla="*/ 0 h 97"/>
                <a:gd name="T18" fmla="*/ 0 w 123"/>
                <a:gd name="T19" fmla="*/ 0 h 97"/>
                <a:gd name="T20" fmla="*/ 0 w 123"/>
                <a:gd name="T21" fmla="*/ 0 h 97"/>
                <a:gd name="T22" fmla="*/ 0 w 123"/>
                <a:gd name="T23" fmla="*/ 0 h 97"/>
                <a:gd name="T24" fmla="*/ 0 w 123"/>
                <a:gd name="T25" fmla="*/ 0 h 97"/>
                <a:gd name="T26" fmla="*/ 0 w 123"/>
                <a:gd name="T27" fmla="*/ 0 h 97"/>
                <a:gd name="T28" fmla="*/ 0 w 123"/>
                <a:gd name="T29" fmla="*/ 0 h 97"/>
                <a:gd name="T30" fmla="*/ 0 w 123"/>
                <a:gd name="T31" fmla="*/ 0 h 97"/>
                <a:gd name="T32" fmla="*/ 0 w 123"/>
                <a:gd name="T33" fmla="*/ 0 h 97"/>
                <a:gd name="T34" fmla="*/ 0 w 123"/>
                <a:gd name="T35" fmla="*/ 0 h 97"/>
                <a:gd name="T36" fmla="*/ 0 w 123"/>
                <a:gd name="T37" fmla="*/ 0 h 97"/>
                <a:gd name="T38" fmla="*/ 0 w 123"/>
                <a:gd name="T39" fmla="*/ 0 h 97"/>
                <a:gd name="T40" fmla="*/ 0 w 123"/>
                <a:gd name="T41" fmla="*/ 0 h 97"/>
                <a:gd name="T42" fmla="*/ 0 w 123"/>
                <a:gd name="T43" fmla="*/ 0 h 97"/>
                <a:gd name="T44" fmla="*/ 0 w 123"/>
                <a:gd name="T45" fmla="*/ 0 h 97"/>
                <a:gd name="T46" fmla="*/ 0 w 123"/>
                <a:gd name="T47" fmla="*/ 0 h 97"/>
                <a:gd name="T48" fmla="*/ 0 w 123"/>
                <a:gd name="T49" fmla="*/ 0 h 97"/>
                <a:gd name="T50" fmla="*/ 0 w 123"/>
                <a:gd name="T51" fmla="*/ 0 h 97"/>
                <a:gd name="T52" fmla="*/ 0 w 123"/>
                <a:gd name="T53" fmla="*/ 0 h 97"/>
                <a:gd name="T54" fmla="*/ 0 w 123"/>
                <a:gd name="T55" fmla="*/ 0 h 97"/>
                <a:gd name="T56" fmla="*/ 0 w 123"/>
                <a:gd name="T57" fmla="*/ 0 h 97"/>
                <a:gd name="T58" fmla="*/ 0 w 123"/>
                <a:gd name="T59" fmla="*/ 0 h 97"/>
                <a:gd name="T60" fmla="*/ 0 w 123"/>
                <a:gd name="T61" fmla="*/ 0 h 97"/>
                <a:gd name="T62" fmla="*/ 0 w 123"/>
                <a:gd name="T63" fmla="*/ 0 h 97"/>
                <a:gd name="T64" fmla="*/ 0 w 123"/>
                <a:gd name="T65" fmla="*/ 0 h 97"/>
                <a:gd name="T66" fmla="*/ 0 w 123"/>
                <a:gd name="T67" fmla="*/ 0 h 97"/>
                <a:gd name="T68" fmla="*/ 0 w 123"/>
                <a:gd name="T69" fmla="*/ 0 h 97"/>
                <a:gd name="T70" fmla="*/ 0 w 123"/>
                <a:gd name="T71" fmla="*/ 0 h 97"/>
                <a:gd name="T72" fmla="*/ 0 w 123"/>
                <a:gd name="T73" fmla="*/ 0 h 97"/>
                <a:gd name="T74" fmla="*/ 0 w 123"/>
                <a:gd name="T75" fmla="*/ 0 h 97"/>
                <a:gd name="T76" fmla="*/ 0 w 123"/>
                <a:gd name="T77" fmla="*/ 0 h 97"/>
                <a:gd name="T78" fmla="*/ 0 w 123"/>
                <a:gd name="T79" fmla="*/ 0 h 97"/>
                <a:gd name="T80" fmla="*/ 0 w 123"/>
                <a:gd name="T81" fmla="*/ 0 h 97"/>
                <a:gd name="T82" fmla="*/ 0 w 123"/>
                <a:gd name="T83" fmla="*/ 0 h 97"/>
                <a:gd name="T84" fmla="*/ 0 w 123"/>
                <a:gd name="T85" fmla="*/ 0 h 97"/>
                <a:gd name="T86" fmla="*/ 0 w 123"/>
                <a:gd name="T87" fmla="*/ 0 h 97"/>
                <a:gd name="T88" fmla="*/ 0 w 123"/>
                <a:gd name="T89" fmla="*/ 0 h 97"/>
                <a:gd name="T90" fmla="*/ 0 w 123"/>
                <a:gd name="T91" fmla="*/ 0 h 97"/>
                <a:gd name="T92" fmla="*/ 0 w 123"/>
                <a:gd name="T93" fmla="*/ 0 h 97"/>
                <a:gd name="T94" fmla="*/ 0 w 123"/>
                <a:gd name="T95" fmla="*/ 0 h 97"/>
                <a:gd name="T96" fmla="*/ 0 w 123"/>
                <a:gd name="T97" fmla="*/ 0 h 97"/>
                <a:gd name="T98" fmla="*/ 0 w 123"/>
                <a:gd name="T99" fmla="*/ 0 h 97"/>
                <a:gd name="T100" fmla="*/ 0 w 123"/>
                <a:gd name="T101" fmla="*/ 0 h 97"/>
                <a:gd name="T102" fmla="*/ 0 w 123"/>
                <a:gd name="T103" fmla="*/ 0 h 97"/>
                <a:gd name="T104" fmla="*/ 0 w 123"/>
                <a:gd name="T105" fmla="*/ 0 h 97"/>
                <a:gd name="T106" fmla="*/ 0 w 123"/>
                <a:gd name="T107" fmla="*/ 0 h 97"/>
                <a:gd name="T108" fmla="*/ 0 w 123"/>
                <a:gd name="T109" fmla="*/ 0 h 97"/>
                <a:gd name="T110" fmla="*/ 0 w 123"/>
                <a:gd name="T111" fmla="*/ 0 h 97"/>
                <a:gd name="T112" fmla="*/ 0 w 123"/>
                <a:gd name="T113" fmla="*/ 0 h 97"/>
                <a:gd name="T114" fmla="*/ 0 w 123"/>
                <a:gd name="T115" fmla="*/ 0 h 97"/>
                <a:gd name="T116" fmla="*/ 0 w 123"/>
                <a:gd name="T117" fmla="*/ 0 h 97"/>
                <a:gd name="T118" fmla="*/ 0 w 123"/>
                <a:gd name="T119" fmla="*/ 0 h 97"/>
                <a:gd name="T120" fmla="*/ 0 w 123"/>
                <a:gd name="T121" fmla="*/ 0 h 97"/>
                <a:gd name="T122" fmla="*/ 0 w 123"/>
                <a:gd name="T123" fmla="*/ 0 h 9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3"/>
                <a:gd name="T187" fmla="*/ 0 h 97"/>
                <a:gd name="T188" fmla="*/ 123 w 123"/>
                <a:gd name="T189" fmla="*/ 97 h 9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3" h="97">
                  <a:moveTo>
                    <a:pt x="38" y="96"/>
                  </a:moveTo>
                  <a:lnTo>
                    <a:pt x="66" y="96"/>
                  </a:lnTo>
                  <a:lnTo>
                    <a:pt x="95" y="96"/>
                  </a:lnTo>
                  <a:lnTo>
                    <a:pt x="95" y="68"/>
                  </a:lnTo>
                  <a:lnTo>
                    <a:pt x="122" y="68"/>
                  </a:lnTo>
                  <a:lnTo>
                    <a:pt x="122" y="56"/>
                  </a:lnTo>
                  <a:lnTo>
                    <a:pt x="122" y="28"/>
                  </a:lnTo>
                  <a:lnTo>
                    <a:pt x="95" y="28"/>
                  </a:lnTo>
                  <a:lnTo>
                    <a:pt x="95" y="0"/>
                  </a:lnTo>
                  <a:lnTo>
                    <a:pt x="66" y="0"/>
                  </a:lnTo>
                  <a:lnTo>
                    <a:pt x="38" y="0"/>
                  </a:lnTo>
                  <a:lnTo>
                    <a:pt x="27" y="0"/>
                  </a:lnTo>
                  <a:lnTo>
                    <a:pt x="27" y="28"/>
                  </a:lnTo>
                  <a:lnTo>
                    <a:pt x="0" y="28"/>
                  </a:lnTo>
                  <a:lnTo>
                    <a:pt x="0" y="56"/>
                  </a:lnTo>
                  <a:lnTo>
                    <a:pt x="0" y="68"/>
                  </a:lnTo>
                  <a:lnTo>
                    <a:pt x="27" y="68"/>
                  </a:lnTo>
                  <a:lnTo>
                    <a:pt x="27" y="96"/>
                  </a:lnTo>
                  <a:lnTo>
                    <a:pt x="38" y="96"/>
                  </a:lnTo>
                </a:path>
              </a:pathLst>
            </a:custGeom>
            <a:solidFill>
              <a:srgbClr val="61879E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89" name="Freeform 353"/>
            <p:cNvSpPr>
              <a:spLocks noChangeArrowheads="1"/>
            </p:cNvSpPr>
            <p:nvPr/>
          </p:nvSpPr>
          <p:spPr bwMode="auto">
            <a:xfrm>
              <a:off x="3056" y="2451"/>
              <a:ext cx="28" cy="22"/>
            </a:xfrm>
            <a:custGeom>
              <a:avLst/>
              <a:gdLst>
                <a:gd name="T0" fmla="*/ 0 w 123"/>
                <a:gd name="T1" fmla="*/ 0 h 97"/>
                <a:gd name="T2" fmla="*/ 0 w 123"/>
                <a:gd name="T3" fmla="*/ 0 h 97"/>
                <a:gd name="T4" fmla="*/ 0 w 123"/>
                <a:gd name="T5" fmla="*/ 0 h 97"/>
                <a:gd name="T6" fmla="*/ 0 w 123"/>
                <a:gd name="T7" fmla="*/ 0 h 97"/>
                <a:gd name="T8" fmla="*/ 0 w 123"/>
                <a:gd name="T9" fmla="*/ 0 h 97"/>
                <a:gd name="T10" fmla="*/ 0 w 123"/>
                <a:gd name="T11" fmla="*/ 0 h 97"/>
                <a:gd name="T12" fmla="*/ 0 w 123"/>
                <a:gd name="T13" fmla="*/ 0 h 97"/>
                <a:gd name="T14" fmla="*/ 0 w 123"/>
                <a:gd name="T15" fmla="*/ 0 h 97"/>
                <a:gd name="T16" fmla="*/ 0 w 123"/>
                <a:gd name="T17" fmla="*/ 0 h 97"/>
                <a:gd name="T18" fmla="*/ 0 w 123"/>
                <a:gd name="T19" fmla="*/ 0 h 97"/>
                <a:gd name="T20" fmla="*/ 0 w 123"/>
                <a:gd name="T21" fmla="*/ 0 h 97"/>
                <a:gd name="T22" fmla="*/ 0 w 123"/>
                <a:gd name="T23" fmla="*/ 0 h 97"/>
                <a:gd name="T24" fmla="*/ 0 w 123"/>
                <a:gd name="T25" fmla="*/ 0 h 97"/>
                <a:gd name="T26" fmla="*/ 0 w 123"/>
                <a:gd name="T27" fmla="*/ 0 h 97"/>
                <a:gd name="T28" fmla="*/ 0 w 123"/>
                <a:gd name="T29" fmla="*/ 0 h 97"/>
                <a:gd name="T30" fmla="*/ 0 w 123"/>
                <a:gd name="T31" fmla="*/ 0 h 97"/>
                <a:gd name="T32" fmla="*/ 0 w 123"/>
                <a:gd name="T33" fmla="*/ 0 h 97"/>
                <a:gd name="T34" fmla="*/ 0 w 123"/>
                <a:gd name="T35" fmla="*/ 0 h 97"/>
                <a:gd name="T36" fmla="*/ 0 w 123"/>
                <a:gd name="T37" fmla="*/ 0 h 9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3"/>
                <a:gd name="T58" fmla="*/ 0 h 97"/>
                <a:gd name="T59" fmla="*/ 123 w 123"/>
                <a:gd name="T60" fmla="*/ 97 h 9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3" h="97">
                  <a:moveTo>
                    <a:pt x="38" y="96"/>
                  </a:moveTo>
                  <a:lnTo>
                    <a:pt x="66" y="96"/>
                  </a:lnTo>
                  <a:lnTo>
                    <a:pt x="95" y="96"/>
                  </a:lnTo>
                  <a:lnTo>
                    <a:pt x="95" y="68"/>
                  </a:lnTo>
                  <a:lnTo>
                    <a:pt x="122" y="68"/>
                  </a:lnTo>
                  <a:lnTo>
                    <a:pt x="122" y="56"/>
                  </a:lnTo>
                  <a:lnTo>
                    <a:pt x="122" y="28"/>
                  </a:lnTo>
                  <a:lnTo>
                    <a:pt x="95" y="28"/>
                  </a:lnTo>
                  <a:lnTo>
                    <a:pt x="95" y="0"/>
                  </a:lnTo>
                  <a:lnTo>
                    <a:pt x="66" y="0"/>
                  </a:lnTo>
                  <a:lnTo>
                    <a:pt x="38" y="0"/>
                  </a:lnTo>
                  <a:lnTo>
                    <a:pt x="27" y="0"/>
                  </a:lnTo>
                  <a:lnTo>
                    <a:pt x="27" y="28"/>
                  </a:lnTo>
                  <a:lnTo>
                    <a:pt x="0" y="28"/>
                  </a:lnTo>
                  <a:lnTo>
                    <a:pt x="0" y="56"/>
                  </a:lnTo>
                  <a:lnTo>
                    <a:pt x="0" y="68"/>
                  </a:lnTo>
                  <a:lnTo>
                    <a:pt x="27" y="68"/>
                  </a:lnTo>
                  <a:lnTo>
                    <a:pt x="27" y="96"/>
                  </a:lnTo>
                  <a:lnTo>
                    <a:pt x="38" y="9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90" name="Freeform 354"/>
            <p:cNvSpPr>
              <a:spLocks noChangeArrowheads="1"/>
            </p:cNvSpPr>
            <p:nvPr/>
          </p:nvSpPr>
          <p:spPr bwMode="auto">
            <a:xfrm>
              <a:off x="3056" y="2502"/>
              <a:ext cx="22" cy="22"/>
            </a:xfrm>
            <a:custGeom>
              <a:avLst/>
              <a:gdLst>
                <a:gd name="T0" fmla="*/ 0 w 97"/>
                <a:gd name="T1" fmla="*/ 0 h 97"/>
                <a:gd name="T2" fmla="*/ 0 w 97"/>
                <a:gd name="T3" fmla="*/ 0 h 97"/>
                <a:gd name="T4" fmla="*/ 0 w 97"/>
                <a:gd name="T5" fmla="*/ 0 h 97"/>
                <a:gd name="T6" fmla="*/ 0 w 97"/>
                <a:gd name="T7" fmla="*/ 0 h 97"/>
                <a:gd name="T8" fmla="*/ 0 w 97"/>
                <a:gd name="T9" fmla="*/ 0 h 97"/>
                <a:gd name="T10" fmla="*/ 0 w 97"/>
                <a:gd name="T11" fmla="*/ 0 h 97"/>
                <a:gd name="T12" fmla="*/ 0 w 97"/>
                <a:gd name="T13" fmla="*/ 0 h 97"/>
                <a:gd name="T14" fmla="*/ 0 w 97"/>
                <a:gd name="T15" fmla="*/ 0 h 97"/>
                <a:gd name="T16" fmla="*/ 0 w 97"/>
                <a:gd name="T17" fmla="*/ 0 h 97"/>
                <a:gd name="T18" fmla="*/ 0 w 97"/>
                <a:gd name="T19" fmla="*/ 0 h 97"/>
                <a:gd name="T20" fmla="*/ 0 w 97"/>
                <a:gd name="T21" fmla="*/ 0 h 97"/>
                <a:gd name="T22" fmla="*/ 0 w 97"/>
                <a:gd name="T23" fmla="*/ 0 h 97"/>
                <a:gd name="T24" fmla="*/ 0 w 97"/>
                <a:gd name="T25" fmla="*/ 0 h 97"/>
                <a:gd name="T26" fmla="*/ 0 w 97"/>
                <a:gd name="T27" fmla="*/ 0 h 97"/>
                <a:gd name="T28" fmla="*/ 0 w 97"/>
                <a:gd name="T29" fmla="*/ 0 h 97"/>
                <a:gd name="T30" fmla="*/ 0 w 97"/>
                <a:gd name="T31" fmla="*/ 0 h 97"/>
                <a:gd name="T32" fmla="*/ 0 w 97"/>
                <a:gd name="T33" fmla="*/ 0 h 97"/>
                <a:gd name="T34" fmla="*/ 0 w 97"/>
                <a:gd name="T35" fmla="*/ 0 h 97"/>
                <a:gd name="T36" fmla="*/ 0 w 97"/>
                <a:gd name="T37" fmla="*/ 0 h 97"/>
                <a:gd name="T38" fmla="*/ 0 w 97"/>
                <a:gd name="T39" fmla="*/ 0 h 97"/>
                <a:gd name="T40" fmla="*/ 0 w 97"/>
                <a:gd name="T41" fmla="*/ 0 h 97"/>
                <a:gd name="T42" fmla="*/ 0 w 97"/>
                <a:gd name="T43" fmla="*/ 0 h 97"/>
                <a:gd name="T44" fmla="*/ 0 w 97"/>
                <a:gd name="T45" fmla="*/ 0 h 97"/>
                <a:gd name="T46" fmla="*/ 0 w 97"/>
                <a:gd name="T47" fmla="*/ 0 h 97"/>
                <a:gd name="T48" fmla="*/ 0 w 97"/>
                <a:gd name="T49" fmla="*/ 0 h 97"/>
                <a:gd name="T50" fmla="*/ 0 w 97"/>
                <a:gd name="T51" fmla="*/ 0 h 97"/>
                <a:gd name="T52" fmla="*/ 0 w 97"/>
                <a:gd name="T53" fmla="*/ 0 h 97"/>
                <a:gd name="T54" fmla="*/ 0 w 97"/>
                <a:gd name="T55" fmla="*/ 0 h 97"/>
                <a:gd name="T56" fmla="*/ 0 w 97"/>
                <a:gd name="T57" fmla="*/ 0 h 97"/>
                <a:gd name="T58" fmla="*/ 0 w 97"/>
                <a:gd name="T59" fmla="*/ 0 h 97"/>
                <a:gd name="T60" fmla="*/ 0 w 97"/>
                <a:gd name="T61" fmla="*/ 0 h 97"/>
                <a:gd name="T62" fmla="*/ 0 w 97"/>
                <a:gd name="T63" fmla="*/ 0 h 9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97"/>
                <a:gd name="T97" fmla="*/ 0 h 97"/>
                <a:gd name="T98" fmla="*/ 97 w 97"/>
                <a:gd name="T99" fmla="*/ 97 h 9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97" h="97">
                  <a:moveTo>
                    <a:pt x="38" y="96"/>
                  </a:moveTo>
                  <a:lnTo>
                    <a:pt x="38" y="96"/>
                  </a:lnTo>
                  <a:lnTo>
                    <a:pt x="67" y="96"/>
                  </a:lnTo>
                  <a:lnTo>
                    <a:pt x="67" y="68"/>
                  </a:lnTo>
                  <a:lnTo>
                    <a:pt x="96" y="68"/>
                  </a:lnTo>
                  <a:lnTo>
                    <a:pt x="96" y="40"/>
                  </a:lnTo>
                  <a:lnTo>
                    <a:pt x="96" y="24"/>
                  </a:lnTo>
                  <a:lnTo>
                    <a:pt x="96" y="0"/>
                  </a:lnTo>
                  <a:lnTo>
                    <a:pt x="67" y="0"/>
                  </a:lnTo>
                  <a:lnTo>
                    <a:pt x="38" y="0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40"/>
                  </a:lnTo>
                  <a:lnTo>
                    <a:pt x="0" y="68"/>
                  </a:lnTo>
                  <a:lnTo>
                    <a:pt x="27" y="68"/>
                  </a:lnTo>
                  <a:lnTo>
                    <a:pt x="27" y="96"/>
                  </a:lnTo>
                  <a:lnTo>
                    <a:pt x="38" y="96"/>
                  </a:lnTo>
                </a:path>
              </a:pathLst>
            </a:custGeom>
            <a:solidFill>
              <a:srgbClr val="61879E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91" name="Freeform 355"/>
            <p:cNvSpPr>
              <a:spLocks noChangeArrowheads="1"/>
            </p:cNvSpPr>
            <p:nvPr/>
          </p:nvSpPr>
          <p:spPr bwMode="auto">
            <a:xfrm>
              <a:off x="3056" y="2502"/>
              <a:ext cx="22" cy="22"/>
            </a:xfrm>
            <a:custGeom>
              <a:avLst/>
              <a:gdLst>
                <a:gd name="T0" fmla="*/ 0 w 97"/>
                <a:gd name="T1" fmla="*/ 0 h 97"/>
                <a:gd name="T2" fmla="*/ 0 w 97"/>
                <a:gd name="T3" fmla="*/ 0 h 97"/>
                <a:gd name="T4" fmla="*/ 0 w 97"/>
                <a:gd name="T5" fmla="*/ 0 h 97"/>
                <a:gd name="T6" fmla="*/ 0 w 97"/>
                <a:gd name="T7" fmla="*/ 0 h 97"/>
                <a:gd name="T8" fmla="*/ 0 w 97"/>
                <a:gd name="T9" fmla="*/ 0 h 97"/>
                <a:gd name="T10" fmla="*/ 0 w 97"/>
                <a:gd name="T11" fmla="*/ 0 h 97"/>
                <a:gd name="T12" fmla="*/ 0 w 97"/>
                <a:gd name="T13" fmla="*/ 0 h 97"/>
                <a:gd name="T14" fmla="*/ 0 w 97"/>
                <a:gd name="T15" fmla="*/ 0 h 97"/>
                <a:gd name="T16" fmla="*/ 0 w 97"/>
                <a:gd name="T17" fmla="*/ 0 h 97"/>
                <a:gd name="T18" fmla="*/ 0 w 97"/>
                <a:gd name="T19" fmla="*/ 0 h 97"/>
                <a:gd name="T20" fmla="*/ 0 w 97"/>
                <a:gd name="T21" fmla="*/ 0 h 97"/>
                <a:gd name="T22" fmla="*/ 0 w 97"/>
                <a:gd name="T23" fmla="*/ 0 h 97"/>
                <a:gd name="T24" fmla="*/ 0 w 97"/>
                <a:gd name="T25" fmla="*/ 0 h 97"/>
                <a:gd name="T26" fmla="*/ 0 w 97"/>
                <a:gd name="T27" fmla="*/ 0 h 97"/>
                <a:gd name="T28" fmla="*/ 0 w 97"/>
                <a:gd name="T29" fmla="*/ 0 h 97"/>
                <a:gd name="T30" fmla="*/ 0 w 97"/>
                <a:gd name="T31" fmla="*/ 0 h 97"/>
                <a:gd name="T32" fmla="*/ 0 w 97"/>
                <a:gd name="T33" fmla="*/ 0 h 9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7"/>
                <a:gd name="T52" fmla="*/ 0 h 97"/>
                <a:gd name="T53" fmla="*/ 97 w 97"/>
                <a:gd name="T54" fmla="*/ 97 h 9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7" h="97">
                  <a:moveTo>
                    <a:pt x="38" y="96"/>
                  </a:moveTo>
                  <a:lnTo>
                    <a:pt x="67" y="96"/>
                  </a:lnTo>
                  <a:lnTo>
                    <a:pt x="67" y="68"/>
                  </a:lnTo>
                  <a:lnTo>
                    <a:pt x="96" y="68"/>
                  </a:lnTo>
                  <a:lnTo>
                    <a:pt x="96" y="40"/>
                  </a:lnTo>
                  <a:lnTo>
                    <a:pt x="96" y="24"/>
                  </a:lnTo>
                  <a:lnTo>
                    <a:pt x="96" y="0"/>
                  </a:lnTo>
                  <a:lnTo>
                    <a:pt x="67" y="0"/>
                  </a:lnTo>
                  <a:lnTo>
                    <a:pt x="38" y="0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40"/>
                  </a:lnTo>
                  <a:lnTo>
                    <a:pt x="0" y="68"/>
                  </a:lnTo>
                  <a:lnTo>
                    <a:pt x="27" y="68"/>
                  </a:lnTo>
                  <a:lnTo>
                    <a:pt x="27" y="96"/>
                  </a:lnTo>
                  <a:lnTo>
                    <a:pt x="38" y="9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92" name="Freeform 356"/>
            <p:cNvSpPr>
              <a:spLocks noChangeArrowheads="1"/>
            </p:cNvSpPr>
            <p:nvPr/>
          </p:nvSpPr>
          <p:spPr bwMode="auto">
            <a:xfrm>
              <a:off x="3106" y="2473"/>
              <a:ext cx="26" cy="22"/>
            </a:xfrm>
            <a:custGeom>
              <a:avLst/>
              <a:gdLst>
                <a:gd name="T0" fmla="*/ 0 w 115"/>
                <a:gd name="T1" fmla="*/ 0 h 97"/>
                <a:gd name="T2" fmla="*/ 0 w 115"/>
                <a:gd name="T3" fmla="*/ 0 h 97"/>
                <a:gd name="T4" fmla="*/ 0 w 115"/>
                <a:gd name="T5" fmla="*/ 0 h 97"/>
                <a:gd name="T6" fmla="*/ 0 w 115"/>
                <a:gd name="T7" fmla="*/ 0 h 97"/>
                <a:gd name="T8" fmla="*/ 0 w 115"/>
                <a:gd name="T9" fmla="*/ 0 h 97"/>
                <a:gd name="T10" fmla="*/ 0 w 115"/>
                <a:gd name="T11" fmla="*/ 0 h 97"/>
                <a:gd name="T12" fmla="*/ 0 w 115"/>
                <a:gd name="T13" fmla="*/ 0 h 97"/>
                <a:gd name="T14" fmla="*/ 0 w 115"/>
                <a:gd name="T15" fmla="*/ 0 h 97"/>
                <a:gd name="T16" fmla="*/ 0 w 115"/>
                <a:gd name="T17" fmla="*/ 0 h 97"/>
                <a:gd name="T18" fmla="*/ 0 w 115"/>
                <a:gd name="T19" fmla="*/ 0 h 97"/>
                <a:gd name="T20" fmla="*/ 0 w 115"/>
                <a:gd name="T21" fmla="*/ 0 h 97"/>
                <a:gd name="T22" fmla="*/ 0 w 115"/>
                <a:gd name="T23" fmla="*/ 0 h 97"/>
                <a:gd name="T24" fmla="*/ 0 w 115"/>
                <a:gd name="T25" fmla="*/ 0 h 97"/>
                <a:gd name="T26" fmla="*/ 0 w 115"/>
                <a:gd name="T27" fmla="*/ 0 h 97"/>
                <a:gd name="T28" fmla="*/ 0 w 115"/>
                <a:gd name="T29" fmla="*/ 0 h 97"/>
                <a:gd name="T30" fmla="*/ 0 w 115"/>
                <a:gd name="T31" fmla="*/ 0 h 97"/>
                <a:gd name="T32" fmla="*/ 0 w 115"/>
                <a:gd name="T33" fmla="*/ 0 h 97"/>
                <a:gd name="T34" fmla="*/ 0 w 115"/>
                <a:gd name="T35" fmla="*/ 0 h 97"/>
                <a:gd name="T36" fmla="*/ 0 w 115"/>
                <a:gd name="T37" fmla="*/ 0 h 97"/>
                <a:gd name="T38" fmla="*/ 0 w 115"/>
                <a:gd name="T39" fmla="*/ 0 h 97"/>
                <a:gd name="T40" fmla="*/ 0 w 115"/>
                <a:gd name="T41" fmla="*/ 0 h 97"/>
                <a:gd name="T42" fmla="*/ 0 w 115"/>
                <a:gd name="T43" fmla="*/ 0 h 97"/>
                <a:gd name="T44" fmla="*/ 0 w 115"/>
                <a:gd name="T45" fmla="*/ 0 h 97"/>
                <a:gd name="T46" fmla="*/ 0 w 115"/>
                <a:gd name="T47" fmla="*/ 0 h 97"/>
                <a:gd name="T48" fmla="*/ 0 w 115"/>
                <a:gd name="T49" fmla="*/ 0 h 97"/>
                <a:gd name="T50" fmla="*/ 0 w 115"/>
                <a:gd name="T51" fmla="*/ 0 h 97"/>
                <a:gd name="T52" fmla="*/ 0 w 115"/>
                <a:gd name="T53" fmla="*/ 0 h 97"/>
                <a:gd name="T54" fmla="*/ 0 w 115"/>
                <a:gd name="T55" fmla="*/ 0 h 97"/>
                <a:gd name="T56" fmla="*/ 0 w 115"/>
                <a:gd name="T57" fmla="*/ 0 h 97"/>
                <a:gd name="T58" fmla="*/ 0 w 115"/>
                <a:gd name="T59" fmla="*/ 0 h 97"/>
                <a:gd name="T60" fmla="*/ 0 w 115"/>
                <a:gd name="T61" fmla="*/ 0 h 97"/>
                <a:gd name="T62" fmla="*/ 0 w 115"/>
                <a:gd name="T63" fmla="*/ 0 h 9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15"/>
                <a:gd name="T97" fmla="*/ 0 h 97"/>
                <a:gd name="T98" fmla="*/ 115 w 115"/>
                <a:gd name="T99" fmla="*/ 97 h 9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15" h="97">
                  <a:moveTo>
                    <a:pt x="68" y="96"/>
                  </a:moveTo>
                  <a:lnTo>
                    <a:pt x="68" y="96"/>
                  </a:lnTo>
                  <a:lnTo>
                    <a:pt x="85" y="96"/>
                  </a:lnTo>
                  <a:lnTo>
                    <a:pt x="114" y="69"/>
                  </a:lnTo>
                  <a:lnTo>
                    <a:pt x="114" y="56"/>
                  </a:lnTo>
                  <a:lnTo>
                    <a:pt x="114" y="29"/>
                  </a:lnTo>
                  <a:lnTo>
                    <a:pt x="85" y="29"/>
                  </a:lnTo>
                  <a:lnTo>
                    <a:pt x="85" y="0"/>
                  </a:lnTo>
                  <a:lnTo>
                    <a:pt x="68" y="0"/>
                  </a:lnTo>
                  <a:lnTo>
                    <a:pt x="40" y="0"/>
                  </a:lnTo>
                  <a:lnTo>
                    <a:pt x="40" y="29"/>
                  </a:lnTo>
                  <a:lnTo>
                    <a:pt x="12" y="29"/>
                  </a:lnTo>
                  <a:lnTo>
                    <a:pt x="12" y="56"/>
                  </a:lnTo>
                  <a:lnTo>
                    <a:pt x="0" y="56"/>
                  </a:lnTo>
                  <a:lnTo>
                    <a:pt x="0" y="69"/>
                  </a:lnTo>
                  <a:lnTo>
                    <a:pt x="12" y="69"/>
                  </a:lnTo>
                  <a:lnTo>
                    <a:pt x="12" y="96"/>
                  </a:lnTo>
                  <a:lnTo>
                    <a:pt x="40" y="96"/>
                  </a:lnTo>
                  <a:lnTo>
                    <a:pt x="68" y="96"/>
                  </a:lnTo>
                </a:path>
              </a:pathLst>
            </a:custGeom>
            <a:solidFill>
              <a:srgbClr val="61879E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93" name="Freeform 357"/>
            <p:cNvSpPr>
              <a:spLocks noChangeArrowheads="1"/>
            </p:cNvSpPr>
            <p:nvPr/>
          </p:nvSpPr>
          <p:spPr bwMode="auto">
            <a:xfrm>
              <a:off x="3106" y="2473"/>
              <a:ext cx="26" cy="22"/>
            </a:xfrm>
            <a:custGeom>
              <a:avLst/>
              <a:gdLst>
                <a:gd name="T0" fmla="*/ 0 w 115"/>
                <a:gd name="T1" fmla="*/ 0 h 97"/>
                <a:gd name="T2" fmla="*/ 0 w 115"/>
                <a:gd name="T3" fmla="*/ 0 h 97"/>
                <a:gd name="T4" fmla="*/ 0 w 115"/>
                <a:gd name="T5" fmla="*/ 0 h 97"/>
                <a:gd name="T6" fmla="*/ 0 w 115"/>
                <a:gd name="T7" fmla="*/ 0 h 97"/>
                <a:gd name="T8" fmla="*/ 0 w 115"/>
                <a:gd name="T9" fmla="*/ 0 h 97"/>
                <a:gd name="T10" fmla="*/ 0 w 115"/>
                <a:gd name="T11" fmla="*/ 0 h 97"/>
                <a:gd name="T12" fmla="*/ 0 w 115"/>
                <a:gd name="T13" fmla="*/ 0 h 97"/>
                <a:gd name="T14" fmla="*/ 0 w 115"/>
                <a:gd name="T15" fmla="*/ 0 h 97"/>
                <a:gd name="T16" fmla="*/ 0 w 115"/>
                <a:gd name="T17" fmla="*/ 0 h 97"/>
                <a:gd name="T18" fmla="*/ 0 w 115"/>
                <a:gd name="T19" fmla="*/ 0 h 97"/>
                <a:gd name="T20" fmla="*/ 0 w 115"/>
                <a:gd name="T21" fmla="*/ 0 h 97"/>
                <a:gd name="T22" fmla="*/ 0 w 115"/>
                <a:gd name="T23" fmla="*/ 0 h 97"/>
                <a:gd name="T24" fmla="*/ 0 w 115"/>
                <a:gd name="T25" fmla="*/ 0 h 97"/>
                <a:gd name="T26" fmla="*/ 0 w 115"/>
                <a:gd name="T27" fmla="*/ 0 h 97"/>
                <a:gd name="T28" fmla="*/ 0 w 115"/>
                <a:gd name="T29" fmla="*/ 0 h 97"/>
                <a:gd name="T30" fmla="*/ 0 w 115"/>
                <a:gd name="T31" fmla="*/ 0 h 97"/>
                <a:gd name="T32" fmla="*/ 0 w 115"/>
                <a:gd name="T33" fmla="*/ 0 h 97"/>
                <a:gd name="T34" fmla="*/ 0 w 115"/>
                <a:gd name="T35" fmla="*/ 0 h 9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15"/>
                <a:gd name="T55" fmla="*/ 0 h 97"/>
                <a:gd name="T56" fmla="*/ 115 w 115"/>
                <a:gd name="T57" fmla="*/ 97 h 9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15" h="97">
                  <a:moveTo>
                    <a:pt x="68" y="96"/>
                  </a:moveTo>
                  <a:lnTo>
                    <a:pt x="85" y="96"/>
                  </a:lnTo>
                  <a:lnTo>
                    <a:pt x="114" y="69"/>
                  </a:lnTo>
                  <a:lnTo>
                    <a:pt x="114" y="56"/>
                  </a:lnTo>
                  <a:lnTo>
                    <a:pt x="114" y="29"/>
                  </a:lnTo>
                  <a:lnTo>
                    <a:pt x="85" y="29"/>
                  </a:lnTo>
                  <a:lnTo>
                    <a:pt x="85" y="0"/>
                  </a:lnTo>
                  <a:lnTo>
                    <a:pt x="68" y="0"/>
                  </a:lnTo>
                  <a:lnTo>
                    <a:pt x="40" y="0"/>
                  </a:lnTo>
                  <a:lnTo>
                    <a:pt x="40" y="29"/>
                  </a:lnTo>
                  <a:lnTo>
                    <a:pt x="12" y="29"/>
                  </a:lnTo>
                  <a:lnTo>
                    <a:pt x="12" y="56"/>
                  </a:lnTo>
                  <a:lnTo>
                    <a:pt x="0" y="56"/>
                  </a:lnTo>
                  <a:lnTo>
                    <a:pt x="0" y="69"/>
                  </a:lnTo>
                  <a:lnTo>
                    <a:pt x="12" y="69"/>
                  </a:lnTo>
                  <a:lnTo>
                    <a:pt x="12" y="96"/>
                  </a:lnTo>
                  <a:lnTo>
                    <a:pt x="40" y="96"/>
                  </a:lnTo>
                  <a:lnTo>
                    <a:pt x="68" y="9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94" name="Freeform 358"/>
            <p:cNvSpPr>
              <a:spLocks noChangeArrowheads="1"/>
            </p:cNvSpPr>
            <p:nvPr/>
          </p:nvSpPr>
          <p:spPr bwMode="auto">
            <a:xfrm>
              <a:off x="3002" y="2467"/>
              <a:ext cx="28" cy="22"/>
            </a:xfrm>
            <a:custGeom>
              <a:avLst/>
              <a:gdLst>
                <a:gd name="T0" fmla="*/ 0 w 124"/>
                <a:gd name="T1" fmla="*/ 0 h 98"/>
                <a:gd name="T2" fmla="*/ 0 w 124"/>
                <a:gd name="T3" fmla="*/ 0 h 98"/>
                <a:gd name="T4" fmla="*/ 0 w 124"/>
                <a:gd name="T5" fmla="*/ 0 h 98"/>
                <a:gd name="T6" fmla="*/ 0 w 124"/>
                <a:gd name="T7" fmla="*/ 0 h 98"/>
                <a:gd name="T8" fmla="*/ 0 w 124"/>
                <a:gd name="T9" fmla="*/ 0 h 98"/>
                <a:gd name="T10" fmla="*/ 0 w 124"/>
                <a:gd name="T11" fmla="*/ 0 h 98"/>
                <a:gd name="T12" fmla="*/ 0 w 124"/>
                <a:gd name="T13" fmla="*/ 0 h 98"/>
                <a:gd name="T14" fmla="*/ 0 w 124"/>
                <a:gd name="T15" fmla="*/ 0 h 98"/>
                <a:gd name="T16" fmla="*/ 0 w 124"/>
                <a:gd name="T17" fmla="*/ 0 h 98"/>
                <a:gd name="T18" fmla="*/ 0 w 124"/>
                <a:gd name="T19" fmla="*/ 0 h 98"/>
                <a:gd name="T20" fmla="*/ 0 w 124"/>
                <a:gd name="T21" fmla="*/ 0 h 98"/>
                <a:gd name="T22" fmla="*/ 0 w 124"/>
                <a:gd name="T23" fmla="*/ 0 h 98"/>
                <a:gd name="T24" fmla="*/ 0 w 124"/>
                <a:gd name="T25" fmla="*/ 0 h 98"/>
                <a:gd name="T26" fmla="*/ 0 w 124"/>
                <a:gd name="T27" fmla="*/ 0 h 98"/>
                <a:gd name="T28" fmla="*/ 0 w 124"/>
                <a:gd name="T29" fmla="*/ 0 h 98"/>
                <a:gd name="T30" fmla="*/ 0 w 124"/>
                <a:gd name="T31" fmla="*/ 0 h 98"/>
                <a:gd name="T32" fmla="*/ 0 w 124"/>
                <a:gd name="T33" fmla="*/ 0 h 98"/>
                <a:gd name="T34" fmla="*/ 0 w 124"/>
                <a:gd name="T35" fmla="*/ 0 h 98"/>
                <a:gd name="T36" fmla="*/ 0 w 124"/>
                <a:gd name="T37" fmla="*/ 0 h 98"/>
                <a:gd name="T38" fmla="*/ 0 w 124"/>
                <a:gd name="T39" fmla="*/ 0 h 98"/>
                <a:gd name="T40" fmla="*/ 0 w 124"/>
                <a:gd name="T41" fmla="*/ 0 h 98"/>
                <a:gd name="T42" fmla="*/ 0 w 124"/>
                <a:gd name="T43" fmla="*/ 0 h 98"/>
                <a:gd name="T44" fmla="*/ 0 w 124"/>
                <a:gd name="T45" fmla="*/ 0 h 98"/>
                <a:gd name="T46" fmla="*/ 0 w 124"/>
                <a:gd name="T47" fmla="*/ 0 h 98"/>
                <a:gd name="T48" fmla="*/ 0 w 124"/>
                <a:gd name="T49" fmla="*/ 0 h 98"/>
                <a:gd name="T50" fmla="*/ 0 w 124"/>
                <a:gd name="T51" fmla="*/ 0 h 98"/>
                <a:gd name="T52" fmla="*/ 0 w 124"/>
                <a:gd name="T53" fmla="*/ 0 h 98"/>
                <a:gd name="T54" fmla="*/ 0 w 124"/>
                <a:gd name="T55" fmla="*/ 0 h 98"/>
                <a:gd name="T56" fmla="*/ 0 w 124"/>
                <a:gd name="T57" fmla="*/ 0 h 98"/>
                <a:gd name="T58" fmla="*/ 0 w 124"/>
                <a:gd name="T59" fmla="*/ 0 h 98"/>
                <a:gd name="T60" fmla="*/ 0 w 124"/>
                <a:gd name="T61" fmla="*/ 0 h 98"/>
                <a:gd name="T62" fmla="*/ 0 w 124"/>
                <a:gd name="T63" fmla="*/ 0 h 98"/>
                <a:gd name="T64" fmla="*/ 0 w 124"/>
                <a:gd name="T65" fmla="*/ 0 h 98"/>
                <a:gd name="T66" fmla="*/ 0 w 124"/>
                <a:gd name="T67" fmla="*/ 0 h 98"/>
                <a:gd name="T68" fmla="*/ 0 w 124"/>
                <a:gd name="T69" fmla="*/ 0 h 98"/>
                <a:gd name="T70" fmla="*/ 0 w 124"/>
                <a:gd name="T71" fmla="*/ 0 h 98"/>
                <a:gd name="T72" fmla="*/ 0 w 124"/>
                <a:gd name="T73" fmla="*/ 0 h 98"/>
                <a:gd name="T74" fmla="*/ 0 w 124"/>
                <a:gd name="T75" fmla="*/ 0 h 98"/>
                <a:gd name="T76" fmla="*/ 0 w 124"/>
                <a:gd name="T77" fmla="*/ 0 h 98"/>
                <a:gd name="T78" fmla="*/ 0 w 124"/>
                <a:gd name="T79" fmla="*/ 0 h 98"/>
                <a:gd name="T80" fmla="*/ 0 w 124"/>
                <a:gd name="T81" fmla="*/ 0 h 98"/>
                <a:gd name="T82" fmla="*/ 0 w 124"/>
                <a:gd name="T83" fmla="*/ 0 h 98"/>
                <a:gd name="T84" fmla="*/ 0 w 124"/>
                <a:gd name="T85" fmla="*/ 0 h 98"/>
                <a:gd name="T86" fmla="*/ 0 w 124"/>
                <a:gd name="T87" fmla="*/ 0 h 98"/>
                <a:gd name="T88" fmla="*/ 0 w 124"/>
                <a:gd name="T89" fmla="*/ 0 h 98"/>
                <a:gd name="T90" fmla="*/ 0 w 124"/>
                <a:gd name="T91" fmla="*/ 0 h 98"/>
                <a:gd name="T92" fmla="*/ 0 w 124"/>
                <a:gd name="T93" fmla="*/ 0 h 98"/>
                <a:gd name="T94" fmla="*/ 0 w 124"/>
                <a:gd name="T95" fmla="*/ 0 h 98"/>
                <a:gd name="T96" fmla="*/ 0 w 124"/>
                <a:gd name="T97" fmla="*/ 0 h 98"/>
                <a:gd name="T98" fmla="*/ 0 w 124"/>
                <a:gd name="T99" fmla="*/ 0 h 98"/>
                <a:gd name="T100" fmla="*/ 0 w 124"/>
                <a:gd name="T101" fmla="*/ 0 h 98"/>
                <a:gd name="T102" fmla="*/ 0 w 124"/>
                <a:gd name="T103" fmla="*/ 0 h 98"/>
                <a:gd name="T104" fmla="*/ 0 w 124"/>
                <a:gd name="T105" fmla="*/ 0 h 98"/>
                <a:gd name="T106" fmla="*/ 0 w 124"/>
                <a:gd name="T107" fmla="*/ 0 h 98"/>
                <a:gd name="T108" fmla="*/ 0 w 124"/>
                <a:gd name="T109" fmla="*/ 0 h 98"/>
                <a:gd name="T110" fmla="*/ 0 w 124"/>
                <a:gd name="T111" fmla="*/ 0 h 98"/>
                <a:gd name="T112" fmla="*/ 0 w 124"/>
                <a:gd name="T113" fmla="*/ 0 h 98"/>
                <a:gd name="T114" fmla="*/ 0 w 124"/>
                <a:gd name="T115" fmla="*/ 0 h 98"/>
                <a:gd name="T116" fmla="*/ 0 w 124"/>
                <a:gd name="T117" fmla="*/ 0 h 98"/>
                <a:gd name="T118" fmla="*/ 0 w 124"/>
                <a:gd name="T119" fmla="*/ 0 h 98"/>
                <a:gd name="T120" fmla="*/ 0 w 124"/>
                <a:gd name="T121" fmla="*/ 0 h 9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24"/>
                <a:gd name="T184" fmla="*/ 0 h 98"/>
                <a:gd name="T185" fmla="*/ 124 w 124"/>
                <a:gd name="T186" fmla="*/ 98 h 9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24" h="98">
                  <a:moveTo>
                    <a:pt x="56" y="97"/>
                  </a:moveTo>
                  <a:lnTo>
                    <a:pt x="83" y="97"/>
                  </a:lnTo>
                  <a:lnTo>
                    <a:pt x="95" y="97"/>
                  </a:lnTo>
                  <a:lnTo>
                    <a:pt x="123" y="84"/>
                  </a:lnTo>
                  <a:lnTo>
                    <a:pt x="123" y="57"/>
                  </a:lnTo>
                  <a:lnTo>
                    <a:pt x="123" y="28"/>
                  </a:lnTo>
                  <a:lnTo>
                    <a:pt x="95" y="28"/>
                  </a:lnTo>
                  <a:lnTo>
                    <a:pt x="83" y="28"/>
                  </a:lnTo>
                  <a:lnTo>
                    <a:pt x="83" y="0"/>
                  </a:lnTo>
                  <a:lnTo>
                    <a:pt x="56" y="0"/>
                  </a:lnTo>
                  <a:lnTo>
                    <a:pt x="56" y="28"/>
                  </a:lnTo>
                  <a:lnTo>
                    <a:pt x="28" y="28"/>
                  </a:lnTo>
                  <a:lnTo>
                    <a:pt x="0" y="57"/>
                  </a:lnTo>
                  <a:lnTo>
                    <a:pt x="0" y="84"/>
                  </a:lnTo>
                  <a:lnTo>
                    <a:pt x="28" y="84"/>
                  </a:lnTo>
                  <a:lnTo>
                    <a:pt x="28" y="97"/>
                  </a:lnTo>
                  <a:lnTo>
                    <a:pt x="56" y="97"/>
                  </a:lnTo>
                </a:path>
              </a:pathLst>
            </a:custGeom>
            <a:solidFill>
              <a:srgbClr val="61879E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95" name="Freeform 359"/>
            <p:cNvSpPr>
              <a:spLocks noChangeArrowheads="1"/>
            </p:cNvSpPr>
            <p:nvPr/>
          </p:nvSpPr>
          <p:spPr bwMode="auto">
            <a:xfrm>
              <a:off x="3002" y="2467"/>
              <a:ext cx="28" cy="22"/>
            </a:xfrm>
            <a:custGeom>
              <a:avLst/>
              <a:gdLst>
                <a:gd name="T0" fmla="*/ 0 w 124"/>
                <a:gd name="T1" fmla="*/ 0 h 98"/>
                <a:gd name="T2" fmla="*/ 0 w 124"/>
                <a:gd name="T3" fmla="*/ 0 h 98"/>
                <a:gd name="T4" fmla="*/ 0 w 124"/>
                <a:gd name="T5" fmla="*/ 0 h 98"/>
                <a:gd name="T6" fmla="*/ 0 w 124"/>
                <a:gd name="T7" fmla="*/ 0 h 98"/>
                <a:gd name="T8" fmla="*/ 0 w 124"/>
                <a:gd name="T9" fmla="*/ 0 h 98"/>
                <a:gd name="T10" fmla="*/ 0 w 124"/>
                <a:gd name="T11" fmla="*/ 0 h 98"/>
                <a:gd name="T12" fmla="*/ 0 w 124"/>
                <a:gd name="T13" fmla="*/ 0 h 98"/>
                <a:gd name="T14" fmla="*/ 0 w 124"/>
                <a:gd name="T15" fmla="*/ 0 h 98"/>
                <a:gd name="T16" fmla="*/ 0 w 124"/>
                <a:gd name="T17" fmla="*/ 0 h 98"/>
                <a:gd name="T18" fmla="*/ 0 w 124"/>
                <a:gd name="T19" fmla="*/ 0 h 98"/>
                <a:gd name="T20" fmla="*/ 0 w 124"/>
                <a:gd name="T21" fmla="*/ 0 h 98"/>
                <a:gd name="T22" fmla="*/ 0 w 124"/>
                <a:gd name="T23" fmla="*/ 0 h 98"/>
                <a:gd name="T24" fmla="*/ 0 w 124"/>
                <a:gd name="T25" fmla="*/ 0 h 98"/>
                <a:gd name="T26" fmla="*/ 0 w 124"/>
                <a:gd name="T27" fmla="*/ 0 h 98"/>
                <a:gd name="T28" fmla="*/ 0 w 124"/>
                <a:gd name="T29" fmla="*/ 0 h 98"/>
                <a:gd name="T30" fmla="*/ 0 w 124"/>
                <a:gd name="T31" fmla="*/ 0 h 98"/>
                <a:gd name="T32" fmla="*/ 0 w 124"/>
                <a:gd name="T33" fmla="*/ 0 h 9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4"/>
                <a:gd name="T52" fmla="*/ 0 h 98"/>
                <a:gd name="T53" fmla="*/ 124 w 124"/>
                <a:gd name="T54" fmla="*/ 98 h 9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4" h="98">
                  <a:moveTo>
                    <a:pt x="56" y="97"/>
                  </a:moveTo>
                  <a:lnTo>
                    <a:pt x="83" y="97"/>
                  </a:lnTo>
                  <a:lnTo>
                    <a:pt x="95" y="97"/>
                  </a:lnTo>
                  <a:lnTo>
                    <a:pt x="123" y="84"/>
                  </a:lnTo>
                  <a:lnTo>
                    <a:pt x="123" y="57"/>
                  </a:lnTo>
                  <a:lnTo>
                    <a:pt x="123" y="28"/>
                  </a:lnTo>
                  <a:lnTo>
                    <a:pt x="95" y="28"/>
                  </a:lnTo>
                  <a:lnTo>
                    <a:pt x="83" y="28"/>
                  </a:lnTo>
                  <a:lnTo>
                    <a:pt x="83" y="0"/>
                  </a:lnTo>
                  <a:lnTo>
                    <a:pt x="56" y="0"/>
                  </a:lnTo>
                  <a:lnTo>
                    <a:pt x="56" y="28"/>
                  </a:lnTo>
                  <a:lnTo>
                    <a:pt x="28" y="28"/>
                  </a:lnTo>
                  <a:lnTo>
                    <a:pt x="0" y="57"/>
                  </a:lnTo>
                  <a:lnTo>
                    <a:pt x="0" y="84"/>
                  </a:lnTo>
                  <a:lnTo>
                    <a:pt x="28" y="84"/>
                  </a:lnTo>
                  <a:lnTo>
                    <a:pt x="28" y="97"/>
                  </a:lnTo>
                  <a:lnTo>
                    <a:pt x="56" y="97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784" name="Line 360"/>
          <p:cNvSpPr>
            <a:spLocks noChangeShapeType="1"/>
          </p:cNvSpPr>
          <p:nvPr/>
        </p:nvSpPr>
        <p:spPr bwMode="auto">
          <a:xfrm flipV="1">
            <a:off x="3709988" y="2479675"/>
            <a:ext cx="2243137" cy="31750"/>
          </a:xfrm>
          <a:prstGeom prst="line">
            <a:avLst/>
          </a:prstGeom>
          <a:noFill/>
          <a:ln w="1080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8" name="Group 361"/>
          <p:cNvGrpSpPr>
            <a:grpSpLocks/>
          </p:cNvGrpSpPr>
          <p:nvPr/>
        </p:nvGrpSpPr>
        <p:grpSpPr bwMode="auto">
          <a:xfrm>
            <a:off x="3494088" y="2824163"/>
            <a:ext cx="2555875" cy="688975"/>
            <a:chOff x="2442" y="2294"/>
            <a:chExt cx="1610" cy="434"/>
          </a:xfrm>
        </p:grpSpPr>
        <p:sp>
          <p:nvSpPr>
            <p:cNvPr id="32789" name="Line 362"/>
            <p:cNvSpPr>
              <a:spLocks noChangeShapeType="1"/>
            </p:cNvSpPr>
            <p:nvPr/>
          </p:nvSpPr>
          <p:spPr bwMode="auto">
            <a:xfrm flipV="1">
              <a:off x="3499" y="2294"/>
              <a:ext cx="553" cy="384"/>
            </a:xfrm>
            <a:prstGeom prst="line">
              <a:avLst/>
            </a:prstGeom>
            <a:noFill/>
            <a:ln w="1080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90" name="Line 363"/>
            <p:cNvSpPr>
              <a:spLocks noChangeShapeType="1"/>
            </p:cNvSpPr>
            <p:nvPr/>
          </p:nvSpPr>
          <p:spPr bwMode="auto">
            <a:xfrm flipH="1" flipV="1">
              <a:off x="2442" y="2362"/>
              <a:ext cx="624" cy="366"/>
            </a:xfrm>
            <a:prstGeom prst="line">
              <a:avLst/>
            </a:prstGeom>
            <a:noFill/>
            <a:ln w="1080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9" name="Group 366"/>
          <p:cNvGrpSpPr>
            <a:grpSpLocks/>
          </p:cNvGrpSpPr>
          <p:nvPr/>
        </p:nvGrpSpPr>
        <p:grpSpPr bwMode="auto">
          <a:xfrm>
            <a:off x="4000500" y="1346200"/>
            <a:ext cx="1535113" cy="369888"/>
            <a:chOff x="2508" y="717"/>
            <a:chExt cx="967" cy="269"/>
          </a:xfrm>
        </p:grpSpPr>
        <p:sp>
          <p:nvSpPr>
            <p:cNvPr id="32787" name="AutoShape 367"/>
            <p:cNvSpPr>
              <a:spLocks noChangeArrowheads="1"/>
            </p:cNvSpPr>
            <p:nvPr/>
          </p:nvSpPr>
          <p:spPr bwMode="auto">
            <a:xfrm>
              <a:off x="2508" y="717"/>
              <a:ext cx="967" cy="269"/>
            </a:xfrm>
            <a:prstGeom prst="roundRect">
              <a:avLst>
                <a:gd name="adj" fmla="val 370"/>
              </a:avLst>
            </a:prstGeom>
            <a:solidFill>
              <a:srgbClr val="CC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000">
                <a:solidFill>
                  <a:srgbClr val="006600"/>
                </a:solidFill>
                <a:latin typeface="Tahoma" pitchFamily="34" charset="0"/>
              </a:endParaRPr>
            </a:p>
          </p:txBody>
        </p:sp>
        <p:sp>
          <p:nvSpPr>
            <p:cNvPr id="32788" name="Text Box 368"/>
            <p:cNvSpPr txBox="1">
              <a:spLocks noChangeArrowheads="1"/>
            </p:cNvSpPr>
            <p:nvPr/>
          </p:nvSpPr>
          <p:spPr bwMode="auto">
            <a:xfrm>
              <a:off x="2508" y="717"/>
              <a:ext cx="967" cy="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hangingPunct="0">
                <a:lnSpc>
                  <a:spcPts val="2788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>
                  <a:solidFill>
                    <a:srgbClr val="000000"/>
                  </a:solidFill>
                  <a:latin typeface="Arial Black" pitchFamily="34" charset="0"/>
                </a:rPr>
                <a:t>Cluster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 Routing (2)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dirty="0" smtClean="0"/>
              <a:t>Clusters are dynamic:</a:t>
            </a:r>
          </a:p>
          <a:p>
            <a:pPr lvl="1">
              <a:defRPr/>
            </a:pPr>
            <a:r>
              <a:rPr lang="en-US" dirty="0" smtClean="0"/>
              <a:t>Mobile ad hoc network (MANET) routing protocol is required.</a:t>
            </a:r>
          </a:p>
          <a:p>
            <a:pPr>
              <a:defRPr/>
            </a:pPr>
            <a:r>
              <a:rPr lang="en-US" dirty="0" smtClean="0"/>
              <a:t>On-demand protocols: AODV, DSR</a:t>
            </a:r>
          </a:p>
          <a:p>
            <a:pPr lvl="1">
              <a:defRPr/>
            </a:pPr>
            <a:r>
              <a:rPr lang="en-US" dirty="0" smtClean="0"/>
              <a:t>Assume few sessions in the network</a:t>
            </a:r>
          </a:p>
          <a:p>
            <a:pPr lvl="1">
              <a:defRPr/>
            </a:pPr>
            <a:r>
              <a:rPr lang="en-US" dirty="0" smtClean="0"/>
              <a:t>Slow to initiate new session</a:t>
            </a:r>
          </a:p>
          <a:p>
            <a:pPr>
              <a:defRPr/>
            </a:pPr>
            <a:r>
              <a:rPr lang="en-US" dirty="0" smtClean="0"/>
              <a:t>Proactive protocols: OLSR, WRP</a:t>
            </a:r>
          </a:p>
          <a:p>
            <a:pPr lvl="1">
              <a:defRPr/>
            </a:pPr>
            <a:r>
              <a:rPr lang="en-US" dirty="0" smtClean="0"/>
              <a:t>May create excessive overhead</a:t>
            </a:r>
          </a:p>
          <a:p>
            <a:pPr lvl="1">
              <a:defRPr/>
            </a:pPr>
            <a:r>
              <a:rPr lang="en-US" dirty="0" smtClean="0"/>
              <a:t>Poor scalability</a:t>
            </a:r>
          </a:p>
          <a:p>
            <a:pPr>
              <a:defRPr/>
            </a:pPr>
            <a:r>
              <a:rPr lang="en-US" dirty="0" smtClean="0"/>
              <a:t>Many links are wireless:</a:t>
            </a:r>
          </a:p>
          <a:p>
            <a:pPr lvl="1">
              <a:defRPr/>
            </a:pPr>
            <a:r>
              <a:rPr lang="en-US" dirty="0" smtClean="0"/>
              <a:t>Link Quality Assessment (LQA)</a:t>
            </a:r>
          </a:p>
        </p:txBody>
      </p:sp>
      <p:sp>
        <p:nvSpPr>
          <p:cNvPr id="40964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8CB982B-2228-4DA3-BB08-617DFB01E791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40965" name="Footer Placeholder 8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Copyright 2011 Delft University of Technology</a:t>
            </a:r>
            <a:endParaRPr lang="en-US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 Routing (3)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2800" smtClean="0"/>
              <a:t>Mobile Ad Hoc (MANET) Routing</a:t>
            </a:r>
          </a:p>
          <a:p>
            <a:pPr lvl="1"/>
            <a:r>
              <a:rPr lang="sv-SE" sz="2400" smtClean="0"/>
              <a:t>Support Mobility / Dynamic Links</a:t>
            </a:r>
          </a:p>
          <a:p>
            <a:pPr lvl="1"/>
            <a:r>
              <a:rPr lang="sv-SE" sz="2400" smtClean="0"/>
              <a:t>Support Wireless / Heterogenous Links</a:t>
            </a:r>
          </a:p>
          <a:p>
            <a:r>
              <a:rPr lang="sv-SE" sz="2800" smtClean="0"/>
              <a:t>MANET protocols used in our prototypes:</a:t>
            </a:r>
          </a:p>
          <a:p>
            <a:pPr lvl="1"/>
            <a:r>
              <a:rPr lang="sv-SE" sz="2400" smtClean="0"/>
              <a:t>OLSR – Optimized Link State Routing</a:t>
            </a:r>
          </a:p>
          <a:p>
            <a:pPr lvl="1"/>
            <a:r>
              <a:rPr lang="sv-SE" sz="2400" smtClean="0"/>
              <a:t>WRP – Wireless Routing Protocol</a:t>
            </a:r>
          </a:p>
          <a:p>
            <a:r>
              <a:rPr lang="sv-SE" sz="2800" smtClean="0"/>
              <a:t>Proactive protocols work the best for clusters:</a:t>
            </a:r>
          </a:p>
          <a:p>
            <a:pPr lvl="1"/>
            <a:r>
              <a:rPr lang="sv-SE" sz="2400" smtClean="0"/>
              <a:t>Small and dense networks</a:t>
            </a:r>
          </a:p>
          <a:p>
            <a:pPr lvl="1"/>
            <a:r>
              <a:rPr lang="sv-SE" sz="2400" smtClean="0"/>
              <a:t>Many node-node flows</a:t>
            </a:r>
          </a:p>
          <a:p>
            <a:pPr lvl="1"/>
            <a:r>
              <a:rPr lang="sv-SE" sz="2400" smtClean="0"/>
              <a:t>Many short-lived sessions</a:t>
            </a:r>
            <a:endParaRPr lang="en-US" sz="2400" smtClean="0"/>
          </a:p>
        </p:txBody>
      </p:sp>
      <p:sp>
        <p:nvSpPr>
          <p:cNvPr id="33796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5E6A52-DA34-4FBE-A71E-092D238C0B4A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33797" name="Footer Placeholder 8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Copyright 2011 Delft University of Technology</a:t>
            </a:r>
            <a:endParaRPr lang="en-US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 Quality Assessment (1)</a:t>
            </a:r>
          </a:p>
        </p:txBody>
      </p:sp>
      <p:sp>
        <p:nvSpPr>
          <p:cNvPr id="41986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smtClean="0"/>
              <a:t>Requirements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Accurate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Fast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Minimum overhead</a:t>
            </a:r>
          </a:p>
          <a:p>
            <a:pPr>
              <a:lnSpc>
                <a:spcPct val="80000"/>
              </a:lnSpc>
            </a:pPr>
            <a:r>
              <a:rPr lang="en-US" sz="2800" smtClean="0"/>
              <a:t>Available parameters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Hello packet delivery ratio 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Hello packet signal strength 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Data packet delivery ratio 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Data packet signal strength </a:t>
            </a:r>
          </a:p>
          <a:p>
            <a:pPr>
              <a:lnSpc>
                <a:spcPct val="80000"/>
              </a:lnSpc>
            </a:pPr>
            <a:r>
              <a:rPr lang="en-US" sz="2800" smtClean="0"/>
              <a:t>All use EWMA to calculate metric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bit error rate (BER)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number of transmission failures</a:t>
            </a:r>
          </a:p>
        </p:txBody>
      </p:sp>
      <p:sp>
        <p:nvSpPr>
          <p:cNvPr id="41988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C853A61-C56F-47D8-B52E-058675EE4243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41989" name="Footer Placeholder 8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Copyright 2011 Delft University of Technology</a:t>
            </a:r>
            <a:endParaRPr lang="en-US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 Quality Assessment (2)</a:t>
            </a:r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sz="2800" dirty="0" smtClean="0">
                <a:ea typeface="SimSun"/>
                <a:cs typeface="SimSun"/>
              </a:rPr>
              <a:t>Direct measurement</a:t>
            </a:r>
          </a:p>
          <a:p>
            <a:pPr lvl="1"/>
            <a:r>
              <a:rPr lang="en-US" altLang="zh-CN" sz="2400" dirty="0" smtClean="0">
                <a:ea typeface="SimSun"/>
                <a:cs typeface="SimSun"/>
              </a:rPr>
              <a:t>Difference of hello packet and data packet</a:t>
            </a:r>
          </a:p>
          <a:p>
            <a:pPr lvl="1"/>
            <a:r>
              <a:rPr lang="en-US" altLang="zh-CN" sz="2400" dirty="0" smtClean="0">
                <a:ea typeface="SimSun"/>
                <a:cs typeface="SimSun"/>
              </a:rPr>
              <a:t>Trade off between accuracy and speed (with different window size)</a:t>
            </a:r>
          </a:p>
          <a:p>
            <a:pPr lvl="1"/>
            <a:r>
              <a:rPr lang="en-US" altLang="zh-CN" sz="2400" dirty="0" smtClean="0">
                <a:ea typeface="SimSun"/>
                <a:cs typeface="SimSun"/>
              </a:rPr>
              <a:t>Slow reaction for new node join</a:t>
            </a:r>
          </a:p>
          <a:p>
            <a:r>
              <a:rPr lang="en-US" altLang="zh-CN" sz="2800" dirty="0" smtClean="0">
                <a:ea typeface="SimSun"/>
                <a:cs typeface="SimSun"/>
              </a:rPr>
              <a:t>Indirect measurement (signal strength)</a:t>
            </a:r>
          </a:p>
          <a:p>
            <a:pPr lvl="1"/>
            <a:r>
              <a:rPr lang="en-US" altLang="zh-CN" sz="2400" dirty="0" smtClean="0">
                <a:ea typeface="SimSun"/>
                <a:cs typeface="SimSun"/>
              </a:rPr>
              <a:t>No good correlation with packet delivery ratio</a:t>
            </a:r>
          </a:p>
          <a:p>
            <a:r>
              <a:rPr lang="en-US" altLang="zh-CN" sz="2800" dirty="0" smtClean="0">
                <a:ea typeface="SimSun"/>
                <a:cs typeface="SimSun"/>
              </a:rPr>
              <a:t>Combination of multiple measurements work best</a:t>
            </a:r>
          </a:p>
          <a:p>
            <a:pPr lvl="1"/>
            <a:r>
              <a:rPr lang="en-US" altLang="zh-CN" sz="2400" dirty="0" smtClean="0">
                <a:ea typeface="SimSun"/>
                <a:cs typeface="SimSun"/>
              </a:rPr>
              <a:t>However, fast and accurate link quality assessment for a PAN scenario remains difficult!</a:t>
            </a:r>
          </a:p>
        </p:txBody>
      </p:sp>
      <p:sp>
        <p:nvSpPr>
          <p:cNvPr id="43012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7B1C66-F707-470C-B958-7B50E75AF63B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43013" name="Footer Placeholder 8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Copyright 2011 Delft University of Technology</a:t>
            </a:r>
            <a:endParaRPr lang="en-US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Copyright 2011 Delft University of Technology</a:t>
            </a:r>
            <a:endParaRPr lang="en-US" smtClean="0">
              <a:latin typeface="Arial" charset="0"/>
            </a:endParaRPr>
          </a:p>
        </p:txBody>
      </p:sp>
      <p:sp>
        <p:nvSpPr>
          <p:cNvPr id="47107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7C1C7B5-351A-4FC5-8031-F8E7C37DC210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47108" name="Text Placeholder 7"/>
          <p:cNvSpPr>
            <a:spLocks noGrp="1"/>
          </p:cNvSpPr>
          <p:nvPr>
            <p:ph type="body" idx="4294967295"/>
          </p:nvPr>
        </p:nvSpPr>
        <p:spPr>
          <a:xfrm>
            <a:off x="684213" y="1295400"/>
            <a:ext cx="7772400" cy="1379538"/>
          </a:xfrm>
        </p:spPr>
        <p:txBody>
          <a:bodyPr anchor="b"/>
          <a:lstStyle/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Personal Networks</a:t>
            </a:r>
          </a:p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Local Networking</a:t>
            </a:r>
          </a:p>
        </p:txBody>
      </p:sp>
      <p:sp>
        <p:nvSpPr>
          <p:cNvPr id="4" name="Date Placeholder 3"/>
          <p:cNvSpPr txBox="1">
            <a:spLocks noGrp="1"/>
          </p:cNvSpPr>
          <p:nvPr/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bg1"/>
                </a:solidFill>
                <a:latin typeface="+mj-lt"/>
              </a:rPr>
              <a:t>June 20, 2011</a:t>
            </a:r>
          </a:p>
        </p:txBody>
      </p:sp>
      <p:sp>
        <p:nvSpPr>
          <p:cNvPr id="5" name="Footer Placeholder 4"/>
          <p:cNvSpPr txBox="1">
            <a:spLocks noGrp="1"/>
          </p:cNvSpPr>
          <p:nvPr/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1400" dirty="0">
                <a:solidFill>
                  <a:schemeClr val="bg1"/>
                </a:solidFill>
                <a:latin typeface="+mj-lt"/>
              </a:rPr>
              <a:t>Martin Jacobsson</a:t>
            </a: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F5C96FBB-D960-4410-823A-9484B60C2EBA}" type="slidenum">
              <a:rPr lang="en-US" sz="1400">
                <a:solidFill>
                  <a:schemeClr val="bg1"/>
                </a:solidFill>
                <a:latin typeface="+mj-lt"/>
              </a:rPr>
              <a:pPr algn="r">
                <a:defRPr/>
              </a:pPr>
              <a:t>18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7112" name="Content Placeholder 8"/>
          <p:cNvSpPr>
            <a:spLocks noGrp="1"/>
          </p:cNvSpPr>
          <p:nvPr>
            <p:ph idx="4294967295"/>
          </p:nvPr>
        </p:nvSpPr>
        <p:spPr>
          <a:xfrm>
            <a:off x="457200" y="3038475"/>
            <a:ext cx="8229600" cy="3087688"/>
          </a:xfrm>
        </p:spPr>
        <p:txBody>
          <a:bodyPr/>
          <a:lstStyle/>
          <a:p>
            <a:pPr lvl="2"/>
            <a:r>
              <a:rPr lang="en-US" smtClean="0"/>
              <a:t>Addressing in Personal Networks</a:t>
            </a:r>
          </a:p>
          <a:p>
            <a:pPr lvl="2"/>
            <a:r>
              <a:rPr lang="en-US" smtClean="0"/>
              <a:t>Formation of Clusters</a:t>
            </a:r>
          </a:p>
          <a:p>
            <a:pPr lvl="2"/>
            <a:r>
              <a:rPr lang="en-US" smtClean="0"/>
              <a:t>Routing in Clusters</a:t>
            </a:r>
          </a:p>
          <a:p>
            <a:pPr lvl="2"/>
            <a:r>
              <a:rPr lang="en-US" b="1" smtClean="0">
                <a:solidFill>
                  <a:srgbClr val="703096"/>
                </a:solidFill>
              </a:rPr>
              <a:t>Broadcasting in Clusters</a:t>
            </a:r>
            <a:endParaRPr lang="nl-NL" b="1" smtClean="0">
              <a:solidFill>
                <a:srgbClr val="70309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Flooding</a:t>
            </a:r>
          </a:p>
        </p:txBody>
      </p:sp>
      <p:sp>
        <p:nvSpPr>
          <p:cNvPr id="48130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800" smtClean="0"/>
              <a:t>Flooding is a network-wide broadcasting by which a packet is disseminated to all other nodes with some nodes acting as relays.</a:t>
            </a:r>
          </a:p>
          <a:p>
            <a:pPr>
              <a:lnSpc>
                <a:spcPct val="90000"/>
              </a:lnSpc>
            </a:pPr>
            <a:endParaRPr lang="en-GB" sz="2800" smtClean="0"/>
          </a:p>
          <a:p>
            <a:pPr>
              <a:lnSpc>
                <a:spcPct val="90000"/>
              </a:lnSpc>
            </a:pPr>
            <a:r>
              <a:rPr lang="sv-SE" sz="2800" smtClean="0"/>
              <a:t>Application Areas:</a:t>
            </a:r>
          </a:p>
          <a:p>
            <a:pPr lvl="1">
              <a:lnSpc>
                <a:spcPct val="90000"/>
              </a:lnSpc>
            </a:pPr>
            <a:r>
              <a:rPr lang="sv-SE" sz="2400" smtClean="0"/>
              <a:t>Cluster-wide / PN-wide broadcasting</a:t>
            </a:r>
          </a:p>
          <a:p>
            <a:pPr lvl="1">
              <a:lnSpc>
                <a:spcPct val="90000"/>
              </a:lnSpc>
            </a:pPr>
            <a:r>
              <a:rPr lang="sv-SE" sz="2400" smtClean="0"/>
              <a:t>Unicast Routing</a:t>
            </a:r>
          </a:p>
          <a:p>
            <a:pPr lvl="1">
              <a:lnSpc>
                <a:spcPct val="90000"/>
              </a:lnSpc>
            </a:pPr>
            <a:r>
              <a:rPr lang="sv-SE" sz="2400" smtClean="0"/>
              <a:t>Service discovery</a:t>
            </a:r>
          </a:p>
          <a:p>
            <a:pPr lvl="1">
              <a:lnSpc>
                <a:spcPct val="90000"/>
              </a:lnSpc>
            </a:pPr>
            <a:r>
              <a:rPr lang="sv-SE" sz="2400" smtClean="0"/>
              <a:t>Context information dissemination</a:t>
            </a:r>
          </a:p>
          <a:p>
            <a:pPr lvl="1">
              <a:lnSpc>
                <a:spcPct val="90000"/>
              </a:lnSpc>
            </a:pPr>
            <a:r>
              <a:rPr lang="sv-SE" sz="2400" smtClean="0"/>
              <a:t>Various network organization protocols</a:t>
            </a:r>
          </a:p>
          <a:p>
            <a:pPr lvl="1">
              <a:lnSpc>
                <a:spcPct val="90000"/>
              </a:lnSpc>
            </a:pPr>
            <a:r>
              <a:rPr lang="sv-SE" sz="2400" smtClean="0"/>
              <a:t>Multicast applications</a:t>
            </a:r>
            <a:endParaRPr lang="sv-SE" smtClean="0"/>
          </a:p>
        </p:txBody>
      </p:sp>
      <p:sp>
        <p:nvSpPr>
          <p:cNvPr id="48132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BB0DB49-A9E4-4150-86FF-4CF9C86BA446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48133" name="Footer Placeholder 8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Copyright 2011 Delft University of Technology</a:t>
            </a:r>
            <a:endParaRPr lang="en-US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Three Layer View</a:t>
            </a:r>
          </a:p>
        </p:txBody>
      </p:sp>
      <p:sp>
        <p:nvSpPr>
          <p:cNvPr id="165" name="Slide Number Placeholder 16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4193BD-0915-4AF9-B8B2-4CC5DDFF2ED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27652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1DA7294-1F2A-4C44-A645-26966A85AD20}" type="slidenum">
              <a:rPr lang="en-US" sz="1400">
                <a:solidFill>
                  <a:schemeClr val="bg1"/>
                </a:solidFill>
              </a:rPr>
              <a:pPr algn="r"/>
              <a:t>2</a:t>
            </a:fld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27653" name="Freeform 7"/>
          <p:cNvSpPr>
            <a:spLocks noChangeArrowheads="1"/>
          </p:cNvSpPr>
          <p:nvPr/>
        </p:nvSpPr>
        <p:spPr bwMode="auto">
          <a:xfrm>
            <a:off x="531813" y="2949575"/>
            <a:ext cx="7448550" cy="1416050"/>
          </a:xfrm>
          <a:custGeom>
            <a:avLst/>
            <a:gdLst>
              <a:gd name="T0" fmla="*/ 1861418 w 20692"/>
              <a:gd name="T1" fmla="*/ 0 h 3934"/>
              <a:gd name="T2" fmla="*/ 7448190 w 20692"/>
              <a:gd name="T3" fmla="*/ 0 h 3934"/>
              <a:gd name="T4" fmla="*/ 5586412 w 20692"/>
              <a:gd name="T5" fmla="*/ 1415690 h 3934"/>
              <a:gd name="T6" fmla="*/ 0 w 20692"/>
              <a:gd name="T7" fmla="*/ 1415690 h 3934"/>
              <a:gd name="T8" fmla="*/ 1861418 w 20692"/>
              <a:gd name="T9" fmla="*/ 0 h 39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692"/>
              <a:gd name="T16" fmla="*/ 0 h 3934"/>
              <a:gd name="T17" fmla="*/ 20692 w 20692"/>
              <a:gd name="T18" fmla="*/ 3934 h 39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692" h="3934">
                <a:moveTo>
                  <a:pt x="5171" y="0"/>
                </a:moveTo>
                <a:lnTo>
                  <a:pt x="20691" y="0"/>
                </a:lnTo>
                <a:lnTo>
                  <a:pt x="15519" y="3933"/>
                </a:lnTo>
                <a:lnTo>
                  <a:pt x="0" y="3933"/>
                </a:lnTo>
                <a:lnTo>
                  <a:pt x="5171" y="0"/>
                </a:lnTo>
              </a:path>
            </a:pathLst>
          </a:custGeom>
          <a:solidFill>
            <a:srgbClr val="CCEC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765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5238" y="3281363"/>
            <a:ext cx="2147887" cy="96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5" name="Text Box 6"/>
          <p:cNvSpPr txBox="1">
            <a:spLocks noChangeArrowheads="1"/>
          </p:cNvSpPr>
          <p:nvPr/>
        </p:nvSpPr>
        <p:spPr bwMode="auto">
          <a:xfrm>
            <a:off x="4386263" y="3548063"/>
            <a:ext cx="1247775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188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100">
                <a:solidFill>
                  <a:srgbClr val="000000"/>
                </a:solidFill>
                <a:latin typeface="Nokia Sans Wide"/>
              </a:rPr>
              <a:t>Interconnecting</a:t>
            </a:r>
          </a:p>
          <a:p>
            <a:pPr>
              <a:lnSpc>
                <a:spcPct val="89000"/>
              </a:lnSpc>
              <a:spcBef>
                <a:spcPts val="188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100">
                <a:solidFill>
                  <a:srgbClr val="000000"/>
                </a:solidFill>
                <a:latin typeface="Nokia Sans Wide"/>
              </a:rPr>
              <a:t>Structures</a:t>
            </a:r>
          </a:p>
        </p:txBody>
      </p:sp>
      <p:sp>
        <p:nvSpPr>
          <p:cNvPr id="27656" name="Oval 10"/>
          <p:cNvSpPr>
            <a:spLocks noChangeArrowheads="1"/>
          </p:cNvSpPr>
          <p:nvPr/>
        </p:nvSpPr>
        <p:spPr bwMode="auto">
          <a:xfrm>
            <a:off x="4875213" y="2992438"/>
            <a:ext cx="1063625" cy="541337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57" name="Oval 11"/>
          <p:cNvSpPr>
            <a:spLocks noChangeArrowheads="1"/>
          </p:cNvSpPr>
          <p:nvPr/>
        </p:nvSpPr>
        <p:spPr bwMode="auto">
          <a:xfrm>
            <a:off x="5038725" y="3770313"/>
            <a:ext cx="1235075" cy="542925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58" name="Oval 12"/>
          <p:cNvSpPr>
            <a:spLocks noChangeArrowheads="1"/>
          </p:cNvSpPr>
          <p:nvPr/>
        </p:nvSpPr>
        <p:spPr bwMode="auto">
          <a:xfrm>
            <a:off x="2332038" y="3195638"/>
            <a:ext cx="2054225" cy="903287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59" name="Freeform 13"/>
          <p:cNvSpPr>
            <a:spLocks noChangeArrowheads="1"/>
          </p:cNvSpPr>
          <p:nvPr/>
        </p:nvSpPr>
        <p:spPr bwMode="auto">
          <a:xfrm>
            <a:off x="579438" y="1301750"/>
            <a:ext cx="7448550" cy="1416050"/>
          </a:xfrm>
          <a:custGeom>
            <a:avLst/>
            <a:gdLst>
              <a:gd name="T0" fmla="*/ 1861868 w 20691"/>
              <a:gd name="T1" fmla="*/ 0 h 3935"/>
              <a:gd name="T2" fmla="*/ 7448190 w 20691"/>
              <a:gd name="T3" fmla="*/ 0 h 3935"/>
              <a:gd name="T4" fmla="*/ 5585962 w 20691"/>
              <a:gd name="T5" fmla="*/ 1415690 h 3935"/>
              <a:gd name="T6" fmla="*/ 0 w 20691"/>
              <a:gd name="T7" fmla="*/ 1415690 h 3935"/>
              <a:gd name="T8" fmla="*/ 1861868 w 20691"/>
              <a:gd name="T9" fmla="*/ 0 h 3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691"/>
              <a:gd name="T16" fmla="*/ 0 h 3935"/>
              <a:gd name="T17" fmla="*/ 20691 w 20691"/>
              <a:gd name="T18" fmla="*/ 3935 h 393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691" h="3935">
                <a:moveTo>
                  <a:pt x="5172" y="0"/>
                </a:moveTo>
                <a:lnTo>
                  <a:pt x="20690" y="0"/>
                </a:lnTo>
                <a:lnTo>
                  <a:pt x="15517" y="3934"/>
                </a:lnTo>
                <a:lnTo>
                  <a:pt x="0" y="3934"/>
                </a:lnTo>
                <a:lnTo>
                  <a:pt x="5172" y="0"/>
                </a:lnTo>
              </a:path>
            </a:pathLst>
          </a:custGeom>
          <a:solidFill>
            <a:srgbClr val="CCEC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0" name="Oval 14"/>
          <p:cNvSpPr>
            <a:spLocks noChangeArrowheads="1"/>
          </p:cNvSpPr>
          <p:nvPr/>
        </p:nvSpPr>
        <p:spPr bwMode="auto">
          <a:xfrm>
            <a:off x="5087938" y="3090863"/>
            <a:ext cx="155575" cy="90487"/>
          </a:xfrm>
          <a:prstGeom prst="ellipse">
            <a:avLst/>
          </a:prstGeom>
          <a:solidFill>
            <a:srgbClr val="CECECE"/>
          </a:solidFill>
          <a:ln w="48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61" name="Oval 15"/>
          <p:cNvSpPr>
            <a:spLocks noChangeArrowheads="1"/>
          </p:cNvSpPr>
          <p:nvPr/>
        </p:nvSpPr>
        <p:spPr bwMode="auto">
          <a:xfrm>
            <a:off x="3063875" y="3768725"/>
            <a:ext cx="157163" cy="90488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62" name="Oval 16"/>
          <p:cNvSpPr>
            <a:spLocks noChangeArrowheads="1"/>
          </p:cNvSpPr>
          <p:nvPr/>
        </p:nvSpPr>
        <p:spPr bwMode="auto">
          <a:xfrm>
            <a:off x="2701925" y="3598863"/>
            <a:ext cx="155575" cy="90487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63" name="Oval 17"/>
          <p:cNvSpPr>
            <a:spLocks noChangeArrowheads="1"/>
          </p:cNvSpPr>
          <p:nvPr/>
        </p:nvSpPr>
        <p:spPr bwMode="auto">
          <a:xfrm>
            <a:off x="2103438" y="3575050"/>
            <a:ext cx="155575" cy="88900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64" name="Oval 18"/>
          <p:cNvSpPr>
            <a:spLocks noChangeArrowheads="1"/>
          </p:cNvSpPr>
          <p:nvPr/>
        </p:nvSpPr>
        <p:spPr bwMode="auto">
          <a:xfrm>
            <a:off x="1868488" y="3922713"/>
            <a:ext cx="155575" cy="88900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65" name="Oval 19"/>
          <p:cNvSpPr>
            <a:spLocks noChangeArrowheads="1"/>
          </p:cNvSpPr>
          <p:nvPr/>
        </p:nvSpPr>
        <p:spPr bwMode="auto">
          <a:xfrm>
            <a:off x="2471738" y="3760788"/>
            <a:ext cx="155575" cy="88900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66" name="Oval 23"/>
          <p:cNvSpPr>
            <a:spLocks noChangeArrowheads="1"/>
          </p:cNvSpPr>
          <p:nvPr/>
        </p:nvSpPr>
        <p:spPr bwMode="auto">
          <a:xfrm>
            <a:off x="6018213" y="3932238"/>
            <a:ext cx="155575" cy="88900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67" name="Oval 24"/>
          <p:cNvSpPr>
            <a:spLocks noChangeArrowheads="1"/>
          </p:cNvSpPr>
          <p:nvPr/>
        </p:nvSpPr>
        <p:spPr bwMode="auto">
          <a:xfrm>
            <a:off x="5481638" y="3106738"/>
            <a:ext cx="155575" cy="88900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68" name="Oval 25"/>
          <p:cNvSpPr>
            <a:spLocks noChangeArrowheads="1"/>
          </p:cNvSpPr>
          <p:nvPr/>
        </p:nvSpPr>
        <p:spPr bwMode="auto">
          <a:xfrm>
            <a:off x="3805238" y="3379788"/>
            <a:ext cx="157162" cy="88900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69" name="Text Box 42"/>
          <p:cNvSpPr txBox="1">
            <a:spLocks noChangeArrowheads="1"/>
          </p:cNvSpPr>
          <p:nvPr/>
        </p:nvSpPr>
        <p:spPr bwMode="auto">
          <a:xfrm>
            <a:off x="3025775" y="3871913"/>
            <a:ext cx="6921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b="1">
                <a:solidFill>
                  <a:srgbClr val="000000"/>
                </a:solidFill>
                <a:latin typeface="Nokia Sans Wide"/>
              </a:rPr>
              <a:t>P-PAN</a:t>
            </a:r>
          </a:p>
        </p:txBody>
      </p:sp>
      <p:sp>
        <p:nvSpPr>
          <p:cNvPr id="27670" name="Oval 48"/>
          <p:cNvSpPr>
            <a:spLocks noChangeArrowheads="1"/>
          </p:cNvSpPr>
          <p:nvPr/>
        </p:nvSpPr>
        <p:spPr bwMode="auto">
          <a:xfrm>
            <a:off x="5686425" y="3833813"/>
            <a:ext cx="155575" cy="90487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71" name="Oval 56"/>
          <p:cNvSpPr>
            <a:spLocks noChangeArrowheads="1"/>
          </p:cNvSpPr>
          <p:nvPr/>
        </p:nvSpPr>
        <p:spPr bwMode="auto">
          <a:xfrm>
            <a:off x="5297488" y="4008438"/>
            <a:ext cx="155575" cy="88900"/>
          </a:xfrm>
          <a:prstGeom prst="ellipse">
            <a:avLst/>
          </a:prstGeom>
          <a:solidFill>
            <a:srgbClr val="CECECE"/>
          </a:solidFill>
          <a:ln w="48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72" name="Text Box 54"/>
          <p:cNvSpPr txBox="1">
            <a:spLocks noChangeArrowheads="1"/>
          </p:cNvSpPr>
          <p:nvPr/>
        </p:nvSpPr>
        <p:spPr bwMode="auto">
          <a:xfrm rot="-2220000">
            <a:off x="831850" y="3414713"/>
            <a:ext cx="1928813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0000"/>
                </a:solidFill>
                <a:latin typeface="Nokia Sans Wide"/>
              </a:rPr>
              <a:t>Network Level</a:t>
            </a:r>
          </a:p>
        </p:txBody>
      </p:sp>
      <p:sp>
        <p:nvSpPr>
          <p:cNvPr id="27673" name="Text Box 55"/>
          <p:cNvSpPr txBox="1">
            <a:spLocks noChangeArrowheads="1"/>
          </p:cNvSpPr>
          <p:nvPr/>
        </p:nvSpPr>
        <p:spPr bwMode="auto">
          <a:xfrm rot="-2340000">
            <a:off x="1065213" y="1701800"/>
            <a:ext cx="1722437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0000"/>
                </a:solidFill>
                <a:latin typeface="Nokia Sans Wide"/>
              </a:rPr>
              <a:t>Service Level</a:t>
            </a:r>
          </a:p>
        </p:txBody>
      </p:sp>
      <p:sp>
        <p:nvSpPr>
          <p:cNvPr id="27674" name="Text Box 56"/>
          <p:cNvSpPr txBox="1">
            <a:spLocks noChangeArrowheads="1"/>
          </p:cNvSpPr>
          <p:nvPr/>
        </p:nvSpPr>
        <p:spPr bwMode="auto">
          <a:xfrm>
            <a:off x="7107238" y="2106613"/>
            <a:ext cx="1276350" cy="43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188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Public service</a:t>
            </a:r>
          </a:p>
          <a:p>
            <a:pPr>
              <a:lnSpc>
                <a:spcPct val="89000"/>
              </a:lnSpc>
              <a:spcBef>
                <a:spcPts val="188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Private service</a:t>
            </a:r>
          </a:p>
        </p:txBody>
      </p:sp>
      <p:sp>
        <p:nvSpPr>
          <p:cNvPr id="27675" name="Freeform 60"/>
          <p:cNvSpPr>
            <a:spLocks noChangeArrowheads="1"/>
          </p:cNvSpPr>
          <p:nvPr/>
        </p:nvSpPr>
        <p:spPr bwMode="auto">
          <a:xfrm>
            <a:off x="8293100" y="2363788"/>
            <a:ext cx="215900" cy="76200"/>
          </a:xfrm>
          <a:custGeom>
            <a:avLst/>
            <a:gdLst>
              <a:gd name="T0" fmla="*/ 51011 w 601"/>
              <a:gd name="T1" fmla="*/ 0 h 213"/>
              <a:gd name="T2" fmla="*/ 215541 w 601"/>
              <a:gd name="T3" fmla="*/ 0 h 213"/>
              <a:gd name="T4" fmla="*/ 163811 w 601"/>
              <a:gd name="T5" fmla="*/ 75842 h 213"/>
              <a:gd name="T6" fmla="*/ 0 w 601"/>
              <a:gd name="T7" fmla="*/ 75842 h 213"/>
              <a:gd name="T8" fmla="*/ 51011 w 601"/>
              <a:gd name="T9" fmla="*/ 0 h 2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1"/>
              <a:gd name="T16" fmla="*/ 0 h 213"/>
              <a:gd name="T17" fmla="*/ 601 w 601"/>
              <a:gd name="T18" fmla="*/ 213 h 2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1" h="213">
                <a:moveTo>
                  <a:pt x="142" y="0"/>
                </a:moveTo>
                <a:lnTo>
                  <a:pt x="600" y="0"/>
                </a:lnTo>
                <a:lnTo>
                  <a:pt x="456" y="212"/>
                </a:lnTo>
                <a:lnTo>
                  <a:pt x="0" y="212"/>
                </a:lnTo>
                <a:lnTo>
                  <a:pt x="142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76" name="Freeform 61"/>
          <p:cNvSpPr>
            <a:spLocks noChangeArrowheads="1"/>
          </p:cNvSpPr>
          <p:nvPr/>
        </p:nvSpPr>
        <p:spPr bwMode="auto">
          <a:xfrm>
            <a:off x="8313738" y="2174875"/>
            <a:ext cx="215900" cy="76200"/>
          </a:xfrm>
          <a:custGeom>
            <a:avLst/>
            <a:gdLst>
              <a:gd name="T0" fmla="*/ 51011 w 601"/>
              <a:gd name="T1" fmla="*/ 0 h 212"/>
              <a:gd name="T2" fmla="*/ 215541 w 601"/>
              <a:gd name="T3" fmla="*/ 0 h 212"/>
              <a:gd name="T4" fmla="*/ 163811 w 601"/>
              <a:gd name="T5" fmla="*/ 75841 h 212"/>
              <a:gd name="T6" fmla="*/ 0 w 601"/>
              <a:gd name="T7" fmla="*/ 75841 h 212"/>
              <a:gd name="T8" fmla="*/ 51011 w 601"/>
              <a:gd name="T9" fmla="*/ 0 h 2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1"/>
              <a:gd name="T16" fmla="*/ 0 h 212"/>
              <a:gd name="T17" fmla="*/ 601 w 601"/>
              <a:gd name="T18" fmla="*/ 212 h 2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1" h="212">
                <a:moveTo>
                  <a:pt x="142" y="0"/>
                </a:moveTo>
                <a:lnTo>
                  <a:pt x="600" y="0"/>
                </a:lnTo>
                <a:lnTo>
                  <a:pt x="456" y="211"/>
                </a:lnTo>
                <a:lnTo>
                  <a:pt x="0" y="211"/>
                </a:lnTo>
                <a:lnTo>
                  <a:pt x="142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77" name="Oval 62"/>
          <p:cNvSpPr>
            <a:spLocks noChangeArrowheads="1"/>
          </p:cNvSpPr>
          <p:nvPr/>
        </p:nvSpPr>
        <p:spPr bwMode="auto">
          <a:xfrm>
            <a:off x="4119563" y="3522663"/>
            <a:ext cx="157162" cy="88900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78" name="Oval 63"/>
          <p:cNvSpPr>
            <a:spLocks noChangeArrowheads="1"/>
          </p:cNvSpPr>
          <p:nvPr/>
        </p:nvSpPr>
        <p:spPr bwMode="auto">
          <a:xfrm>
            <a:off x="3409950" y="3355975"/>
            <a:ext cx="157163" cy="88900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79" name="Text Box 61"/>
          <p:cNvSpPr txBox="1">
            <a:spLocks noChangeArrowheads="1"/>
          </p:cNvSpPr>
          <p:nvPr/>
        </p:nvSpPr>
        <p:spPr bwMode="auto">
          <a:xfrm>
            <a:off x="7242175" y="3584575"/>
            <a:ext cx="1316038" cy="4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188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Personal node</a:t>
            </a:r>
          </a:p>
          <a:p>
            <a:pPr>
              <a:lnSpc>
                <a:spcPct val="89000"/>
              </a:lnSpc>
              <a:spcBef>
                <a:spcPts val="188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Foreign node</a:t>
            </a:r>
          </a:p>
        </p:txBody>
      </p:sp>
      <p:sp>
        <p:nvSpPr>
          <p:cNvPr id="27680" name="Oval 65"/>
          <p:cNvSpPr>
            <a:spLocks noChangeArrowheads="1"/>
          </p:cNvSpPr>
          <p:nvPr/>
        </p:nvSpPr>
        <p:spPr bwMode="auto">
          <a:xfrm>
            <a:off x="8432800" y="3816350"/>
            <a:ext cx="177800" cy="141288"/>
          </a:xfrm>
          <a:prstGeom prst="ellipse">
            <a:avLst/>
          </a:prstGeom>
          <a:solidFill>
            <a:schemeClr val="bg1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81" name="Oval 66"/>
          <p:cNvSpPr>
            <a:spLocks noChangeArrowheads="1"/>
          </p:cNvSpPr>
          <p:nvPr/>
        </p:nvSpPr>
        <p:spPr bwMode="auto">
          <a:xfrm>
            <a:off x="8429625" y="3652838"/>
            <a:ext cx="177800" cy="141287"/>
          </a:xfrm>
          <a:prstGeom prst="ellipse">
            <a:avLst/>
          </a:prstGeom>
          <a:solidFill>
            <a:srgbClr val="C0C0C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82" name="Oval 69"/>
          <p:cNvSpPr>
            <a:spLocks noChangeArrowheads="1"/>
          </p:cNvSpPr>
          <p:nvPr/>
        </p:nvSpPr>
        <p:spPr bwMode="auto">
          <a:xfrm>
            <a:off x="6345238" y="3338513"/>
            <a:ext cx="155575" cy="90487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83" name="Oval 72"/>
          <p:cNvSpPr>
            <a:spLocks noChangeArrowheads="1"/>
          </p:cNvSpPr>
          <p:nvPr/>
        </p:nvSpPr>
        <p:spPr bwMode="auto">
          <a:xfrm>
            <a:off x="5880100" y="3443288"/>
            <a:ext cx="157163" cy="88900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84" name="Oval 75"/>
          <p:cNvSpPr>
            <a:spLocks noChangeArrowheads="1"/>
          </p:cNvSpPr>
          <p:nvPr/>
        </p:nvSpPr>
        <p:spPr bwMode="auto">
          <a:xfrm>
            <a:off x="2586038" y="3111500"/>
            <a:ext cx="157162" cy="88900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85" name="Oval 79"/>
          <p:cNvSpPr>
            <a:spLocks noChangeArrowheads="1"/>
          </p:cNvSpPr>
          <p:nvPr/>
        </p:nvSpPr>
        <p:spPr bwMode="auto">
          <a:xfrm>
            <a:off x="3416300" y="3635375"/>
            <a:ext cx="157163" cy="90488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86" name="Oval 80"/>
          <p:cNvSpPr>
            <a:spLocks noChangeArrowheads="1"/>
          </p:cNvSpPr>
          <p:nvPr/>
        </p:nvSpPr>
        <p:spPr bwMode="auto">
          <a:xfrm>
            <a:off x="3013075" y="3432175"/>
            <a:ext cx="155575" cy="90488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87" name="Oval 81"/>
          <p:cNvSpPr>
            <a:spLocks noChangeArrowheads="1"/>
          </p:cNvSpPr>
          <p:nvPr/>
        </p:nvSpPr>
        <p:spPr bwMode="auto">
          <a:xfrm>
            <a:off x="3643313" y="3794125"/>
            <a:ext cx="155575" cy="90488"/>
          </a:xfrm>
          <a:prstGeom prst="ellipse">
            <a:avLst/>
          </a:prstGeom>
          <a:solidFill>
            <a:srgbClr val="CECECE"/>
          </a:solidFill>
          <a:ln w="381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88" name="Text Box 79"/>
          <p:cNvSpPr txBox="1">
            <a:spLocks noChangeArrowheads="1"/>
          </p:cNvSpPr>
          <p:nvPr/>
        </p:nvSpPr>
        <p:spPr bwMode="auto">
          <a:xfrm>
            <a:off x="5427663" y="4048125"/>
            <a:ext cx="6921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Cluster</a:t>
            </a:r>
          </a:p>
        </p:txBody>
      </p:sp>
      <p:sp>
        <p:nvSpPr>
          <p:cNvPr id="27689" name="Text Box 80"/>
          <p:cNvSpPr txBox="1">
            <a:spLocks noChangeArrowheads="1"/>
          </p:cNvSpPr>
          <p:nvPr/>
        </p:nvSpPr>
        <p:spPr bwMode="auto">
          <a:xfrm>
            <a:off x="5040313" y="3257550"/>
            <a:ext cx="6921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Cluster</a:t>
            </a:r>
          </a:p>
        </p:txBody>
      </p:sp>
      <p:sp>
        <p:nvSpPr>
          <p:cNvPr id="27690" name="Freeform 84"/>
          <p:cNvSpPr>
            <a:spLocks noChangeArrowheads="1"/>
          </p:cNvSpPr>
          <p:nvPr/>
        </p:nvSpPr>
        <p:spPr bwMode="auto">
          <a:xfrm>
            <a:off x="531813" y="4594225"/>
            <a:ext cx="7448550" cy="1416050"/>
          </a:xfrm>
          <a:custGeom>
            <a:avLst/>
            <a:gdLst>
              <a:gd name="T0" fmla="*/ 1861418 w 20692"/>
              <a:gd name="T1" fmla="*/ 0 h 3935"/>
              <a:gd name="T2" fmla="*/ 7448190 w 20692"/>
              <a:gd name="T3" fmla="*/ 0 h 3935"/>
              <a:gd name="T4" fmla="*/ 5586412 w 20692"/>
              <a:gd name="T5" fmla="*/ 1415690 h 3935"/>
              <a:gd name="T6" fmla="*/ 0 w 20692"/>
              <a:gd name="T7" fmla="*/ 1415690 h 3935"/>
              <a:gd name="T8" fmla="*/ 1861418 w 20692"/>
              <a:gd name="T9" fmla="*/ 0 h 3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692"/>
              <a:gd name="T16" fmla="*/ 0 h 3935"/>
              <a:gd name="T17" fmla="*/ 20692 w 20692"/>
              <a:gd name="T18" fmla="*/ 3935 h 393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692" h="3935">
                <a:moveTo>
                  <a:pt x="5171" y="0"/>
                </a:moveTo>
                <a:lnTo>
                  <a:pt x="20691" y="0"/>
                </a:lnTo>
                <a:lnTo>
                  <a:pt x="15519" y="3934"/>
                </a:lnTo>
                <a:lnTo>
                  <a:pt x="0" y="3934"/>
                </a:lnTo>
                <a:lnTo>
                  <a:pt x="5171" y="0"/>
                </a:lnTo>
              </a:path>
            </a:pathLst>
          </a:custGeom>
          <a:solidFill>
            <a:srgbClr val="CCEC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91" name="Oval 85"/>
          <p:cNvSpPr>
            <a:spLocks noChangeArrowheads="1"/>
          </p:cNvSpPr>
          <p:nvPr/>
        </p:nvSpPr>
        <p:spPr bwMode="auto">
          <a:xfrm>
            <a:off x="3222625" y="4832350"/>
            <a:ext cx="1181100" cy="1092200"/>
          </a:xfrm>
          <a:prstGeom prst="ellipse">
            <a:avLst/>
          </a:prstGeom>
          <a:solidFill>
            <a:srgbClr val="CCCCFF"/>
          </a:solidFill>
          <a:ln w="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92" name="Oval 86"/>
          <p:cNvSpPr>
            <a:spLocks noChangeArrowheads="1"/>
          </p:cNvSpPr>
          <p:nvPr/>
        </p:nvSpPr>
        <p:spPr bwMode="auto">
          <a:xfrm>
            <a:off x="4978400" y="4627563"/>
            <a:ext cx="809625" cy="381000"/>
          </a:xfrm>
          <a:prstGeom prst="ellipse">
            <a:avLst/>
          </a:prstGeom>
          <a:solidFill>
            <a:srgbClr val="FFC8C8"/>
          </a:solidFill>
          <a:ln w="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93" name="Oval 87"/>
          <p:cNvSpPr>
            <a:spLocks noChangeArrowheads="1"/>
          </p:cNvSpPr>
          <p:nvPr/>
        </p:nvSpPr>
        <p:spPr bwMode="auto">
          <a:xfrm>
            <a:off x="5087938" y="4738688"/>
            <a:ext cx="155575" cy="90487"/>
          </a:xfrm>
          <a:prstGeom prst="ellipse">
            <a:avLst/>
          </a:prstGeom>
          <a:solidFill>
            <a:srgbClr val="FF0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94" name="Oval 88"/>
          <p:cNvSpPr>
            <a:spLocks noChangeArrowheads="1"/>
          </p:cNvSpPr>
          <p:nvPr/>
        </p:nvSpPr>
        <p:spPr bwMode="auto">
          <a:xfrm>
            <a:off x="5832475" y="4748213"/>
            <a:ext cx="765175" cy="1039812"/>
          </a:xfrm>
          <a:prstGeom prst="ellipse">
            <a:avLst/>
          </a:prstGeom>
          <a:solidFill>
            <a:srgbClr val="00CCCC"/>
          </a:solidFill>
          <a:ln w="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95" name="Oval 89"/>
          <p:cNvSpPr>
            <a:spLocks noChangeArrowheads="1"/>
          </p:cNvSpPr>
          <p:nvPr/>
        </p:nvSpPr>
        <p:spPr bwMode="auto">
          <a:xfrm>
            <a:off x="5194300" y="5454650"/>
            <a:ext cx="1100138" cy="430213"/>
          </a:xfrm>
          <a:prstGeom prst="ellipse">
            <a:avLst/>
          </a:prstGeom>
          <a:solidFill>
            <a:srgbClr val="CCCCFF"/>
          </a:solidFill>
          <a:ln w="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96" name="Oval 90"/>
          <p:cNvSpPr>
            <a:spLocks noChangeArrowheads="1"/>
          </p:cNvSpPr>
          <p:nvPr/>
        </p:nvSpPr>
        <p:spPr bwMode="auto">
          <a:xfrm>
            <a:off x="5686425" y="5481638"/>
            <a:ext cx="155575" cy="90487"/>
          </a:xfrm>
          <a:prstGeom prst="ellipse">
            <a:avLst/>
          </a:prstGeom>
          <a:solidFill>
            <a:srgbClr val="0066CC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97" name="Oval 91"/>
          <p:cNvSpPr>
            <a:spLocks noChangeArrowheads="1"/>
          </p:cNvSpPr>
          <p:nvPr/>
        </p:nvSpPr>
        <p:spPr bwMode="auto">
          <a:xfrm rot="1860000">
            <a:off x="2065338" y="4705350"/>
            <a:ext cx="488950" cy="693738"/>
          </a:xfrm>
          <a:prstGeom prst="ellipse">
            <a:avLst/>
          </a:prstGeom>
          <a:solidFill>
            <a:srgbClr val="00CCCC"/>
          </a:solidFill>
          <a:ln w="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98" name="Oval 92"/>
          <p:cNvSpPr>
            <a:spLocks noChangeArrowheads="1"/>
          </p:cNvSpPr>
          <p:nvPr/>
        </p:nvSpPr>
        <p:spPr bwMode="auto">
          <a:xfrm>
            <a:off x="1792288" y="5176838"/>
            <a:ext cx="906462" cy="647700"/>
          </a:xfrm>
          <a:prstGeom prst="ellipse">
            <a:avLst/>
          </a:prstGeom>
          <a:solidFill>
            <a:srgbClr val="FFC8C8"/>
          </a:solidFill>
          <a:ln w="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699" name="Oval 93"/>
          <p:cNvSpPr>
            <a:spLocks noChangeArrowheads="1"/>
          </p:cNvSpPr>
          <p:nvPr/>
        </p:nvSpPr>
        <p:spPr bwMode="auto">
          <a:xfrm>
            <a:off x="2371725" y="5013325"/>
            <a:ext cx="1255713" cy="714375"/>
          </a:xfrm>
          <a:prstGeom prst="ellipse">
            <a:avLst/>
          </a:prstGeom>
          <a:solidFill>
            <a:srgbClr val="FFC8C8"/>
          </a:solidFill>
          <a:ln w="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700" name="Text Box 91"/>
          <p:cNvSpPr txBox="1">
            <a:spLocks noChangeArrowheads="1"/>
          </p:cNvSpPr>
          <p:nvPr/>
        </p:nvSpPr>
        <p:spPr bwMode="auto">
          <a:xfrm rot="-2220000">
            <a:off x="674688" y="5170488"/>
            <a:ext cx="1928812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0000"/>
                </a:solidFill>
                <a:latin typeface="Nokia Sans Wide"/>
              </a:rPr>
              <a:t>Connectivity Level</a:t>
            </a:r>
          </a:p>
        </p:txBody>
      </p:sp>
      <p:sp>
        <p:nvSpPr>
          <p:cNvPr id="27701" name="Line 92"/>
          <p:cNvSpPr>
            <a:spLocks noChangeShapeType="1"/>
          </p:cNvSpPr>
          <p:nvPr/>
        </p:nvSpPr>
        <p:spPr bwMode="auto">
          <a:xfrm flipV="1">
            <a:off x="2543175" y="5295900"/>
            <a:ext cx="244475" cy="166688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02" name="Line 93"/>
          <p:cNvSpPr>
            <a:spLocks noChangeShapeType="1"/>
          </p:cNvSpPr>
          <p:nvPr/>
        </p:nvSpPr>
        <p:spPr bwMode="auto">
          <a:xfrm>
            <a:off x="3090863" y="5127625"/>
            <a:ext cx="34925" cy="328613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03" name="Line 94"/>
          <p:cNvSpPr>
            <a:spLocks noChangeShapeType="1"/>
          </p:cNvSpPr>
          <p:nvPr/>
        </p:nvSpPr>
        <p:spPr bwMode="auto">
          <a:xfrm flipH="1">
            <a:off x="2787650" y="5127625"/>
            <a:ext cx="319088" cy="168275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04" name="Line 95"/>
          <p:cNvSpPr>
            <a:spLocks noChangeShapeType="1"/>
          </p:cNvSpPr>
          <p:nvPr/>
        </p:nvSpPr>
        <p:spPr bwMode="auto">
          <a:xfrm>
            <a:off x="2779713" y="5294313"/>
            <a:ext cx="369887" cy="177800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05" name="Line 96"/>
          <p:cNvSpPr>
            <a:spLocks noChangeShapeType="1"/>
          </p:cNvSpPr>
          <p:nvPr/>
        </p:nvSpPr>
        <p:spPr bwMode="auto">
          <a:xfrm>
            <a:off x="3090863" y="5127625"/>
            <a:ext cx="403225" cy="201613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06" name="Line 97"/>
          <p:cNvSpPr>
            <a:spLocks noChangeShapeType="1"/>
          </p:cNvSpPr>
          <p:nvPr/>
        </p:nvSpPr>
        <p:spPr bwMode="auto">
          <a:xfrm flipV="1">
            <a:off x="3149600" y="5327650"/>
            <a:ext cx="354013" cy="150813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07" name="Line 98"/>
          <p:cNvSpPr>
            <a:spLocks noChangeShapeType="1"/>
          </p:cNvSpPr>
          <p:nvPr/>
        </p:nvSpPr>
        <p:spPr bwMode="auto">
          <a:xfrm>
            <a:off x="3494088" y="5051425"/>
            <a:ext cx="9525" cy="287338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08" name="Line 99"/>
          <p:cNvSpPr>
            <a:spLocks noChangeShapeType="1"/>
          </p:cNvSpPr>
          <p:nvPr/>
        </p:nvSpPr>
        <p:spPr bwMode="auto">
          <a:xfrm flipH="1" flipV="1">
            <a:off x="3462338" y="5035550"/>
            <a:ext cx="434975" cy="47625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09" name="Line 100"/>
          <p:cNvSpPr>
            <a:spLocks noChangeShapeType="1"/>
          </p:cNvSpPr>
          <p:nvPr/>
        </p:nvSpPr>
        <p:spPr bwMode="auto">
          <a:xfrm>
            <a:off x="3503613" y="5345113"/>
            <a:ext cx="217487" cy="150812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0" name="Line 101"/>
          <p:cNvSpPr>
            <a:spLocks noChangeShapeType="1"/>
          </p:cNvSpPr>
          <p:nvPr/>
        </p:nvSpPr>
        <p:spPr bwMode="auto">
          <a:xfrm>
            <a:off x="3881438" y="5076825"/>
            <a:ext cx="336550" cy="142875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1" name="Line 102"/>
          <p:cNvSpPr>
            <a:spLocks noChangeShapeType="1"/>
          </p:cNvSpPr>
          <p:nvPr/>
        </p:nvSpPr>
        <p:spPr bwMode="auto">
          <a:xfrm flipV="1">
            <a:off x="3519488" y="5067300"/>
            <a:ext cx="354012" cy="268288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2" name="Line 103"/>
          <p:cNvSpPr>
            <a:spLocks noChangeShapeType="1"/>
          </p:cNvSpPr>
          <p:nvPr/>
        </p:nvSpPr>
        <p:spPr bwMode="auto">
          <a:xfrm flipH="1" flipV="1">
            <a:off x="5759450" y="5530850"/>
            <a:ext cx="350838" cy="100013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3" name="Line 104"/>
          <p:cNvSpPr>
            <a:spLocks noChangeShapeType="1"/>
          </p:cNvSpPr>
          <p:nvPr/>
        </p:nvSpPr>
        <p:spPr bwMode="auto">
          <a:xfrm>
            <a:off x="5175250" y="4781550"/>
            <a:ext cx="387350" cy="15875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4" name="Line 105"/>
          <p:cNvSpPr>
            <a:spLocks noChangeShapeType="1"/>
          </p:cNvSpPr>
          <p:nvPr/>
        </p:nvSpPr>
        <p:spPr bwMode="auto">
          <a:xfrm>
            <a:off x="4217988" y="5219700"/>
            <a:ext cx="277812" cy="33338"/>
          </a:xfrm>
          <a:prstGeom prst="line">
            <a:avLst/>
          </a:prstGeom>
          <a:noFill/>
          <a:ln w="28440">
            <a:solidFill>
              <a:srgbClr val="FFCC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5" name="Line 106"/>
          <p:cNvSpPr>
            <a:spLocks noChangeShapeType="1"/>
          </p:cNvSpPr>
          <p:nvPr/>
        </p:nvSpPr>
        <p:spPr bwMode="auto">
          <a:xfrm flipH="1">
            <a:off x="5411788" y="4814888"/>
            <a:ext cx="166687" cy="268287"/>
          </a:xfrm>
          <a:prstGeom prst="line">
            <a:avLst/>
          </a:prstGeom>
          <a:noFill/>
          <a:ln w="28440">
            <a:solidFill>
              <a:srgbClr val="FFCC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6" name="Line 107"/>
          <p:cNvSpPr>
            <a:spLocks noChangeShapeType="1"/>
          </p:cNvSpPr>
          <p:nvPr/>
        </p:nvSpPr>
        <p:spPr bwMode="auto">
          <a:xfrm flipH="1" flipV="1">
            <a:off x="5211763" y="5464175"/>
            <a:ext cx="157162" cy="242888"/>
          </a:xfrm>
          <a:prstGeom prst="line">
            <a:avLst/>
          </a:prstGeom>
          <a:noFill/>
          <a:ln w="28440">
            <a:solidFill>
              <a:srgbClr val="FFCC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7" name="Oval 111"/>
          <p:cNvSpPr>
            <a:spLocks noChangeArrowheads="1"/>
          </p:cNvSpPr>
          <p:nvPr/>
        </p:nvSpPr>
        <p:spPr bwMode="auto">
          <a:xfrm>
            <a:off x="5481638" y="4754563"/>
            <a:ext cx="155575" cy="88900"/>
          </a:xfrm>
          <a:prstGeom prst="ellipse">
            <a:avLst/>
          </a:prstGeom>
          <a:gradFill rotWithShape="0">
            <a:gsLst>
              <a:gs pos="0">
                <a:srgbClr val="FFCC99"/>
              </a:gs>
              <a:gs pos="100000">
                <a:srgbClr val="FF0000"/>
              </a:gs>
            </a:gsLst>
            <a:lin ang="10800000" scaled="1"/>
          </a:gradFill>
          <a:ln w="381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718" name="Line 109"/>
          <p:cNvSpPr>
            <a:spLocks noChangeShapeType="1"/>
          </p:cNvSpPr>
          <p:nvPr/>
        </p:nvSpPr>
        <p:spPr bwMode="auto">
          <a:xfrm flipH="1">
            <a:off x="3714750" y="5219700"/>
            <a:ext cx="511175" cy="260350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9" name="Line 110"/>
          <p:cNvSpPr>
            <a:spLocks noChangeShapeType="1"/>
          </p:cNvSpPr>
          <p:nvPr/>
        </p:nvSpPr>
        <p:spPr bwMode="auto">
          <a:xfrm flipV="1">
            <a:off x="5411788" y="5522913"/>
            <a:ext cx="369887" cy="184150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7720" name="Picture 1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5" y="5000625"/>
            <a:ext cx="1211263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721" name="Text Box 112"/>
          <p:cNvSpPr txBox="1">
            <a:spLocks noChangeArrowheads="1"/>
          </p:cNvSpPr>
          <p:nvPr/>
        </p:nvSpPr>
        <p:spPr bwMode="auto">
          <a:xfrm>
            <a:off x="4562475" y="5062538"/>
            <a:ext cx="1247775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188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100">
                <a:solidFill>
                  <a:srgbClr val="000000"/>
                </a:solidFill>
                <a:latin typeface="Nokia Sans Wide"/>
              </a:rPr>
              <a:t>Interconnecting</a:t>
            </a:r>
          </a:p>
          <a:p>
            <a:pPr>
              <a:lnSpc>
                <a:spcPct val="89000"/>
              </a:lnSpc>
              <a:spcBef>
                <a:spcPts val="188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100">
                <a:solidFill>
                  <a:srgbClr val="000000"/>
                </a:solidFill>
                <a:latin typeface="Nokia Sans Wide"/>
              </a:rPr>
              <a:t>Structures</a:t>
            </a:r>
          </a:p>
        </p:txBody>
      </p:sp>
      <p:sp>
        <p:nvSpPr>
          <p:cNvPr id="27722" name="Line 113"/>
          <p:cNvSpPr>
            <a:spLocks noChangeShapeType="1"/>
          </p:cNvSpPr>
          <p:nvPr/>
        </p:nvSpPr>
        <p:spPr bwMode="auto">
          <a:xfrm flipH="1" flipV="1">
            <a:off x="2093913" y="5260975"/>
            <a:ext cx="387350" cy="207963"/>
          </a:xfrm>
          <a:prstGeom prst="line">
            <a:avLst/>
          </a:prstGeom>
          <a:noFill/>
          <a:ln w="126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23" name="Line 114"/>
          <p:cNvSpPr>
            <a:spLocks noChangeShapeType="1"/>
          </p:cNvSpPr>
          <p:nvPr/>
        </p:nvSpPr>
        <p:spPr bwMode="auto">
          <a:xfrm flipV="1">
            <a:off x="1955800" y="5453063"/>
            <a:ext cx="593725" cy="179387"/>
          </a:xfrm>
          <a:prstGeom prst="line">
            <a:avLst/>
          </a:prstGeom>
          <a:noFill/>
          <a:ln w="126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24" name="Text Box 115"/>
          <p:cNvSpPr txBox="1">
            <a:spLocks noChangeArrowheads="1"/>
          </p:cNvSpPr>
          <p:nvPr/>
        </p:nvSpPr>
        <p:spPr bwMode="auto">
          <a:xfrm>
            <a:off x="2601913" y="5472113"/>
            <a:ext cx="557212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000">
                <a:solidFill>
                  <a:srgbClr val="000000"/>
                </a:solidFill>
                <a:latin typeface="Nokia Sans Wide"/>
              </a:rPr>
              <a:t>RCD</a:t>
            </a:r>
            <a:r>
              <a:rPr lang="en-GB" sz="1000" baseline="-25000">
                <a:solidFill>
                  <a:srgbClr val="000000"/>
                </a:solidFill>
                <a:latin typeface="Nokia Sans Wide"/>
              </a:rPr>
              <a:t>1</a:t>
            </a:r>
          </a:p>
        </p:txBody>
      </p:sp>
      <p:sp>
        <p:nvSpPr>
          <p:cNvPr id="27725" name="Text Box 116"/>
          <p:cNvSpPr txBox="1">
            <a:spLocks noChangeArrowheads="1"/>
          </p:cNvSpPr>
          <p:nvPr/>
        </p:nvSpPr>
        <p:spPr bwMode="auto">
          <a:xfrm>
            <a:off x="3830638" y="5356225"/>
            <a:ext cx="588962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000">
                <a:solidFill>
                  <a:srgbClr val="000000"/>
                </a:solidFill>
                <a:latin typeface="Nokia Sans Wide"/>
              </a:rPr>
              <a:t>RCD</a:t>
            </a:r>
            <a:r>
              <a:rPr lang="en-GB" sz="1000" baseline="-33000">
                <a:solidFill>
                  <a:srgbClr val="000000"/>
                </a:solidFill>
                <a:latin typeface="Nokia Sans Wide"/>
              </a:rPr>
              <a:t>2</a:t>
            </a:r>
          </a:p>
        </p:txBody>
      </p:sp>
      <p:sp>
        <p:nvSpPr>
          <p:cNvPr id="27726" name="Text Box 117"/>
          <p:cNvSpPr txBox="1">
            <a:spLocks noChangeArrowheads="1"/>
          </p:cNvSpPr>
          <p:nvPr/>
        </p:nvSpPr>
        <p:spPr bwMode="auto">
          <a:xfrm>
            <a:off x="5491163" y="5657850"/>
            <a:ext cx="6096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000">
                <a:solidFill>
                  <a:srgbClr val="000000"/>
                </a:solidFill>
                <a:latin typeface="Nokia Sans Wide"/>
              </a:rPr>
              <a:t>RCD</a:t>
            </a:r>
            <a:r>
              <a:rPr lang="en-GB" sz="1000" baseline="-33000">
                <a:solidFill>
                  <a:srgbClr val="000000"/>
                </a:solidFill>
                <a:latin typeface="Nokia Sans Wide"/>
              </a:rPr>
              <a:t>3</a:t>
            </a:r>
          </a:p>
        </p:txBody>
      </p:sp>
      <p:sp>
        <p:nvSpPr>
          <p:cNvPr id="27727" name="Text Box 118"/>
          <p:cNvSpPr txBox="1">
            <a:spLocks noChangeArrowheads="1"/>
          </p:cNvSpPr>
          <p:nvPr/>
        </p:nvSpPr>
        <p:spPr bwMode="auto">
          <a:xfrm>
            <a:off x="5059363" y="4795838"/>
            <a:ext cx="506412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000">
                <a:solidFill>
                  <a:srgbClr val="000000"/>
                </a:solidFill>
                <a:latin typeface="Nokia Sans Wide"/>
              </a:rPr>
              <a:t>RCD</a:t>
            </a:r>
            <a:r>
              <a:rPr lang="en-GB" sz="1000" baseline="-33000">
                <a:solidFill>
                  <a:srgbClr val="000000"/>
                </a:solidFill>
                <a:latin typeface="Nokia Sans Wide"/>
              </a:rPr>
              <a:t>4</a:t>
            </a:r>
          </a:p>
        </p:txBody>
      </p:sp>
      <p:sp>
        <p:nvSpPr>
          <p:cNvPr id="27728" name="Line 119"/>
          <p:cNvSpPr>
            <a:spLocks noChangeShapeType="1"/>
          </p:cNvSpPr>
          <p:nvPr/>
        </p:nvSpPr>
        <p:spPr bwMode="auto">
          <a:xfrm flipH="1">
            <a:off x="2192338" y="4822825"/>
            <a:ext cx="193675" cy="446088"/>
          </a:xfrm>
          <a:prstGeom prst="line">
            <a:avLst/>
          </a:prstGeom>
          <a:noFill/>
          <a:ln w="12600">
            <a:solidFill>
              <a:srgbClr val="008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29" name="Line 120"/>
          <p:cNvSpPr>
            <a:spLocks noChangeShapeType="1"/>
          </p:cNvSpPr>
          <p:nvPr/>
        </p:nvSpPr>
        <p:spPr bwMode="auto">
          <a:xfrm flipH="1" flipV="1">
            <a:off x="5957888" y="5133975"/>
            <a:ext cx="157162" cy="504825"/>
          </a:xfrm>
          <a:prstGeom prst="line">
            <a:avLst/>
          </a:prstGeom>
          <a:noFill/>
          <a:ln w="12600">
            <a:solidFill>
              <a:srgbClr val="008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30" name="Line 121"/>
          <p:cNvSpPr>
            <a:spLocks noChangeShapeType="1"/>
          </p:cNvSpPr>
          <p:nvPr/>
        </p:nvSpPr>
        <p:spPr bwMode="auto">
          <a:xfrm flipH="1">
            <a:off x="6084888" y="5037138"/>
            <a:ext cx="357187" cy="587375"/>
          </a:xfrm>
          <a:prstGeom prst="line">
            <a:avLst/>
          </a:prstGeom>
          <a:noFill/>
          <a:ln w="12600">
            <a:solidFill>
              <a:srgbClr val="008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31" name="Oval 125"/>
          <p:cNvSpPr>
            <a:spLocks noChangeArrowheads="1"/>
          </p:cNvSpPr>
          <p:nvPr/>
        </p:nvSpPr>
        <p:spPr bwMode="auto">
          <a:xfrm>
            <a:off x="2300288" y="4773613"/>
            <a:ext cx="157162" cy="88900"/>
          </a:xfrm>
          <a:prstGeom prst="ellipse">
            <a:avLst/>
          </a:prstGeom>
          <a:solidFill>
            <a:srgbClr val="008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732" name="Oval 126"/>
          <p:cNvSpPr>
            <a:spLocks noChangeArrowheads="1"/>
          </p:cNvSpPr>
          <p:nvPr/>
        </p:nvSpPr>
        <p:spPr bwMode="auto">
          <a:xfrm>
            <a:off x="3013075" y="5081588"/>
            <a:ext cx="155575" cy="90487"/>
          </a:xfrm>
          <a:prstGeom prst="ellipse">
            <a:avLst/>
          </a:prstGeom>
          <a:solidFill>
            <a:srgbClr val="FF0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733" name="Text Box 124"/>
          <p:cNvSpPr txBox="1">
            <a:spLocks noChangeArrowheads="1"/>
          </p:cNvSpPr>
          <p:nvPr/>
        </p:nvSpPr>
        <p:spPr bwMode="auto">
          <a:xfrm>
            <a:off x="2052638" y="5567363"/>
            <a:ext cx="614362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000">
                <a:solidFill>
                  <a:srgbClr val="000000"/>
                </a:solidFill>
                <a:latin typeface="Nokia Sans Wide"/>
              </a:rPr>
              <a:t>RCD</a:t>
            </a:r>
            <a:r>
              <a:rPr lang="en-GB" sz="1000" baseline="-33000">
                <a:solidFill>
                  <a:srgbClr val="000000"/>
                </a:solidFill>
                <a:latin typeface="Nokia Sans Wide"/>
              </a:rPr>
              <a:t>5</a:t>
            </a:r>
          </a:p>
        </p:txBody>
      </p:sp>
      <p:sp>
        <p:nvSpPr>
          <p:cNvPr id="27734" name="Text Box 125"/>
          <p:cNvSpPr txBox="1">
            <a:spLocks noChangeArrowheads="1"/>
          </p:cNvSpPr>
          <p:nvPr/>
        </p:nvSpPr>
        <p:spPr bwMode="auto">
          <a:xfrm>
            <a:off x="5867400" y="4800600"/>
            <a:ext cx="5334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000">
                <a:solidFill>
                  <a:srgbClr val="000000"/>
                </a:solidFill>
                <a:latin typeface="Nokia Sans Wide"/>
              </a:rPr>
              <a:t>RCD</a:t>
            </a:r>
            <a:r>
              <a:rPr lang="en-GB" sz="1000" baseline="-33000">
                <a:solidFill>
                  <a:srgbClr val="000000"/>
                </a:solidFill>
                <a:latin typeface="Nokia Sans Wide"/>
              </a:rPr>
              <a:t>7</a:t>
            </a:r>
          </a:p>
        </p:txBody>
      </p:sp>
      <p:sp>
        <p:nvSpPr>
          <p:cNvPr id="27735" name="Text Box 126"/>
          <p:cNvSpPr txBox="1">
            <a:spLocks noChangeArrowheads="1"/>
          </p:cNvSpPr>
          <p:nvPr/>
        </p:nvSpPr>
        <p:spPr bwMode="auto">
          <a:xfrm>
            <a:off x="2274888" y="4876800"/>
            <a:ext cx="544512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000">
                <a:solidFill>
                  <a:srgbClr val="000000"/>
                </a:solidFill>
                <a:latin typeface="Nokia Sans Wide"/>
              </a:rPr>
              <a:t>RCD</a:t>
            </a:r>
            <a:r>
              <a:rPr lang="en-GB" sz="1000" baseline="-33000">
                <a:solidFill>
                  <a:srgbClr val="000000"/>
                </a:solidFill>
                <a:latin typeface="Nokia Sans Wide"/>
              </a:rPr>
              <a:t>6</a:t>
            </a:r>
          </a:p>
        </p:txBody>
      </p:sp>
      <p:sp>
        <p:nvSpPr>
          <p:cNvPr id="27736" name="Freeform 130"/>
          <p:cNvSpPr>
            <a:spLocks noChangeArrowheads="1"/>
          </p:cNvSpPr>
          <p:nvPr/>
        </p:nvSpPr>
        <p:spPr bwMode="auto">
          <a:xfrm>
            <a:off x="2281238" y="3052763"/>
            <a:ext cx="4003675" cy="1211262"/>
          </a:xfrm>
          <a:custGeom>
            <a:avLst/>
            <a:gdLst>
              <a:gd name="T0" fmla="*/ 281863 w 11122"/>
              <a:gd name="T1" fmla="*/ 503433 h 3366"/>
              <a:gd name="T2" fmla="*/ 519448 w 11122"/>
              <a:gd name="T3" fmla="*/ 449815 h 3366"/>
              <a:gd name="T4" fmla="*/ 786912 w 11122"/>
              <a:gd name="T5" fmla="*/ 319189 h 3366"/>
              <a:gd name="T6" fmla="*/ 917944 w 11122"/>
              <a:gd name="T7" fmla="*/ 247938 h 3366"/>
              <a:gd name="T8" fmla="*/ 976980 w 11122"/>
              <a:gd name="T9" fmla="*/ 211953 h 3366"/>
              <a:gd name="T10" fmla="*/ 1048616 w 11122"/>
              <a:gd name="T11" fmla="*/ 181006 h 3366"/>
              <a:gd name="T12" fmla="*/ 1158409 w 11122"/>
              <a:gd name="T13" fmla="*/ 108315 h 3366"/>
              <a:gd name="T14" fmla="*/ 1275762 w 11122"/>
              <a:gd name="T15" fmla="*/ 78448 h 3366"/>
              <a:gd name="T16" fmla="*/ 1535666 w 11122"/>
              <a:gd name="T17" fmla="*/ 32387 h 3366"/>
              <a:gd name="T18" fmla="*/ 1843087 w 11122"/>
              <a:gd name="T19" fmla="*/ 26269 h 3366"/>
              <a:gd name="T20" fmla="*/ 2128550 w 11122"/>
              <a:gd name="T21" fmla="*/ 78448 h 3366"/>
              <a:gd name="T22" fmla="*/ 2298099 w 11122"/>
              <a:gd name="T23" fmla="*/ 232824 h 3366"/>
              <a:gd name="T24" fmla="*/ 2468729 w 11122"/>
              <a:gd name="T25" fmla="*/ 232824 h 3366"/>
              <a:gd name="T26" fmla="*/ 2583202 w 11122"/>
              <a:gd name="T27" fmla="*/ 181006 h 3366"/>
              <a:gd name="T28" fmla="*/ 2752391 w 11122"/>
              <a:gd name="T29" fmla="*/ 78448 h 3366"/>
              <a:gd name="T30" fmla="*/ 3061613 w 11122"/>
              <a:gd name="T31" fmla="*/ 0 h 3366"/>
              <a:gd name="T32" fmla="*/ 3310718 w 11122"/>
              <a:gd name="T33" fmla="*/ 11515 h 3366"/>
              <a:gd name="T34" fmla="*/ 3452189 w 11122"/>
              <a:gd name="T35" fmla="*/ 52898 h 3366"/>
              <a:gd name="T36" fmla="*/ 3582861 w 11122"/>
              <a:gd name="T37" fmla="*/ 116952 h 3366"/>
              <a:gd name="T38" fmla="*/ 3664576 w 11122"/>
              <a:gd name="T39" fmla="*/ 182445 h 3366"/>
              <a:gd name="T40" fmla="*/ 3700214 w 11122"/>
              <a:gd name="T41" fmla="*/ 279245 h 3366"/>
              <a:gd name="T42" fmla="*/ 3533904 w 11122"/>
              <a:gd name="T43" fmla="*/ 470687 h 3366"/>
              <a:gd name="T44" fmla="*/ 3510145 w 11122"/>
              <a:gd name="T45" fmla="*/ 557051 h 3366"/>
              <a:gd name="T46" fmla="*/ 3605180 w 11122"/>
              <a:gd name="T47" fmla="*/ 644855 h 3366"/>
              <a:gd name="T48" fmla="*/ 3718213 w 11122"/>
              <a:gd name="T49" fmla="*/ 747053 h 3366"/>
              <a:gd name="T50" fmla="*/ 3945719 w 11122"/>
              <a:gd name="T51" fmla="*/ 901789 h 3366"/>
              <a:gd name="T52" fmla="*/ 4003315 w 11122"/>
              <a:gd name="T53" fmla="*/ 1004347 h 3366"/>
              <a:gd name="T54" fmla="*/ 3924840 w 11122"/>
              <a:gd name="T55" fmla="*/ 1102227 h 3366"/>
              <a:gd name="T56" fmla="*/ 3832326 w 11122"/>
              <a:gd name="T57" fmla="*/ 1158724 h 3366"/>
              <a:gd name="T58" fmla="*/ 3320077 w 11122"/>
              <a:gd name="T59" fmla="*/ 1210902 h 3366"/>
              <a:gd name="T60" fmla="*/ 2923021 w 11122"/>
              <a:gd name="T61" fmla="*/ 1210902 h 3366"/>
              <a:gd name="T62" fmla="*/ 2639358 w 11122"/>
              <a:gd name="T63" fmla="*/ 1158724 h 3366"/>
              <a:gd name="T64" fmla="*/ 2296299 w 11122"/>
              <a:gd name="T65" fmla="*/ 1115901 h 3366"/>
              <a:gd name="T66" fmla="*/ 1701976 w 11122"/>
              <a:gd name="T67" fmla="*/ 925540 h 3366"/>
              <a:gd name="T68" fmla="*/ 1404994 w 11122"/>
              <a:gd name="T69" fmla="*/ 1009025 h 3366"/>
              <a:gd name="T70" fmla="*/ 1036737 w 11122"/>
              <a:gd name="T71" fmla="*/ 1032416 h 3366"/>
              <a:gd name="T72" fmla="*/ 708077 w 11122"/>
              <a:gd name="T73" fmla="*/ 1056526 h 3366"/>
              <a:gd name="T74" fmla="*/ 519448 w 11122"/>
              <a:gd name="T75" fmla="*/ 1071280 h 3366"/>
              <a:gd name="T76" fmla="*/ 309941 w 11122"/>
              <a:gd name="T77" fmla="*/ 1056526 h 3366"/>
              <a:gd name="T78" fmla="*/ 164510 w 11122"/>
              <a:gd name="T79" fmla="*/ 974479 h 3366"/>
              <a:gd name="T80" fmla="*/ 41397 w 11122"/>
              <a:gd name="T81" fmla="*/ 879479 h 3366"/>
              <a:gd name="T82" fmla="*/ 0 w 11122"/>
              <a:gd name="T83" fmla="*/ 727981 h 3366"/>
              <a:gd name="T84" fmla="*/ 93234 w 11122"/>
              <a:gd name="T85" fmla="*/ 589798 h 3366"/>
              <a:gd name="T86" fmla="*/ 281863 w 11122"/>
              <a:gd name="T87" fmla="*/ 503433 h 336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1122"/>
              <a:gd name="T133" fmla="*/ 0 h 3366"/>
              <a:gd name="T134" fmla="*/ 11122 w 11122"/>
              <a:gd name="T135" fmla="*/ 3366 h 336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1122" h="3366">
                <a:moveTo>
                  <a:pt x="783" y="1399"/>
                </a:moveTo>
                <a:lnTo>
                  <a:pt x="1443" y="1250"/>
                </a:lnTo>
                <a:lnTo>
                  <a:pt x="2186" y="887"/>
                </a:lnTo>
                <a:lnTo>
                  <a:pt x="2550" y="689"/>
                </a:lnTo>
                <a:lnTo>
                  <a:pt x="2714" y="589"/>
                </a:lnTo>
                <a:lnTo>
                  <a:pt x="2913" y="503"/>
                </a:lnTo>
                <a:lnTo>
                  <a:pt x="3218" y="301"/>
                </a:lnTo>
                <a:lnTo>
                  <a:pt x="3544" y="218"/>
                </a:lnTo>
                <a:lnTo>
                  <a:pt x="4266" y="90"/>
                </a:lnTo>
                <a:lnTo>
                  <a:pt x="5120" y="73"/>
                </a:lnTo>
                <a:lnTo>
                  <a:pt x="5913" y="218"/>
                </a:lnTo>
                <a:lnTo>
                  <a:pt x="6384" y="647"/>
                </a:lnTo>
                <a:lnTo>
                  <a:pt x="6858" y="647"/>
                </a:lnTo>
                <a:lnTo>
                  <a:pt x="7176" y="503"/>
                </a:lnTo>
                <a:lnTo>
                  <a:pt x="7646" y="218"/>
                </a:lnTo>
                <a:lnTo>
                  <a:pt x="8505" y="0"/>
                </a:lnTo>
                <a:lnTo>
                  <a:pt x="9197" y="32"/>
                </a:lnTo>
                <a:lnTo>
                  <a:pt x="9590" y="147"/>
                </a:lnTo>
                <a:lnTo>
                  <a:pt x="9953" y="325"/>
                </a:lnTo>
                <a:lnTo>
                  <a:pt x="10180" y="507"/>
                </a:lnTo>
                <a:lnTo>
                  <a:pt x="10279" y="776"/>
                </a:lnTo>
                <a:lnTo>
                  <a:pt x="9817" y="1308"/>
                </a:lnTo>
                <a:lnTo>
                  <a:pt x="9751" y="1548"/>
                </a:lnTo>
                <a:lnTo>
                  <a:pt x="10015" y="1792"/>
                </a:lnTo>
                <a:lnTo>
                  <a:pt x="10329" y="2076"/>
                </a:lnTo>
                <a:lnTo>
                  <a:pt x="10961" y="2506"/>
                </a:lnTo>
                <a:lnTo>
                  <a:pt x="11121" y="2791"/>
                </a:lnTo>
                <a:lnTo>
                  <a:pt x="10903" y="3063"/>
                </a:lnTo>
                <a:lnTo>
                  <a:pt x="10646" y="3220"/>
                </a:lnTo>
                <a:lnTo>
                  <a:pt x="9223" y="3365"/>
                </a:lnTo>
                <a:lnTo>
                  <a:pt x="8120" y="3365"/>
                </a:lnTo>
                <a:lnTo>
                  <a:pt x="7332" y="3220"/>
                </a:lnTo>
                <a:lnTo>
                  <a:pt x="6379" y="3101"/>
                </a:lnTo>
                <a:lnTo>
                  <a:pt x="4728" y="2572"/>
                </a:lnTo>
                <a:lnTo>
                  <a:pt x="3903" y="2804"/>
                </a:lnTo>
                <a:lnTo>
                  <a:pt x="2880" y="2869"/>
                </a:lnTo>
                <a:lnTo>
                  <a:pt x="1967" y="2936"/>
                </a:lnTo>
                <a:lnTo>
                  <a:pt x="1443" y="2977"/>
                </a:lnTo>
                <a:lnTo>
                  <a:pt x="861" y="2936"/>
                </a:lnTo>
                <a:lnTo>
                  <a:pt x="457" y="2708"/>
                </a:lnTo>
                <a:lnTo>
                  <a:pt x="115" y="2444"/>
                </a:lnTo>
                <a:lnTo>
                  <a:pt x="0" y="2023"/>
                </a:lnTo>
                <a:lnTo>
                  <a:pt x="259" y="1639"/>
                </a:lnTo>
                <a:lnTo>
                  <a:pt x="783" y="1399"/>
                </a:lnTo>
              </a:path>
            </a:pathLst>
          </a:custGeom>
          <a:solidFill>
            <a:srgbClr val="FF0000">
              <a:alpha val="25098"/>
            </a:srgbClr>
          </a:solidFill>
          <a:ln w="12573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737" name="Text Box 128"/>
          <p:cNvSpPr txBox="1">
            <a:spLocks noChangeArrowheads="1"/>
          </p:cNvSpPr>
          <p:nvPr/>
        </p:nvSpPr>
        <p:spPr bwMode="auto">
          <a:xfrm>
            <a:off x="3990975" y="3621088"/>
            <a:ext cx="3937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ts val="1813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FF0000"/>
                </a:solidFill>
                <a:latin typeface="Helvetica" pitchFamily="34" charset="0"/>
              </a:rPr>
              <a:t>PN</a:t>
            </a:r>
          </a:p>
        </p:txBody>
      </p:sp>
      <p:sp>
        <p:nvSpPr>
          <p:cNvPr id="27738" name="Line 129"/>
          <p:cNvSpPr>
            <a:spLocks noChangeShapeType="1"/>
          </p:cNvSpPr>
          <p:nvPr/>
        </p:nvSpPr>
        <p:spPr bwMode="auto">
          <a:xfrm flipV="1">
            <a:off x="1955800" y="5267325"/>
            <a:ext cx="230188" cy="365125"/>
          </a:xfrm>
          <a:prstGeom prst="line">
            <a:avLst/>
          </a:prstGeom>
          <a:noFill/>
          <a:ln w="126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39" name="Line 130"/>
          <p:cNvSpPr>
            <a:spLocks noChangeShapeType="1"/>
          </p:cNvSpPr>
          <p:nvPr/>
        </p:nvSpPr>
        <p:spPr bwMode="auto">
          <a:xfrm>
            <a:off x="2579688" y="5454650"/>
            <a:ext cx="557212" cy="7938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40" name="Line 131"/>
          <p:cNvSpPr>
            <a:spLocks noChangeShapeType="1"/>
          </p:cNvSpPr>
          <p:nvPr/>
        </p:nvSpPr>
        <p:spPr bwMode="auto">
          <a:xfrm>
            <a:off x="2809875" y="5305425"/>
            <a:ext cx="682625" cy="36513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41" name="Line 132"/>
          <p:cNvSpPr>
            <a:spLocks noChangeShapeType="1"/>
          </p:cNvSpPr>
          <p:nvPr/>
        </p:nvSpPr>
        <p:spPr bwMode="auto">
          <a:xfrm flipH="1">
            <a:off x="3716338" y="5075238"/>
            <a:ext cx="185737" cy="423862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42" name="Line 133"/>
          <p:cNvSpPr>
            <a:spLocks noChangeShapeType="1"/>
          </p:cNvSpPr>
          <p:nvPr/>
        </p:nvSpPr>
        <p:spPr bwMode="auto">
          <a:xfrm flipH="1">
            <a:off x="3498850" y="5230813"/>
            <a:ext cx="714375" cy="119062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43" name="Line 134"/>
          <p:cNvSpPr>
            <a:spLocks noChangeShapeType="1"/>
          </p:cNvSpPr>
          <p:nvPr/>
        </p:nvSpPr>
        <p:spPr bwMode="auto">
          <a:xfrm flipV="1">
            <a:off x="5372100" y="5630863"/>
            <a:ext cx="720725" cy="82550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44" name="Line 135"/>
          <p:cNvSpPr>
            <a:spLocks noChangeShapeType="1"/>
          </p:cNvSpPr>
          <p:nvPr/>
        </p:nvSpPr>
        <p:spPr bwMode="auto">
          <a:xfrm flipV="1">
            <a:off x="5981700" y="5030788"/>
            <a:ext cx="460375" cy="111125"/>
          </a:xfrm>
          <a:prstGeom prst="line">
            <a:avLst/>
          </a:prstGeom>
          <a:noFill/>
          <a:ln w="12600">
            <a:solidFill>
              <a:srgbClr val="008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45" name="Oval 139"/>
          <p:cNvSpPr>
            <a:spLocks noChangeArrowheads="1"/>
          </p:cNvSpPr>
          <p:nvPr/>
        </p:nvSpPr>
        <p:spPr bwMode="auto">
          <a:xfrm>
            <a:off x="5880100" y="5091113"/>
            <a:ext cx="157163" cy="88900"/>
          </a:xfrm>
          <a:prstGeom prst="ellipse">
            <a:avLst/>
          </a:prstGeom>
          <a:solidFill>
            <a:srgbClr val="008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746" name="Oval 140"/>
          <p:cNvSpPr>
            <a:spLocks noChangeArrowheads="1"/>
          </p:cNvSpPr>
          <p:nvPr/>
        </p:nvSpPr>
        <p:spPr bwMode="auto">
          <a:xfrm>
            <a:off x="6345238" y="4986338"/>
            <a:ext cx="155575" cy="88900"/>
          </a:xfrm>
          <a:prstGeom prst="ellipse">
            <a:avLst/>
          </a:prstGeom>
          <a:solidFill>
            <a:srgbClr val="008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747" name="Oval 141"/>
          <p:cNvSpPr>
            <a:spLocks noChangeArrowheads="1"/>
          </p:cNvSpPr>
          <p:nvPr/>
        </p:nvSpPr>
        <p:spPr bwMode="auto">
          <a:xfrm>
            <a:off x="5297488" y="5656263"/>
            <a:ext cx="155575" cy="88900"/>
          </a:xfrm>
          <a:prstGeom prst="ellipse">
            <a:avLst/>
          </a:prstGeom>
          <a:gradFill rotWithShape="0">
            <a:gsLst>
              <a:gs pos="0">
                <a:srgbClr val="FFCC99"/>
              </a:gs>
              <a:gs pos="100000">
                <a:srgbClr val="0066CC"/>
              </a:gs>
            </a:gsLst>
            <a:lin ang="10800000" scaled="1"/>
          </a:gradFill>
          <a:ln w="381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748" name="Oval 142"/>
          <p:cNvSpPr>
            <a:spLocks noChangeArrowheads="1"/>
          </p:cNvSpPr>
          <p:nvPr/>
        </p:nvSpPr>
        <p:spPr bwMode="auto">
          <a:xfrm>
            <a:off x="6018213" y="5580063"/>
            <a:ext cx="155575" cy="88900"/>
          </a:xfrm>
          <a:prstGeom prst="ellipse">
            <a:avLst/>
          </a:prstGeom>
          <a:gradFill rotWithShape="0">
            <a:gsLst>
              <a:gs pos="0">
                <a:srgbClr val="008000"/>
              </a:gs>
              <a:gs pos="100000">
                <a:srgbClr val="0066CC"/>
              </a:gs>
            </a:gsLst>
            <a:lin ang="17100000" scaled="1"/>
          </a:gra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749" name="Oval 143"/>
          <p:cNvSpPr>
            <a:spLocks noChangeArrowheads="1"/>
          </p:cNvSpPr>
          <p:nvPr/>
        </p:nvSpPr>
        <p:spPr bwMode="auto">
          <a:xfrm>
            <a:off x="3063875" y="5416550"/>
            <a:ext cx="157163" cy="90488"/>
          </a:xfrm>
          <a:prstGeom prst="ellipse">
            <a:avLst/>
          </a:prstGeom>
          <a:solidFill>
            <a:srgbClr val="FF0000"/>
          </a:solidFill>
          <a:ln w="381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750" name="Oval 144"/>
          <p:cNvSpPr>
            <a:spLocks noChangeArrowheads="1"/>
          </p:cNvSpPr>
          <p:nvPr/>
        </p:nvSpPr>
        <p:spPr bwMode="auto">
          <a:xfrm>
            <a:off x="3805238" y="5027613"/>
            <a:ext cx="157162" cy="88900"/>
          </a:xfrm>
          <a:prstGeom prst="ellipse">
            <a:avLst/>
          </a:prstGeom>
          <a:solidFill>
            <a:srgbClr val="0066CC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751" name="Oval 145"/>
          <p:cNvSpPr>
            <a:spLocks noChangeArrowheads="1"/>
          </p:cNvSpPr>
          <p:nvPr/>
        </p:nvSpPr>
        <p:spPr bwMode="auto">
          <a:xfrm>
            <a:off x="3416300" y="5283200"/>
            <a:ext cx="157163" cy="90488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0066CC"/>
              </a:gs>
            </a:gsLst>
            <a:lin ang="10800000" scaled="1"/>
          </a:gra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752" name="Oval 146"/>
          <p:cNvSpPr>
            <a:spLocks noChangeArrowheads="1"/>
          </p:cNvSpPr>
          <p:nvPr/>
        </p:nvSpPr>
        <p:spPr bwMode="auto">
          <a:xfrm>
            <a:off x="4119563" y="5170488"/>
            <a:ext cx="157162" cy="88900"/>
          </a:xfrm>
          <a:prstGeom prst="ellipse">
            <a:avLst/>
          </a:prstGeom>
          <a:gradFill rotWithShape="0">
            <a:gsLst>
              <a:gs pos="0">
                <a:srgbClr val="0066CC"/>
              </a:gs>
              <a:gs pos="100000">
                <a:srgbClr val="FFCC99"/>
              </a:gs>
            </a:gsLst>
            <a:lin ang="10800000" scaled="1"/>
          </a:gra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753" name="Oval 147"/>
          <p:cNvSpPr>
            <a:spLocks noChangeArrowheads="1"/>
          </p:cNvSpPr>
          <p:nvPr/>
        </p:nvSpPr>
        <p:spPr bwMode="auto">
          <a:xfrm>
            <a:off x="3409950" y="5002213"/>
            <a:ext cx="157163" cy="88900"/>
          </a:xfrm>
          <a:prstGeom prst="ellipse">
            <a:avLst/>
          </a:prstGeom>
          <a:solidFill>
            <a:srgbClr val="0066CC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754" name="Oval 148"/>
          <p:cNvSpPr>
            <a:spLocks noChangeArrowheads="1"/>
          </p:cNvSpPr>
          <p:nvPr/>
        </p:nvSpPr>
        <p:spPr bwMode="auto">
          <a:xfrm>
            <a:off x="2701925" y="5246688"/>
            <a:ext cx="155575" cy="90487"/>
          </a:xfrm>
          <a:prstGeom prst="ellipse">
            <a:avLst/>
          </a:prstGeom>
          <a:solidFill>
            <a:srgbClr val="FF0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755" name="Oval 149"/>
          <p:cNvSpPr>
            <a:spLocks noChangeArrowheads="1"/>
          </p:cNvSpPr>
          <p:nvPr/>
        </p:nvSpPr>
        <p:spPr bwMode="auto">
          <a:xfrm>
            <a:off x="2471738" y="5407025"/>
            <a:ext cx="155575" cy="88900"/>
          </a:xfrm>
          <a:prstGeom prst="ellipse">
            <a:avLst/>
          </a:prstGeom>
          <a:solidFill>
            <a:srgbClr val="FF0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756" name="Oval 150"/>
          <p:cNvSpPr>
            <a:spLocks noChangeArrowheads="1"/>
          </p:cNvSpPr>
          <p:nvPr/>
        </p:nvSpPr>
        <p:spPr bwMode="auto">
          <a:xfrm>
            <a:off x="2103438" y="5221288"/>
            <a:ext cx="155575" cy="88900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008000"/>
              </a:gs>
            </a:gsLst>
            <a:lin ang="10800000" scaled="1"/>
          </a:gra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757" name="Line 148"/>
          <p:cNvSpPr>
            <a:spLocks noChangeShapeType="1"/>
          </p:cNvSpPr>
          <p:nvPr/>
        </p:nvSpPr>
        <p:spPr bwMode="auto">
          <a:xfrm flipH="1">
            <a:off x="3679825" y="5502275"/>
            <a:ext cx="61913" cy="280988"/>
          </a:xfrm>
          <a:prstGeom prst="line">
            <a:avLst/>
          </a:prstGeom>
          <a:noFill/>
          <a:ln w="12600">
            <a:solidFill>
              <a:srgbClr val="0066CC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58" name="Line 149"/>
          <p:cNvSpPr>
            <a:spLocks noChangeShapeType="1"/>
          </p:cNvSpPr>
          <p:nvPr/>
        </p:nvSpPr>
        <p:spPr bwMode="auto">
          <a:xfrm flipH="1">
            <a:off x="3703638" y="5699125"/>
            <a:ext cx="334962" cy="85725"/>
          </a:xfrm>
          <a:prstGeom prst="line">
            <a:avLst/>
          </a:prstGeom>
          <a:noFill/>
          <a:ln w="12600">
            <a:solidFill>
              <a:srgbClr val="0066CC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59" name="Line 150"/>
          <p:cNvSpPr>
            <a:spLocks noChangeShapeType="1"/>
          </p:cNvSpPr>
          <p:nvPr/>
        </p:nvSpPr>
        <p:spPr bwMode="auto">
          <a:xfrm flipH="1" flipV="1">
            <a:off x="3744913" y="5499100"/>
            <a:ext cx="300037" cy="188913"/>
          </a:xfrm>
          <a:prstGeom prst="line">
            <a:avLst/>
          </a:prstGeom>
          <a:noFill/>
          <a:ln w="12600">
            <a:solidFill>
              <a:srgbClr val="0066CC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60" name="Oval 154"/>
          <p:cNvSpPr>
            <a:spLocks noChangeArrowheads="1"/>
          </p:cNvSpPr>
          <p:nvPr/>
        </p:nvSpPr>
        <p:spPr bwMode="auto">
          <a:xfrm>
            <a:off x="3589338" y="5762625"/>
            <a:ext cx="157162" cy="90488"/>
          </a:xfrm>
          <a:prstGeom prst="ellipse">
            <a:avLst/>
          </a:prstGeom>
          <a:solidFill>
            <a:srgbClr val="0066CC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761" name="Oval 155"/>
          <p:cNvSpPr>
            <a:spLocks noChangeArrowheads="1"/>
          </p:cNvSpPr>
          <p:nvPr/>
        </p:nvSpPr>
        <p:spPr bwMode="auto">
          <a:xfrm>
            <a:off x="3963988" y="5683250"/>
            <a:ext cx="155575" cy="90488"/>
          </a:xfrm>
          <a:prstGeom prst="ellipse">
            <a:avLst/>
          </a:prstGeom>
          <a:solidFill>
            <a:srgbClr val="0066CC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762" name="Oval 156"/>
          <p:cNvSpPr>
            <a:spLocks noChangeArrowheads="1"/>
          </p:cNvSpPr>
          <p:nvPr/>
        </p:nvSpPr>
        <p:spPr bwMode="auto">
          <a:xfrm>
            <a:off x="3643313" y="5441950"/>
            <a:ext cx="155575" cy="90488"/>
          </a:xfrm>
          <a:prstGeom prst="ellipse">
            <a:avLst/>
          </a:prstGeom>
          <a:solidFill>
            <a:srgbClr val="0066CC"/>
          </a:solidFill>
          <a:ln w="381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763" name="Oval 157"/>
          <p:cNvSpPr>
            <a:spLocks noChangeArrowheads="1"/>
          </p:cNvSpPr>
          <p:nvPr/>
        </p:nvSpPr>
        <p:spPr bwMode="auto">
          <a:xfrm>
            <a:off x="3582988" y="4122738"/>
            <a:ext cx="157162" cy="90487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764" name="Oval 158"/>
          <p:cNvSpPr>
            <a:spLocks noChangeArrowheads="1"/>
          </p:cNvSpPr>
          <p:nvPr/>
        </p:nvSpPr>
        <p:spPr bwMode="auto">
          <a:xfrm>
            <a:off x="3957638" y="4041775"/>
            <a:ext cx="155575" cy="90488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765" name="Text Box 158"/>
          <p:cNvSpPr txBox="1">
            <a:spLocks noChangeArrowheads="1"/>
          </p:cNvSpPr>
          <p:nvPr/>
        </p:nvSpPr>
        <p:spPr bwMode="auto">
          <a:xfrm>
            <a:off x="7251700" y="5181600"/>
            <a:ext cx="1316038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60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Nokia Sans Wide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Air IF 1</a:t>
            </a:r>
          </a:p>
          <a:p>
            <a:pPr>
              <a:lnSpc>
                <a:spcPct val="60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Nokia Sans Wide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Air IF 2</a:t>
            </a:r>
          </a:p>
          <a:p>
            <a:pPr>
              <a:lnSpc>
                <a:spcPct val="60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Nokia Sans Wide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Air IF 3</a:t>
            </a:r>
          </a:p>
          <a:p>
            <a:pPr>
              <a:lnSpc>
                <a:spcPct val="60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Nokia Sans Wide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Dual Air IF</a:t>
            </a:r>
          </a:p>
          <a:p>
            <a:pPr>
              <a:lnSpc>
                <a:spcPct val="60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Nokia Sans Wide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Radio Controller</a:t>
            </a:r>
          </a:p>
        </p:txBody>
      </p:sp>
      <p:sp>
        <p:nvSpPr>
          <p:cNvPr id="27766" name="Oval 162"/>
          <p:cNvSpPr>
            <a:spLocks noChangeArrowheads="1"/>
          </p:cNvSpPr>
          <p:nvPr/>
        </p:nvSpPr>
        <p:spPr bwMode="auto">
          <a:xfrm>
            <a:off x="8494713" y="5192713"/>
            <a:ext cx="177800" cy="166687"/>
          </a:xfrm>
          <a:prstGeom prst="ellipse">
            <a:avLst/>
          </a:prstGeom>
          <a:solidFill>
            <a:srgbClr val="FC0128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767" name="Oval 163"/>
          <p:cNvSpPr>
            <a:spLocks noChangeArrowheads="1"/>
          </p:cNvSpPr>
          <p:nvPr/>
        </p:nvSpPr>
        <p:spPr bwMode="auto">
          <a:xfrm>
            <a:off x="8501063" y="5386388"/>
            <a:ext cx="177800" cy="166687"/>
          </a:xfrm>
          <a:prstGeom prst="ellipse">
            <a:avLst/>
          </a:prstGeom>
          <a:solidFill>
            <a:srgbClr val="3333CC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768" name="Oval 164"/>
          <p:cNvSpPr>
            <a:spLocks noChangeArrowheads="1"/>
          </p:cNvSpPr>
          <p:nvPr/>
        </p:nvSpPr>
        <p:spPr bwMode="auto">
          <a:xfrm>
            <a:off x="8507413" y="5570538"/>
            <a:ext cx="179387" cy="166687"/>
          </a:xfrm>
          <a:prstGeom prst="ellipse">
            <a:avLst/>
          </a:prstGeom>
          <a:solidFill>
            <a:srgbClr val="008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769" name="Oval 165"/>
          <p:cNvSpPr>
            <a:spLocks noChangeArrowheads="1"/>
          </p:cNvSpPr>
          <p:nvPr/>
        </p:nvSpPr>
        <p:spPr bwMode="auto">
          <a:xfrm>
            <a:off x="8504238" y="5765800"/>
            <a:ext cx="179387" cy="166688"/>
          </a:xfrm>
          <a:prstGeom prst="ellipse">
            <a:avLst/>
          </a:prstGeom>
          <a:gradFill rotWithShape="0">
            <a:gsLst>
              <a:gs pos="0">
                <a:srgbClr val="009900"/>
              </a:gs>
              <a:gs pos="100000">
                <a:srgbClr val="FC0128"/>
              </a:gs>
            </a:gsLst>
            <a:lin ang="10800000" scaled="1"/>
          </a:gra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770" name="Oval 166"/>
          <p:cNvSpPr>
            <a:spLocks noChangeArrowheads="1"/>
          </p:cNvSpPr>
          <p:nvPr/>
        </p:nvSpPr>
        <p:spPr bwMode="auto">
          <a:xfrm>
            <a:off x="8504238" y="5969000"/>
            <a:ext cx="179387" cy="166688"/>
          </a:xfrm>
          <a:prstGeom prst="ellipse">
            <a:avLst/>
          </a:prstGeom>
          <a:solidFill>
            <a:srgbClr val="FC0128"/>
          </a:solidFill>
          <a:ln w="381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771" name="Oval 167"/>
          <p:cNvSpPr>
            <a:spLocks noChangeArrowheads="1"/>
          </p:cNvSpPr>
          <p:nvPr/>
        </p:nvSpPr>
        <p:spPr bwMode="auto">
          <a:xfrm>
            <a:off x="1874838" y="5594350"/>
            <a:ext cx="157162" cy="90488"/>
          </a:xfrm>
          <a:prstGeom prst="ellipse">
            <a:avLst/>
          </a:prstGeom>
          <a:solidFill>
            <a:srgbClr val="FF0000"/>
          </a:solidFill>
          <a:ln w="381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7772" name="Line 125"/>
          <p:cNvSpPr>
            <a:spLocks noChangeShapeType="1"/>
          </p:cNvSpPr>
          <p:nvPr/>
        </p:nvSpPr>
        <p:spPr bwMode="auto">
          <a:xfrm>
            <a:off x="1943100" y="2205038"/>
            <a:ext cx="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73" name="Line 126"/>
          <p:cNvSpPr>
            <a:spLocks noChangeShapeType="1"/>
          </p:cNvSpPr>
          <p:nvPr/>
        </p:nvSpPr>
        <p:spPr bwMode="auto">
          <a:xfrm>
            <a:off x="2171700" y="1862138"/>
            <a:ext cx="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74" name="Line 127"/>
          <p:cNvSpPr>
            <a:spLocks noChangeShapeType="1"/>
          </p:cNvSpPr>
          <p:nvPr/>
        </p:nvSpPr>
        <p:spPr bwMode="auto">
          <a:xfrm>
            <a:off x="2671763" y="1400175"/>
            <a:ext cx="0" cy="17573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75" name="Line 128"/>
          <p:cNvSpPr>
            <a:spLocks noChangeShapeType="1"/>
          </p:cNvSpPr>
          <p:nvPr/>
        </p:nvSpPr>
        <p:spPr bwMode="auto">
          <a:xfrm>
            <a:off x="2557463" y="2047875"/>
            <a:ext cx="0" cy="17573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76" name="Line 129"/>
          <p:cNvSpPr>
            <a:spLocks noChangeShapeType="1"/>
          </p:cNvSpPr>
          <p:nvPr/>
        </p:nvSpPr>
        <p:spPr bwMode="auto">
          <a:xfrm>
            <a:off x="2781300" y="1885950"/>
            <a:ext cx="0" cy="17573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77" name="Line 130"/>
          <p:cNvSpPr>
            <a:spLocks noChangeShapeType="1"/>
          </p:cNvSpPr>
          <p:nvPr/>
        </p:nvSpPr>
        <p:spPr bwMode="auto">
          <a:xfrm>
            <a:off x="3143250" y="2062163"/>
            <a:ext cx="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78" name="Line 131"/>
          <p:cNvSpPr>
            <a:spLocks noChangeShapeType="1"/>
          </p:cNvSpPr>
          <p:nvPr/>
        </p:nvSpPr>
        <p:spPr bwMode="auto">
          <a:xfrm>
            <a:off x="3495675" y="1647825"/>
            <a:ext cx="0" cy="17573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79" name="Line 132"/>
          <p:cNvSpPr>
            <a:spLocks noChangeShapeType="1"/>
          </p:cNvSpPr>
          <p:nvPr/>
        </p:nvSpPr>
        <p:spPr bwMode="auto">
          <a:xfrm>
            <a:off x="3767138" y="1652588"/>
            <a:ext cx="109537" cy="177641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80" name="Line 133"/>
          <p:cNvSpPr>
            <a:spLocks noChangeShapeType="1"/>
          </p:cNvSpPr>
          <p:nvPr/>
        </p:nvSpPr>
        <p:spPr bwMode="auto">
          <a:xfrm>
            <a:off x="4200525" y="1814513"/>
            <a:ext cx="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81" name="Line 134"/>
          <p:cNvSpPr>
            <a:spLocks noChangeShapeType="1"/>
          </p:cNvSpPr>
          <p:nvPr/>
        </p:nvSpPr>
        <p:spPr bwMode="auto">
          <a:xfrm flipH="1">
            <a:off x="3890963" y="1652588"/>
            <a:ext cx="176212" cy="1766887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82" name="Line 135"/>
          <p:cNvSpPr>
            <a:spLocks noChangeShapeType="1"/>
          </p:cNvSpPr>
          <p:nvPr/>
        </p:nvSpPr>
        <p:spPr bwMode="auto">
          <a:xfrm>
            <a:off x="3657600" y="2414588"/>
            <a:ext cx="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83" name="Line 136"/>
          <p:cNvSpPr>
            <a:spLocks noChangeShapeType="1"/>
          </p:cNvSpPr>
          <p:nvPr/>
        </p:nvSpPr>
        <p:spPr bwMode="auto">
          <a:xfrm>
            <a:off x="5010150" y="1395413"/>
            <a:ext cx="152400" cy="173831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84" name="Line 137"/>
          <p:cNvSpPr>
            <a:spLocks noChangeShapeType="1"/>
          </p:cNvSpPr>
          <p:nvPr/>
        </p:nvSpPr>
        <p:spPr bwMode="auto">
          <a:xfrm>
            <a:off x="5381625" y="2300288"/>
            <a:ext cx="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85" name="Line 138"/>
          <p:cNvSpPr>
            <a:spLocks noChangeShapeType="1"/>
          </p:cNvSpPr>
          <p:nvPr/>
        </p:nvSpPr>
        <p:spPr bwMode="auto">
          <a:xfrm>
            <a:off x="5953125" y="1733550"/>
            <a:ext cx="0" cy="17573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86" name="Line 139"/>
          <p:cNvSpPr>
            <a:spLocks noChangeShapeType="1"/>
          </p:cNvSpPr>
          <p:nvPr/>
        </p:nvSpPr>
        <p:spPr bwMode="auto">
          <a:xfrm>
            <a:off x="5757863" y="2124075"/>
            <a:ext cx="0" cy="17573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87" name="Line 140"/>
          <p:cNvSpPr>
            <a:spLocks noChangeShapeType="1"/>
          </p:cNvSpPr>
          <p:nvPr/>
        </p:nvSpPr>
        <p:spPr bwMode="auto">
          <a:xfrm>
            <a:off x="6419850" y="1624013"/>
            <a:ext cx="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88" name="Line 141"/>
          <p:cNvSpPr>
            <a:spLocks noChangeShapeType="1"/>
          </p:cNvSpPr>
          <p:nvPr/>
        </p:nvSpPr>
        <p:spPr bwMode="auto">
          <a:xfrm>
            <a:off x="5562600" y="1395413"/>
            <a:ext cx="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89" name="Line 142"/>
          <p:cNvSpPr>
            <a:spLocks noChangeShapeType="1"/>
          </p:cNvSpPr>
          <p:nvPr/>
        </p:nvSpPr>
        <p:spPr bwMode="auto">
          <a:xfrm>
            <a:off x="6067425" y="2209800"/>
            <a:ext cx="33338" cy="17573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90" name="Line 143"/>
          <p:cNvSpPr>
            <a:spLocks noChangeShapeType="1"/>
          </p:cNvSpPr>
          <p:nvPr/>
        </p:nvSpPr>
        <p:spPr bwMode="auto">
          <a:xfrm flipH="1">
            <a:off x="6115050" y="2214563"/>
            <a:ext cx="185738" cy="176212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91" name="Line 144"/>
          <p:cNvSpPr>
            <a:spLocks noChangeShapeType="1"/>
          </p:cNvSpPr>
          <p:nvPr/>
        </p:nvSpPr>
        <p:spPr bwMode="auto">
          <a:xfrm flipH="1">
            <a:off x="5162550" y="1366838"/>
            <a:ext cx="15240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92" name="Freeform 20"/>
          <p:cNvSpPr>
            <a:spLocks noChangeArrowheads="1"/>
          </p:cNvSpPr>
          <p:nvPr/>
        </p:nvSpPr>
        <p:spPr bwMode="auto">
          <a:xfrm>
            <a:off x="5226050" y="1349375"/>
            <a:ext cx="177800" cy="80963"/>
          </a:xfrm>
          <a:custGeom>
            <a:avLst/>
            <a:gdLst>
              <a:gd name="T0" fmla="*/ 41666 w 495"/>
              <a:gd name="T1" fmla="*/ 0 h 226"/>
              <a:gd name="T2" fmla="*/ 177441 w 495"/>
              <a:gd name="T3" fmla="*/ 0 h 226"/>
              <a:gd name="T4" fmla="*/ 135056 w 495"/>
              <a:gd name="T5" fmla="*/ 80605 h 226"/>
              <a:gd name="T6" fmla="*/ 0 w 495"/>
              <a:gd name="T7" fmla="*/ 80605 h 226"/>
              <a:gd name="T8" fmla="*/ 41666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6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793" name="Freeform 21"/>
          <p:cNvSpPr>
            <a:spLocks noChangeArrowheads="1"/>
          </p:cNvSpPr>
          <p:nvPr/>
        </p:nvSpPr>
        <p:spPr bwMode="auto">
          <a:xfrm>
            <a:off x="5303838" y="2247900"/>
            <a:ext cx="177800" cy="80963"/>
          </a:xfrm>
          <a:custGeom>
            <a:avLst/>
            <a:gdLst>
              <a:gd name="T0" fmla="*/ 41751 w 494"/>
              <a:gd name="T1" fmla="*/ 0 h 225"/>
              <a:gd name="T2" fmla="*/ 177440 w 494"/>
              <a:gd name="T3" fmla="*/ 0 h 225"/>
              <a:gd name="T4" fmla="*/ 134970 w 494"/>
              <a:gd name="T5" fmla="*/ 80603 h 225"/>
              <a:gd name="T6" fmla="*/ 0 w 494"/>
              <a:gd name="T7" fmla="*/ 80603 h 225"/>
              <a:gd name="T8" fmla="*/ 41751 w 494"/>
              <a:gd name="T9" fmla="*/ 0 h 2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4"/>
              <a:gd name="T16" fmla="*/ 0 h 225"/>
              <a:gd name="T17" fmla="*/ 494 w 494"/>
              <a:gd name="T18" fmla="*/ 225 h 2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4" h="225">
                <a:moveTo>
                  <a:pt x="116" y="0"/>
                </a:moveTo>
                <a:lnTo>
                  <a:pt x="493" y="0"/>
                </a:lnTo>
                <a:lnTo>
                  <a:pt x="375" y="224"/>
                </a:lnTo>
                <a:lnTo>
                  <a:pt x="0" y="224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794" name="Freeform 22"/>
          <p:cNvSpPr>
            <a:spLocks noChangeArrowheads="1"/>
          </p:cNvSpPr>
          <p:nvPr/>
        </p:nvSpPr>
        <p:spPr bwMode="auto">
          <a:xfrm>
            <a:off x="4918075" y="1363663"/>
            <a:ext cx="179388" cy="80962"/>
          </a:xfrm>
          <a:custGeom>
            <a:avLst/>
            <a:gdLst>
              <a:gd name="T0" fmla="*/ 42420 w 499"/>
              <a:gd name="T1" fmla="*/ 0 h 226"/>
              <a:gd name="T2" fmla="*/ 179029 w 499"/>
              <a:gd name="T3" fmla="*/ 0 h 226"/>
              <a:gd name="T4" fmla="*/ 136249 w 499"/>
              <a:gd name="T5" fmla="*/ 80604 h 226"/>
              <a:gd name="T6" fmla="*/ 0 w 499"/>
              <a:gd name="T7" fmla="*/ 80604 h 226"/>
              <a:gd name="T8" fmla="*/ 42420 w 499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9"/>
              <a:gd name="T16" fmla="*/ 0 h 226"/>
              <a:gd name="T17" fmla="*/ 499 w 499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9" h="226">
                <a:moveTo>
                  <a:pt x="118" y="0"/>
                </a:moveTo>
                <a:lnTo>
                  <a:pt x="498" y="0"/>
                </a:lnTo>
                <a:lnTo>
                  <a:pt x="379" y="225"/>
                </a:lnTo>
                <a:lnTo>
                  <a:pt x="0" y="225"/>
                </a:lnTo>
                <a:lnTo>
                  <a:pt x="118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795" name="Freeform 26"/>
          <p:cNvSpPr>
            <a:spLocks noChangeArrowheads="1"/>
          </p:cNvSpPr>
          <p:nvPr/>
        </p:nvSpPr>
        <p:spPr bwMode="auto">
          <a:xfrm>
            <a:off x="5986463" y="2174875"/>
            <a:ext cx="177800" cy="80963"/>
          </a:xfrm>
          <a:custGeom>
            <a:avLst/>
            <a:gdLst>
              <a:gd name="T0" fmla="*/ 41666 w 495"/>
              <a:gd name="T1" fmla="*/ 0 h 226"/>
              <a:gd name="T2" fmla="*/ 177441 w 495"/>
              <a:gd name="T3" fmla="*/ 0 h 226"/>
              <a:gd name="T4" fmla="*/ 135056 w 495"/>
              <a:gd name="T5" fmla="*/ 80605 h 226"/>
              <a:gd name="T6" fmla="*/ 0 w 495"/>
              <a:gd name="T7" fmla="*/ 80605 h 226"/>
              <a:gd name="T8" fmla="*/ 41666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6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796" name="Freeform 27"/>
          <p:cNvSpPr>
            <a:spLocks noChangeArrowheads="1"/>
          </p:cNvSpPr>
          <p:nvPr/>
        </p:nvSpPr>
        <p:spPr bwMode="auto">
          <a:xfrm>
            <a:off x="6229350" y="2174875"/>
            <a:ext cx="177800" cy="80963"/>
          </a:xfrm>
          <a:custGeom>
            <a:avLst/>
            <a:gdLst>
              <a:gd name="T0" fmla="*/ 42025 w 495"/>
              <a:gd name="T1" fmla="*/ 0 h 226"/>
              <a:gd name="T2" fmla="*/ 177441 w 495"/>
              <a:gd name="T3" fmla="*/ 0 h 226"/>
              <a:gd name="T4" fmla="*/ 135056 w 495"/>
              <a:gd name="T5" fmla="*/ 80605 h 226"/>
              <a:gd name="T6" fmla="*/ 0 w 495"/>
              <a:gd name="T7" fmla="*/ 80605 h 226"/>
              <a:gd name="T8" fmla="*/ 42025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7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7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797" name="Freeform 30"/>
          <p:cNvSpPr>
            <a:spLocks noChangeArrowheads="1"/>
          </p:cNvSpPr>
          <p:nvPr/>
        </p:nvSpPr>
        <p:spPr bwMode="auto">
          <a:xfrm>
            <a:off x="5473700" y="1346200"/>
            <a:ext cx="179388" cy="80963"/>
          </a:xfrm>
          <a:custGeom>
            <a:avLst/>
            <a:gdLst>
              <a:gd name="T0" fmla="*/ 42336 w 500"/>
              <a:gd name="T1" fmla="*/ 0 h 226"/>
              <a:gd name="T2" fmla="*/ 179029 w 500"/>
              <a:gd name="T3" fmla="*/ 0 h 226"/>
              <a:gd name="T4" fmla="*/ 136694 w 500"/>
              <a:gd name="T5" fmla="*/ 80605 h 226"/>
              <a:gd name="T6" fmla="*/ 0 w 500"/>
              <a:gd name="T7" fmla="*/ 80605 h 226"/>
              <a:gd name="T8" fmla="*/ 42336 w 500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00"/>
              <a:gd name="T16" fmla="*/ 0 h 226"/>
              <a:gd name="T17" fmla="*/ 500 w 500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00" h="226">
                <a:moveTo>
                  <a:pt x="118" y="0"/>
                </a:moveTo>
                <a:lnTo>
                  <a:pt x="499" y="0"/>
                </a:lnTo>
                <a:lnTo>
                  <a:pt x="381" y="225"/>
                </a:lnTo>
                <a:lnTo>
                  <a:pt x="0" y="225"/>
                </a:lnTo>
                <a:lnTo>
                  <a:pt x="118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798" name="Freeform 35"/>
          <p:cNvSpPr>
            <a:spLocks noChangeArrowheads="1"/>
          </p:cNvSpPr>
          <p:nvPr/>
        </p:nvSpPr>
        <p:spPr bwMode="auto">
          <a:xfrm>
            <a:off x="2698750" y="1836738"/>
            <a:ext cx="177800" cy="80962"/>
          </a:xfrm>
          <a:custGeom>
            <a:avLst/>
            <a:gdLst>
              <a:gd name="T0" fmla="*/ 41666 w 495"/>
              <a:gd name="T1" fmla="*/ 0 h 226"/>
              <a:gd name="T2" fmla="*/ 177441 w 495"/>
              <a:gd name="T3" fmla="*/ 0 h 226"/>
              <a:gd name="T4" fmla="*/ 135056 w 495"/>
              <a:gd name="T5" fmla="*/ 80604 h 226"/>
              <a:gd name="T6" fmla="*/ 0 w 495"/>
              <a:gd name="T7" fmla="*/ 80604 h 226"/>
              <a:gd name="T8" fmla="*/ 41666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6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799" name="Freeform 36"/>
          <p:cNvSpPr>
            <a:spLocks noChangeArrowheads="1"/>
          </p:cNvSpPr>
          <p:nvPr/>
        </p:nvSpPr>
        <p:spPr bwMode="auto">
          <a:xfrm>
            <a:off x="3049588" y="2011363"/>
            <a:ext cx="177800" cy="80962"/>
          </a:xfrm>
          <a:custGeom>
            <a:avLst/>
            <a:gdLst>
              <a:gd name="T0" fmla="*/ 41666 w 495"/>
              <a:gd name="T1" fmla="*/ 0 h 226"/>
              <a:gd name="T2" fmla="*/ 177441 w 495"/>
              <a:gd name="T3" fmla="*/ 0 h 226"/>
              <a:gd name="T4" fmla="*/ 135056 w 495"/>
              <a:gd name="T5" fmla="*/ 80604 h 226"/>
              <a:gd name="T6" fmla="*/ 0 w 495"/>
              <a:gd name="T7" fmla="*/ 80604 h 226"/>
              <a:gd name="T8" fmla="*/ 41666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6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800" name="Freeform 37"/>
          <p:cNvSpPr>
            <a:spLocks noChangeArrowheads="1"/>
          </p:cNvSpPr>
          <p:nvPr/>
        </p:nvSpPr>
        <p:spPr bwMode="auto">
          <a:xfrm>
            <a:off x="1857375" y="2147888"/>
            <a:ext cx="177800" cy="80962"/>
          </a:xfrm>
          <a:custGeom>
            <a:avLst/>
            <a:gdLst>
              <a:gd name="T0" fmla="*/ 41666 w 495"/>
              <a:gd name="T1" fmla="*/ 0 h 226"/>
              <a:gd name="T2" fmla="*/ 177441 w 495"/>
              <a:gd name="T3" fmla="*/ 0 h 226"/>
              <a:gd name="T4" fmla="*/ 135056 w 495"/>
              <a:gd name="T5" fmla="*/ 80604 h 226"/>
              <a:gd name="T6" fmla="*/ 0 w 495"/>
              <a:gd name="T7" fmla="*/ 80604 h 226"/>
              <a:gd name="T8" fmla="*/ 41666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6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801" name="Freeform 38"/>
          <p:cNvSpPr>
            <a:spLocks noChangeArrowheads="1"/>
          </p:cNvSpPr>
          <p:nvPr/>
        </p:nvSpPr>
        <p:spPr bwMode="auto">
          <a:xfrm>
            <a:off x="4108450" y="1765300"/>
            <a:ext cx="177800" cy="80963"/>
          </a:xfrm>
          <a:custGeom>
            <a:avLst/>
            <a:gdLst>
              <a:gd name="T0" fmla="*/ 42025 w 495"/>
              <a:gd name="T1" fmla="*/ 0 h 226"/>
              <a:gd name="T2" fmla="*/ 177441 w 495"/>
              <a:gd name="T3" fmla="*/ 0 h 226"/>
              <a:gd name="T4" fmla="*/ 135415 w 495"/>
              <a:gd name="T5" fmla="*/ 80605 h 226"/>
              <a:gd name="T6" fmla="*/ 0 w 495"/>
              <a:gd name="T7" fmla="*/ 80605 h 226"/>
              <a:gd name="T8" fmla="*/ 42025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7" y="0"/>
                </a:moveTo>
                <a:lnTo>
                  <a:pt x="494" y="0"/>
                </a:lnTo>
                <a:lnTo>
                  <a:pt x="377" y="225"/>
                </a:lnTo>
                <a:lnTo>
                  <a:pt x="0" y="225"/>
                </a:lnTo>
                <a:lnTo>
                  <a:pt x="117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802" name="Freeform 39"/>
          <p:cNvSpPr>
            <a:spLocks noChangeArrowheads="1"/>
          </p:cNvSpPr>
          <p:nvPr/>
        </p:nvSpPr>
        <p:spPr bwMode="auto">
          <a:xfrm>
            <a:off x="3679825" y="1614488"/>
            <a:ext cx="179388" cy="80962"/>
          </a:xfrm>
          <a:custGeom>
            <a:avLst/>
            <a:gdLst>
              <a:gd name="T0" fmla="*/ 42061 w 499"/>
              <a:gd name="T1" fmla="*/ 0 h 226"/>
              <a:gd name="T2" fmla="*/ 179029 w 499"/>
              <a:gd name="T3" fmla="*/ 0 h 226"/>
              <a:gd name="T4" fmla="*/ 136249 w 499"/>
              <a:gd name="T5" fmla="*/ 80604 h 226"/>
              <a:gd name="T6" fmla="*/ 0 w 499"/>
              <a:gd name="T7" fmla="*/ 80604 h 226"/>
              <a:gd name="T8" fmla="*/ 42061 w 499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9"/>
              <a:gd name="T16" fmla="*/ 0 h 226"/>
              <a:gd name="T17" fmla="*/ 499 w 499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9" h="226">
                <a:moveTo>
                  <a:pt x="117" y="0"/>
                </a:moveTo>
                <a:lnTo>
                  <a:pt x="498" y="0"/>
                </a:lnTo>
                <a:lnTo>
                  <a:pt x="379" y="225"/>
                </a:lnTo>
                <a:lnTo>
                  <a:pt x="0" y="225"/>
                </a:lnTo>
                <a:lnTo>
                  <a:pt x="117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803" name="Freeform 40"/>
          <p:cNvSpPr>
            <a:spLocks noChangeArrowheads="1"/>
          </p:cNvSpPr>
          <p:nvPr/>
        </p:nvSpPr>
        <p:spPr bwMode="auto">
          <a:xfrm>
            <a:off x="3987800" y="1622425"/>
            <a:ext cx="177800" cy="80963"/>
          </a:xfrm>
          <a:custGeom>
            <a:avLst/>
            <a:gdLst>
              <a:gd name="T0" fmla="*/ 42025 w 495"/>
              <a:gd name="T1" fmla="*/ 0 h 226"/>
              <a:gd name="T2" fmla="*/ 177441 w 495"/>
              <a:gd name="T3" fmla="*/ 0 h 226"/>
              <a:gd name="T4" fmla="*/ 135056 w 495"/>
              <a:gd name="T5" fmla="*/ 80605 h 226"/>
              <a:gd name="T6" fmla="*/ 0 w 495"/>
              <a:gd name="T7" fmla="*/ 80605 h 226"/>
              <a:gd name="T8" fmla="*/ 42025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7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7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804" name="Freeform 51"/>
          <p:cNvSpPr>
            <a:spLocks noChangeArrowheads="1"/>
          </p:cNvSpPr>
          <p:nvPr/>
        </p:nvSpPr>
        <p:spPr bwMode="auto">
          <a:xfrm>
            <a:off x="2460625" y="2001838"/>
            <a:ext cx="179388" cy="80962"/>
          </a:xfrm>
          <a:custGeom>
            <a:avLst/>
            <a:gdLst>
              <a:gd name="T0" fmla="*/ 42420 w 499"/>
              <a:gd name="T1" fmla="*/ 0 h 226"/>
              <a:gd name="T2" fmla="*/ 179029 w 499"/>
              <a:gd name="T3" fmla="*/ 0 h 226"/>
              <a:gd name="T4" fmla="*/ 136608 w 499"/>
              <a:gd name="T5" fmla="*/ 80604 h 226"/>
              <a:gd name="T6" fmla="*/ 0 w 499"/>
              <a:gd name="T7" fmla="*/ 80604 h 226"/>
              <a:gd name="T8" fmla="*/ 42420 w 499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9"/>
              <a:gd name="T16" fmla="*/ 0 h 226"/>
              <a:gd name="T17" fmla="*/ 499 w 499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9" h="226">
                <a:moveTo>
                  <a:pt x="118" y="0"/>
                </a:moveTo>
                <a:lnTo>
                  <a:pt x="498" y="0"/>
                </a:lnTo>
                <a:lnTo>
                  <a:pt x="380" y="225"/>
                </a:lnTo>
                <a:lnTo>
                  <a:pt x="0" y="225"/>
                </a:lnTo>
                <a:lnTo>
                  <a:pt x="118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805" name="Freeform 53"/>
          <p:cNvSpPr>
            <a:spLocks noChangeArrowheads="1"/>
          </p:cNvSpPr>
          <p:nvPr/>
        </p:nvSpPr>
        <p:spPr bwMode="auto">
          <a:xfrm>
            <a:off x="2087563" y="1838325"/>
            <a:ext cx="177800" cy="80963"/>
          </a:xfrm>
          <a:custGeom>
            <a:avLst/>
            <a:gdLst>
              <a:gd name="T0" fmla="*/ 42025 w 495"/>
              <a:gd name="T1" fmla="*/ 0 h 226"/>
              <a:gd name="T2" fmla="*/ 177441 w 495"/>
              <a:gd name="T3" fmla="*/ 0 h 226"/>
              <a:gd name="T4" fmla="*/ 134697 w 495"/>
              <a:gd name="T5" fmla="*/ 80605 h 226"/>
              <a:gd name="T6" fmla="*/ 0 w 495"/>
              <a:gd name="T7" fmla="*/ 80605 h 226"/>
              <a:gd name="T8" fmla="*/ 42025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7" y="0"/>
                </a:moveTo>
                <a:lnTo>
                  <a:pt x="494" y="0"/>
                </a:lnTo>
                <a:lnTo>
                  <a:pt x="375" y="225"/>
                </a:lnTo>
                <a:lnTo>
                  <a:pt x="0" y="225"/>
                </a:lnTo>
                <a:lnTo>
                  <a:pt x="117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806" name="Freeform 54"/>
          <p:cNvSpPr>
            <a:spLocks noChangeArrowheads="1"/>
          </p:cNvSpPr>
          <p:nvPr/>
        </p:nvSpPr>
        <p:spPr bwMode="auto">
          <a:xfrm>
            <a:off x="5675313" y="2076450"/>
            <a:ext cx="177800" cy="80963"/>
          </a:xfrm>
          <a:custGeom>
            <a:avLst/>
            <a:gdLst>
              <a:gd name="T0" fmla="*/ 41751 w 494"/>
              <a:gd name="T1" fmla="*/ 0 h 226"/>
              <a:gd name="T2" fmla="*/ 177440 w 494"/>
              <a:gd name="T3" fmla="*/ 0 h 226"/>
              <a:gd name="T4" fmla="*/ 134970 w 494"/>
              <a:gd name="T5" fmla="*/ 80605 h 226"/>
              <a:gd name="T6" fmla="*/ 0 w 494"/>
              <a:gd name="T7" fmla="*/ 80605 h 226"/>
              <a:gd name="T8" fmla="*/ 41751 w 494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4"/>
              <a:gd name="T16" fmla="*/ 0 h 226"/>
              <a:gd name="T17" fmla="*/ 494 w 494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4" h="226">
                <a:moveTo>
                  <a:pt x="116" y="0"/>
                </a:moveTo>
                <a:lnTo>
                  <a:pt x="493" y="0"/>
                </a:lnTo>
                <a:lnTo>
                  <a:pt x="375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807" name="Freeform 70"/>
          <p:cNvSpPr>
            <a:spLocks noChangeArrowheads="1"/>
          </p:cNvSpPr>
          <p:nvPr/>
        </p:nvSpPr>
        <p:spPr bwMode="auto">
          <a:xfrm>
            <a:off x="6332538" y="1582738"/>
            <a:ext cx="179387" cy="80962"/>
          </a:xfrm>
          <a:custGeom>
            <a:avLst/>
            <a:gdLst>
              <a:gd name="T0" fmla="*/ 41977 w 500"/>
              <a:gd name="T1" fmla="*/ 0 h 226"/>
              <a:gd name="T2" fmla="*/ 179028 w 500"/>
              <a:gd name="T3" fmla="*/ 0 h 226"/>
              <a:gd name="T4" fmla="*/ 136693 w 500"/>
              <a:gd name="T5" fmla="*/ 80604 h 226"/>
              <a:gd name="T6" fmla="*/ 0 w 500"/>
              <a:gd name="T7" fmla="*/ 80604 h 226"/>
              <a:gd name="T8" fmla="*/ 41977 w 500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00"/>
              <a:gd name="T16" fmla="*/ 0 h 226"/>
              <a:gd name="T17" fmla="*/ 500 w 500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00" h="226">
                <a:moveTo>
                  <a:pt x="117" y="0"/>
                </a:moveTo>
                <a:lnTo>
                  <a:pt x="499" y="0"/>
                </a:lnTo>
                <a:lnTo>
                  <a:pt x="381" y="225"/>
                </a:lnTo>
                <a:lnTo>
                  <a:pt x="0" y="225"/>
                </a:lnTo>
                <a:lnTo>
                  <a:pt x="117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808" name="Freeform 74"/>
          <p:cNvSpPr>
            <a:spLocks noChangeArrowheads="1"/>
          </p:cNvSpPr>
          <p:nvPr/>
        </p:nvSpPr>
        <p:spPr bwMode="auto">
          <a:xfrm>
            <a:off x="5861050" y="1684338"/>
            <a:ext cx="177800" cy="80962"/>
          </a:xfrm>
          <a:custGeom>
            <a:avLst/>
            <a:gdLst>
              <a:gd name="T0" fmla="*/ 41666 w 495"/>
              <a:gd name="T1" fmla="*/ 0 h 226"/>
              <a:gd name="T2" fmla="*/ 177441 w 495"/>
              <a:gd name="T3" fmla="*/ 0 h 226"/>
              <a:gd name="T4" fmla="*/ 135415 w 495"/>
              <a:gd name="T5" fmla="*/ 80604 h 226"/>
              <a:gd name="T6" fmla="*/ 0 w 495"/>
              <a:gd name="T7" fmla="*/ 80604 h 226"/>
              <a:gd name="T8" fmla="*/ 41666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6" y="0"/>
                </a:moveTo>
                <a:lnTo>
                  <a:pt x="494" y="0"/>
                </a:lnTo>
                <a:lnTo>
                  <a:pt x="377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809" name="Freeform 76"/>
          <p:cNvSpPr>
            <a:spLocks noChangeArrowheads="1"/>
          </p:cNvSpPr>
          <p:nvPr/>
        </p:nvSpPr>
        <p:spPr bwMode="auto">
          <a:xfrm>
            <a:off x="2573338" y="1358900"/>
            <a:ext cx="177800" cy="80963"/>
          </a:xfrm>
          <a:custGeom>
            <a:avLst/>
            <a:gdLst>
              <a:gd name="T0" fmla="*/ 41666 w 495"/>
              <a:gd name="T1" fmla="*/ 0 h 226"/>
              <a:gd name="T2" fmla="*/ 177441 w 495"/>
              <a:gd name="T3" fmla="*/ 0 h 226"/>
              <a:gd name="T4" fmla="*/ 135056 w 495"/>
              <a:gd name="T5" fmla="*/ 80605 h 226"/>
              <a:gd name="T6" fmla="*/ 0 w 495"/>
              <a:gd name="T7" fmla="*/ 80605 h 226"/>
              <a:gd name="T8" fmla="*/ 41666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6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810" name="Freeform 78"/>
          <p:cNvSpPr>
            <a:spLocks noChangeArrowheads="1"/>
          </p:cNvSpPr>
          <p:nvPr/>
        </p:nvSpPr>
        <p:spPr bwMode="auto">
          <a:xfrm>
            <a:off x="3409950" y="1587500"/>
            <a:ext cx="179388" cy="80963"/>
          </a:xfrm>
          <a:custGeom>
            <a:avLst/>
            <a:gdLst>
              <a:gd name="T0" fmla="*/ 42061 w 499"/>
              <a:gd name="T1" fmla="*/ 0 h 226"/>
              <a:gd name="T2" fmla="*/ 179029 w 499"/>
              <a:gd name="T3" fmla="*/ 0 h 226"/>
              <a:gd name="T4" fmla="*/ 136249 w 499"/>
              <a:gd name="T5" fmla="*/ 80605 h 226"/>
              <a:gd name="T6" fmla="*/ 0 w 499"/>
              <a:gd name="T7" fmla="*/ 80605 h 226"/>
              <a:gd name="T8" fmla="*/ 42061 w 499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9"/>
              <a:gd name="T16" fmla="*/ 0 h 226"/>
              <a:gd name="T17" fmla="*/ 499 w 499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9" h="226">
                <a:moveTo>
                  <a:pt x="117" y="0"/>
                </a:moveTo>
                <a:lnTo>
                  <a:pt x="498" y="0"/>
                </a:lnTo>
                <a:lnTo>
                  <a:pt x="379" y="225"/>
                </a:lnTo>
                <a:lnTo>
                  <a:pt x="0" y="225"/>
                </a:lnTo>
                <a:lnTo>
                  <a:pt x="117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811" name="Freeform 160"/>
          <p:cNvSpPr>
            <a:spLocks noChangeArrowheads="1"/>
          </p:cNvSpPr>
          <p:nvPr/>
        </p:nvSpPr>
        <p:spPr bwMode="auto">
          <a:xfrm>
            <a:off x="3565525" y="2370138"/>
            <a:ext cx="177800" cy="80962"/>
          </a:xfrm>
          <a:custGeom>
            <a:avLst/>
            <a:gdLst>
              <a:gd name="T0" fmla="*/ 41666 w 495"/>
              <a:gd name="T1" fmla="*/ 0 h 226"/>
              <a:gd name="T2" fmla="*/ 177441 w 495"/>
              <a:gd name="T3" fmla="*/ 0 h 226"/>
              <a:gd name="T4" fmla="*/ 135056 w 495"/>
              <a:gd name="T5" fmla="*/ 80604 h 226"/>
              <a:gd name="T6" fmla="*/ 0 w 495"/>
              <a:gd name="T7" fmla="*/ 80604 h 226"/>
              <a:gd name="T8" fmla="*/ 41666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6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9" name="Footer Placeholder 16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Recap – Local Networking</a:t>
            </a:r>
          </a:p>
        </p:txBody>
      </p:sp>
      <p:sp>
        <p:nvSpPr>
          <p:cNvPr id="6758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Why are IP addresses fixed within a PN?</a:t>
            </a:r>
          </a:p>
          <a:p>
            <a:endParaRPr lang="nl-NL" smtClean="0"/>
          </a:p>
          <a:p>
            <a:r>
              <a:rPr lang="nl-NL" smtClean="0"/>
              <a:t>How can the routing protocol implementation remain the same when routing only Personal Nodes?</a:t>
            </a:r>
          </a:p>
          <a:p>
            <a:endParaRPr lang="nl-NL" smtClean="0"/>
          </a:p>
          <a:p>
            <a:r>
              <a:rPr lang="nl-NL" smtClean="0"/>
              <a:t>Why do we need link quality assessment?</a:t>
            </a:r>
          </a:p>
          <a:p>
            <a:endParaRPr lang="nl-NL" smtClean="0"/>
          </a:p>
          <a:p>
            <a:endParaRPr lang="nl-NL" smtClean="0"/>
          </a:p>
        </p:txBody>
      </p:sp>
      <p:sp>
        <p:nvSpPr>
          <p:cNvPr id="6758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Copyright 2011 Delft University of Technology</a:t>
            </a:r>
            <a:endParaRPr lang="en-US" smtClean="0">
              <a:latin typeface="Arial" charset="0"/>
            </a:endParaRPr>
          </a:p>
        </p:txBody>
      </p:sp>
      <p:sp>
        <p:nvSpPr>
          <p:cNvPr id="6758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2EA4981-00E2-4308-9CB7-5C40FBC2E98F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PN Network Component Architecture</a:t>
            </a:r>
          </a:p>
        </p:txBody>
      </p:sp>
      <p:sp>
        <p:nvSpPr>
          <p:cNvPr id="28674" name="Rectangle 29"/>
          <p:cNvSpPr>
            <a:spLocks noChangeArrowheads="1"/>
          </p:cNvSpPr>
          <p:nvPr/>
        </p:nvSpPr>
        <p:spPr bwMode="auto">
          <a:xfrm>
            <a:off x="0" y="177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nl-NL"/>
          </a:p>
        </p:txBody>
      </p:sp>
      <p:grpSp>
        <p:nvGrpSpPr>
          <p:cNvPr id="28675" name="Group 26"/>
          <p:cNvGrpSpPr>
            <a:grpSpLocks/>
          </p:cNvGrpSpPr>
          <p:nvPr/>
        </p:nvGrpSpPr>
        <p:grpSpPr bwMode="auto">
          <a:xfrm>
            <a:off x="539750" y="1643063"/>
            <a:ext cx="8064500" cy="4148137"/>
            <a:chOff x="611188" y="1643063"/>
            <a:chExt cx="8064500" cy="4148137"/>
          </a:xfrm>
        </p:grpSpPr>
        <p:sp>
          <p:nvSpPr>
            <p:cNvPr id="28679" name="AutoShape 28"/>
            <p:cNvSpPr>
              <a:spLocks noChangeAspect="1" noChangeArrowheads="1" noTextEdit="1"/>
            </p:cNvSpPr>
            <p:nvPr/>
          </p:nvSpPr>
          <p:spPr bwMode="auto">
            <a:xfrm>
              <a:off x="611188" y="1643063"/>
              <a:ext cx="8064500" cy="414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80" name="Rectangle 27"/>
            <p:cNvSpPr>
              <a:spLocks noChangeArrowheads="1"/>
            </p:cNvSpPr>
            <p:nvPr/>
          </p:nvSpPr>
          <p:spPr bwMode="auto">
            <a:xfrm>
              <a:off x="611188" y="4884738"/>
              <a:ext cx="8064500" cy="906462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Link Layer Technologies</a:t>
              </a:r>
              <a:endParaRPr lang="en-GB">
                <a:ea typeface="Times New Roman" pitchFamily="18" charset="0"/>
                <a:cs typeface="Arial" charset="0"/>
              </a:endParaRPr>
            </a:p>
            <a:p>
              <a:endParaRPr lang="en-GB" sz="28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28681" name="Rectangle 26"/>
            <p:cNvSpPr>
              <a:spLocks noChangeArrowheads="1"/>
            </p:cNvSpPr>
            <p:nvPr/>
          </p:nvSpPr>
          <p:spPr bwMode="auto">
            <a:xfrm>
              <a:off x="690563" y="5281613"/>
              <a:ext cx="2608262" cy="393700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12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Radio Resource Management</a:t>
              </a:r>
              <a:endParaRPr lang="en-GB" sz="12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28682" name="Rectangle 25"/>
            <p:cNvSpPr>
              <a:spLocks noChangeArrowheads="1"/>
            </p:cNvSpPr>
            <p:nvPr/>
          </p:nvSpPr>
          <p:spPr bwMode="auto">
            <a:xfrm>
              <a:off x="3378200" y="5281613"/>
              <a:ext cx="1423988" cy="393700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12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Link Layer 1</a:t>
              </a:r>
              <a:endParaRPr lang="en-GB" sz="12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28683" name="Rectangle 24"/>
            <p:cNvSpPr>
              <a:spLocks noChangeArrowheads="1"/>
            </p:cNvSpPr>
            <p:nvPr/>
          </p:nvSpPr>
          <p:spPr bwMode="auto">
            <a:xfrm>
              <a:off x="2587625" y="2671763"/>
              <a:ext cx="6088063" cy="2133600"/>
            </a:xfrm>
            <a:prstGeom prst="rect">
              <a:avLst/>
            </a:prstGeom>
            <a:solidFill>
              <a:srgbClr val="3366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2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PN networking</a:t>
              </a:r>
            </a:p>
            <a:p>
              <a:endParaRPr lang="en-GB" sz="900">
                <a:solidFill>
                  <a:srgbClr val="000000"/>
                </a:solidFill>
                <a:ea typeface="Times New Roman" pitchFamily="18" charset="0"/>
                <a:cs typeface="Arial" charset="0"/>
              </a:endParaRPr>
            </a:p>
            <a:p>
              <a:endParaRPr lang="en-GB" sz="900">
                <a:solidFill>
                  <a:srgbClr val="000000"/>
                </a:solidFill>
                <a:ea typeface="Times New Roman" pitchFamily="18" charset="0"/>
                <a:cs typeface="Arial" charset="0"/>
              </a:endParaRPr>
            </a:p>
            <a:p>
              <a:endParaRPr lang="en-GB" sz="900">
                <a:solidFill>
                  <a:srgbClr val="000000"/>
                </a:solidFill>
                <a:ea typeface="Times New Roman" pitchFamily="18" charset="0"/>
                <a:cs typeface="Arial" charset="0"/>
              </a:endParaRPr>
            </a:p>
            <a:p>
              <a:endParaRPr lang="en-GB" sz="900">
                <a:solidFill>
                  <a:srgbClr val="000000"/>
                </a:solidFill>
                <a:ea typeface="Times New Roman" pitchFamily="18" charset="0"/>
                <a:cs typeface="Arial" charset="0"/>
              </a:endParaRPr>
            </a:p>
            <a:p>
              <a:endParaRPr lang="en-GB" sz="900">
                <a:solidFill>
                  <a:srgbClr val="000000"/>
                </a:solidFill>
                <a:ea typeface="Times New Roman" pitchFamily="18" charset="0"/>
                <a:cs typeface="Arial" charset="0"/>
              </a:endParaRPr>
            </a:p>
            <a:p>
              <a:endParaRPr lang="en-GB" sz="900">
                <a:solidFill>
                  <a:srgbClr val="000000"/>
                </a:solidFill>
                <a:ea typeface="Times New Roman" pitchFamily="18" charset="0"/>
                <a:cs typeface="Arial" charset="0"/>
              </a:endParaRPr>
            </a:p>
            <a:p>
              <a:endParaRPr lang="en-GB" sz="900">
                <a:solidFill>
                  <a:srgbClr val="000000"/>
                </a:solidFill>
                <a:ea typeface="Times New Roman" pitchFamily="18" charset="0"/>
                <a:cs typeface="Arial" charset="0"/>
              </a:endParaRPr>
            </a:p>
            <a:p>
              <a:endParaRPr lang="en-GB" sz="900">
                <a:solidFill>
                  <a:srgbClr val="000000"/>
                </a:solidFill>
                <a:ea typeface="Times New Roman" pitchFamily="18" charset="0"/>
                <a:cs typeface="Arial" charset="0"/>
              </a:endParaRPr>
            </a:p>
            <a:p>
              <a:endParaRPr lang="en-GB" sz="900">
                <a:solidFill>
                  <a:srgbClr val="000000"/>
                </a:solidFill>
                <a:ea typeface="Times New Roman" pitchFamily="18" charset="0"/>
                <a:cs typeface="Arial" charset="0"/>
              </a:endParaRPr>
            </a:p>
            <a:p>
              <a:endParaRPr lang="en-GB" sz="900">
                <a:solidFill>
                  <a:srgbClr val="000000"/>
                </a:solidFill>
                <a:ea typeface="Times New Roman" pitchFamily="18" charset="0"/>
                <a:cs typeface="Arial" charset="0"/>
              </a:endParaRPr>
            </a:p>
            <a:p>
              <a:endParaRPr lang="en-GB" sz="900">
                <a:solidFill>
                  <a:srgbClr val="000000"/>
                </a:solidFill>
                <a:ea typeface="Times New Roman" pitchFamily="18" charset="0"/>
                <a:cs typeface="Arial" charset="0"/>
              </a:endParaRPr>
            </a:p>
            <a:p>
              <a:endParaRPr lang="en-GB" sz="900">
                <a:solidFill>
                  <a:srgbClr val="000000"/>
                </a:solidFill>
                <a:ea typeface="Times New Roman" pitchFamily="18" charset="0"/>
                <a:cs typeface="Arial" charset="0"/>
              </a:endParaRPr>
            </a:p>
            <a:p>
              <a:endParaRPr lang="en-GB" sz="9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28684" name="Rectangle 23"/>
            <p:cNvSpPr>
              <a:spLocks noChangeArrowheads="1"/>
            </p:cNvSpPr>
            <p:nvPr/>
          </p:nvSpPr>
          <p:spPr bwMode="auto">
            <a:xfrm>
              <a:off x="2667000" y="3067050"/>
              <a:ext cx="2767013" cy="711200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12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Intra-Cluster Routing</a:t>
              </a:r>
              <a:endParaRPr lang="en-GB" sz="1200">
                <a:ea typeface="Times New Roman" pitchFamily="18" charset="0"/>
                <a:cs typeface="Arial" charset="0"/>
              </a:endParaRPr>
            </a:p>
            <a:p>
              <a:endParaRPr lang="en-GB" sz="12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28685" name="Rectangle 22"/>
            <p:cNvSpPr>
              <a:spLocks noChangeArrowheads="1"/>
            </p:cNvSpPr>
            <p:nvPr/>
          </p:nvSpPr>
          <p:spPr bwMode="auto">
            <a:xfrm>
              <a:off x="5521325" y="3067050"/>
              <a:ext cx="1652588" cy="1581150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12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Inter-Cluster</a:t>
              </a:r>
              <a:endParaRPr lang="en-GB" sz="1200">
                <a:ea typeface="Times New Roman" pitchFamily="18" charset="0"/>
                <a:cs typeface="Arial" charset="0"/>
              </a:endParaRPr>
            </a:p>
            <a:p>
              <a:pPr algn="ctr"/>
              <a:r>
                <a:rPr lang="en-GB" sz="12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Routing</a:t>
              </a:r>
            </a:p>
            <a:p>
              <a:pPr algn="ctr"/>
              <a:r>
                <a:rPr lang="en-GB" sz="12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+</a:t>
              </a:r>
            </a:p>
            <a:p>
              <a:pPr algn="ctr"/>
              <a:r>
                <a:rPr lang="en-GB" sz="12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Tunnelling</a:t>
              </a:r>
              <a:endParaRPr lang="en-GB" sz="1200">
                <a:ea typeface="Times New Roman" pitchFamily="18" charset="0"/>
                <a:cs typeface="Arial" charset="0"/>
              </a:endParaRPr>
            </a:p>
            <a:p>
              <a:endParaRPr lang="en-GB" sz="12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28686" name="Rectangle 21"/>
            <p:cNvSpPr>
              <a:spLocks noChangeArrowheads="1"/>
            </p:cNvSpPr>
            <p:nvPr/>
          </p:nvSpPr>
          <p:spPr bwMode="auto">
            <a:xfrm>
              <a:off x="7251700" y="3067050"/>
              <a:ext cx="1344613" cy="1581150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12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Foreign</a:t>
              </a:r>
              <a:endParaRPr lang="en-GB" sz="1200">
                <a:ea typeface="Times New Roman" pitchFamily="18" charset="0"/>
                <a:cs typeface="Arial" charset="0"/>
              </a:endParaRPr>
            </a:p>
            <a:p>
              <a:pPr algn="ctr"/>
              <a:r>
                <a:rPr lang="en-GB" sz="12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Communication</a:t>
              </a:r>
              <a:endParaRPr lang="en-GB" sz="1200">
                <a:ea typeface="Times New Roman" pitchFamily="18" charset="0"/>
                <a:cs typeface="Arial" charset="0"/>
              </a:endParaRPr>
            </a:p>
            <a:p>
              <a:pPr algn="ctr"/>
              <a:endParaRPr lang="en-GB" sz="12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28687" name="Rectangle 20"/>
            <p:cNvSpPr>
              <a:spLocks noChangeArrowheads="1"/>
            </p:cNvSpPr>
            <p:nvPr/>
          </p:nvSpPr>
          <p:spPr bwMode="auto">
            <a:xfrm>
              <a:off x="2667000" y="3857625"/>
              <a:ext cx="2767013" cy="790575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12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Cluster Formation</a:t>
              </a:r>
              <a:endParaRPr lang="en-GB" sz="1200">
                <a:ea typeface="Times New Roman" pitchFamily="18" charset="0"/>
                <a:cs typeface="Arial" charset="0"/>
              </a:endParaRPr>
            </a:p>
            <a:p>
              <a:endParaRPr lang="en-GB" sz="12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28688" name="Rectangle 19"/>
            <p:cNvSpPr>
              <a:spLocks noChangeArrowheads="1"/>
            </p:cNvSpPr>
            <p:nvPr/>
          </p:nvSpPr>
          <p:spPr bwMode="auto">
            <a:xfrm>
              <a:off x="5592763" y="4330700"/>
              <a:ext cx="1533525" cy="238125"/>
            </a:xfrm>
            <a:prstGeom prst="rect">
              <a:avLst/>
            </a:prstGeom>
            <a:solidFill>
              <a:srgbClr val="33CC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PN Agent Client</a:t>
              </a:r>
              <a:endParaRPr lang="en-GB" sz="10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28689" name="Rectangle 18"/>
            <p:cNvSpPr>
              <a:spLocks noChangeArrowheads="1"/>
            </p:cNvSpPr>
            <p:nvPr/>
          </p:nvSpPr>
          <p:spPr bwMode="auto">
            <a:xfrm>
              <a:off x="4090988" y="3462338"/>
              <a:ext cx="1263650" cy="236537"/>
            </a:xfrm>
            <a:prstGeom prst="rect">
              <a:avLst/>
            </a:prstGeom>
            <a:solidFill>
              <a:srgbClr val="33CC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Routing</a:t>
              </a:r>
              <a:endParaRPr lang="en-GB" sz="10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28690" name="Rectangle 17"/>
            <p:cNvSpPr>
              <a:spLocks noChangeArrowheads="1"/>
            </p:cNvSpPr>
            <p:nvPr/>
          </p:nvSpPr>
          <p:spPr bwMode="auto">
            <a:xfrm>
              <a:off x="4090988" y="4330700"/>
              <a:ext cx="1282700" cy="238125"/>
            </a:xfrm>
            <a:prstGeom prst="rect">
              <a:avLst/>
            </a:prstGeom>
            <a:solidFill>
              <a:srgbClr val="33CC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9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Neighbour Discovery</a:t>
              </a:r>
              <a:endParaRPr lang="en-GB" sz="9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28691" name="Rectangle 16"/>
            <p:cNvSpPr>
              <a:spLocks noChangeArrowheads="1"/>
            </p:cNvSpPr>
            <p:nvPr/>
          </p:nvSpPr>
          <p:spPr bwMode="auto">
            <a:xfrm>
              <a:off x="2746375" y="4330700"/>
              <a:ext cx="1282700" cy="238125"/>
            </a:xfrm>
            <a:prstGeom prst="rect">
              <a:avLst/>
            </a:prstGeom>
            <a:solidFill>
              <a:srgbClr val="33CC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LQA</a:t>
              </a:r>
              <a:endParaRPr lang="en-GB" sz="10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28692" name="Rectangle 15"/>
            <p:cNvSpPr>
              <a:spLocks noChangeArrowheads="1"/>
            </p:cNvSpPr>
            <p:nvPr/>
          </p:nvSpPr>
          <p:spPr bwMode="auto">
            <a:xfrm>
              <a:off x="2746375" y="3462338"/>
              <a:ext cx="1263650" cy="236537"/>
            </a:xfrm>
            <a:prstGeom prst="rect">
              <a:avLst/>
            </a:prstGeom>
            <a:solidFill>
              <a:srgbClr val="33CC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GW Discovery</a:t>
              </a:r>
              <a:endParaRPr lang="en-GB" sz="10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28693" name="Rectangle 14"/>
            <p:cNvSpPr>
              <a:spLocks noChangeArrowheads="1"/>
            </p:cNvSpPr>
            <p:nvPr/>
          </p:nvSpPr>
          <p:spPr bwMode="auto">
            <a:xfrm>
              <a:off x="611188" y="2671763"/>
              <a:ext cx="1897062" cy="2133600"/>
            </a:xfrm>
            <a:prstGeom prst="rect">
              <a:avLst/>
            </a:prstGeom>
            <a:solidFill>
              <a:srgbClr val="3366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2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Control</a:t>
              </a:r>
              <a:endParaRPr lang="en-GB" sz="2000">
                <a:ea typeface="Times New Roman" pitchFamily="18" charset="0"/>
                <a:cs typeface="Arial" charset="0"/>
              </a:endParaRPr>
            </a:p>
            <a:p>
              <a:endParaRPr lang="en-GB" sz="2000">
                <a:ea typeface="Times New Roman" pitchFamily="18" charset="0"/>
                <a:cs typeface="Arial" charset="0"/>
              </a:endParaRPr>
            </a:p>
            <a:p>
              <a:endParaRPr lang="en-GB" sz="900">
                <a:ea typeface="Times New Roman" pitchFamily="18" charset="0"/>
                <a:cs typeface="Arial" charset="0"/>
              </a:endParaRPr>
            </a:p>
            <a:p>
              <a:endParaRPr lang="en-GB" sz="900">
                <a:ea typeface="Times New Roman" pitchFamily="18" charset="0"/>
                <a:cs typeface="Arial" charset="0"/>
              </a:endParaRPr>
            </a:p>
            <a:p>
              <a:endParaRPr lang="en-GB" sz="900">
                <a:ea typeface="Times New Roman" pitchFamily="18" charset="0"/>
                <a:cs typeface="Arial" charset="0"/>
              </a:endParaRPr>
            </a:p>
            <a:p>
              <a:endParaRPr lang="en-GB" sz="900">
                <a:ea typeface="Times New Roman" pitchFamily="18" charset="0"/>
                <a:cs typeface="Arial" charset="0"/>
              </a:endParaRPr>
            </a:p>
            <a:p>
              <a:endParaRPr lang="en-GB" sz="900">
                <a:ea typeface="Times New Roman" pitchFamily="18" charset="0"/>
                <a:cs typeface="Arial" charset="0"/>
              </a:endParaRPr>
            </a:p>
            <a:p>
              <a:endParaRPr lang="en-GB" sz="900">
                <a:ea typeface="Times New Roman" pitchFamily="18" charset="0"/>
                <a:cs typeface="Arial" charset="0"/>
              </a:endParaRPr>
            </a:p>
            <a:p>
              <a:endParaRPr lang="en-GB" sz="900">
                <a:ea typeface="Times New Roman" pitchFamily="18" charset="0"/>
                <a:cs typeface="Arial" charset="0"/>
              </a:endParaRPr>
            </a:p>
            <a:p>
              <a:endParaRPr lang="en-GB" sz="900">
                <a:ea typeface="Times New Roman" pitchFamily="18" charset="0"/>
                <a:cs typeface="Arial" charset="0"/>
              </a:endParaRPr>
            </a:p>
            <a:p>
              <a:endParaRPr lang="en-GB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28694" name="Rectangle 13"/>
            <p:cNvSpPr>
              <a:spLocks noChangeArrowheads="1"/>
            </p:cNvSpPr>
            <p:nvPr/>
          </p:nvSpPr>
          <p:spPr bwMode="auto">
            <a:xfrm>
              <a:off x="690563" y="3067050"/>
              <a:ext cx="1738312" cy="1581150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12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Personalization</a:t>
              </a:r>
              <a:endParaRPr lang="en-GB" sz="1200">
                <a:ea typeface="Times New Roman" pitchFamily="18" charset="0"/>
                <a:cs typeface="Arial" charset="0"/>
              </a:endParaRPr>
            </a:p>
            <a:p>
              <a:endParaRPr lang="en-GB" sz="12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28695" name="Rectangle 12"/>
            <p:cNvSpPr>
              <a:spLocks noChangeArrowheads="1"/>
            </p:cNvSpPr>
            <p:nvPr/>
          </p:nvSpPr>
          <p:spPr bwMode="auto">
            <a:xfrm>
              <a:off x="939800" y="4330700"/>
              <a:ext cx="1284288" cy="238125"/>
            </a:xfrm>
            <a:prstGeom prst="rect">
              <a:avLst/>
            </a:prstGeom>
            <a:solidFill>
              <a:srgbClr val="33CC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Configuration</a:t>
              </a:r>
              <a:endParaRPr lang="en-GB" sz="10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28696" name="Rectangle 11"/>
            <p:cNvSpPr>
              <a:spLocks noChangeArrowheads="1"/>
            </p:cNvSpPr>
            <p:nvPr/>
          </p:nvSpPr>
          <p:spPr bwMode="auto">
            <a:xfrm>
              <a:off x="939800" y="4014788"/>
              <a:ext cx="1284288" cy="238125"/>
            </a:xfrm>
            <a:prstGeom prst="rect">
              <a:avLst/>
            </a:prstGeom>
            <a:solidFill>
              <a:srgbClr val="33CC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10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Key Distribution</a:t>
              </a:r>
              <a:endParaRPr lang="en-GB" sz="10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28697" name="Rectangle 10"/>
            <p:cNvSpPr>
              <a:spLocks noChangeArrowheads="1"/>
            </p:cNvSpPr>
            <p:nvPr/>
          </p:nvSpPr>
          <p:spPr bwMode="auto">
            <a:xfrm>
              <a:off x="4879975" y="5281613"/>
              <a:ext cx="1423988" cy="393700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12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Link Layer 2</a:t>
              </a:r>
              <a:endParaRPr lang="en-GB" sz="12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28698" name="Rectangle 9"/>
            <p:cNvSpPr>
              <a:spLocks noChangeArrowheads="1"/>
            </p:cNvSpPr>
            <p:nvPr/>
          </p:nvSpPr>
          <p:spPr bwMode="auto">
            <a:xfrm>
              <a:off x="7173913" y="5281613"/>
              <a:ext cx="1422400" cy="393700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 sz="120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Link Layer N</a:t>
              </a:r>
              <a:endParaRPr lang="en-GB" sz="12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28699" name="Text Box 8"/>
            <p:cNvSpPr txBox="1">
              <a:spLocks noChangeArrowheads="1"/>
            </p:cNvSpPr>
            <p:nvPr/>
          </p:nvSpPr>
          <p:spPr bwMode="auto">
            <a:xfrm>
              <a:off x="6303963" y="4964113"/>
              <a:ext cx="869950" cy="7096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0409" tIns="35204" rIns="70409" bIns="35204"/>
            <a:lstStyle/>
            <a:p>
              <a:r>
                <a:rPr lang="en-GB" sz="3700">
                  <a:solidFill>
                    <a:srgbClr val="000000"/>
                  </a:solidFill>
                  <a:latin typeface="Times" pitchFamily="18" charset="0"/>
                  <a:ea typeface="Times New Roman" pitchFamily="18" charset="0"/>
                  <a:cs typeface="Arial" charset="0"/>
                </a:rPr>
                <a:t>…</a:t>
              </a:r>
              <a:endParaRPr lang="en-GB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28700" name="Rectangle 7"/>
            <p:cNvSpPr>
              <a:spLocks noChangeArrowheads="1"/>
            </p:cNvSpPr>
            <p:nvPr/>
          </p:nvSpPr>
          <p:spPr bwMode="auto">
            <a:xfrm>
              <a:off x="611188" y="1643063"/>
              <a:ext cx="8064500" cy="949325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300" tIns="36036" rIns="69300" bIns="36036" anchor="ctr"/>
            <a:lstStyle/>
            <a:p>
              <a:pPr algn="ctr"/>
              <a:r>
                <a:rPr lang="en-GB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Services and Applications</a:t>
              </a:r>
              <a:endParaRPr lang="en-GB">
                <a:ea typeface="Times New Roman" pitchFamily="18" charset="0"/>
                <a:cs typeface="Arial" charset="0"/>
              </a:endParaRPr>
            </a:p>
          </p:txBody>
        </p:sp>
      </p:grpSp>
      <p:sp>
        <p:nvSpPr>
          <p:cNvPr id="28677" name="Slide Number Placeholder 2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B0DAA2-7B7C-4F2C-8030-E204AC6E7E6B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8678" name="Footer Placeholder 29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Copyright 2011 Delft University of Technology</a:t>
            </a:r>
            <a:endParaRPr lang="en-US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Copyright 2011 Delft University of Technology</a:t>
            </a:r>
            <a:endParaRPr lang="en-US" smtClean="0">
              <a:latin typeface="Arial" charset="0"/>
            </a:endParaRPr>
          </a:p>
        </p:txBody>
      </p:sp>
      <p:sp>
        <p:nvSpPr>
          <p:cNvPr id="29699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1348037-EB13-4A81-B529-79E35281F0BD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9700" name="Text Placeholder 7"/>
          <p:cNvSpPr>
            <a:spLocks noGrp="1"/>
          </p:cNvSpPr>
          <p:nvPr>
            <p:ph type="body" idx="4294967295"/>
          </p:nvPr>
        </p:nvSpPr>
        <p:spPr>
          <a:xfrm>
            <a:off x="684213" y="1295400"/>
            <a:ext cx="7772400" cy="1379538"/>
          </a:xfrm>
        </p:spPr>
        <p:txBody>
          <a:bodyPr anchor="b"/>
          <a:lstStyle/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Personal Networks</a:t>
            </a:r>
          </a:p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Local Networking</a:t>
            </a: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12D0EE0A-AEB8-4090-B1B8-9B6EF345AF81}" type="slidenum">
              <a:rPr lang="en-US" sz="1400">
                <a:solidFill>
                  <a:schemeClr val="bg1"/>
                </a:solidFill>
                <a:latin typeface="+mj-lt"/>
              </a:rPr>
              <a:pPr algn="r">
                <a:defRPr/>
              </a:pPr>
              <a:t>4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702" name="Content Placeholder 8"/>
          <p:cNvSpPr>
            <a:spLocks noGrp="1"/>
          </p:cNvSpPr>
          <p:nvPr>
            <p:ph idx="4294967295"/>
          </p:nvPr>
        </p:nvSpPr>
        <p:spPr>
          <a:xfrm>
            <a:off x="457200" y="3038475"/>
            <a:ext cx="8229600" cy="3087688"/>
          </a:xfrm>
        </p:spPr>
        <p:txBody>
          <a:bodyPr/>
          <a:lstStyle/>
          <a:p>
            <a:pPr lvl="2"/>
            <a:r>
              <a:rPr lang="en-US" b="1" smtClean="0">
                <a:solidFill>
                  <a:srgbClr val="703096"/>
                </a:solidFill>
              </a:rPr>
              <a:t>Addressing in Personal Networks</a:t>
            </a:r>
          </a:p>
          <a:p>
            <a:pPr lvl="2"/>
            <a:r>
              <a:rPr lang="en-US" smtClean="0"/>
              <a:t>Formation of Clusters</a:t>
            </a:r>
          </a:p>
          <a:p>
            <a:pPr lvl="2"/>
            <a:r>
              <a:rPr lang="en-US" smtClean="0"/>
              <a:t>Routing in Clusters</a:t>
            </a:r>
          </a:p>
          <a:p>
            <a:pPr lvl="2"/>
            <a:r>
              <a:rPr lang="en-US" smtClean="0"/>
              <a:t>Broadcasting in Clusters</a:t>
            </a:r>
            <a:endParaRPr lang="nl-NL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Addressing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smtClean="0"/>
              <a:t>Each PN Node has an IP address</a:t>
            </a:r>
          </a:p>
          <a:p>
            <a:r>
              <a:rPr lang="en-US" sz="2800" smtClean="0"/>
              <a:t>Flat addressing within the PN</a:t>
            </a:r>
          </a:p>
          <a:p>
            <a:r>
              <a:rPr lang="en-US" sz="2800" smtClean="0"/>
              <a:t>Unique within the PN</a:t>
            </a:r>
          </a:p>
          <a:p>
            <a:r>
              <a:rPr lang="en-US" sz="2800" smtClean="0"/>
              <a:t>Assigned at Personalization</a:t>
            </a:r>
          </a:p>
          <a:p>
            <a:r>
              <a:rPr lang="en-US" sz="2800" smtClean="0"/>
              <a:t>Never changes</a:t>
            </a:r>
          </a:p>
          <a:p>
            <a:endParaRPr lang="en-US" sz="2800" smtClean="0"/>
          </a:p>
          <a:p>
            <a:r>
              <a:rPr lang="en-US" sz="2800" smtClean="0"/>
              <a:t>TCP / UDP sessions are unaffected by mobility</a:t>
            </a:r>
          </a:p>
          <a:p>
            <a:endParaRPr lang="en-US" sz="2800" smtClean="0"/>
          </a:p>
          <a:p>
            <a:r>
              <a:rPr lang="en-US" sz="2800" smtClean="0"/>
              <a:t>We used IPv6, but IPv4 is no problem</a:t>
            </a:r>
          </a:p>
        </p:txBody>
      </p:sp>
      <p:sp>
        <p:nvSpPr>
          <p:cNvPr id="30724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89BA2C1-5F88-4244-B91A-B918533094F3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0725" name="Footer Placeholder 8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Copyright 2011 Delft University of Technology</a:t>
            </a:r>
            <a:endParaRPr lang="en-US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Copyright 2011 Delft University of Technology</a:t>
            </a:r>
            <a:endParaRPr lang="en-US" smtClean="0">
              <a:latin typeface="Arial" charset="0"/>
            </a:endParaRPr>
          </a:p>
        </p:txBody>
      </p:sp>
      <p:sp>
        <p:nvSpPr>
          <p:cNvPr id="31747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4D8ABC2-C989-407B-A865-CE7017B07092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1748" name="Text Placeholder 7"/>
          <p:cNvSpPr>
            <a:spLocks noGrp="1"/>
          </p:cNvSpPr>
          <p:nvPr>
            <p:ph type="body" idx="4294967295"/>
          </p:nvPr>
        </p:nvSpPr>
        <p:spPr>
          <a:xfrm>
            <a:off x="684213" y="1295400"/>
            <a:ext cx="7772400" cy="1379538"/>
          </a:xfrm>
        </p:spPr>
        <p:txBody>
          <a:bodyPr anchor="b"/>
          <a:lstStyle/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Personal Networks</a:t>
            </a:r>
          </a:p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Local Networking</a:t>
            </a: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77B9EED5-B902-4E9F-946E-5B21C09FA063}" type="slidenum">
              <a:rPr lang="en-US" sz="1400">
                <a:solidFill>
                  <a:schemeClr val="bg1"/>
                </a:solidFill>
                <a:latin typeface="+mj-lt"/>
              </a:rPr>
              <a:pPr algn="r">
                <a:defRPr/>
              </a:pPr>
              <a:t>6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750" name="Content Placeholder 8"/>
          <p:cNvSpPr>
            <a:spLocks noGrp="1"/>
          </p:cNvSpPr>
          <p:nvPr>
            <p:ph idx="4294967295"/>
          </p:nvPr>
        </p:nvSpPr>
        <p:spPr>
          <a:xfrm>
            <a:off x="457200" y="3038475"/>
            <a:ext cx="8229600" cy="3087688"/>
          </a:xfrm>
        </p:spPr>
        <p:txBody>
          <a:bodyPr/>
          <a:lstStyle/>
          <a:p>
            <a:pPr lvl="2"/>
            <a:r>
              <a:rPr lang="en-US" smtClean="0"/>
              <a:t>Addressing in Personal Networks</a:t>
            </a:r>
          </a:p>
          <a:p>
            <a:pPr lvl="2"/>
            <a:r>
              <a:rPr lang="en-US" b="1" smtClean="0">
                <a:solidFill>
                  <a:srgbClr val="703096"/>
                </a:solidFill>
              </a:rPr>
              <a:t>Formation of Clusters</a:t>
            </a:r>
          </a:p>
          <a:p>
            <a:pPr lvl="2"/>
            <a:r>
              <a:rPr lang="en-US" smtClean="0"/>
              <a:t>Routing in Clusters</a:t>
            </a:r>
          </a:p>
          <a:p>
            <a:pPr lvl="2"/>
            <a:r>
              <a:rPr lang="en-US" smtClean="0"/>
              <a:t>Broadcasting in Clusters</a:t>
            </a:r>
            <a:endParaRPr lang="nl-NL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Copyright 2011 Delft University of Technology</a:t>
            </a:r>
            <a:endParaRPr lang="en-US" smtClean="0">
              <a:latin typeface="Arial" charset="0"/>
            </a:endParaRPr>
          </a:p>
        </p:txBody>
      </p:sp>
      <p:sp>
        <p:nvSpPr>
          <p:cNvPr id="34819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F15C33-A9D0-4FA8-A9DC-E4B1E9DE066E}" type="slidenum">
              <a:rPr lang="en-US" smtClean="0"/>
              <a:pPr/>
              <a:t>7</a:t>
            </a:fld>
            <a:endParaRPr lang="en-US" smtClean="0"/>
          </a:p>
        </p:txBody>
      </p:sp>
      <p:grpSp>
        <p:nvGrpSpPr>
          <p:cNvPr id="2" name="Group 185"/>
          <p:cNvGrpSpPr>
            <a:grpSpLocks/>
          </p:cNvGrpSpPr>
          <p:nvPr/>
        </p:nvGrpSpPr>
        <p:grpSpPr bwMode="auto">
          <a:xfrm>
            <a:off x="1847850" y="1844675"/>
            <a:ext cx="5892800" cy="3057525"/>
            <a:chOff x="1164" y="1162"/>
            <a:chExt cx="3712" cy="1926"/>
          </a:xfrm>
        </p:grpSpPr>
        <p:sp>
          <p:nvSpPr>
            <p:cNvPr id="34837" name="Oval 3"/>
            <p:cNvSpPr>
              <a:spLocks noChangeArrowheads="1"/>
            </p:cNvSpPr>
            <p:nvPr/>
          </p:nvSpPr>
          <p:spPr bwMode="auto">
            <a:xfrm>
              <a:off x="1164" y="1547"/>
              <a:ext cx="1421" cy="1541"/>
            </a:xfrm>
            <a:prstGeom prst="ellipse">
              <a:avLst/>
            </a:prstGeom>
            <a:solidFill>
              <a:srgbClr val="CC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000">
                <a:solidFill>
                  <a:srgbClr val="006600"/>
                </a:solidFill>
                <a:latin typeface="Tahoma" pitchFamily="34" charset="0"/>
              </a:endParaRPr>
            </a:p>
          </p:txBody>
        </p:sp>
        <p:sp>
          <p:nvSpPr>
            <p:cNvPr id="34838" name="Line 114"/>
            <p:cNvSpPr>
              <a:spLocks noChangeShapeType="1"/>
            </p:cNvSpPr>
            <p:nvPr/>
          </p:nvSpPr>
          <p:spPr bwMode="auto">
            <a:xfrm flipH="1">
              <a:off x="1621" y="2371"/>
              <a:ext cx="303" cy="441"/>
            </a:xfrm>
            <a:prstGeom prst="line">
              <a:avLst/>
            </a:prstGeom>
            <a:noFill/>
            <a:ln w="54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39" name="Line 115"/>
            <p:cNvSpPr>
              <a:spLocks noChangeShapeType="1"/>
            </p:cNvSpPr>
            <p:nvPr/>
          </p:nvSpPr>
          <p:spPr bwMode="auto">
            <a:xfrm flipH="1" flipV="1">
              <a:off x="1504" y="1984"/>
              <a:ext cx="420" cy="391"/>
            </a:xfrm>
            <a:prstGeom prst="line">
              <a:avLst/>
            </a:prstGeom>
            <a:noFill/>
            <a:ln w="54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40" name="Line 116"/>
            <p:cNvSpPr>
              <a:spLocks noChangeShapeType="1"/>
            </p:cNvSpPr>
            <p:nvPr/>
          </p:nvSpPr>
          <p:spPr bwMode="auto">
            <a:xfrm flipV="1">
              <a:off x="1920" y="1887"/>
              <a:ext cx="297" cy="488"/>
            </a:xfrm>
            <a:prstGeom prst="line">
              <a:avLst/>
            </a:prstGeom>
            <a:noFill/>
            <a:ln w="54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41" name="Line 183"/>
            <p:cNvSpPr>
              <a:spLocks noChangeShapeType="1"/>
            </p:cNvSpPr>
            <p:nvPr/>
          </p:nvSpPr>
          <p:spPr bwMode="auto">
            <a:xfrm flipH="1">
              <a:off x="2517" y="1480"/>
              <a:ext cx="408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42" name="Content Placeholder 2"/>
            <p:cNvSpPr>
              <a:spLocks/>
            </p:cNvSpPr>
            <p:nvPr/>
          </p:nvSpPr>
          <p:spPr bwMode="auto">
            <a:xfrm>
              <a:off x="2608" y="1162"/>
              <a:ext cx="2268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eaLnBrk="0" hangingPunct="0">
                <a:spcBef>
                  <a:spcPct val="20000"/>
                </a:spcBef>
                <a:buFont typeface="Times" pitchFamily="18" charset="0"/>
                <a:buNone/>
              </a:pPr>
              <a:r>
                <a:rPr lang="sv-SE" sz="2400">
                  <a:latin typeface="Tahoma" pitchFamily="34" charset="0"/>
                </a:rPr>
                <a:t>MANET Routing Domain</a:t>
              </a:r>
            </a:p>
          </p:txBody>
        </p:sp>
      </p:grpSp>
      <p:sp>
        <p:nvSpPr>
          <p:cNvPr id="34821" name="Rectangle 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Personal Node Recognition (1)</a:t>
            </a:r>
          </a:p>
        </p:txBody>
      </p:sp>
      <p:sp>
        <p:nvSpPr>
          <p:cNvPr id="34822" name="Line 64"/>
          <p:cNvSpPr>
            <a:spLocks noChangeShapeType="1"/>
          </p:cNvSpPr>
          <p:nvPr/>
        </p:nvSpPr>
        <p:spPr bwMode="auto">
          <a:xfrm>
            <a:off x="1592263" y="4448175"/>
            <a:ext cx="987425" cy="1587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3" name="Line 65"/>
          <p:cNvSpPr>
            <a:spLocks noChangeShapeType="1"/>
          </p:cNvSpPr>
          <p:nvPr/>
        </p:nvSpPr>
        <p:spPr bwMode="auto">
          <a:xfrm flipH="1">
            <a:off x="2576513" y="3767138"/>
            <a:ext cx="481012" cy="700087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4" name="Line 66"/>
          <p:cNvSpPr>
            <a:spLocks noChangeShapeType="1"/>
          </p:cNvSpPr>
          <p:nvPr/>
        </p:nvSpPr>
        <p:spPr bwMode="auto">
          <a:xfrm flipH="1" flipV="1">
            <a:off x="2390775" y="3149600"/>
            <a:ext cx="666750" cy="620713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5" name="Line 67"/>
          <p:cNvSpPr>
            <a:spLocks noChangeShapeType="1"/>
          </p:cNvSpPr>
          <p:nvPr/>
        </p:nvSpPr>
        <p:spPr bwMode="auto">
          <a:xfrm flipV="1">
            <a:off x="3051175" y="2995613"/>
            <a:ext cx="471488" cy="7747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6" name="Line 68"/>
          <p:cNvSpPr>
            <a:spLocks noChangeShapeType="1"/>
          </p:cNvSpPr>
          <p:nvPr/>
        </p:nvSpPr>
        <p:spPr bwMode="auto">
          <a:xfrm>
            <a:off x="3051175" y="3767138"/>
            <a:ext cx="941388" cy="75882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7" name="Line 69"/>
          <p:cNvSpPr>
            <a:spLocks noChangeShapeType="1"/>
          </p:cNvSpPr>
          <p:nvPr/>
        </p:nvSpPr>
        <p:spPr bwMode="auto">
          <a:xfrm flipH="1">
            <a:off x="3989388" y="3871913"/>
            <a:ext cx="677862" cy="65405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8" name="Line 70"/>
          <p:cNvSpPr>
            <a:spLocks noChangeShapeType="1"/>
          </p:cNvSpPr>
          <p:nvPr/>
        </p:nvSpPr>
        <p:spPr bwMode="auto">
          <a:xfrm>
            <a:off x="3005138" y="1955800"/>
            <a:ext cx="514350" cy="1052513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9" name="Oval 91"/>
          <p:cNvSpPr>
            <a:spLocks noChangeArrowheads="1"/>
          </p:cNvSpPr>
          <p:nvPr/>
        </p:nvSpPr>
        <p:spPr bwMode="auto">
          <a:xfrm>
            <a:off x="4506913" y="3767138"/>
            <a:ext cx="293687" cy="2889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 sz="2000">
              <a:solidFill>
                <a:srgbClr val="006600"/>
              </a:solidFill>
              <a:latin typeface="Tahoma" pitchFamily="34" charset="0"/>
            </a:endParaRPr>
          </a:p>
        </p:txBody>
      </p:sp>
      <p:sp>
        <p:nvSpPr>
          <p:cNvPr id="34830" name="Oval 94"/>
          <p:cNvSpPr>
            <a:spLocks noChangeArrowheads="1"/>
          </p:cNvSpPr>
          <p:nvPr/>
        </p:nvSpPr>
        <p:spPr bwMode="auto">
          <a:xfrm>
            <a:off x="3884613" y="4421188"/>
            <a:ext cx="292100" cy="2889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 sz="2000">
              <a:solidFill>
                <a:srgbClr val="006600"/>
              </a:solidFill>
              <a:latin typeface="Tahoma" pitchFamily="34" charset="0"/>
            </a:endParaRPr>
          </a:p>
        </p:txBody>
      </p:sp>
      <p:sp>
        <p:nvSpPr>
          <p:cNvPr id="34831" name="Oval 126"/>
          <p:cNvSpPr>
            <a:spLocks noChangeArrowheads="1"/>
          </p:cNvSpPr>
          <p:nvPr/>
        </p:nvSpPr>
        <p:spPr bwMode="auto">
          <a:xfrm>
            <a:off x="2208213" y="3019425"/>
            <a:ext cx="293687" cy="290513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 sz="2000">
              <a:solidFill>
                <a:srgbClr val="006600"/>
              </a:solidFill>
              <a:latin typeface="Tahoma" pitchFamily="34" charset="0"/>
            </a:endParaRPr>
          </a:p>
        </p:txBody>
      </p:sp>
      <p:sp>
        <p:nvSpPr>
          <p:cNvPr id="34832" name="Oval 127"/>
          <p:cNvSpPr>
            <a:spLocks noChangeArrowheads="1"/>
          </p:cNvSpPr>
          <p:nvPr/>
        </p:nvSpPr>
        <p:spPr bwMode="auto">
          <a:xfrm>
            <a:off x="2865438" y="3643313"/>
            <a:ext cx="293687" cy="290512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 sz="2000">
              <a:solidFill>
                <a:srgbClr val="006600"/>
              </a:solidFill>
              <a:latin typeface="Tahoma" pitchFamily="34" charset="0"/>
            </a:endParaRPr>
          </a:p>
        </p:txBody>
      </p:sp>
      <p:sp>
        <p:nvSpPr>
          <p:cNvPr id="34833" name="Oval 157"/>
          <p:cNvSpPr>
            <a:spLocks noChangeArrowheads="1"/>
          </p:cNvSpPr>
          <p:nvPr/>
        </p:nvSpPr>
        <p:spPr bwMode="auto">
          <a:xfrm>
            <a:off x="2881313" y="1773238"/>
            <a:ext cx="293687" cy="290512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 sz="2000">
              <a:solidFill>
                <a:srgbClr val="006600"/>
              </a:solidFill>
              <a:latin typeface="Tahoma" pitchFamily="34" charset="0"/>
            </a:endParaRPr>
          </a:p>
        </p:txBody>
      </p:sp>
      <p:sp>
        <p:nvSpPr>
          <p:cNvPr id="34834" name="Oval 164"/>
          <p:cNvSpPr>
            <a:spLocks noChangeArrowheads="1"/>
          </p:cNvSpPr>
          <p:nvPr/>
        </p:nvSpPr>
        <p:spPr bwMode="auto">
          <a:xfrm>
            <a:off x="2436813" y="4313238"/>
            <a:ext cx="293687" cy="288925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 sz="2000">
              <a:solidFill>
                <a:srgbClr val="006600"/>
              </a:solidFill>
              <a:latin typeface="Tahoma" pitchFamily="34" charset="0"/>
            </a:endParaRPr>
          </a:p>
        </p:txBody>
      </p:sp>
      <p:sp>
        <p:nvSpPr>
          <p:cNvPr id="34835" name="Oval 165"/>
          <p:cNvSpPr>
            <a:spLocks noChangeArrowheads="1"/>
          </p:cNvSpPr>
          <p:nvPr/>
        </p:nvSpPr>
        <p:spPr bwMode="auto">
          <a:xfrm>
            <a:off x="3368675" y="2884488"/>
            <a:ext cx="293688" cy="288925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 sz="2000">
              <a:solidFill>
                <a:srgbClr val="006600"/>
              </a:solidFill>
              <a:latin typeface="Tahoma" pitchFamily="34" charset="0"/>
            </a:endParaRPr>
          </a:p>
        </p:txBody>
      </p:sp>
      <p:sp>
        <p:nvSpPr>
          <p:cNvPr id="34836" name="Oval 167"/>
          <p:cNvSpPr>
            <a:spLocks noChangeArrowheads="1"/>
          </p:cNvSpPr>
          <p:nvPr/>
        </p:nvSpPr>
        <p:spPr bwMode="auto">
          <a:xfrm>
            <a:off x="1403350" y="4359275"/>
            <a:ext cx="293688" cy="290513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 sz="2000">
              <a:solidFill>
                <a:srgbClr val="00660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Node Recognition (2)</a:t>
            </a:r>
          </a:p>
        </p:txBody>
      </p:sp>
      <p:pic>
        <p:nvPicPr>
          <p:cNvPr id="3584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0" y="1295400"/>
            <a:ext cx="6477000" cy="467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4F3DD1F-AA27-4709-AF76-9CB99C48B341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3584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Copyright 2011 Delft University of Technology</a:t>
            </a:r>
            <a:endParaRPr lang="en-US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Personal Node Recognition (3)</a:t>
            </a:r>
            <a:endParaRPr lang="nl-NL" dirty="0" smtClean="0"/>
          </a:p>
        </p:txBody>
      </p:sp>
      <p:sp>
        <p:nvSpPr>
          <p:cNvPr id="36866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v-SE" smtClean="0"/>
              <a:t>Personal Neighbour Node Authentication:</a:t>
            </a:r>
          </a:p>
          <a:p>
            <a:pPr lvl="1">
              <a:lnSpc>
                <a:spcPct val="90000"/>
              </a:lnSpc>
            </a:pPr>
            <a:r>
              <a:rPr lang="sv-SE" smtClean="0"/>
              <a:t>Based on personalization</a:t>
            </a:r>
          </a:p>
          <a:p>
            <a:pPr lvl="1">
              <a:lnSpc>
                <a:spcPct val="90000"/>
              </a:lnSpc>
            </a:pPr>
            <a:r>
              <a:rPr lang="sv-SE" smtClean="0"/>
              <a:t>Filter out the other neighbors</a:t>
            </a:r>
          </a:p>
          <a:p>
            <a:pPr lvl="1">
              <a:lnSpc>
                <a:spcPct val="90000"/>
              </a:lnSpc>
            </a:pPr>
            <a:r>
              <a:rPr lang="sv-SE" smtClean="0"/>
              <a:t>Encrypt packets between personal nodes</a:t>
            </a:r>
          </a:p>
          <a:p>
            <a:pPr>
              <a:lnSpc>
                <a:spcPct val="90000"/>
              </a:lnSpc>
            </a:pPr>
            <a:r>
              <a:rPr lang="sv-SE" smtClean="0"/>
              <a:t>Introduce a ”layer” below networking:</a:t>
            </a:r>
          </a:p>
          <a:p>
            <a:pPr lvl="1">
              <a:lnSpc>
                <a:spcPct val="90000"/>
              </a:lnSpc>
            </a:pPr>
            <a:r>
              <a:rPr lang="sv-SE" smtClean="0"/>
              <a:t>Implements personal neighbour node discovery and authentication</a:t>
            </a:r>
          </a:p>
          <a:p>
            <a:pPr lvl="1">
              <a:lnSpc>
                <a:spcPct val="90000"/>
              </a:lnSpc>
            </a:pPr>
            <a:r>
              <a:rPr lang="sv-SE" smtClean="0"/>
              <a:t>Expose higher layers (e.g. routing) only to authenticated neighbours</a:t>
            </a:r>
          </a:p>
          <a:p>
            <a:pPr lvl="1">
              <a:lnSpc>
                <a:spcPct val="90000"/>
              </a:lnSpc>
            </a:pPr>
            <a:r>
              <a:rPr lang="sv-SE" smtClean="0"/>
              <a:t>MANET routing protocol can be unmodified</a:t>
            </a:r>
          </a:p>
        </p:txBody>
      </p:sp>
      <p:sp>
        <p:nvSpPr>
          <p:cNvPr id="36868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75F75D3-9C3C-408F-963D-B5268403634D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36869" name="Footer Placeholder 8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Copyright 2011 Delft University of Technology</a:t>
            </a:r>
            <a:endParaRPr lang="en-US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libri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</TotalTime>
  <Words>819</Words>
  <Application>Microsoft Office PowerPoint</Application>
  <PresentationFormat>On-screen Show (4:3)</PresentationFormat>
  <Paragraphs>262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Default Design</vt:lpstr>
      <vt:lpstr>Personal Networks Local Networking</vt:lpstr>
      <vt:lpstr>Three Layer View</vt:lpstr>
      <vt:lpstr>PN Network Component Architecture</vt:lpstr>
      <vt:lpstr>Slide 4</vt:lpstr>
      <vt:lpstr>Addressing</vt:lpstr>
      <vt:lpstr>Slide 6</vt:lpstr>
      <vt:lpstr>Personal Node Recognition (1)</vt:lpstr>
      <vt:lpstr>Personal Node Recognition (2)</vt:lpstr>
      <vt:lpstr>Personal Node Recognition (3)</vt:lpstr>
      <vt:lpstr>Personal Node Recognition (4)</vt:lpstr>
      <vt:lpstr>Personal Node Recognition (5)</vt:lpstr>
      <vt:lpstr>Slide 12</vt:lpstr>
      <vt:lpstr>Cluster Routing (1)</vt:lpstr>
      <vt:lpstr>Cluster Routing (2)</vt:lpstr>
      <vt:lpstr>Cluster Routing (3)</vt:lpstr>
      <vt:lpstr>Link Quality Assessment (1)</vt:lpstr>
      <vt:lpstr>Link Quality Assessment (2)</vt:lpstr>
      <vt:lpstr>Slide 18</vt:lpstr>
      <vt:lpstr>Flooding</vt:lpstr>
      <vt:lpstr>Recap – Local Networking</vt:lpstr>
    </vt:vector>
  </TitlesOfParts>
  <Company>TU Delft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 Networks</dc:title>
  <dc:creator>Martin Jacobsson</dc:creator>
  <cp:lastModifiedBy>Fransisca</cp:lastModifiedBy>
  <cp:revision>23</cp:revision>
  <dcterms:created xsi:type="dcterms:W3CDTF">2011-06-08T14:58:11Z</dcterms:created>
  <dcterms:modified xsi:type="dcterms:W3CDTF">2011-06-22T20:51:59Z</dcterms:modified>
</cp:coreProperties>
</file>