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82" r:id="rId3"/>
    <p:sldId id="262" r:id="rId4"/>
    <p:sldId id="275" r:id="rId5"/>
    <p:sldId id="276" r:id="rId6"/>
    <p:sldId id="279" r:id="rId7"/>
    <p:sldId id="283" r:id="rId8"/>
    <p:sldId id="277" r:id="rId9"/>
    <p:sldId id="278" r:id="rId10"/>
    <p:sldId id="284" r:id="rId11"/>
    <p:sldId id="271" r:id="rId12"/>
    <p:sldId id="285" r:id="rId13"/>
    <p:sldId id="264" r:id="rId14"/>
    <p:sldId id="265" r:id="rId15"/>
    <p:sldId id="266" r:id="rId16"/>
    <p:sldId id="287" r:id="rId17"/>
    <p:sldId id="286" r:id="rId18"/>
    <p:sldId id="288" r:id="rId19"/>
    <p:sldId id="272" r:id="rId20"/>
    <p:sldId id="274" r:id="rId21"/>
    <p:sldId id="290" r:id="rId22"/>
    <p:sldId id="268" r:id="rId23"/>
    <p:sldId id="289" r:id="rId24"/>
    <p:sldId id="269" r:id="rId25"/>
    <p:sldId id="270" r:id="rId26"/>
    <p:sldId id="273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06C3E48-2E9E-4D7B-BA58-6F6954A1B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8AC0E-0DDF-41B3-A2D9-B16C45F49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B8F12-CBE8-43D1-86B1-21AAB4695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DE64F-04FD-4F2A-A9E6-5DF259D58A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CB457-A0D9-4B27-BFB4-B475F5E43F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D0B3B-328A-477C-B80C-E50819AFB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9349B-74DD-49EB-B450-641A1EFB2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07AA2-65B5-4B91-8741-5FF98791FF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A3351-2BE4-4B02-8B26-9691965CA8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CDD6D-246A-4F37-814A-19E50F6114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01289-32EE-42D9-92BF-CC117B7ACC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2C1E5-AE8F-4BED-BB70-90D08822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19B49A04-E46C-4C67-93E7-0B05FEFA43B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wmf"/><Relationship Id="rId18" Type="http://schemas.openxmlformats.org/officeDocument/2006/relationships/image" Target="../media/image21.png"/><Relationship Id="rId3" Type="http://schemas.openxmlformats.org/officeDocument/2006/relationships/image" Target="../media/image6.wmf"/><Relationship Id="rId7" Type="http://schemas.openxmlformats.org/officeDocument/2006/relationships/image" Target="../media/image10.jpeg"/><Relationship Id="rId12" Type="http://schemas.openxmlformats.org/officeDocument/2006/relationships/image" Target="../media/image15.wmf"/><Relationship Id="rId17" Type="http://schemas.openxmlformats.org/officeDocument/2006/relationships/image" Target="../media/image20.wmf"/><Relationship Id="rId2" Type="http://schemas.openxmlformats.org/officeDocument/2006/relationships/image" Target="../media/image5.png"/><Relationship Id="rId16" Type="http://schemas.openxmlformats.org/officeDocument/2006/relationships/image" Target="../media/image19.wmf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wmf"/><Relationship Id="rId15" Type="http://schemas.openxmlformats.org/officeDocument/2006/relationships/image" Target="../media/image18.wmf"/><Relationship Id="rId10" Type="http://schemas.openxmlformats.org/officeDocument/2006/relationships/image" Target="../media/image13.png"/><Relationship Id="rId19" Type="http://schemas.openxmlformats.org/officeDocument/2006/relationships/image" Target="../media/image4.png"/><Relationship Id="rId4" Type="http://schemas.openxmlformats.org/officeDocument/2006/relationships/image" Target="../media/image7.wmf"/><Relationship Id="rId9" Type="http://schemas.openxmlformats.org/officeDocument/2006/relationships/image" Target="../media/image12.wmf"/><Relationship Id="rId1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  <a:br>
              <a:rPr lang="en-US" smtClean="0"/>
            </a:br>
            <a:r>
              <a:rPr lang="en-US" smtClean="0"/>
              <a:t>Application Support Systems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FFD877-0869-436C-BEC4-94152480C989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434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 Ways to Share Service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Offer a Service from your PN</a:t>
            </a:r>
          </a:p>
          <a:p>
            <a:pPr lvl="1"/>
            <a:r>
              <a:rPr lang="en-US" sz="2400" dirty="0" smtClean="0"/>
              <a:t>Export the service with PN-to-PN or PN Federation mechanisms</a:t>
            </a:r>
          </a:p>
          <a:p>
            <a:r>
              <a:rPr lang="en-US" sz="2800" dirty="0" smtClean="0"/>
              <a:t>Create a new PN that offers the Service</a:t>
            </a:r>
          </a:p>
          <a:p>
            <a:pPr lvl="1"/>
            <a:r>
              <a:rPr lang="en-US" sz="2400" dirty="0" smtClean="0"/>
              <a:t>Export the service with PN-to-PN or PN Federation mechanisms</a:t>
            </a:r>
          </a:p>
          <a:p>
            <a:r>
              <a:rPr lang="en-US" sz="2800" dirty="0" smtClean="0"/>
              <a:t>Allow multiple persons to personalize a device</a:t>
            </a:r>
          </a:p>
          <a:p>
            <a:pPr lvl="1"/>
            <a:r>
              <a:rPr lang="en-US" sz="2400" dirty="0" smtClean="0"/>
              <a:t>Multiple ‘nodes’ on </a:t>
            </a:r>
            <a:r>
              <a:rPr lang="en-US" sz="2400" smtClean="0"/>
              <a:t>one device</a:t>
            </a:r>
          </a:p>
          <a:p>
            <a:pPr lvl="1"/>
            <a:r>
              <a:rPr lang="en-US" sz="2400" dirty="0" smtClean="0"/>
              <a:t>Multiple instances of the PN networking / application support systems</a:t>
            </a:r>
          </a:p>
          <a:p>
            <a:r>
              <a:rPr lang="en-US" sz="2800" dirty="0" smtClean="0"/>
              <a:t>Networking will be different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CB457-A0D9-4B27-BFB4-B475F5E43FF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457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A07C27-CA79-410B-9B59-6C53D29BBF2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4580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Application Support Systems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08F77A2-A1F8-4DE0-9E7D-E77A57108ABE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11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582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nl-NL" smtClean="0"/>
              <a:t>General Concepts</a:t>
            </a:r>
          </a:p>
          <a:p>
            <a:pPr lvl="2"/>
            <a:r>
              <a:rPr lang="en-US" b="1" smtClean="0">
                <a:solidFill>
                  <a:srgbClr val="7030A0"/>
                </a:solidFill>
              </a:rPr>
              <a:t>Service Oriented Architecture</a:t>
            </a:r>
          </a:p>
          <a:p>
            <a:pPr lvl="2"/>
            <a:r>
              <a:rPr lang="en-US" smtClean="0"/>
              <a:t>Context Information Management</a:t>
            </a:r>
          </a:p>
          <a:p>
            <a:pPr lvl="2"/>
            <a:r>
              <a:rPr lang="en-US" smtClean="0"/>
              <a:t>Naming</a:t>
            </a:r>
            <a:endParaRPr lang="nl-NL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Service Oriented?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Self-organization also at the service level</a:t>
            </a:r>
          </a:p>
          <a:p>
            <a:pPr lvl="1"/>
            <a:r>
              <a:rPr lang="en-US" smtClean="0"/>
              <a:t>Allows for service discovery</a:t>
            </a:r>
          </a:p>
          <a:p>
            <a:pPr lvl="1"/>
            <a:r>
              <a:rPr lang="en-US" smtClean="0"/>
              <a:t>Choose and combine services</a:t>
            </a:r>
          </a:p>
          <a:p>
            <a:pPr lvl="1"/>
            <a:r>
              <a:rPr lang="en-US" smtClean="0"/>
              <a:t>Hand over between services possible</a:t>
            </a:r>
          </a:p>
          <a:p>
            <a:r>
              <a:rPr lang="en-US" smtClean="0"/>
              <a:t>Offer/user services to/from outside the PN</a:t>
            </a:r>
          </a:p>
          <a:p>
            <a:pPr lvl="1"/>
            <a:r>
              <a:rPr lang="en-US" smtClean="0"/>
              <a:t>Standardized invocation / discovery / mgmt</a:t>
            </a:r>
          </a:p>
          <a:p>
            <a:pPr lvl="1"/>
            <a:r>
              <a:rPr lang="en-US" smtClean="0"/>
              <a:t>Access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CB457-A0D9-4B27-BFB4-B475F5E43FF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Service Discovery Domains/Tiers</a:t>
            </a:r>
          </a:p>
        </p:txBody>
      </p:sp>
      <p:sp>
        <p:nvSpPr>
          <p:cNvPr id="26627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F754F4-F079-49B4-A6F2-2EF09BFE68AD}" type="slidenum">
              <a:rPr lang="en-US" smtClean="0"/>
              <a:pPr/>
              <a:t>13</a:t>
            </a:fld>
            <a:endParaRPr lang="en-US" smtClean="0"/>
          </a:p>
        </p:txBody>
      </p:sp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304925"/>
            <a:ext cx="77771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Service Management Node (1)</a:t>
            </a:r>
          </a:p>
        </p:txBody>
      </p:sp>
      <p:sp>
        <p:nvSpPr>
          <p:cNvPr id="27651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49DAB5-56D2-45AC-850A-FC3C9CA7FB4C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338" y="1314450"/>
            <a:ext cx="6283325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Service Management Node (2)</a:t>
            </a:r>
          </a:p>
        </p:txBody>
      </p:sp>
      <p:sp>
        <p:nvSpPr>
          <p:cNvPr id="28675" name="Footer Placeholder 4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8676" name="Slide Number Placeholder 4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0083C1-65F8-4F04-9B47-80609B494975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1922463" y="1924050"/>
            <a:ext cx="5372100" cy="3338513"/>
          </a:xfrm>
          <a:prstGeom prst="rect">
            <a:avLst/>
          </a:prstGeom>
          <a:solidFill>
            <a:srgbClr val="CCEC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984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sz="1600">
                <a:solidFill>
                  <a:srgbClr val="000000"/>
                </a:solidFill>
                <a:ea typeface="SimSun"/>
                <a:cs typeface="SimSun"/>
              </a:rPr>
              <a:t>MAGNET Service Management Platform (MSMP)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</p:txBody>
      </p:sp>
      <p:sp>
        <p:nvSpPr>
          <p:cNvPr id="28678" name="Rectangle 2"/>
          <p:cNvSpPr>
            <a:spLocks noChangeArrowheads="1"/>
          </p:cNvSpPr>
          <p:nvPr/>
        </p:nvSpPr>
        <p:spPr bwMode="auto">
          <a:xfrm>
            <a:off x="2938463" y="2940050"/>
            <a:ext cx="1306512" cy="871538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Service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Discovery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Module</a:t>
            </a:r>
          </a:p>
        </p:txBody>
      </p:sp>
      <p:sp>
        <p:nvSpPr>
          <p:cNvPr id="28679" name="Line 3"/>
          <p:cNvSpPr>
            <a:spLocks noChangeShapeType="1"/>
          </p:cNvSpPr>
          <p:nvPr/>
        </p:nvSpPr>
        <p:spPr bwMode="auto">
          <a:xfrm>
            <a:off x="1776413" y="4102100"/>
            <a:ext cx="290512" cy="1588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Line 4"/>
          <p:cNvSpPr>
            <a:spLocks noChangeShapeType="1"/>
          </p:cNvSpPr>
          <p:nvPr/>
        </p:nvSpPr>
        <p:spPr bwMode="auto">
          <a:xfrm>
            <a:off x="1776413" y="4102100"/>
            <a:ext cx="290512" cy="1588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1" name="Rectangle 5"/>
          <p:cNvSpPr>
            <a:spLocks noChangeArrowheads="1"/>
          </p:cNvSpPr>
          <p:nvPr/>
        </p:nvSpPr>
        <p:spPr bwMode="auto">
          <a:xfrm>
            <a:off x="2066925" y="4246563"/>
            <a:ext cx="1308100" cy="871537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INS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Interaction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Module</a:t>
            </a:r>
          </a:p>
        </p:txBody>
      </p:sp>
      <p:sp>
        <p:nvSpPr>
          <p:cNvPr id="28682" name="Rectangle 6"/>
          <p:cNvSpPr>
            <a:spLocks noChangeArrowheads="1"/>
          </p:cNvSpPr>
          <p:nvPr/>
        </p:nvSpPr>
        <p:spPr bwMode="auto">
          <a:xfrm>
            <a:off x="2066925" y="3956050"/>
            <a:ext cx="5083175" cy="290513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Service Discovery Adaptation sub-Layer</a:t>
            </a:r>
          </a:p>
        </p:txBody>
      </p:sp>
      <p:sp>
        <p:nvSpPr>
          <p:cNvPr id="28683" name="Rectangle 7"/>
          <p:cNvSpPr>
            <a:spLocks noChangeArrowheads="1"/>
          </p:cNvSpPr>
          <p:nvPr/>
        </p:nvSpPr>
        <p:spPr bwMode="auto">
          <a:xfrm>
            <a:off x="4391025" y="2940050"/>
            <a:ext cx="1306513" cy="871538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Service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Ranker</a:t>
            </a:r>
          </a:p>
        </p:txBody>
      </p:sp>
      <p:sp>
        <p:nvSpPr>
          <p:cNvPr id="28684" name="Rectangle 8"/>
          <p:cNvSpPr>
            <a:spLocks noChangeArrowheads="1"/>
          </p:cNvSpPr>
          <p:nvPr/>
        </p:nvSpPr>
        <p:spPr bwMode="auto">
          <a:xfrm>
            <a:off x="5842000" y="2284413"/>
            <a:ext cx="1308100" cy="1527175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SCMF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Client</a:t>
            </a:r>
          </a:p>
        </p:txBody>
      </p:sp>
      <p:sp>
        <p:nvSpPr>
          <p:cNvPr id="28685" name="Rectangle 9"/>
          <p:cNvSpPr>
            <a:spLocks noChangeArrowheads="1"/>
          </p:cNvSpPr>
          <p:nvPr/>
        </p:nvSpPr>
        <p:spPr bwMode="auto">
          <a:xfrm>
            <a:off x="3519488" y="4537075"/>
            <a:ext cx="1452562" cy="581025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Modified UPnP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Device Module</a:t>
            </a:r>
          </a:p>
        </p:txBody>
      </p:sp>
      <p:sp>
        <p:nvSpPr>
          <p:cNvPr id="28686" name="Rectangle 10"/>
          <p:cNvSpPr>
            <a:spLocks noChangeArrowheads="1"/>
          </p:cNvSpPr>
          <p:nvPr/>
        </p:nvSpPr>
        <p:spPr bwMode="auto">
          <a:xfrm>
            <a:off x="5262563" y="4537075"/>
            <a:ext cx="1887537" cy="581025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Modified UPnP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Control Point Module</a:t>
            </a:r>
          </a:p>
        </p:txBody>
      </p:sp>
      <p:sp>
        <p:nvSpPr>
          <p:cNvPr id="28687" name="Rectangle 11"/>
          <p:cNvSpPr>
            <a:spLocks noChangeArrowheads="1"/>
          </p:cNvSpPr>
          <p:nvPr/>
        </p:nvSpPr>
        <p:spPr bwMode="auto">
          <a:xfrm>
            <a:off x="469900" y="1924050"/>
            <a:ext cx="1162050" cy="3338513"/>
          </a:xfrm>
          <a:prstGeom prst="rect">
            <a:avLst/>
          </a:prstGeom>
          <a:solidFill>
            <a:srgbClr val="0099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984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600">
                <a:solidFill>
                  <a:srgbClr val="000000"/>
                </a:solidFill>
                <a:ea typeface="SimSun"/>
                <a:cs typeface="SimSun"/>
              </a:rPr>
              <a:t>P2P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600">
                <a:solidFill>
                  <a:srgbClr val="000000"/>
                </a:solidFill>
                <a:ea typeface="SimSun"/>
                <a:cs typeface="SimSun"/>
              </a:rPr>
              <a:t>Service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600">
                <a:solidFill>
                  <a:srgbClr val="000000"/>
                </a:solidFill>
                <a:ea typeface="SimSun"/>
                <a:cs typeface="SimSun"/>
              </a:rPr>
              <a:t>Overlay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600">
                <a:solidFill>
                  <a:srgbClr val="000000"/>
                </a:solidFill>
                <a:ea typeface="SimSun"/>
                <a:cs typeface="SimSun"/>
              </a:rPr>
              <a:t>(INS/Twine)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</p:txBody>
      </p:sp>
      <p:sp>
        <p:nvSpPr>
          <p:cNvPr id="28688" name="Rectangle 12"/>
          <p:cNvSpPr>
            <a:spLocks noChangeArrowheads="1"/>
          </p:cNvSpPr>
          <p:nvPr/>
        </p:nvSpPr>
        <p:spPr bwMode="auto">
          <a:xfrm>
            <a:off x="615950" y="4246563"/>
            <a:ext cx="871538" cy="871537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INS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Name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Resolver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(INR)</a:t>
            </a:r>
          </a:p>
        </p:txBody>
      </p:sp>
      <p:sp>
        <p:nvSpPr>
          <p:cNvPr id="28689" name="AutoShape 13"/>
          <p:cNvSpPr>
            <a:spLocks noChangeArrowheads="1"/>
          </p:cNvSpPr>
          <p:nvPr/>
        </p:nvSpPr>
        <p:spPr bwMode="auto">
          <a:xfrm>
            <a:off x="615950" y="3001963"/>
            <a:ext cx="871538" cy="1236662"/>
          </a:xfrm>
          <a:prstGeom prst="can">
            <a:avLst>
              <a:gd name="adj" fmla="val 27965"/>
            </a:avLst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INR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Name-tree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Service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Repository</a:t>
            </a:r>
          </a:p>
        </p:txBody>
      </p:sp>
      <p:sp>
        <p:nvSpPr>
          <p:cNvPr id="28690" name="Line 14"/>
          <p:cNvSpPr>
            <a:spLocks noChangeShapeType="1"/>
          </p:cNvSpPr>
          <p:nvPr/>
        </p:nvSpPr>
        <p:spPr bwMode="auto">
          <a:xfrm>
            <a:off x="1631950" y="4681538"/>
            <a:ext cx="434975" cy="3175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1" name="Line 15"/>
          <p:cNvSpPr>
            <a:spLocks noChangeShapeType="1"/>
          </p:cNvSpPr>
          <p:nvPr/>
        </p:nvSpPr>
        <p:spPr bwMode="auto">
          <a:xfrm>
            <a:off x="1487488" y="4681538"/>
            <a:ext cx="579437" cy="3175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2" name="Line 16"/>
          <p:cNvSpPr>
            <a:spLocks noChangeShapeType="1"/>
          </p:cNvSpPr>
          <p:nvPr/>
        </p:nvSpPr>
        <p:spPr bwMode="auto">
          <a:xfrm flipH="1" flipV="1">
            <a:off x="1774825" y="1776413"/>
            <a:ext cx="6350" cy="2327275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3" name="Line 17"/>
          <p:cNvSpPr>
            <a:spLocks noChangeShapeType="1"/>
          </p:cNvSpPr>
          <p:nvPr/>
        </p:nvSpPr>
        <p:spPr bwMode="auto">
          <a:xfrm>
            <a:off x="469900" y="1778000"/>
            <a:ext cx="1306513" cy="3175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4" name="Line 18"/>
          <p:cNvSpPr>
            <a:spLocks noChangeShapeType="1"/>
          </p:cNvSpPr>
          <p:nvPr/>
        </p:nvSpPr>
        <p:spPr bwMode="auto">
          <a:xfrm flipH="1">
            <a:off x="468313" y="1778000"/>
            <a:ext cx="1311275" cy="3175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5" name="Line 19"/>
          <p:cNvSpPr>
            <a:spLocks noChangeShapeType="1"/>
          </p:cNvSpPr>
          <p:nvPr/>
        </p:nvSpPr>
        <p:spPr bwMode="auto">
          <a:xfrm>
            <a:off x="4244975" y="5118100"/>
            <a:ext cx="3175" cy="579438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6" name="Line 20"/>
          <p:cNvSpPr>
            <a:spLocks noChangeShapeType="1"/>
          </p:cNvSpPr>
          <p:nvPr/>
        </p:nvSpPr>
        <p:spPr bwMode="auto">
          <a:xfrm>
            <a:off x="6278563" y="5118100"/>
            <a:ext cx="1587" cy="579438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7" name="Line 21"/>
          <p:cNvSpPr>
            <a:spLocks noChangeShapeType="1"/>
          </p:cNvSpPr>
          <p:nvPr/>
        </p:nvSpPr>
        <p:spPr bwMode="auto">
          <a:xfrm flipV="1">
            <a:off x="4244975" y="5114925"/>
            <a:ext cx="3175" cy="585788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8" name="Line 22"/>
          <p:cNvSpPr>
            <a:spLocks noChangeShapeType="1"/>
          </p:cNvSpPr>
          <p:nvPr/>
        </p:nvSpPr>
        <p:spPr bwMode="auto">
          <a:xfrm flipV="1">
            <a:off x="6278563" y="5114925"/>
            <a:ext cx="1587" cy="585788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9" name="Text Box 23"/>
          <p:cNvSpPr txBox="1">
            <a:spLocks noChangeArrowheads="1"/>
          </p:cNvSpPr>
          <p:nvPr/>
        </p:nvSpPr>
        <p:spPr bwMode="auto">
          <a:xfrm>
            <a:off x="4244975" y="5262563"/>
            <a:ext cx="2033588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4702" rIns="90000" bIns="45000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UPnP Interface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(SSDP, SOAP, GENA)</a:t>
            </a:r>
          </a:p>
        </p:txBody>
      </p:sp>
      <p:sp>
        <p:nvSpPr>
          <p:cNvPr id="28700" name="Line 24"/>
          <p:cNvSpPr>
            <a:spLocks noChangeShapeType="1"/>
          </p:cNvSpPr>
          <p:nvPr/>
        </p:nvSpPr>
        <p:spPr bwMode="auto">
          <a:xfrm flipH="1">
            <a:off x="7146925" y="3375025"/>
            <a:ext cx="295275" cy="3175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01" name="Line 25"/>
          <p:cNvSpPr>
            <a:spLocks noChangeShapeType="1"/>
          </p:cNvSpPr>
          <p:nvPr/>
        </p:nvSpPr>
        <p:spPr bwMode="auto">
          <a:xfrm>
            <a:off x="7150100" y="3375025"/>
            <a:ext cx="290513" cy="3175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2" name="Rectangle 26"/>
          <p:cNvSpPr>
            <a:spLocks noChangeArrowheads="1"/>
          </p:cNvSpPr>
          <p:nvPr/>
        </p:nvSpPr>
        <p:spPr bwMode="auto">
          <a:xfrm>
            <a:off x="7585075" y="1924050"/>
            <a:ext cx="1162050" cy="3338513"/>
          </a:xfrm>
          <a:prstGeom prst="rect">
            <a:avLst/>
          </a:prstGeom>
          <a:solidFill>
            <a:srgbClr val="0099CC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984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600">
                <a:solidFill>
                  <a:srgbClr val="000000"/>
                </a:solidFill>
                <a:ea typeface="SimSun"/>
                <a:cs typeface="SimSun"/>
              </a:rPr>
              <a:t>Security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600">
                <a:solidFill>
                  <a:srgbClr val="000000"/>
                </a:solidFill>
                <a:ea typeface="SimSun"/>
                <a:cs typeface="SimSun"/>
              </a:rPr>
              <a:t>Management</a:t>
            </a: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endParaRPr lang="en-US" sz="1600">
              <a:solidFill>
                <a:srgbClr val="000000"/>
              </a:solidFill>
              <a:ea typeface="SimSun"/>
              <a:cs typeface="SimSun"/>
            </a:endParaRPr>
          </a:p>
        </p:txBody>
      </p:sp>
      <p:sp>
        <p:nvSpPr>
          <p:cNvPr id="28703" name="Rectangle 27"/>
          <p:cNvSpPr>
            <a:spLocks noChangeArrowheads="1"/>
          </p:cNvSpPr>
          <p:nvPr/>
        </p:nvSpPr>
        <p:spPr bwMode="auto">
          <a:xfrm>
            <a:off x="7729538" y="3811588"/>
            <a:ext cx="871537" cy="579437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AAA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Module</a:t>
            </a:r>
          </a:p>
        </p:txBody>
      </p:sp>
      <p:sp>
        <p:nvSpPr>
          <p:cNvPr id="28704" name="AutoShape 28"/>
          <p:cNvSpPr>
            <a:spLocks noChangeArrowheads="1"/>
          </p:cNvSpPr>
          <p:nvPr/>
        </p:nvSpPr>
        <p:spPr bwMode="auto">
          <a:xfrm>
            <a:off x="7729538" y="2641600"/>
            <a:ext cx="871537" cy="1162050"/>
          </a:xfrm>
          <a:prstGeom prst="can">
            <a:avLst>
              <a:gd name="adj" fmla="val 25815"/>
            </a:avLst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1400">
              <a:solidFill>
                <a:srgbClr val="000000"/>
              </a:solidFill>
              <a:ea typeface="SimSun"/>
              <a:cs typeface="SimSun"/>
            </a:endParaRP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Police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&amp;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Profile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DB</a:t>
            </a:r>
          </a:p>
        </p:txBody>
      </p:sp>
      <p:sp>
        <p:nvSpPr>
          <p:cNvPr id="28705" name="Line 29"/>
          <p:cNvSpPr>
            <a:spLocks noChangeShapeType="1"/>
          </p:cNvSpPr>
          <p:nvPr/>
        </p:nvSpPr>
        <p:spPr bwMode="auto">
          <a:xfrm>
            <a:off x="7150100" y="4102100"/>
            <a:ext cx="434975" cy="1588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6" name="Line 30"/>
          <p:cNvSpPr>
            <a:spLocks noChangeShapeType="1"/>
          </p:cNvSpPr>
          <p:nvPr/>
        </p:nvSpPr>
        <p:spPr bwMode="auto">
          <a:xfrm>
            <a:off x="7150100" y="4102100"/>
            <a:ext cx="579438" cy="1588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07" name="Line 31"/>
          <p:cNvSpPr>
            <a:spLocks noChangeShapeType="1"/>
          </p:cNvSpPr>
          <p:nvPr/>
        </p:nvSpPr>
        <p:spPr bwMode="auto">
          <a:xfrm flipV="1">
            <a:off x="7440613" y="1776413"/>
            <a:ext cx="1587" cy="1601787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8" name="Line 32"/>
          <p:cNvSpPr>
            <a:spLocks noChangeShapeType="1"/>
          </p:cNvSpPr>
          <p:nvPr/>
        </p:nvSpPr>
        <p:spPr bwMode="auto">
          <a:xfrm flipH="1">
            <a:off x="7437438" y="1778000"/>
            <a:ext cx="1311275" cy="3175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9" name="Line 33"/>
          <p:cNvSpPr>
            <a:spLocks noChangeShapeType="1"/>
          </p:cNvSpPr>
          <p:nvPr/>
        </p:nvSpPr>
        <p:spPr bwMode="auto">
          <a:xfrm>
            <a:off x="7440613" y="1778000"/>
            <a:ext cx="1306512" cy="3175"/>
          </a:xfrm>
          <a:prstGeom prst="line">
            <a:avLst/>
          </a:prstGeom>
          <a:noFill/>
          <a:ln w="108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710" name="Text Box 34"/>
          <p:cNvSpPr txBox="1">
            <a:spLocks noChangeArrowheads="1"/>
          </p:cNvSpPr>
          <p:nvPr/>
        </p:nvSpPr>
        <p:spPr bwMode="auto">
          <a:xfrm>
            <a:off x="615950" y="1268413"/>
            <a:ext cx="2322513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4702" rIns="90000" bIns="45000"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PN-F Service Discovery via the PN Agent</a:t>
            </a:r>
          </a:p>
        </p:txBody>
      </p:sp>
      <p:sp>
        <p:nvSpPr>
          <p:cNvPr id="28711" name="Text Box 35"/>
          <p:cNvSpPr txBox="1">
            <a:spLocks noChangeArrowheads="1"/>
          </p:cNvSpPr>
          <p:nvPr/>
        </p:nvSpPr>
        <p:spPr bwMode="auto">
          <a:xfrm>
            <a:off x="7392988" y="1490663"/>
            <a:ext cx="1308100" cy="31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4702" rIns="90000" bIns="45000"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To the SCMF</a:t>
            </a:r>
          </a:p>
        </p:txBody>
      </p:sp>
      <p:sp>
        <p:nvSpPr>
          <p:cNvPr id="28712" name="Rectangle 36"/>
          <p:cNvSpPr>
            <a:spLocks noChangeArrowheads="1"/>
          </p:cNvSpPr>
          <p:nvPr/>
        </p:nvSpPr>
        <p:spPr bwMode="auto">
          <a:xfrm>
            <a:off x="2066925" y="2284413"/>
            <a:ext cx="3630613" cy="482600"/>
          </a:xfrm>
          <a:prstGeom prst="rect">
            <a:avLst/>
          </a:prstGeom>
          <a:solidFill>
            <a:srgbClr val="FFFFFF"/>
          </a:solidFill>
          <a:ln w="10800">
            <a:solidFill>
              <a:srgbClr val="000000"/>
            </a:solidFill>
            <a:round/>
            <a:headEnd/>
            <a:tailEnd/>
          </a:ln>
        </p:spPr>
        <p:txBody>
          <a:bodyPr wrap="none" lIns="95400" tIns="60102" rIns="95400" bIns="5040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US" sz="1400">
                <a:solidFill>
                  <a:srgbClr val="000000"/>
                </a:solidFill>
                <a:ea typeface="SimSun"/>
                <a:cs typeface="SimSun"/>
              </a:rPr>
              <a:t>Service Session Management Module</a:t>
            </a:r>
          </a:p>
        </p:txBody>
      </p:sp>
      <p:sp>
        <p:nvSpPr>
          <p:cNvPr id="28713" name="TextBox 42"/>
          <p:cNvSpPr txBox="1">
            <a:spLocks noChangeArrowheads="1"/>
          </p:cNvSpPr>
          <p:nvPr/>
        </p:nvSpPr>
        <p:spPr bwMode="auto">
          <a:xfrm>
            <a:off x="3429000" y="5940425"/>
            <a:ext cx="556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From IST MAGNET project (Marc Girod Genet, Majid Ghader, et al.)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Intentional Naming System (INS)</a:t>
            </a:r>
          </a:p>
        </p:txBody>
      </p:sp>
      <p:sp>
        <p:nvSpPr>
          <p:cNvPr id="29698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Intentional Naming System (INS) </a:t>
            </a:r>
          </a:p>
          <a:p>
            <a:pPr lvl="1"/>
            <a:r>
              <a:rPr lang="en-GB" smtClean="0"/>
              <a:t>Proposed by MIT</a:t>
            </a:r>
          </a:p>
          <a:p>
            <a:pPr lvl="1"/>
            <a:r>
              <a:rPr lang="en-GB" smtClean="0"/>
              <a:t>Naming, resource discovery, service location</a:t>
            </a:r>
          </a:p>
          <a:p>
            <a:pPr lvl="1"/>
            <a:r>
              <a:rPr lang="en-GB" smtClean="0"/>
              <a:t>For dynamic and mobile networks of devices.</a:t>
            </a:r>
          </a:p>
          <a:p>
            <a:pPr lvl="1"/>
            <a:r>
              <a:rPr lang="en-GB" smtClean="0"/>
              <a:t>Applications describe </a:t>
            </a:r>
            <a:r>
              <a:rPr lang="en-GB" b="1" smtClean="0">
                <a:solidFill>
                  <a:srgbClr val="7030A0"/>
                </a:solidFill>
              </a:rPr>
              <a:t>what</a:t>
            </a:r>
            <a:r>
              <a:rPr lang="en-GB" smtClean="0"/>
              <a:t> they are looking for (their intent), </a:t>
            </a:r>
          </a:p>
          <a:p>
            <a:r>
              <a:rPr lang="en-GB" smtClean="0"/>
              <a:t>INS/Twine</a:t>
            </a:r>
          </a:p>
          <a:p>
            <a:pPr lvl="1"/>
            <a:r>
              <a:rPr lang="en-GB" smtClean="0"/>
              <a:t>Optimization of INS</a:t>
            </a: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4427D-1BBB-4F97-B99D-B4F5C054D725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Universal Plug and Play (</a:t>
            </a:r>
            <a:r>
              <a:rPr lang="nl-NL" smtClean="0"/>
              <a:t>UPnP)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 smtClean="0"/>
              <a:t>Open standard, Microsoft initiative</a:t>
            </a:r>
          </a:p>
          <a:p>
            <a:pPr>
              <a:defRPr/>
            </a:pPr>
            <a:r>
              <a:rPr lang="en-US" dirty="0" smtClean="0"/>
              <a:t>Used in DLNA (Digital Living Network Alliance)</a:t>
            </a:r>
          </a:p>
          <a:p>
            <a:pPr>
              <a:defRPr/>
            </a:pPr>
            <a:r>
              <a:rPr lang="en-US" dirty="0" smtClean="0"/>
              <a:t>Builds on SOAP (http) and XML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Simple Service Discovery Protocol (SSDP)</a:t>
            </a:r>
          </a:p>
          <a:p>
            <a:pPr lvl="1">
              <a:defRPr/>
            </a:pPr>
            <a:r>
              <a:rPr lang="en-US" dirty="0" err="1" smtClean="0"/>
              <a:t>Multicasted</a:t>
            </a:r>
            <a:r>
              <a:rPr lang="en-US" dirty="0" smtClean="0"/>
              <a:t> advertisements / service requests</a:t>
            </a:r>
          </a:p>
          <a:p>
            <a:pPr lvl="1">
              <a:defRPr/>
            </a:pPr>
            <a:r>
              <a:rPr lang="en-US" dirty="0" smtClean="0"/>
              <a:t>Services described with XML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General Event Notification Architecture (GENA)</a:t>
            </a:r>
          </a:p>
          <a:p>
            <a:pPr lvl="1">
              <a:defRPr/>
            </a:pPr>
            <a:r>
              <a:rPr lang="en-US" dirty="0" smtClean="0"/>
              <a:t>Subscribe to events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5F343-7564-4812-8378-201A80B977EF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TU Delft Implementation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4478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Based entirely on UPnP</a:t>
            </a:r>
          </a:p>
          <a:p>
            <a:pPr>
              <a:defRPr/>
            </a:pPr>
            <a:r>
              <a:rPr lang="en-US" dirty="0" smtClean="0"/>
              <a:t>Rely on PN-wide broadcasting</a:t>
            </a:r>
          </a:p>
          <a:p>
            <a:pPr>
              <a:defRPr/>
            </a:pPr>
            <a:r>
              <a:rPr lang="en-US" dirty="0" smtClean="0"/>
              <a:t>Modified </a:t>
            </a:r>
            <a:r>
              <a:rPr lang="en-US" dirty="0" err="1" smtClean="0"/>
              <a:t>gupnp</a:t>
            </a:r>
            <a:r>
              <a:rPr lang="en-US" dirty="0" smtClean="0"/>
              <a:t>/</a:t>
            </a:r>
            <a:r>
              <a:rPr lang="en-US" dirty="0" err="1" smtClean="0"/>
              <a:t>gssdp</a:t>
            </a:r>
            <a:r>
              <a:rPr lang="en-US" dirty="0" smtClean="0"/>
              <a:t> (to work with IPv6)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C0C3A9-7D3B-4B2B-AB9C-E80BB726E724}" type="slidenum">
              <a:rPr lang="en-US" smtClean="0"/>
              <a:pPr/>
              <a:t>18</a:t>
            </a:fld>
            <a:endParaRPr lang="en-US" smtClean="0"/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743200"/>
            <a:ext cx="74485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ECE00D-E45A-488C-AF02-7DB0D79B445A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2772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Application Support Systems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1E46F0F-BBD3-4C83-85FA-E625A168B153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19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774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nl-NL" smtClean="0"/>
              <a:t>General Concepts</a:t>
            </a:r>
          </a:p>
          <a:p>
            <a:pPr lvl="2"/>
            <a:r>
              <a:rPr lang="en-US" smtClean="0"/>
              <a:t>Service Oriented Architecture</a:t>
            </a:r>
          </a:p>
          <a:p>
            <a:pPr lvl="2"/>
            <a:r>
              <a:rPr lang="en-US" b="1" smtClean="0">
                <a:solidFill>
                  <a:srgbClr val="7030A0"/>
                </a:solidFill>
              </a:rPr>
              <a:t>Context Information Management</a:t>
            </a:r>
          </a:p>
          <a:p>
            <a:pPr lvl="2"/>
            <a:r>
              <a:rPr lang="en-US" smtClean="0"/>
              <a:t>Naming</a:t>
            </a:r>
            <a:endParaRPr lang="nl-NL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Three Layer View (1)</a:t>
            </a:r>
          </a:p>
        </p:txBody>
      </p:sp>
      <p:sp>
        <p:nvSpPr>
          <p:cNvPr id="15364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EA4F844-1AA4-415F-AE7E-8973278515DE}" type="slidenum">
              <a:rPr lang="en-US" sz="1400">
                <a:solidFill>
                  <a:schemeClr val="bg1"/>
                </a:solidFill>
              </a:rPr>
              <a:pPr algn="r"/>
              <a:t>2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5365" name="Freeform 7"/>
          <p:cNvSpPr>
            <a:spLocks noChangeArrowheads="1"/>
          </p:cNvSpPr>
          <p:nvPr/>
        </p:nvSpPr>
        <p:spPr bwMode="auto">
          <a:xfrm>
            <a:off x="531813" y="2949575"/>
            <a:ext cx="7448550" cy="1416050"/>
          </a:xfrm>
          <a:custGeom>
            <a:avLst/>
            <a:gdLst>
              <a:gd name="T0" fmla="*/ 1861418 w 20692"/>
              <a:gd name="T1" fmla="*/ 0 h 3934"/>
              <a:gd name="T2" fmla="*/ 7448190 w 20692"/>
              <a:gd name="T3" fmla="*/ 0 h 3934"/>
              <a:gd name="T4" fmla="*/ 5586412 w 20692"/>
              <a:gd name="T5" fmla="*/ 1415690 h 3934"/>
              <a:gd name="T6" fmla="*/ 0 w 20692"/>
              <a:gd name="T7" fmla="*/ 1415690 h 3934"/>
              <a:gd name="T8" fmla="*/ 1861418 w 20692"/>
              <a:gd name="T9" fmla="*/ 0 h 3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2"/>
              <a:gd name="T16" fmla="*/ 0 h 3934"/>
              <a:gd name="T17" fmla="*/ 20692 w 20692"/>
              <a:gd name="T18" fmla="*/ 3934 h 39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2" h="3934">
                <a:moveTo>
                  <a:pt x="5171" y="0"/>
                </a:moveTo>
                <a:lnTo>
                  <a:pt x="20691" y="0"/>
                </a:lnTo>
                <a:lnTo>
                  <a:pt x="15519" y="3933"/>
                </a:lnTo>
                <a:lnTo>
                  <a:pt x="0" y="3933"/>
                </a:lnTo>
                <a:lnTo>
                  <a:pt x="5171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5238" y="3281363"/>
            <a:ext cx="2147887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4386263" y="3548063"/>
            <a:ext cx="124777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Interconnecting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Structures</a:t>
            </a:r>
          </a:p>
        </p:txBody>
      </p:sp>
      <p:sp>
        <p:nvSpPr>
          <p:cNvPr id="15368" name="Oval 10"/>
          <p:cNvSpPr>
            <a:spLocks noChangeArrowheads="1"/>
          </p:cNvSpPr>
          <p:nvPr/>
        </p:nvSpPr>
        <p:spPr bwMode="auto">
          <a:xfrm>
            <a:off x="4875213" y="2992438"/>
            <a:ext cx="1063625" cy="54133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69" name="Oval 11"/>
          <p:cNvSpPr>
            <a:spLocks noChangeArrowheads="1"/>
          </p:cNvSpPr>
          <p:nvPr/>
        </p:nvSpPr>
        <p:spPr bwMode="auto">
          <a:xfrm>
            <a:off x="5038725" y="3770313"/>
            <a:ext cx="1235075" cy="542925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70" name="Oval 12"/>
          <p:cNvSpPr>
            <a:spLocks noChangeArrowheads="1"/>
          </p:cNvSpPr>
          <p:nvPr/>
        </p:nvSpPr>
        <p:spPr bwMode="auto">
          <a:xfrm>
            <a:off x="2332038" y="3195638"/>
            <a:ext cx="2054225" cy="9032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71" name="Freeform 13"/>
          <p:cNvSpPr>
            <a:spLocks noChangeArrowheads="1"/>
          </p:cNvSpPr>
          <p:nvPr/>
        </p:nvSpPr>
        <p:spPr bwMode="auto">
          <a:xfrm>
            <a:off x="579438" y="1301750"/>
            <a:ext cx="7448550" cy="1416050"/>
          </a:xfrm>
          <a:custGeom>
            <a:avLst/>
            <a:gdLst>
              <a:gd name="T0" fmla="*/ 1861868 w 20691"/>
              <a:gd name="T1" fmla="*/ 0 h 3935"/>
              <a:gd name="T2" fmla="*/ 7448190 w 20691"/>
              <a:gd name="T3" fmla="*/ 0 h 3935"/>
              <a:gd name="T4" fmla="*/ 5585962 w 20691"/>
              <a:gd name="T5" fmla="*/ 1415690 h 3935"/>
              <a:gd name="T6" fmla="*/ 0 w 20691"/>
              <a:gd name="T7" fmla="*/ 1415690 h 3935"/>
              <a:gd name="T8" fmla="*/ 1861868 w 20691"/>
              <a:gd name="T9" fmla="*/ 0 h 3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1"/>
              <a:gd name="T16" fmla="*/ 0 h 3935"/>
              <a:gd name="T17" fmla="*/ 20691 w 20691"/>
              <a:gd name="T18" fmla="*/ 3935 h 39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1" h="3935">
                <a:moveTo>
                  <a:pt x="5172" y="0"/>
                </a:moveTo>
                <a:lnTo>
                  <a:pt x="20690" y="0"/>
                </a:lnTo>
                <a:lnTo>
                  <a:pt x="15517" y="3934"/>
                </a:lnTo>
                <a:lnTo>
                  <a:pt x="0" y="3934"/>
                </a:lnTo>
                <a:lnTo>
                  <a:pt x="5172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Oval 14"/>
          <p:cNvSpPr>
            <a:spLocks noChangeArrowheads="1"/>
          </p:cNvSpPr>
          <p:nvPr/>
        </p:nvSpPr>
        <p:spPr bwMode="auto">
          <a:xfrm>
            <a:off x="5087938" y="3090863"/>
            <a:ext cx="155575" cy="90487"/>
          </a:xfrm>
          <a:prstGeom prst="ellipse">
            <a:avLst/>
          </a:prstGeom>
          <a:solidFill>
            <a:srgbClr val="CECECE"/>
          </a:solidFill>
          <a:ln w="48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73" name="Oval 15"/>
          <p:cNvSpPr>
            <a:spLocks noChangeArrowheads="1"/>
          </p:cNvSpPr>
          <p:nvPr/>
        </p:nvSpPr>
        <p:spPr bwMode="auto">
          <a:xfrm>
            <a:off x="3063875" y="3768725"/>
            <a:ext cx="157163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74" name="Oval 16"/>
          <p:cNvSpPr>
            <a:spLocks noChangeArrowheads="1"/>
          </p:cNvSpPr>
          <p:nvPr/>
        </p:nvSpPr>
        <p:spPr bwMode="auto">
          <a:xfrm>
            <a:off x="2701925" y="3598863"/>
            <a:ext cx="155575" cy="90487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75" name="Oval 17"/>
          <p:cNvSpPr>
            <a:spLocks noChangeArrowheads="1"/>
          </p:cNvSpPr>
          <p:nvPr/>
        </p:nvSpPr>
        <p:spPr bwMode="auto">
          <a:xfrm>
            <a:off x="2103438" y="3575050"/>
            <a:ext cx="155575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76" name="Oval 18"/>
          <p:cNvSpPr>
            <a:spLocks noChangeArrowheads="1"/>
          </p:cNvSpPr>
          <p:nvPr/>
        </p:nvSpPr>
        <p:spPr bwMode="auto">
          <a:xfrm>
            <a:off x="1868488" y="3922713"/>
            <a:ext cx="155575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77" name="Oval 19"/>
          <p:cNvSpPr>
            <a:spLocks noChangeArrowheads="1"/>
          </p:cNvSpPr>
          <p:nvPr/>
        </p:nvSpPr>
        <p:spPr bwMode="auto">
          <a:xfrm>
            <a:off x="2471738" y="376078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78" name="Oval 23"/>
          <p:cNvSpPr>
            <a:spLocks noChangeArrowheads="1"/>
          </p:cNvSpPr>
          <p:nvPr/>
        </p:nvSpPr>
        <p:spPr bwMode="auto">
          <a:xfrm>
            <a:off x="6018213" y="393223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79" name="Oval 24"/>
          <p:cNvSpPr>
            <a:spLocks noChangeArrowheads="1"/>
          </p:cNvSpPr>
          <p:nvPr/>
        </p:nvSpPr>
        <p:spPr bwMode="auto">
          <a:xfrm>
            <a:off x="5481638" y="310673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80" name="Oval 25"/>
          <p:cNvSpPr>
            <a:spLocks noChangeArrowheads="1"/>
          </p:cNvSpPr>
          <p:nvPr/>
        </p:nvSpPr>
        <p:spPr bwMode="auto">
          <a:xfrm>
            <a:off x="3805238" y="3379788"/>
            <a:ext cx="157162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81" name="Text Box 42"/>
          <p:cNvSpPr txBox="1">
            <a:spLocks noChangeArrowheads="1"/>
          </p:cNvSpPr>
          <p:nvPr/>
        </p:nvSpPr>
        <p:spPr bwMode="auto">
          <a:xfrm>
            <a:off x="3025775" y="3871913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1">
                <a:solidFill>
                  <a:srgbClr val="000000"/>
                </a:solidFill>
                <a:latin typeface="Nokia Sans Wide"/>
              </a:rPr>
              <a:t>P-PAN</a:t>
            </a:r>
          </a:p>
        </p:txBody>
      </p:sp>
      <p:sp>
        <p:nvSpPr>
          <p:cNvPr id="15382" name="Oval 48"/>
          <p:cNvSpPr>
            <a:spLocks noChangeArrowheads="1"/>
          </p:cNvSpPr>
          <p:nvPr/>
        </p:nvSpPr>
        <p:spPr bwMode="auto">
          <a:xfrm>
            <a:off x="5686425" y="3833813"/>
            <a:ext cx="155575" cy="90487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83" name="Oval 56"/>
          <p:cNvSpPr>
            <a:spLocks noChangeArrowheads="1"/>
          </p:cNvSpPr>
          <p:nvPr/>
        </p:nvSpPr>
        <p:spPr bwMode="auto">
          <a:xfrm>
            <a:off x="5297488" y="4008438"/>
            <a:ext cx="155575" cy="88900"/>
          </a:xfrm>
          <a:prstGeom prst="ellipse">
            <a:avLst/>
          </a:prstGeom>
          <a:solidFill>
            <a:srgbClr val="CECECE"/>
          </a:solidFill>
          <a:ln w="48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84" name="Text Box 54"/>
          <p:cNvSpPr txBox="1">
            <a:spLocks noChangeArrowheads="1"/>
          </p:cNvSpPr>
          <p:nvPr/>
        </p:nvSpPr>
        <p:spPr bwMode="auto">
          <a:xfrm rot="-2220000">
            <a:off x="831850" y="3414713"/>
            <a:ext cx="192881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Network Level</a:t>
            </a:r>
          </a:p>
        </p:txBody>
      </p:sp>
      <p:sp>
        <p:nvSpPr>
          <p:cNvPr id="15385" name="Text Box 55"/>
          <p:cNvSpPr txBox="1">
            <a:spLocks noChangeArrowheads="1"/>
          </p:cNvSpPr>
          <p:nvPr/>
        </p:nvSpPr>
        <p:spPr bwMode="auto">
          <a:xfrm rot="-2340000">
            <a:off x="1065213" y="1701800"/>
            <a:ext cx="172243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Service Level</a:t>
            </a:r>
          </a:p>
        </p:txBody>
      </p:sp>
      <p:sp>
        <p:nvSpPr>
          <p:cNvPr id="15386" name="Text Box 56"/>
          <p:cNvSpPr txBox="1">
            <a:spLocks noChangeArrowheads="1"/>
          </p:cNvSpPr>
          <p:nvPr/>
        </p:nvSpPr>
        <p:spPr bwMode="auto">
          <a:xfrm>
            <a:off x="7107238" y="2106613"/>
            <a:ext cx="1276350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Public service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Private service</a:t>
            </a:r>
          </a:p>
        </p:txBody>
      </p:sp>
      <p:sp>
        <p:nvSpPr>
          <p:cNvPr id="15387" name="Freeform 60"/>
          <p:cNvSpPr>
            <a:spLocks noChangeArrowheads="1"/>
          </p:cNvSpPr>
          <p:nvPr/>
        </p:nvSpPr>
        <p:spPr bwMode="auto">
          <a:xfrm>
            <a:off x="8293100" y="2363788"/>
            <a:ext cx="215900" cy="76200"/>
          </a:xfrm>
          <a:custGeom>
            <a:avLst/>
            <a:gdLst>
              <a:gd name="T0" fmla="*/ 51011 w 601"/>
              <a:gd name="T1" fmla="*/ 0 h 213"/>
              <a:gd name="T2" fmla="*/ 215541 w 601"/>
              <a:gd name="T3" fmla="*/ 0 h 213"/>
              <a:gd name="T4" fmla="*/ 163811 w 601"/>
              <a:gd name="T5" fmla="*/ 75842 h 213"/>
              <a:gd name="T6" fmla="*/ 0 w 601"/>
              <a:gd name="T7" fmla="*/ 75842 h 213"/>
              <a:gd name="T8" fmla="*/ 51011 w 601"/>
              <a:gd name="T9" fmla="*/ 0 h 2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1"/>
              <a:gd name="T16" fmla="*/ 0 h 213"/>
              <a:gd name="T17" fmla="*/ 601 w 601"/>
              <a:gd name="T18" fmla="*/ 213 h 2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1" h="213">
                <a:moveTo>
                  <a:pt x="142" y="0"/>
                </a:moveTo>
                <a:lnTo>
                  <a:pt x="600" y="0"/>
                </a:lnTo>
                <a:lnTo>
                  <a:pt x="456" y="212"/>
                </a:lnTo>
                <a:lnTo>
                  <a:pt x="0" y="212"/>
                </a:lnTo>
                <a:lnTo>
                  <a:pt x="142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Freeform 61"/>
          <p:cNvSpPr>
            <a:spLocks noChangeArrowheads="1"/>
          </p:cNvSpPr>
          <p:nvPr/>
        </p:nvSpPr>
        <p:spPr bwMode="auto">
          <a:xfrm>
            <a:off x="8313738" y="2174875"/>
            <a:ext cx="215900" cy="76200"/>
          </a:xfrm>
          <a:custGeom>
            <a:avLst/>
            <a:gdLst>
              <a:gd name="T0" fmla="*/ 51011 w 601"/>
              <a:gd name="T1" fmla="*/ 0 h 212"/>
              <a:gd name="T2" fmla="*/ 215541 w 601"/>
              <a:gd name="T3" fmla="*/ 0 h 212"/>
              <a:gd name="T4" fmla="*/ 163811 w 601"/>
              <a:gd name="T5" fmla="*/ 75841 h 212"/>
              <a:gd name="T6" fmla="*/ 0 w 601"/>
              <a:gd name="T7" fmla="*/ 75841 h 212"/>
              <a:gd name="T8" fmla="*/ 51011 w 601"/>
              <a:gd name="T9" fmla="*/ 0 h 2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1"/>
              <a:gd name="T16" fmla="*/ 0 h 212"/>
              <a:gd name="T17" fmla="*/ 601 w 601"/>
              <a:gd name="T18" fmla="*/ 212 h 2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1" h="212">
                <a:moveTo>
                  <a:pt x="142" y="0"/>
                </a:moveTo>
                <a:lnTo>
                  <a:pt x="600" y="0"/>
                </a:lnTo>
                <a:lnTo>
                  <a:pt x="456" y="211"/>
                </a:lnTo>
                <a:lnTo>
                  <a:pt x="0" y="211"/>
                </a:lnTo>
                <a:lnTo>
                  <a:pt x="142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Oval 62"/>
          <p:cNvSpPr>
            <a:spLocks noChangeArrowheads="1"/>
          </p:cNvSpPr>
          <p:nvPr/>
        </p:nvSpPr>
        <p:spPr bwMode="auto">
          <a:xfrm>
            <a:off x="4119563" y="3522663"/>
            <a:ext cx="157162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90" name="Oval 63"/>
          <p:cNvSpPr>
            <a:spLocks noChangeArrowheads="1"/>
          </p:cNvSpPr>
          <p:nvPr/>
        </p:nvSpPr>
        <p:spPr bwMode="auto">
          <a:xfrm>
            <a:off x="3409950" y="3355975"/>
            <a:ext cx="157163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91" name="Text Box 61"/>
          <p:cNvSpPr txBox="1">
            <a:spLocks noChangeArrowheads="1"/>
          </p:cNvSpPr>
          <p:nvPr/>
        </p:nvSpPr>
        <p:spPr bwMode="auto">
          <a:xfrm>
            <a:off x="7242175" y="3584575"/>
            <a:ext cx="1316038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Personal node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Foreign node</a:t>
            </a:r>
          </a:p>
        </p:txBody>
      </p:sp>
      <p:sp>
        <p:nvSpPr>
          <p:cNvPr id="15392" name="Oval 65"/>
          <p:cNvSpPr>
            <a:spLocks noChangeArrowheads="1"/>
          </p:cNvSpPr>
          <p:nvPr/>
        </p:nvSpPr>
        <p:spPr bwMode="auto">
          <a:xfrm>
            <a:off x="8432800" y="3816350"/>
            <a:ext cx="177800" cy="141288"/>
          </a:xfrm>
          <a:prstGeom prst="ellipse">
            <a:avLst/>
          </a:prstGeom>
          <a:solidFill>
            <a:schemeClr val="bg1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93" name="Oval 66"/>
          <p:cNvSpPr>
            <a:spLocks noChangeArrowheads="1"/>
          </p:cNvSpPr>
          <p:nvPr/>
        </p:nvSpPr>
        <p:spPr bwMode="auto">
          <a:xfrm>
            <a:off x="8429625" y="3652838"/>
            <a:ext cx="177800" cy="141287"/>
          </a:xfrm>
          <a:prstGeom prst="ellipse">
            <a:avLst/>
          </a:prstGeom>
          <a:solidFill>
            <a:srgbClr val="C0C0C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94" name="Oval 69"/>
          <p:cNvSpPr>
            <a:spLocks noChangeArrowheads="1"/>
          </p:cNvSpPr>
          <p:nvPr/>
        </p:nvSpPr>
        <p:spPr bwMode="auto">
          <a:xfrm>
            <a:off x="6345238" y="3338513"/>
            <a:ext cx="155575" cy="904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95" name="Oval 72"/>
          <p:cNvSpPr>
            <a:spLocks noChangeArrowheads="1"/>
          </p:cNvSpPr>
          <p:nvPr/>
        </p:nvSpPr>
        <p:spPr bwMode="auto">
          <a:xfrm>
            <a:off x="5880100" y="3443288"/>
            <a:ext cx="157163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96" name="Oval 75"/>
          <p:cNvSpPr>
            <a:spLocks noChangeArrowheads="1"/>
          </p:cNvSpPr>
          <p:nvPr/>
        </p:nvSpPr>
        <p:spPr bwMode="auto">
          <a:xfrm>
            <a:off x="2586038" y="3111500"/>
            <a:ext cx="157162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97" name="Oval 79"/>
          <p:cNvSpPr>
            <a:spLocks noChangeArrowheads="1"/>
          </p:cNvSpPr>
          <p:nvPr/>
        </p:nvSpPr>
        <p:spPr bwMode="auto">
          <a:xfrm>
            <a:off x="3416300" y="3635375"/>
            <a:ext cx="157163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98" name="Oval 80"/>
          <p:cNvSpPr>
            <a:spLocks noChangeArrowheads="1"/>
          </p:cNvSpPr>
          <p:nvPr/>
        </p:nvSpPr>
        <p:spPr bwMode="auto">
          <a:xfrm>
            <a:off x="3013075" y="3432175"/>
            <a:ext cx="155575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399" name="Oval 81"/>
          <p:cNvSpPr>
            <a:spLocks noChangeArrowheads="1"/>
          </p:cNvSpPr>
          <p:nvPr/>
        </p:nvSpPr>
        <p:spPr bwMode="auto">
          <a:xfrm>
            <a:off x="3643313" y="3794125"/>
            <a:ext cx="155575" cy="90488"/>
          </a:xfrm>
          <a:prstGeom prst="ellipse">
            <a:avLst/>
          </a:prstGeom>
          <a:solidFill>
            <a:srgbClr val="CECECE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00" name="Text Box 79"/>
          <p:cNvSpPr txBox="1">
            <a:spLocks noChangeArrowheads="1"/>
          </p:cNvSpPr>
          <p:nvPr/>
        </p:nvSpPr>
        <p:spPr bwMode="auto">
          <a:xfrm>
            <a:off x="5427663" y="4048125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Cluster</a:t>
            </a:r>
          </a:p>
        </p:txBody>
      </p:sp>
      <p:sp>
        <p:nvSpPr>
          <p:cNvPr id="15401" name="Text Box 80"/>
          <p:cNvSpPr txBox="1">
            <a:spLocks noChangeArrowheads="1"/>
          </p:cNvSpPr>
          <p:nvPr/>
        </p:nvSpPr>
        <p:spPr bwMode="auto">
          <a:xfrm>
            <a:off x="5040313" y="3257550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Cluster</a:t>
            </a:r>
          </a:p>
        </p:txBody>
      </p:sp>
      <p:sp>
        <p:nvSpPr>
          <p:cNvPr id="15402" name="Freeform 84"/>
          <p:cNvSpPr>
            <a:spLocks noChangeArrowheads="1"/>
          </p:cNvSpPr>
          <p:nvPr/>
        </p:nvSpPr>
        <p:spPr bwMode="auto">
          <a:xfrm>
            <a:off x="531813" y="4594225"/>
            <a:ext cx="7448550" cy="1416050"/>
          </a:xfrm>
          <a:custGeom>
            <a:avLst/>
            <a:gdLst>
              <a:gd name="T0" fmla="*/ 1861418 w 20692"/>
              <a:gd name="T1" fmla="*/ 0 h 3935"/>
              <a:gd name="T2" fmla="*/ 7448190 w 20692"/>
              <a:gd name="T3" fmla="*/ 0 h 3935"/>
              <a:gd name="T4" fmla="*/ 5586412 w 20692"/>
              <a:gd name="T5" fmla="*/ 1415690 h 3935"/>
              <a:gd name="T6" fmla="*/ 0 w 20692"/>
              <a:gd name="T7" fmla="*/ 1415690 h 3935"/>
              <a:gd name="T8" fmla="*/ 1861418 w 20692"/>
              <a:gd name="T9" fmla="*/ 0 h 3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2"/>
              <a:gd name="T16" fmla="*/ 0 h 3935"/>
              <a:gd name="T17" fmla="*/ 20692 w 20692"/>
              <a:gd name="T18" fmla="*/ 3935 h 39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2" h="3935">
                <a:moveTo>
                  <a:pt x="5171" y="0"/>
                </a:moveTo>
                <a:lnTo>
                  <a:pt x="20691" y="0"/>
                </a:lnTo>
                <a:lnTo>
                  <a:pt x="15519" y="3934"/>
                </a:lnTo>
                <a:lnTo>
                  <a:pt x="0" y="3934"/>
                </a:lnTo>
                <a:lnTo>
                  <a:pt x="5171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03" name="Oval 85"/>
          <p:cNvSpPr>
            <a:spLocks noChangeArrowheads="1"/>
          </p:cNvSpPr>
          <p:nvPr/>
        </p:nvSpPr>
        <p:spPr bwMode="auto">
          <a:xfrm>
            <a:off x="3222625" y="4832350"/>
            <a:ext cx="1181100" cy="1092200"/>
          </a:xfrm>
          <a:prstGeom prst="ellipse">
            <a:avLst/>
          </a:prstGeom>
          <a:solidFill>
            <a:srgbClr val="CCCCFF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04" name="Oval 86"/>
          <p:cNvSpPr>
            <a:spLocks noChangeArrowheads="1"/>
          </p:cNvSpPr>
          <p:nvPr/>
        </p:nvSpPr>
        <p:spPr bwMode="auto">
          <a:xfrm>
            <a:off x="4978400" y="4627563"/>
            <a:ext cx="809625" cy="381000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05" name="Oval 87"/>
          <p:cNvSpPr>
            <a:spLocks noChangeArrowheads="1"/>
          </p:cNvSpPr>
          <p:nvPr/>
        </p:nvSpPr>
        <p:spPr bwMode="auto">
          <a:xfrm>
            <a:off x="5087938" y="47386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06" name="Oval 88"/>
          <p:cNvSpPr>
            <a:spLocks noChangeArrowheads="1"/>
          </p:cNvSpPr>
          <p:nvPr/>
        </p:nvSpPr>
        <p:spPr bwMode="auto">
          <a:xfrm>
            <a:off x="5832475" y="4748213"/>
            <a:ext cx="765175" cy="1039812"/>
          </a:xfrm>
          <a:prstGeom prst="ellipse">
            <a:avLst/>
          </a:prstGeom>
          <a:solidFill>
            <a:srgbClr val="00CCCC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07" name="Oval 89"/>
          <p:cNvSpPr>
            <a:spLocks noChangeArrowheads="1"/>
          </p:cNvSpPr>
          <p:nvPr/>
        </p:nvSpPr>
        <p:spPr bwMode="auto">
          <a:xfrm>
            <a:off x="5194300" y="5454650"/>
            <a:ext cx="1100138" cy="430213"/>
          </a:xfrm>
          <a:prstGeom prst="ellipse">
            <a:avLst/>
          </a:prstGeom>
          <a:solidFill>
            <a:srgbClr val="CCCCFF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08" name="Oval 90"/>
          <p:cNvSpPr>
            <a:spLocks noChangeArrowheads="1"/>
          </p:cNvSpPr>
          <p:nvPr/>
        </p:nvSpPr>
        <p:spPr bwMode="auto">
          <a:xfrm>
            <a:off x="5686425" y="5481638"/>
            <a:ext cx="155575" cy="90487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09" name="Oval 91"/>
          <p:cNvSpPr>
            <a:spLocks noChangeArrowheads="1"/>
          </p:cNvSpPr>
          <p:nvPr/>
        </p:nvSpPr>
        <p:spPr bwMode="auto">
          <a:xfrm rot="1860000">
            <a:off x="2065338" y="4705350"/>
            <a:ext cx="488950" cy="693738"/>
          </a:xfrm>
          <a:prstGeom prst="ellipse">
            <a:avLst/>
          </a:prstGeom>
          <a:solidFill>
            <a:srgbClr val="00CCCC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10" name="Oval 92"/>
          <p:cNvSpPr>
            <a:spLocks noChangeArrowheads="1"/>
          </p:cNvSpPr>
          <p:nvPr/>
        </p:nvSpPr>
        <p:spPr bwMode="auto">
          <a:xfrm>
            <a:off x="1792288" y="5176838"/>
            <a:ext cx="906462" cy="647700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11" name="Oval 93"/>
          <p:cNvSpPr>
            <a:spLocks noChangeArrowheads="1"/>
          </p:cNvSpPr>
          <p:nvPr/>
        </p:nvSpPr>
        <p:spPr bwMode="auto">
          <a:xfrm>
            <a:off x="2371725" y="5013325"/>
            <a:ext cx="1255713" cy="714375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12" name="Text Box 91"/>
          <p:cNvSpPr txBox="1">
            <a:spLocks noChangeArrowheads="1"/>
          </p:cNvSpPr>
          <p:nvPr/>
        </p:nvSpPr>
        <p:spPr bwMode="auto">
          <a:xfrm rot="-2220000">
            <a:off x="674688" y="5170488"/>
            <a:ext cx="1928812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Connectivity Level</a:t>
            </a:r>
          </a:p>
        </p:txBody>
      </p:sp>
      <p:sp>
        <p:nvSpPr>
          <p:cNvPr id="15413" name="Line 92"/>
          <p:cNvSpPr>
            <a:spLocks noChangeShapeType="1"/>
          </p:cNvSpPr>
          <p:nvPr/>
        </p:nvSpPr>
        <p:spPr bwMode="auto">
          <a:xfrm flipV="1">
            <a:off x="2543175" y="5295900"/>
            <a:ext cx="244475" cy="166688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4" name="Line 93"/>
          <p:cNvSpPr>
            <a:spLocks noChangeShapeType="1"/>
          </p:cNvSpPr>
          <p:nvPr/>
        </p:nvSpPr>
        <p:spPr bwMode="auto">
          <a:xfrm>
            <a:off x="3090863" y="5127625"/>
            <a:ext cx="34925" cy="3286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5" name="Line 94"/>
          <p:cNvSpPr>
            <a:spLocks noChangeShapeType="1"/>
          </p:cNvSpPr>
          <p:nvPr/>
        </p:nvSpPr>
        <p:spPr bwMode="auto">
          <a:xfrm flipH="1">
            <a:off x="2787650" y="5127625"/>
            <a:ext cx="319088" cy="168275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6" name="Line 95"/>
          <p:cNvSpPr>
            <a:spLocks noChangeShapeType="1"/>
          </p:cNvSpPr>
          <p:nvPr/>
        </p:nvSpPr>
        <p:spPr bwMode="auto">
          <a:xfrm>
            <a:off x="2779713" y="5294313"/>
            <a:ext cx="369887" cy="177800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7" name="Line 96"/>
          <p:cNvSpPr>
            <a:spLocks noChangeShapeType="1"/>
          </p:cNvSpPr>
          <p:nvPr/>
        </p:nvSpPr>
        <p:spPr bwMode="auto">
          <a:xfrm>
            <a:off x="3090863" y="5127625"/>
            <a:ext cx="403225" cy="2016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8" name="Line 97"/>
          <p:cNvSpPr>
            <a:spLocks noChangeShapeType="1"/>
          </p:cNvSpPr>
          <p:nvPr/>
        </p:nvSpPr>
        <p:spPr bwMode="auto">
          <a:xfrm flipV="1">
            <a:off x="3149600" y="5327650"/>
            <a:ext cx="354013" cy="1508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9" name="Line 98"/>
          <p:cNvSpPr>
            <a:spLocks noChangeShapeType="1"/>
          </p:cNvSpPr>
          <p:nvPr/>
        </p:nvSpPr>
        <p:spPr bwMode="auto">
          <a:xfrm>
            <a:off x="3494088" y="5051425"/>
            <a:ext cx="9525" cy="287338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0" name="Line 99"/>
          <p:cNvSpPr>
            <a:spLocks noChangeShapeType="1"/>
          </p:cNvSpPr>
          <p:nvPr/>
        </p:nvSpPr>
        <p:spPr bwMode="auto">
          <a:xfrm flipH="1" flipV="1">
            <a:off x="3462338" y="5035550"/>
            <a:ext cx="434975" cy="47625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1" name="Line 100"/>
          <p:cNvSpPr>
            <a:spLocks noChangeShapeType="1"/>
          </p:cNvSpPr>
          <p:nvPr/>
        </p:nvSpPr>
        <p:spPr bwMode="auto">
          <a:xfrm>
            <a:off x="3503613" y="5345113"/>
            <a:ext cx="217487" cy="15081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2" name="Line 101"/>
          <p:cNvSpPr>
            <a:spLocks noChangeShapeType="1"/>
          </p:cNvSpPr>
          <p:nvPr/>
        </p:nvSpPr>
        <p:spPr bwMode="auto">
          <a:xfrm>
            <a:off x="3881438" y="5076825"/>
            <a:ext cx="336550" cy="142875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3" name="Line 102"/>
          <p:cNvSpPr>
            <a:spLocks noChangeShapeType="1"/>
          </p:cNvSpPr>
          <p:nvPr/>
        </p:nvSpPr>
        <p:spPr bwMode="auto">
          <a:xfrm flipV="1">
            <a:off x="3519488" y="5067300"/>
            <a:ext cx="354012" cy="268288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4" name="Line 103"/>
          <p:cNvSpPr>
            <a:spLocks noChangeShapeType="1"/>
          </p:cNvSpPr>
          <p:nvPr/>
        </p:nvSpPr>
        <p:spPr bwMode="auto">
          <a:xfrm flipH="1" flipV="1">
            <a:off x="5759450" y="5530850"/>
            <a:ext cx="350838" cy="100013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5" name="Line 104"/>
          <p:cNvSpPr>
            <a:spLocks noChangeShapeType="1"/>
          </p:cNvSpPr>
          <p:nvPr/>
        </p:nvSpPr>
        <p:spPr bwMode="auto">
          <a:xfrm>
            <a:off x="5175250" y="4781550"/>
            <a:ext cx="387350" cy="15875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6" name="Line 105"/>
          <p:cNvSpPr>
            <a:spLocks noChangeShapeType="1"/>
          </p:cNvSpPr>
          <p:nvPr/>
        </p:nvSpPr>
        <p:spPr bwMode="auto">
          <a:xfrm>
            <a:off x="4217988" y="5219700"/>
            <a:ext cx="277812" cy="33338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7" name="Line 106"/>
          <p:cNvSpPr>
            <a:spLocks noChangeShapeType="1"/>
          </p:cNvSpPr>
          <p:nvPr/>
        </p:nvSpPr>
        <p:spPr bwMode="auto">
          <a:xfrm flipH="1">
            <a:off x="5411788" y="4814888"/>
            <a:ext cx="166687" cy="268287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8" name="Line 107"/>
          <p:cNvSpPr>
            <a:spLocks noChangeShapeType="1"/>
          </p:cNvSpPr>
          <p:nvPr/>
        </p:nvSpPr>
        <p:spPr bwMode="auto">
          <a:xfrm flipH="1" flipV="1">
            <a:off x="5211763" y="5464175"/>
            <a:ext cx="157162" cy="242888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29" name="Oval 111"/>
          <p:cNvSpPr>
            <a:spLocks noChangeArrowheads="1"/>
          </p:cNvSpPr>
          <p:nvPr/>
        </p:nvSpPr>
        <p:spPr bwMode="auto">
          <a:xfrm>
            <a:off x="5481638" y="4754563"/>
            <a:ext cx="155575" cy="88900"/>
          </a:xfrm>
          <a:prstGeom prst="ellipse">
            <a:avLst/>
          </a:prstGeom>
          <a:gradFill rotWithShape="0">
            <a:gsLst>
              <a:gs pos="0">
                <a:srgbClr val="FFCC99"/>
              </a:gs>
              <a:gs pos="100000">
                <a:srgbClr val="FF0000"/>
              </a:gs>
            </a:gsLst>
            <a:lin ang="10800000" scaled="1"/>
          </a:gra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30" name="Line 109"/>
          <p:cNvSpPr>
            <a:spLocks noChangeShapeType="1"/>
          </p:cNvSpPr>
          <p:nvPr/>
        </p:nvSpPr>
        <p:spPr bwMode="auto">
          <a:xfrm flipH="1">
            <a:off x="3714750" y="5219700"/>
            <a:ext cx="511175" cy="2603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31" name="Line 110"/>
          <p:cNvSpPr>
            <a:spLocks noChangeShapeType="1"/>
          </p:cNvSpPr>
          <p:nvPr/>
        </p:nvSpPr>
        <p:spPr bwMode="auto">
          <a:xfrm flipV="1">
            <a:off x="5411788" y="5522913"/>
            <a:ext cx="369887" cy="1841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5432" name="Picture 1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5000625"/>
            <a:ext cx="12112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33" name="Text Box 112"/>
          <p:cNvSpPr txBox="1">
            <a:spLocks noChangeArrowheads="1"/>
          </p:cNvSpPr>
          <p:nvPr/>
        </p:nvSpPr>
        <p:spPr bwMode="auto">
          <a:xfrm>
            <a:off x="4562475" y="5062538"/>
            <a:ext cx="124777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Interconnecting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Structures</a:t>
            </a:r>
          </a:p>
        </p:txBody>
      </p:sp>
      <p:sp>
        <p:nvSpPr>
          <p:cNvPr id="15434" name="Line 113"/>
          <p:cNvSpPr>
            <a:spLocks noChangeShapeType="1"/>
          </p:cNvSpPr>
          <p:nvPr/>
        </p:nvSpPr>
        <p:spPr bwMode="auto">
          <a:xfrm flipH="1" flipV="1">
            <a:off x="2093913" y="5260975"/>
            <a:ext cx="387350" cy="207963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35" name="Line 114"/>
          <p:cNvSpPr>
            <a:spLocks noChangeShapeType="1"/>
          </p:cNvSpPr>
          <p:nvPr/>
        </p:nvSpPr>
        <p:spPr bwMode="auto">
          <a:xfrm flipV="1">
            <a:off x="1955800" y="5453063"/>
            <a:ext cx="593725" cy="179387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36" name="Text Box 115"/>
          <p:cNvSpPr txBox="1">
            <a:spLocks noChangeArrowheads="1"/>
          </p:cNvSpPr>
          <p:nvPr/>
        </p:nvSpPr>
        <p:spPr bwMode="auto">
          <a:xfrm>
            <a:off x="2601913" y="5472113"/>
            <a:ext cx="55721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25000">
                <a:solidFill>
                  <a:srgbClr val="000000"/>
                </a:solidFill>
                <a:latin typeface="Nokia Sans Wide"/>
              </a:rPr>
              <a:t>1</a:t>
            </a:r>
          </a:p>
        </p:txBody>
      </p:sp>
      <p:sp>
        <p:nvSpPr>
          <p:cNvPr id="15437" name="Text Box 116"/>
          <p:cNvSpPr txBox="1">
            <a:spLocks noChangeArrowheads="1"/>
          </p:cNvSpPr>
          <p:nvPr/>
        </p:nvSpPr>
        <p:spPr bwMode="auto">
          <a:xfrm>
            <a:off x="3830638" y="5356225"/>
            <a:ext cx="5889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2</a:t>
            </a:r>
          </a:p>
        </p:txBody>
      </p:sp>
      <p:sp>
        <p:nvSpPr>
          <p:cNvPr id="15438" name="Text Box 117"/>
          <p:cNvSpPr txBox="1">
            <a:spLocks noChangeArrowheads="1"/>
          </p:cNvSpPr>
          <p:nvPr/>
        </p:nvSpPr>
        <p:spPr bwMode="auto">
          <a:xfrm>
            <a:off x="5491163" y="5657850"/>
            <a:ext cx="6096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3</a:t>
            </a:r>
          </a:p>
        </p:txBody>
      </p:sp>
      <p:sp>
        <p:nvSpPr>
          <p:cNvPr id="15439" name="Text Box 118"/>
          <p:cNvSpPr txBox="1">
            <a:spLocks noChangeArrowheads="1"/>
          </p:cNvSpPr>
          <p:nvPr/>
        </p:nvSpPr>
        <p:spPr bwMode="auto">
          <a:xfrm>
            <a:off x="5059363" y="4795838"/>
            <a:ext cx="50641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4</a:t>
            </a:r>
          </a:p>
        </p:txBody>
      </p:sp>
      <p:sp>
        <p:nvSpPr>
          <p:cNvPr id="15440" name="Line 119"/>
          <p:cNvSpPr>
            <a:spLocks noChangeShapeType="1"/>
          </p:cNvSpPr>
          <p:nvPr/>
        </p:nvSpPr>
        <p:spPr bwMode="auto">
          <a:xfrm flipH="1">
            <a:off x="2192338" y="4822825"/>
            <a:ext cx="193675" cy="446088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41" name="Line 120"/>
          <p:cNvSpPr>
            <a:spLocks noChangeShapeType="1"/>
          </p:cNvSpPr>
          <p:nvPr/>
        </p:nvSpPr>
        <p:spPr bwMode="auto">
          <a:xfrm flipH="1" flipV="1">
            <a:off x="5957888" y="5133975"/>
            <a:ext cx="157162" cy="50482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42" name="Line 121"/>
          <p:cNvSpPr>
            <a:spLocks noChangeShapeType="1"/>
          </p:cNvSpPr>
          <p:nvPr/>
        </p:nvSpPr>
        <p:spPr bwMode="auto">
          <a:xfrm flipH="1">
            <a:off x="6084888" y="5037138"/>
            <a:ext cx="357187" cy="58737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43" name="Oval 125"/>
          <p:cNvSpPr>
            <a:spLocks noChangeArrowheads="1"/>
          </p:cNvSpPr>
          <p:nvPr/>
        </p:nvSpPr>
        <p:spPr bwMode="auto">
          <a:xfrm>
            <a:off x="2300288" y="4773613"/>
            <a:ext cx="157162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44" name="Oval 126"/>
          <p:cNvSpPr>
            <a:spLocks noChangeArrowheads="1"/>
          </p:cNvSpPr>
          <p:nvPr/>
        </p:nvSpPr>
        <p:spPr bwMode="auto">
          <a:xfrm>
            <a:off x="3013075" y="50815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45" name="Text Box 124"/>
          <p:cNvSpPr txBox="1">
            <a:spLocks noChangeArrowheads="1"/>
          </p:cNvSpPr>
          <p:nvPr/>
        </p:nvSpPr>
        <p:spPr bwMode="auto">
          <a:xfrm>
            <a:off x="2052638" y="5567363"/>
            <a:ext cx="61436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5</a:t>
            </a:r>
          </a:p>
        </p:txBody>
      </p:sp>
      <p:sp>
        <p:nvSpPr>
          <p:cNvPr id="15446" name="Text Box 125"/>
          <p:cNvSpPr txBox="1">
            <a:spLocks noChangeArrowheads="1"/>
          </p:cNvSpPr>
          <p:nvPr/>
        </p:nvSpPr>
        <p:spPr bwMode="auto">
          <a:xfrm>
            <a:off x="5867400" y="4800600"/>
            <a:ext cx="5334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7</a:t>
            </a:r>
          </a:p>
        </p:txBody>
      </p:sp>
      <p:sp>
        <p:nvSpPr>
          <p:cNvPr id="15447" name="Text Box 126"/>
          <p:cNvSpPr txBox="1">
            <a:spLocks noChangeArrowheads="1"/>
          </p:cNvSpPr>
          <p:nvPr/>
        </p:nvSpPr>
        <p:spPr bwMode="auto">
          <a:xfrm>
            <a:off x="2274888" y="4876800"/>
            <a:ext cx="54451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6</a:t>
            </a:r>
          </a:p>
        </p:txBody>
      </p:sp>
      <p:sp>
        <p:nvSpPr>
          <p:cNvPr id="15448" name="Freeform 130"/>
          <p:cNvSpPr>
            <a:spLocks noChangeArrowheads="1"/>
          </p:cNvSpPr>
          <p:nvPr/>
        </p:nvSpPr>
        <p:spPr bwMode="auto">
          <a:xfrm>
            <a:off x="2281238" y="3052763"/>
            <a:ext cx="4003675" cy="1211262"/>
          </a:xfrm>
          <a:custGeom>
            <a:avLst/>
            <a:gdLst>
              <a:gd name="T0" fmla="*/ 281863 w 11122"/>
              <a:gd name="T1" fmla="*/ 503433 h 3366"/>
              <a:gd name="T2" fmla="*/ 519448 w 11122"/>
              <a:gd name="T3" fmla="*/ 449815 h 3366"/>
              <a:gd name="T4" fmla="*/ 786912 w 11122"/>
              <a:gd name="T5" fmla="*/ 319189 h 3366"/>
              <a:gd name="T6" fmla="*/ 917944 w 11122"/>
              <a:gd name="T7" fmla="*/ 247938 h 3366"/>
              <a:gd name="T8" fmla="*/ 976980 w 11122"/>
              <a:gd name="T9" fmla="*/ 211953 h 3366"/>
              <a:gd name="T10" fmla="*/ 1048616 w 11122"/>
              <a:gd name="T11" fmla="*/ 181006 h 3366"/>
              <a:gd name="T12" fmla="*/ 1158409 w 11122"/>
              <a:gd name="T13" fmla="*/ 108315 h 3366"/>
              <a:gd name="T14" fmla="*/ 1275762 w 11122"/>
              <a:gd name="T15" fmla="*/ 78448 h 3366"/>
              <a:gd name="T16" fmla="*/ 1535666 w 11122"/>
              <a:gd name="T17" fmla="*/ 32387 h 3366"/>
              <a:gd name="T18" fmla="*/ 1843087 w 11122"/>
              <a:gd name="T19" fmla="*/ 26269 h 3366"/>
              <a:gd name="T20" fmla="*/ 2128550 w 11122"/>
              <a:gd name="T21" fmla="*/ 78448 h 3366"/>
              <a:gd name="T22" fmla="*/ 2298099 w 11122"/>
              <a:gd name="T23" fmla="*/ 232824 h 3366"/>
              <a:gd name="T24" fmla="*/ 2468729 w 11122"/>
              <a:gd name="T25" fmla="*/ 232824 h 3366"/>
              <a:gd name="T26" fmla="*/ 2583202 w 11122"/>
              <a:gd name="T27" fmla="*/ 181006 h 3366"/>
              <a:gd name="T28" fmla="*/ 2752391 w 11122"/>
              <a:gd name="T29" fmla="*/ 78448 h 3366"/>
              <a:gd name="T30" fmla="*/ 3061613 w 11122"/>
              <a:gd name="T31" fmla="*/ 0 h 3366"/>
              <a:gd name="T32" fmla="*/ 3310718 w 11122"/>
              <a:gd name="T33" fmla="*/ 11515 h 3366"/>
              <a:gd name="T34" fmla="*/ 3452189 w 11122"/>
              <a:gd name="T35" fmla="*/ 52898 h 3366"/>
              <a:gd name="T36" fmla="*/ 3582861 w 11122"/>
              <a:gd name="T37" fmla="*/ 116952 h 3366"/>
              <a:gd name="T38" fmla="*/ 3664576 w 11122"/>
              <a:gd name="T39" fmla="*/ 182445 h 3366"/>
              <a:gd name="T40" fmla="*/ 3700214 w 11122"/>
              <a:gd name="T41" fmla="*/ 279245 h 3366"/>
              <a:gd name="T42" fmla="*/ 3533904 w 11122"/>
              <a:gd name="T43" fmla="*/ 470687 h 3366"/>
              <a:gd name="T44" fmla="*/ 3510145 w 11122"/>
              <a:gd name="T45" fmla="*/ 557051 h 3366"/>
              <a:gd name="T46" fmla="*/ 3605180 w 11122"/>
              <a:gd name="T47" fmla="*/ 644855 h 3366"/>
              <a:gd name="T48" fmla="*/ 3718213 w 11122"/>
              <a:gd name="T49" fmla="*/ 747053 h 3366"/>
              <a:gd name="T50" fmla="*/ 3945719 w 11122"/>
              <a:gd name="T51" fmla="*/ 901789 h 3366"/>
              <a:gd name="T52" fmla="*/ 4003315 w 11122"/>
              <a:gd name="T53" fmla="*/ 1004347 h 3366"/>
              <a:gd name="T54" fmla="*/ 3924840 w 11122"/>
              <a:gd name="T55" fmla="*/ 1102227 h 3366"/>
              <a:gd name="T56" fmla="*/ 3832326 w 11122"/>
              <a:gd name="T57" fmla="*/ 1158724 h 3366"/>
              <a:gd name="T58" fmla="*/ 3320077 w 11122"/>
              <a:gd name="T59" fmla="*/ 1210902 h 3366"/>
              <a:gd name="T60" fmla="*/ 2923021 w 11122"/>
              <a:gd name="T61" fmla="*/ 1210902 h 3366"/>
              <a:gd name="T62" fmla="*/ 2639358 w 11122"/>
              <a:gd name="T63" fmla="*/ 1158724 h 3366"/>
              <a:gd name="T64" fmla="*/ 2296299 w 11122"/>
              <a:gd name="T65" fmla="*/ 1115901 h 3366"/>
              <a:gd name="T66" fmla="*/ 1701976 w 11122"/>
              <a:gd name="T67" fmla="*/ 925540 h 3366"/>
              <a:gd name="T68" fmla="*/ 1404994 w 11122"/>
              <a:gd name="T69" fmla="*/ 1009025 h 3366"/>
              <a:gd name="T70" fmla="*/ 1036737 w 11122"/>
              <a:gd name="T71" fmla="*/ 1032416 h 3366"/>
              <a:gd name="T72" fmla="*/ 708077 w 11122"/>
              <a:gd name="T73" fmla="*/ 1056526 h 3366"/>
              <a:gd name="T74" fmla="*/ 519448 w 11122"/>
              <a:gd name="T75" fmla="*/ 1071280 h 3366"/>
              <a:gd name="T76" fmla="*/ 309941 w 11122"/>
              <a:gd name="T77" fmla="*/ 1056526 h 3366"/>
              <a:gd name="T78" fmla="*/ 164510 w 11122"/>
              <a:gd name="T79" fmla="*/ 974479 h 3366"/>
              <a:gd name="T80" fmla="*/ 41397 w 11122"/>
              <a:gd name="T81" fmla="*/ 879479 h 3366"/>
              <a:gd name="T82" fmla="*/ 0 w 11122"/>
              <a:gd name="T83" fmla="*/ 727981 h 3366"/>
              <a:gd name="T84" fmla="*/ 93234 w 11122"/>
              <a:gd name="T85" fmla="*/ 589798 h 3366"/>
              <a:gd name="T86" fmla="*/ 281863 w 11122"/>
              <a:gd name="T87" fmla="*/ 503433 h 336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122"/>
              <a:gd name="T133" fmla="*/ 0 h 3366"/>
              <a:gd name="T134" fmla="*/ 11122 w 11122"/>
              <a:gd name="T135" fmla="*/ 3366 h 336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122" h="3366">
                <a:moveTo>
                  <a:pt x="783" y="1399"/>
                </a:moveTo>
                <a:lnTo>
                  <a:pt x="1443" y="1250"/>
                </a:lnTo>
                <a:lnTo>
                  <a:pt x="2186" y="887"/>
                </a:lnTo>
                <a:lnTo>
                  <a:pt x="2550" y="689"/>
                </a:lnTo>
                <a:lnTo>
                  <a:pt x="2714" y="589"/>
                </a:lnTo>
                <a:lnTo>
                  <a:pt x="2913" y="503"/>
                </a:lnTo>
                <a:lnTo>
                  <a:pt x="3218" y="301"/>
                </a:lnTo>
                <a:lnTo>
                  <a:pt x="3544" y="218"/>
                </a:lnTo>
                <a:lnTo>
                  <a:pt x="4266" y="90"/>
                </a:lnTo>
                <a:lnTo>
                  <a:pt x="5120" y="73"/>
                </a:lnTo>
                <a:lnTo>
                  <a:pt x="5913" y="218"/>
                </a:lnTo>
                <a:lnTo>
                  <a:pt x="6384" y="647"/>
                </a:lnTo>
                <a:lnTo>
                  <a:pt x="6858" y="647"/>
                </a:lnTo>
                <a:lnTo>
                  <a:pt x="7176" y="503"/>
                </a:lnTo>
                <a:lnTo>
                  <a:pt x="7646" y="218"/>
                </a:lnTo>
                <a:lnTo>
                  <a:pt x="8505" y="0"/>
                </a:lnTo>
                <a:lnTo>
                  <a:pt x="9197" y="32"/>
                </a:lnTo>
                <a:lnTo>
                  <a:pt x="9590" y="147"/>
                </a:lnTo>
                <a:lnTo>
                  <a:pt x="9953" y="325"/>
                </a:lnTo>
                <a:lnTo>
                  <a:pt x="10180" y="507"/>
                </a:lnTo>
                <a:lnTo>
                  <a:pt x="10279" y="776"/>
                </a:lnTo>
                <a:lnTo>
                  <a:pt x="9817" y="1308"/>
                </a:lnTo>
                <a:lnTo>
                  <a:pt x="9751" y="1548"/>
                </a:lnTo>
                <a:lnTo>
                  <a:pt x="10015" y="1792"/>
                </a:lnTo>
                <a:lnTo>
                  <a:pt x="10329" y="2076"/>
                </a:lnTo>
                <a:lnTo>
                  <a:pt x="10961" y="2506"/>
                </a:lnTo>
                <a:lnTo>
                  <a:pt x="11121" y="2791"/>
                </a:lnTo>
                <a:lnTo>
                  <a:pt x="10903" y="3063"/>
                </a:lnTo>
                <a:lnTo>
                  <a:pt x="10646" y="3220"/>
                </a:lnTo>
                <a:lnTo>
                  <a:pt x="9223" y="3365"/>
                </a:lnTo>
                <a:lnTo>
                  <a:pt x="8120" y="3365"/>
                </a:lnTo>
                <a:lnTo>
                  <a:pt x="7332" y="3220"/>
                </a:lnTo>
                <a:lnTo>
                  <a:pt x="6379" y="3101"/>
                </a:lnTo>
                <a:lnTo>
                  <a:pt x="4728" y="2572"/>
                </a:lnTo>
                <a:lnTo>
                  <a:pt x="3903" y="2804"/>
                </a:lnTo>
                <a:lnTo>
                  <a:pt x="2880" y="2869"/>
                </a:lnTo>
                <a:lnTo>
                  <a:pt x="1967" y="2936"/>
                </a:lnTo>
                <a:lnTo>
                  <a:pt x="1443" y="2977"/>
                </a:lnTo>
                <a:lnTo>
                  <a:pt x="861" y="2936"/>
                </a:lnTo>
                <a:lnTo>
                  <a:pt x="457" y="2708"/>
                </a:lnTo>
                <a:lnTo>
                  <a:pt x="115" y="2444"/>
                </a:lnTo>
                <a:lnTo>
                  <a:pt x="0" y="2023"/>
                </a:lnTo>
                <a:lnTo>
                  <a:pt x="259" y="1639"/>
                </a:lnTo>
                <a:lnTo>
                  <a:pt x="783" y="1399"/>
                </a:lnTo>
              </a:path>
            </a:pathLst>
          </a:custGeom>
          <a:solidFill>
            <a:srgbClr val="FF0000">
              <a:alpha val="25098"/>
            </a:srgbClr>
          </a:solidFill>
          <a:ln w="12573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449" name="Text Box 128"/>
          <p:cNvSpPr txBox="1">
            <a:spLocks noChangeArrowheads="1"/>
          </p:cNvSpPr>
          <p:nvPr/>
        </p:nvSpPr>
        <p:spPr bwMode="auto">
          <a:xfrm>
            <a:off x="3990975" y="3621088"/>
            <a:ext cx="3937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1813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FF0000"/>
                </a:solidFill>
                <a:latin typeface="Helvetica" pitchFamily="34" charset="0"/>
              </a:rPr>
              <a:t>PN</a:t>
            </a:r>
          </a:p>
        </p:txBody>
      </p:sp>
      <p:sp>
        <p:nvSpPr>
          <p:cNvPr id="15450" name="Line 129"/>
          <p:cNvSpPr>
            <a:spLocks noChangeShapeType="1"/>
          </p:cNvSpPr>
          <p:nvPr/>
        </p:nvSpPr>
        <p:spPr bwMode="auto">
          <a:xfrm flipV="1">
            <a:off x="1955800" y="5267325"/>
            <a:ext cx="230188" cy="365125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51" name="Line 130"/>
          <p:cNvSpPr>
            <a:spLocks noChangeShapeType="1"/>
          </p:cNvSpPr>
          <p:nvPr/>
        </p:nvSpPr>
        <p:spPr bwMode="auto">
          <a:xfrm>
            <a:off x="2579688" y="5454650"/>
            <a:ext cx="557212" cy="7938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52" name="Line 131"/>
          <p:cNvSpPr>
            <a:spLocks noChangeShapeType="1"/>
          </p:cNvSpPr>
          <p:nvPr/>
        </p:nvSpPr>
        <p:spPr bwMode="auto">
          <a:xfrm>
            <a:off x="2809875" y="5305425"/>
            <a:ext cx="682625" cy="365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53" name="Line 132"/>
          <p:cNvSpPr>
            <a:spLocks noChangeShapeType="1"/>
          </p:cNvSpPr>
          <p:nvPr/>
        </p:nvSpPr>
        <p:spPr bwMode="auto">
          <a:xfrm flipH="1">
            <a:off x="3716338" y="5075238"/>
            <a:ext cx="185737" cy="42386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54" name="Line 133"/>
          <p:cNvSpPr>
            <a:spLocks noChangeShapeType="1"/>
          </p:cNvSpPr>
          <p:nvPr/>
        </p:nvSpPr>
        <p:spPr bwMode="auto">
          <a:xfrm flipH="1">
            <a:off x="3498850" y="5230813"/>
            <a:ext cx="714375" cy="11906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55" name="Line 134"/>
          <p:cNvSpPr>
            <a:spLocks noChangeShapeType="1"/>
          </p:cNvSpPr>
          <p:nvPr/>
        </p:nvSpPr>
        <p:spPr bwMode="auto">
          <a:xfrm flipV="1">
            <a:off x="5372100" y="5630863"/>
            <a:ext cx="720725" cy="825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56" name="Line 135"/>
          <p:cNvSpPr>
            <a:spLocks noChangeShapeType="1"/>
          </p:cNvSpPr>
          <p:nvPr/>
        </p:nvSpPr>
        <p:spPr bwMode="auto">
          <a:xfrm flipV="1">
            <a:off x="5981700" y="5030788"/>
            <a:ext cx="460375" cy="11112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57" name="Oval 139"/>
          <p:cNvSpPr>
            <a:spLocks noChangeArrowheads="1"/>
          </p:cNvSpPr>
          <p:nvPr/>
        </p:nvSpPr>
        <p:spPr bwMode="auto">
          <a:xfrm>
            <a:off x="5880100" y="5091113"/>
            <a:ext cx="157163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58" name="Oval 140"/>
          <p:cNvSpPr>
            <a:spLocks noChangeArrowheads="1"/>
          </p:cNvSpPr>
          <p:nvPr/>
        </p:nvSpPr>
        <p:spPr bwMode="auto">
          <a:xfrm>
            <a:off x="6345238" y="4986338"/>
            <a:ext cx="155575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59" name="Oval 141"/>
          <p:cNvSpPr>
            <a:spLocks noChangeArrowheads="1"/>
          </p:cNvSpPr>
          <p:nvPr/>
        </p:nvSpPr>
        <p:spPr bwMode="auto">
          <a:xfrm>
            <a:off x="5297488" y="5656263"/>
            <a:ext cx="155575" cy="88900"/>
          </a:xfrm>
          <a:prstGeom prst="ellipse">
            <a:avLst/>
          </a:prstGeom>
          <a:gradFill rotWithShape="0">
            <a:gsLst>
              <a:gs pos="0">
                <a:srgbClr val="FFCC99"/>
              </a:gs>
              <a:gs pos="100000">
                <a:srgbClr val="0066CC"/>
              </a:gs>
            </a:gsLst>
            <a:lin ang="10800000" scaled="1"/>
          </a:gra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0" name="Oval 142"/>
          <p:cNvSpPr>
            <a:spLocks noChangeArrowheads="1"/>
          </p:cNvSpPr>
          <p:nvPr/>
        </p:nvSpPr>
        <p:spPr bwMode="auto">
          <a:xfrm>
            <a:off x="6018213" y="5580063"/>
            <a:ext cx="155575" cy="88900"/>
          </a:xfrm>
          <a:prstGeom prst="ellipse">
            <a:avLst/>
          </a:prstGeom>
          <a:gradFill rotWithShape="0">
            <a:gsLst>
              <a:gs pos="0">
                <a:srgbClr val="008000"/>
              </a:gs>
              <a:gs pos="100000">
                <a:srgbClr val="0066CC"/>
              </a:gs>
            </a:gsLst>
            <a:lin ang="171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1" name="Oval 143"/>
          <p:cNvSpPr>
            <a:spLocks noChangeArrowheads="1"/>
          </p:cNvSpPr>
          <p:nvPr/>
        </p:nvSpPr>
        <p:spPr bwMode="auto">
          <a:xfrm>
            <a:off x="3063875" y="5416550"/>
            <a:ext cx="157163" cy="90488"/>
          </a:xfrm>
          <a:prstGeom prst="ellipse">
            <a:avLst/>
          </a:prstGeom>
          <a:solidFill>
            <a:srgbClr val="FF0000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2" name="Oval 144"/>
          <p:cNvSpPr>
            <a:spLocks noChangeArrowheads="1"/>
          </p:cNvSpPr>
          <p:nvPr/>
        </p:nvSpPr>
        <p:spPr bwMode="auto">
          <a:xfrm>
            <a:off x="3805238" y="5027613"/>
            <a:ext cx="157162" cy="88900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3" name="Oval 145"/>
          <p:cNvSpPr>
            <a:spLocks noChangeArrowheads="1"/>
          </p:cNvSpPr>
          <p:nvPr/>
        </p:nvSpPr>
        <p:spPr bwMode="auto">
          <a:xfrm>
            <a:off x="3416300" y="5283200"/>
            <a:ext cx="157163" cy="90488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66CC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4" name="Oval 146"/>
          <p:cNvSpPr>
            <a:spLocks noChangeArrowheads="1"/>
          </p:cNvSpPr>
          <p:nvPr/>
        </p:nvSpPr>
        <p:spPr bwMode="auto">
          <a:xfrm>
            <a:off x="4119563" y="5170488"/>
            <a:ext cx="157162" cy="88900"/>
          </a:xfrm>
          <a:prstGeom prst="ellipse">
            <a:avLst/>
          </a:prstGeom>
          <a:gradFill rotWithShape="0">
            <a:gsLst>
              <a:gs pos="0">
                <a:srgbClr val="0066CC"/>
              </a:gs>
              <a:gs pos="100000">
                <a:srgbClr val="FFCC99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5" name="Oval 147"/>
          <p:cNvSpPr>
            <a:spLocks noChangeArrowheads="1"/>
          </p:cNvSpPr>
          <p:nvPr/>
        </p:nvSpPr>
        <p:spPr bwMode="auto">
          <a:xfrm>
            <a:off x="3409950" y="5002213"/>
            <a:ext cx="157163" cy="88900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6" name="Oval 148"/>
          <p:cNvSpPr>
            <a:spLocks noChangeArrowheads="1"/>
          </p:cNvSpPr>
          <p:nvPr/>
        </p:nvSpPr>
        <p:spPr bwMode="auto">
          <a:xfrm>
            <a:off x="2701925" y="52466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7" name="Oval 149"/>
          <p:cNvSpPr>
            <a:spLocks noChangeArrowheads="1"/>
          </p:cNvSpPr>
          <p:nvPr/>
        </p:nvSpPr>
        <p:spPr bwMode="auto">
          <a:xfrm>
            <a:off x="2471738" y="5407025"/>
            <a:ext cx="155575" cy="8890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8" name="Oval 150"/>
          <p:cNvSpPr>
            <a:spLocks noChangeArrowheads="1"/>
          </p:cNvSpPr>
          <p:nvPr/>
        </p:nvSpPr>
        <p:spPr bwMode="auto">
          <a:xfrm>
            <a:off x="2103438" y="5221288"/>
            <a:ext cx="155575" cy="889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8000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69" name="Line 148"/>
          <p:cNvSpPr>
            <a:spLocks noChangeShapeType="1"/>
          </p:cNvSpPr>
          <p:nvPr/>
        </p:nvSpPr>
        <p:spPr bwMode="auto">
          <a:xfrm flipH="1">
            <a:off x="3679825" y="5502275"/>
            <a:ext cx="61913" cy="280988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70" name="Line 149"/>
          <p:cNvSpPr>
            <a:spLocks noChangeShapeType="1"/>
          </p:cNvSpPr>
          <p:nvPr/>
        </p:nvSpPr>
        <p:spPr bwMode="auto">
          <a:xfrm flipH="1">
            <a:off x="3703638" y="5699125"/>
            <a:ext cx="334962" cy="85725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71" name="Line 150"/>
          <p:cNvSpPr>
            <a:spLocks noChangeShapeType="1"/>
          </p:cNvSpPr>
          <p:nvPr/>
        </p:nvSpPr>
        <p:spPr bwMode="auto">
          <a:xfrm flipH="1" flipV="1">
            <a:off x="3744913" y="5499100"/>
            <a:ext cx="300037" cy="188913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72" name="Oval 154"/>
          <p:cNvSpPr>
            <a:spLocks noChangeArrowheads="1"/>
          </p:cNvSpPr>
          <p:nvPr/>
        </p:nvSpPr>
        <p:spPr bwMode="auto">
          <a:xfrm>
            <a:off x="3589338" y="5762625"/>
            <a:ext cx="157162" cy="90488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73" name="Oval 155"/>
          <p:cNvSpPr>
            <a:spLocks noChangeArrowheads="1"/>
          </p:cNvSpPr>
          <p:nvPr/>
        </p:nvSpPr>
        <p:spPr bwMode="auto">
          <a:xfrm>
            <a:off x="3963988" y="5683250"/>
            <a:ext cx="155575" cy="90488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74" name="Oval 156"/>
          <p:cNvSpPr>
            <a:spLocks noChangeArrowheads="1"/>
          </p:cNvSpPr>
          <p:nvPr/>
        </p:nvSpPr>
        <p:spPr bwMode="auto">
          <a:xfrm>
            <a:off x="3643313" y="5441950"/>
            <a:ext cx="155575" cy="90488"/>
          </a:xfrm>
          <a:prstGeom prst="ellipse">
            <a:avLst/>
          </a:prstGeom>
          <a:solidFill>
            <a:srgbClr val="0066CC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75" name="Oval 157"/>
          <p:cNvSpPr>
            <a:spLocks noChangeArrowheads="1"/>
          </p:cNvSpPr>
          <p:nvPr/>
        </p:nvSpPr>
        <p:spPr bwMode="auto">
          <a:xfrm>
            <a:off x="3582988" y="4122738"/>
            <a:ext cx="157162" cy="904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76" name="Oval 158"/>
          <p:cNvSpPr>
            <a:spLocks noChangeArrowheads="1"/>
          </p:cNvSpPr>
          <p:nvPr/>
        </p:nvSpPr>
        <p:spPr bwMode="auto">
          <a:xfrm>
            <a:off x="3957638" y="4041775"/>
            <a:ext cx="155575" cy="90488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77" name="Text Box 158"/>
          <p:cNvSpPr txBox="1">
            <a:spLocks noChangeArrowheads="1"/>
          </p:cNvSpPr>
          <p:nvPr/>
        </p:nvSpPr>
        <p:spPr bwMode="auto">
          <a:xfrm>
            <a:off x="7251700" y="5181600"/>
            <a:ext cx="1316038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1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2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3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Dual Air IF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Radio Controller</a:t>
            </a:r>
          </a:p>
        </p:txBody>
      </p:sp>
      <p:sp>
        <p:nvSpPr>
          <p:cNvPr id="15478" name="Oval 162"/>
          <p:cNvSpPr>
            <a:spLocks noChangeArrowheads="1"/>
          </p:cNvSpPr>
          <p:nvPr/>
        </p:nvSpPr>
        <p:spPr bwMode="auto">
          <a:xfrm>
            <a:off x="8494713" y="5192713"/>
            <a:ext cx="177800" cy="166687"/>
          </a:xfrm>
          <a:prstGeom prst="ellipse">
            <a:avLst/>
          </a:prstGeom>
          <a:solidFill>
            <a:srgbClr val="FC0128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79" name="Oval 163"/>
          <p:cNvSpPr>
            <a:spLocks noChangeArrowheads="1"/>
          </p:cNvSpPr>
          <p:nvPr/>
        </p:nvSpPr>
        <p:spPr bwMode="auto">
          <a:xfrm>
            <a:off x="8501063" y="5386388"/>
            <a:ext cx="177800" cy="166687"/>
          </a:xfrm>
          <a:prstGeom prst="ellipse">
            <a:avLst/>
          </a:prstGeom>
          <a:solidFill>
            <a:srgbClr val="3333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80" name="Oval 164"/>
          <p:cNvSpPr>
            <a:spLocks noChangeArrowheads="1"/>
          </p:cNvSpPr>
          <p:nvPr/>
        </p:nvSpPr>
        <p:spPr bwMode="auto">
          <a:xfrm>
            <a:off x="8507413" y="5570538"/>
            <a:ext cx="179387" cy="166687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81" name="Oval 165"/>
          <p:cNvSpPr>
            <a:spLocks noChangeArrowheads="1"/>
          </p:cNvSpPr>
          <p:nvPr/>
        </p:nvSpPr>
        <p:spPr bwMode="auto">
          <a:xfrm>
            <a:off x="8504238" y="5765800"/>
            <a:ext cx="179387" cy="166688"/>
          </a:xfrm>
          <a:prstGeom prst="ellipse">
            <a:avLst/>
          </a:prstGeom>
          <a:gradFill rotWithShape="0">
            <a:gsLst>
              <a:gs pos="0">
                <a:srgbClr val="009900"/>
              </a:gs>
              <a:gs pos="100000">
                <a:srgbClr val="FC0128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82" name="Oval 166"/>
          <p:cNvSpPr>
            <a:spLocks noChangeArrowheads="1"/>
          </p:cNvSpPr>
          <p:nvPr/>
        </p:nvSpPr>
        <p:spPr bwMode="auto">
          <a:xfrm>
            <a:off x="8504238" y="5969000"/>
            <a:ext cx="179387" cy="166688"/>
          </a:xfrm>
          <a:prstGeom prst="ellipse">
            <a:avLst/>
          </a:prstGeom>
          <a:solidFill>
            <a:srgbClr val="FC0128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83" name="Oval 167"/>
          <p:cNvSpPr>
            <a:spLocks noChangeArrowheads="1"/>
          </p:cNvSpPr>
          <p:nvPr/>
        </p:nvSpPr>
        <p:spPr bwMode="auto">
          <a:xfrm>
            <a:off x="1874838" y="5594350"/>
            <a:ext cx="157162" cy="90488"/>
          </a:xfrm>
          <a:prstGeom prst="ellipse">
            <a:avLst/>
          </a:prstGeom>
          <a:solidFill>
            <a:srgbClr val="FF0000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5484" name="Line 125"/>
          <p:cNvSpPr>
            <a:spLocks noChangeShapeType="1"/>
          </p:cNvSpPr>
          <p:nvPr/>
        </p:nvSpPr>
        <p:spPr bwMode="auto">
          <a:xfrm>
            <a:off x="1943100" y="220503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85" name="Line 126"/>
          <p:cNvSpPr>
            <a:spLocks noChangeShapeType="1"/>
          </p:cNvSpPr>
          <p:nvPr/>
        </p:nvSpPr>
        <p:spPr bwMode="auto">
          <a:xfrm>
            <a:off x="2171700" y="186213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86" name="Line 127"/>
          <p:cNvSpPr>
            <a:spLocks noChangeShapeType="1"/>
          </p:cNvSpPr>
          <p:nvPr/>
        </p:nvSpPr>
        <p:spPr bwMode="auto">
          <a:xfrm>
            <a:off x="2671763" y="14001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87" name="Line 128"/>
          <p:cNvSpPr>
            <a:spLocks noChangeShapeType="1"/>
          </p:cNvSpPr>
          <p:nvPr/>
        </p:nvSpPr>
        <p:spPr bwMode="auto">
          <a:xfrm>
            <a:off x="2557463" y="20478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88" name="Line 129"/>
          <p:cNvSpPr>
            <a:spLocks noChangeShapeType="1"/>
          </p:cNvSpPr>
          <p:nvPr/>
        </p:nvSpPr>
        <p:spPr bwMode="auto">
          <a:xfrm>
            <a:off x="2781300" y="1885950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89" name="Line 130"/>
          <p:cNvSpPr>
            <a:spLocks noChangeShapeType="1"/>
          </p:cNvSpPr>
          <p:nvPr/>
        </p:nvSpPr>
        <p:spPr bwMode="auto">
          <a:xfrm>
            <a:off x="3143250" y="206216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0" name="Line 131"/>
          <p:cNvSpPr>
            <a:spLocks noChangeShapeType="1"/>
          </p:cNvSpPr>
          <p:nvPr/>
        </p:nvSpPr>
        <p:spPr bwMode="auto">
          <a:xfrm>
            <a:off x="3495675" y="164782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1" name="Line 132"/>
          <p:cNvSpPr>
            <a:spLocks noChangeShapeType="1"/>
          </p:cNvSpPr>
          <p:nvPr/>
        </p:nvSpPr>
        <p:spPr bwMode="auto">
          <a:xfrm>
            <a:off x="3767138" y="1652588"/>
            <a:ext cx="109537" cy="17764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2" name="Line 133"/>
          <p:cNvSpPr>
            <a:spLocks noChangeShapeType="1"/>
          </p:cNvSpPr>
          <p:nvPr/>
        </p:nvSpPr>
        <p:spPr bwMode="auto">
          <a:xfrm>
            <a:off x="4200525" y="18145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3" name="Line 134"/>
          <p:cNvSpPr>
            <a:spLocks noChangeShapeType="1"/>
          </p:cNvSpPr>
          <p:nvPr/>
        </p:nvSpPr>
        <p:spPr bwMode="auto">
          <a:xfrm flipH="1">
            <a:off x="3890963" y="1652588"/>
            <a:ext cx="176212" cy="17668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4" name="Line 135"/>
          <p:cNvSpPr>
            <a:spLocks noChangeShapeType="1"/>
          </p:cNvSpPr>
          <p:nvPr/>
        </p:nvSpPr>
        <p:spPr bwMode="auto">
          <a:xfrm>
            <a:off x="3657600" y="241458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5" name="Line 136"/>
          <p:cNvSpPr>
            <a:spLocks noChangeShapeType="1"/>
          </p:cNvSpPr>
          <p:nvPr/>
        </p:nvSpPr>
        <p:spPr bwMode="auto">
          <a:xfrm>
            <a:off x="5010150" y="1395413"/>
            <a:ext cx="152400" cy="17383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6" name="Line 137"/>
          <p:cNvSpPr>
            <a:spLocks noChangeShapeType="1"/>
          </p:cNvSpPr>
          <p:nvPr/>
        </p:nvSpPr>
        <p:spPr bwMode="auto">
          <a:xfrm>
            <a:off x="5381625" y="230028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7" name="Line 138"/>
          <p:cNvSpPr>
            <a:spLocks noChangeShapeType="1"/>
          </p:cNvSpPr>
          <p:nvPr/>
        </p:nvSpPr>
        <p:spPr bwMode="auto">
          <a:xfrm>
            <a:off x="5953125" y="1733550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8" name="Line 139"/>
          <p:cNvSpPr>
            <a:spLocks noChangeShapeType="1"/>
          </p:cNvSpPr>
          <p:nvPr/>
        </p:nvSpPr>
        <p:spPr bwMode="auto">
          <a:xfrm>
            <a:off x="5757863" y="21240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99" name="Line 140"/>
          <p:cNvSpPr>
            <a:spLocks noChangeShapeType="1"/>
          </p:cNvSpPr>
          <p:nvPr/>
        </p:nvSpPr>
        <p:spPr bwMode="auto">
          <a:xfrm>
            <a:off x="6419850" y="16240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500" name="Line 141"/>
          <p:cNvSpPr>
            <a:spLocks noChangeShapeType="1"/>
          </p:cNvSpPr>
          <p:nvPr/>
        </p:nvSpPr>
        <p:spPr bwMode="auto">
          <a:xfrm>
            <a:off x="5562600" y="13954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501" name="Line 142"/>
          <p:cNvSpPr>
            <a:spLocks noChangeShapeType="1"/>
          </p:cNvSpPr>
          <p:nvPr/>
        </p:nvSpPr>
        <p:spPr bwMode="auto">
          <a:xfrm>
            <a:off x="6067425" y="2209800"/>
            <a:ext cx="33338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502" name="Line 143"/>
          <p:cNvSpPr>
            <a:spLocks noChangeShapeType="1"/>
          </p:cNvSpPr>
          <p:nvPr/>
        </p:nvSpPr>
        <p:spPr bwMode="auto">
          <a:xfrm flipH="1">
            <a:off x="6115050" y="2214563"/>
            <a:ext cx="185738" cy="176212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503" name="Line 144"/>
          <p:cNvSpPr>
            <a:spLocks noChangeShapeType="1"/>
          </p:cNvSpPr>
          <p:nvPr/>
        </p:nvSpPr>
        <p:spPr bwMode="auto">
          <a:xfrm flipH="1">
            <a:off x="5162550" y="1366838"/>
            <a:ext cx="15240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504" name="Freeform 20"/>
          <p:cNvSpPr>
            <a:spLocks noChangeArrowheads="1"/>
          </p:cNvSpPr>
          <p:nvPr/>
        </p:nvSpPr>
        <p:spPr bwMode="auto">
          <a:xfrm>
            <a:off x="5226050" y="1349375"/>
            <a:ext cx="177800" cy="80963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05" name="Freeform 21"/>
          <p:cNvSpPr>
            <a:spLocks noChangeArrowheads="1"/>
          </p:cNvSpPr>
          <p:nvPr/>
        </p:nvSpPr>
        <p:spPr bwMode="auto">
          <a:xfrm>
            <a:off x="5303838" y="2247900"/>
            <a:ext cx="177800" cy="80963"/>
          </a:xfrm>
          <a:custGeom>
            <a:avLst/>
            <a:gdLst>
              <a:gd name="T0" fmla="*/ 41751 w 494"/>
              <a:gd name="T1" fmla="*/ 0 h 225"/>
              <a:gd name="T2" fmla="*/ 177440 w 494"/>
              <a:gd name="T3" fmla="*/ 0 h 225"/>
              <a:gd name="T4" fmla="*/ 134970 w 494"/>
              <a:gd name="T5" fmla="*/ 80603 h 225"/>
              <a:gd name="T6" fmla="*/ 0 w 494"/>
              <a:gd name="T7" fmla="*/ 80603 h 225"/>
              <a:gd name="T8" fmla="*/ 41751 w 494"/>
              <a:gd name="T9" fmla="*/ 0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4"/>
              <a:gd name="T16" fmla="*/ 0 h 225"/>
              <a:gd name="T17" fmla="*/ 494 w 494"/>
              <a:gd name="T18" fmla="*/ 225 h 2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4" h="225">
                <a:moveTo>
                  <a:pt x="116" y="0"/>
                </a:moveTo>
                <a:lnTo>
                  <a:pt x="493" y="0"/>
                </a:lnTo>
                <a:lnTo>
                  <a:pt x="375" y="224"/>
                </a:lnTo>
                <a:lnTo>
                  <a:pt x="0" y="224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06" name="Freeform 22"/>
          <p:cNvSpPr>
            <a:spLocks noChangeArrowheads="1"/>
          </p:cNvSpPr>
          <p:nvPr/>
        </p:nvSpPr>
        <p:spPr bwMode="auto">
          <a:xfrm>
            <a:off x="4918075" y="1363663"/>
            <a:ext cx="179388" cy="80962"/>
          </a:xfrm>
          <a:custGeom>
            <a:avLst/>
            <a:gdLst>
              <a:gd name="T0" fmla="*/ 42420 w 499"/>
              <a:gd name="T1" fmla="*/ 0 h 226"/>
              <a:gd name="T2" fmla="*/ 179029 w 499"/>
              <a:gd name="T3" fmla="*/ 0 h 226"/>
              <a:gd name="T4" fmla="*/ 136249 w 499"/>
              <a:gd name="T5" fmla="*/ 80604 h 226"/>
              <a:gd name="T6" fmla="*/ 0 w 499"/>
              <a:gd name="T7" fmla="*/ 80604 h 226"/>
              <a:gd name="T8" fmla="*/ 42420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8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07" name="Freeform 26"/>
          <p:cNvSpPr>
            <a:spLocks noChangeArrowheads="1"/>
          </p:cNvSpPr>
          <p:nvPr/>
        </p:nvSpPr>
        <p:spPr bwMode="auto">
          <a:xfrm>
            <a:off x="5986463" y="2174875"/>
            <a:ext cx="177800" cy="80963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08" name="Freeform 27"/>
          <p:cNvSpPr>
            <a:spLocks noChangeArrowheads="1"/>
          </p:cNvSpPr>
          <p:nvPr/>
        </p:nvSpPr>
        <p:spPr bwMode="auto">
          <a:xfrm>
            <a:off x="6229350" y="2174875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09" name="Freeform 30"/>
          <p:cNvSpPr>
            <a:spLocks noChangeArrowheads="1"/>
          </p:cNvSpPr>
          <p:nvPr/>
        </p:nvSpPr>
        <p:spPr bwMode="auto">
          <a:xfrm>
            <a:off x="5473700" y="1346200"/>
            <a:ext cx="179388" cy="80963"/>
          </a:xfrm>
          <a:custGeom>
            <a:avLst/>
            <a:gdLst>
              <a:gd name="T0" fmla="*/ 42336 w 500"/>
              <a:gd name="T1" fmla="*/ 0 h 226"/>
              <a:gd name="T2" fmla="*/ 179029 w 500"/>
              <a:gd name="T3" fmla="*/ 0 h 226"/>
              <a:gd name="T4" fmla="*/ 136694 w 500"/>
              <a:gd name="T5" fmla="*/ 80605 h 226"/>
              <a:gd name="T6" fmla="*/ 0 w 500"/>
              <a:gd name="T7" fmla="*/ 80605 h 226"/>
              <a:gd name="T8" fmla="*/ 42336 w 500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00"/>
              <a:gd name="T16" fmla="*/ 0 h 226"/>
              <a:gd name="T17" fmla="*/ 500 w 500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00" h="226">
                <a:moveTo>
                  <a:pt x="118" y="0"/>
                </a:moveTo>
                <a:lnTo>
                  <a:pt x="499" y="0"/>
                </a:lnTo>
                <a:lnTo>
                  <a:pt x="381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0" name="Freeform 35"/>
          <p:cNvSpPr>
            <a:spLocks noChangeArrowheads="1"/>
          </p:cNvSpPr>
          <p:nvPr/>
        </p:nvSpPr>
        <p:spPr bwMode="auto">
          <a:xfrm>
            <a:off x="2698750" y="183673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1" name="Freeform 36"/>
          <p:cNvSpPr>
            <a:spLocks noChangeArrowheads="1"/>
          </p:cNvSpPr>
          <p:nvPr/>
        </p:nvSpPr>
        <p:spPr bwMode="auto">
          <a:xfrm>
            <a:off x="3049588" y="2011363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2" name="Freeform 37"/>
          <p:cNvSpPr>
            <a:spLocks noChangeArrowheads="1"/>
          </p:cNvSpPr>
          <p:nvPr/>
        </p:nvSpPr>
        <p:spPr bwMode="auto">
          <a:xfrm>
            <a:off x="1857375" y="214788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3" name="Freeform 38"/>
          <p:cNvSpPr>
            <a:spLocks noChangeArrowheads="1"/>
          </p:cNvSpPr>
          <p:nvPr/>
        </p:nvSpPr>
        <p:spPr bwMode="auto">
          <a:xfrm>
            <a:off x="4108450" y="1765300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5415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7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4" name="Freeform 39"/>
          <p:cNvSpPr>
            <a:spLocks noChangeArrowheads="1"/>
          </p:cNvSpPr>
          <p:nvPr/>
        </p:nvSpPr>
        <p:spPr bwMode="auto">
          <a:xfrm>
            <a:off x="3679825" y="1614488"/>
            <a:ext cx="179388" cy="80962"/>
          </a:xfrm>
          <a:custGeom>
            <a:avLst/>
            <a:gdLst>
              <a:gd name="T0" fmla="*/ 42061 w 499"/>
              <a:gd name="T1" fmla="*/ 0 h 226"/>
              <a:gd name="T2" fmla="*/ 179029 w 499"/>
              <a:gd name="T3" fmla="*/ 0 h 226"/>
              <a:gd name="T4" fmla="*/ 136249 w 499"/>
              <a:gd name="T5" fmla="*/ 80604 h 226"/>
              <a:gd name="T6" fmla="*/ 0 w 499"/>
              <a:gd name="T7" fmla="*/ 80604 h 226"/>
              <a:gd name="T8" fmla="*/ 42061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7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5" name="Freeform 40"/>
          <p:cNvSpPr>
            <a:spLocks noChangeArrowheads="1"/>
          </p:cNvSpPr>
          <p:nvPr/>
        </p:nvSpPr>
        <p:spPr bwMode="auto">
          <a:xfrm>
            <a:off x="3987800" y="1622425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6" name="Freeform 51"/>
          <p:cNvSpPr>
            <a:spLocks noChangeArrowheads="1"/>
          </p:cNvSpPr>
          <p:nvPr/>
        </p:nvSpPr>
        <p:spPr bwMode="auto">
          <a:xfrm>
            <a:off x="2460625" y="2001838"/>
            <a:ext cx="179388" cy="80962"/>
          </a:xfrm>
          <a:custGeom>
            <a:avLst/>
            <a:gdLst>
              <a:gd name="T0" fmla="*/ 42420 w 499"/>
              <a:gd name="T1" fmla="*/ 0 h 226"/>
              <a:gd name="T2" fmla="*/ 179029 w 499"/>
              <a:gd name="T3" fmla="*/ 0 h 226"/>
              <a:gd name="T4" fmla="*/ 136608 w 499"/>
              <a:gd name="T5" fmla="*/ 80604 h 226"/>
              <a:gd name="T6" fmla="*/ 0 w 499"/>
              <a:gd name="T7" fmla="*/ 80604 h 226"/>
              <a:gd name="T8" fmla="*/ 42420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8" y="0"/>
                </a:moveTo>
                <a:lnTo>
                  <a:pt x="498" y="0"/>
                </a:lnTo>
                <a:lnTo>
                  <a:pt x="380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7" name="Freeform 53"/>
          <p:cNvSpPr>
            <a:spLocks noChangeArrowheads="1"/>
          </p:cNvSpPr>
          <p:nvPr/>
        </p:nvSpPr>
        <p:spPr bwMode="auto">
          <a:xfrm>
            <a:off x="2087563" y="1838325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4697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5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8" name="Freeform 54"/>
          <p:cNvSpPr>
            <a:spLocks noChangeArrowheads="1"/>
          </p:cNvSpPr>
          <p:nvPr/>
        </p:nvSpPr>
        <p:spPr bwMode="auto">
          <a:xfrm>
            <a:off x="5675313" y="2076450"/>
            <a:ext cx="177800" cy="80963"/>
          </a:xfrm>
          <a:custGeom>
            <a:avLst/>
            <a:gdLst>
              <a:gd name="T0" fmla="*/ 41751 w 494"/>
              <a:gd name="T1" fmla="*/ 0 h 226"/>
              <a:gd name="T2" fmla="*/ 177440 w 494"/>
              <a:gd name="T3" fmla="*/ 0 h 226"/>
              <a:gd name="T4" fmla="*/ 134970 w 494"/>
              <a:gd name="T5" fmla="*/ 80605 h 226"/>
              <a:gd name="T6" fmla="*/ 0 w 494"/>
              <a:gd name="T7" fmla="*/ 80605 h 226"/>
              <a:gd name="T8" fmla="*/ 41751 w 494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4"/>
              <a:gd name="T16" fmla="*/ 0 h 226"/>
              <a:gd name="T17" fmla="*/ 494 w 494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4" h="226">
                <a:moveTo>
                  <a:pt x="116" y="0"/>
                </a:moveTo>
                <a:lnTo>
                  <a:pt x="493" y="0"/>
                </a:lnTo>
                <a:lnTo>
                  <a:pt x="375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19" name="Freeform 70"/>
          <p:cNvSpPr>
            <a:spLocks noChangeArrowheads="1"/>
          </p:cNvSpPr>
          <p:nvPr/>
        </p:nvSpPr>
        <p:spPr bwMode="auto">
          <a:xfrm>
            <a:off x="6332538" y="1582738"/>
            <a:ext cx="179387" cy="80962"/>
          </a:xfrm>
          <a:custGeom>
            <a:avLst/>
            <a:gdLst>
              <a:gd name="T0" fmla="*/ 41977 w 500"/>
              <a:gd name="T1" fmla="*/ 0 h 226"/>
              <a:gd name="T2" fmla="*/ 179028 w 500"/>
              <a:gd name="T3" fmla="*/ 0 h 226"/>
              <a:gd name="T4" fmla="*/ 136693 w 500"/>
              <a:gd name="T5" fmla="*/ 80604 h 226"/>
              <a:gd name="T6" fmla="*/ 0 w 500"/>
              <a:gd name="T7" fmla="*/ 80604 h 226"/>
              <a:gd name="T8" fmla="*/ 41977 w 500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00"/>
              <a:gd name="T16" fmla="*/ 0 h 226"/>
              <a:gd name="T17" fmla="*/ 500 w 500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00" h="226">
                <a:moveTo>
                  <a:pt x="117" y="0"/>
                </a:moveTo>
                <a:lnTo>
                  <a:pt x="499" y="0"/>
                </a:lnTo>
                <a:lnTo>
                  <a:pt x="381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20" name="Freeform 74"/>
          <p:cNvSpPr>
            <a:spLocks noChangeArrowheads="1"/>
          </p:cNvSpPr>
          <p:nvPr/>
        </p:nvSpPr>
        <p:spPr bwMode="auto">
          <a:xfrm>
            <a:off x="5861050" y="168433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415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7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21" name="Freeform 76"/>
          <p:cNvSpPr>
            <a:spLocks noChangeArrowheads="1"/>
          </p:cNvSpPr>
          <p:nvPr/>
        </p:nvSpPr>
        <p:spPr bwMode="auto">
          <a:xfrm>
            <a:off x="2573338" y="1358900"/>
            <a:ext cx="177800" cy="80963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22" name="Freeform 78"/>
          <p:cNvSpPr>
            <a:spLocks noChangeArrowheads="1"/>
          </p:cNvSpPr>
          <p:nvPr/>
        </p:nvSpPr>
        <p:spPr bwMode="auto">
          <a:xfrm>
            <a:off x="3409950" y="1587500"/>
            <a:ext cx="179388" cy="80963"/>
          </a:xfrm>
          <a:custGeom>
            <a:avLst/>
            <a:gdLst>
              <a:gd name="T0" fmla="*/ 42061 w 499"/>
              <a:gd name="T1" fmla="*/ 0 h 226"/>
              <a:gd name="T2" fmla="*/ 179029 w 499"/>
              <a:gd name="T3" fmla="*/ 0 h 226"/>
              <a:gd name="T4" fmla="*/ 136249 w 499"/>
              <a:gd name="T5" fmla="*/ 80605 h 226"/>
              <a:gd name="T6" fmla="*/ 0 w 499"/>
              <a:gd name="T7" fmla="*/ 80605 h 226"/>
              <a:gd name="T8" fmla="*/ 42061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7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523" name="Freeform 160"/>
          <p:cNvSpPr>
            <a:spLocks noChangeArrowheads="1"/>
          </p:cNvSpPr>
          <p:nvPr/>
        </p:nvSpPr>
        <p:spPr bwMode="auto">
          <a:xfrm>
            <a:off x="3565525" y="237013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Slide Number Placeholder 1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0CDD6D-246A-4F37-814A-19E50F61140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66" name="Footer Placeholder 16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2011 Delft University of Technology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Context Information and Management</a:t>
            </a:r>
          </a:p>
        </p:txBody>
      </p:sp>
      <p:sp>
        <p:nvSpPr>
          <p:cNvPr id="27650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nl-NL" dirty="0" smtClean="0"/>
              <a:t>Definition of context information </a:t>
            </a:r>
            <a:r>
              <a:rPr lang="en-GB" dirty="0" smtClean="0"/>
              <a:t>(</a:t>
            </a:r>
            <a:r>
              <a:rPr lang="en-GB" dirty="0" err="1" smtClean="0"/>
              <a:t>Dey</a:t>
            </a:r>
            <a:r>
              <a:rPr lang="en-GB" dirty="0" smtClean="0"/>
              <a:t> and </a:t>
            </a:r>
            <a:r>
              <a:rPr lang="en-GB" dirty="0" err="1" smtClean="0"/>
              <a:t>Abowd</a:t>
            </a:r>
            <a:r>
              <a:rPr lang="en-GB" dirty="0" smtClean="0"/>
              <a:t>)</a:t>
            </a:r>
            <a:endParaRPr lang="nl-NL" dirty="0" smtClean="0"/>
          </a:p>
          <a:p>
            <a:pPr lvl="1">
              <a:defRPr/>
            </a:pPr>
            <a:r>
              <a:rPr lang="en-GB" dirty="0" smtClean="0"/>
              <a:t>“Context is any information that can be used to characterize the situation of an entity”</a:t>
            </a:r>
            <a:endParaRPr lang="nl-NL" dirty="0" smtClean="0"/>
          </a:p>
          <a:p>
            <a:pPr>
              <a:defRPr/>
            </a:pPr>
            <a:endParaRPr lang="nl-NL" dirty="0" smtClean="0"/>
          </a:p>
          <a:p>
            <a:pPr>
              <a:defRPr/>
            </a:pPr>
            <a:r>
              <a:rPr lang="en-US" dirty="0" smtClean="0"/>
              <a:t>Provides easy access to dynamic and distributed information</a:t>
            </a:r>
          </a:p>
          <a:p>
            <a:pPr lvl="1">
              <a:defRPr/>
            </a:pPr>
            <a:r>
              <a:rPr lang="en-US" dirty="0" smtClean="0"/>
              <a:t>Relieving application and service developers from dealing with these aspects</a:t>
            </a:r>
          </a:p>
          <a:p>
            <a:pPr lvl="1">
              <a:defRPr/>
            </a:pPr>
            <a:r>
              <a:rPr lang="en-US" dirty="0" smtClean="0"/>
              <a:t>Enables efficient access to frequent requested information</a:t>
            </a:r>
          </a:p>
          <a:p>
            <a:pPr>
              <a:defRPr/>
            </a:pPr>
            <a:r>
              <a:rPr lang="en-US" dirty="0" smtClean="0"/>
              <a:t>Sharing of information between devices</a:t>
            </a:r>
          </a:p>
          <a:p>
            <a:pPr lvl="1">
              <a:defRPr/>
            </a:pPr>
            <a:r>
              <a:rPr lang="en-US" dirty="0" smtClean="0"/>
              <a:t>Devices may use information otherwise not available to them</a:t>
            </a:r>
          </a:p>
          <a:p>
            <a:pPr lvl="1">
              <a:defRPr/>
            </a:pPr>
            <a:r>
              <a:rPr lang="en-US" dirty="0" smtClean="0"/>
              <a:t>Simple devices may obtain complex and inferred data from high-end devices</a:t>
            </a:r>
          </a:p>
          <a:p>
            <a:pPr>
              <a:defRPr/>
            </a:pPr>
            <a:endParaRPr lang="nl-NL" dirty="0" smtClean="0"/>
          </a:p>
        </p:txBody>
      </p:sp>
      <p:sp>
        <p:nvSpPr>
          <p:cNvPr id="3379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379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C4FD21-CFBF-47B2-A077-C97A0BCA8C5F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What Does a PN Use Context for?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 smtClean="0"/>
              <a:t>Networking</a:t>
            </a:r>
          </a:p>
          <a:p>
            <a:pPr lvl="1">
              <a:defRPr/>
            </a:pPr>
            <a:r>
              <a:rPr lang="en-GB" dirty="0" smtClean="0"/>
              <a:t>Mobility of user may influence networking</a:t>
            </a:r>
          </a:p>
          <a:p>
            <a:pPr>
              <a:defRPr/>
            </a:pPr>
            <a:r>
              <a:rPr lang="en-GB" dirty="0" smtClean="0"/>
              <a:t>Service discovery</a:t>
            </a:r>
          </a:p>
          <a:p>
            <a:pPr lvl="1">
              <a:defRPr/>
            </a:pPr>
            <a:r>
              <a:rPr lang="en-GB" dirty="0" smtClean="0"/>
              <a:t>To locate relevant service(s) to the user</a:t>
            </a:r>
          </a:p>
          <a:p>
            <a:pPr>
              <a:defRPr/>
            </a:pPr>
            <a:r>
              <a:rPr lang="en-GB" dirty="0" smtClean="0"/>
              <a:t>Applications</a:t>
            </a:r>
          </a:p>
          <a:p>
            <a:pPr lvl="1">
              <a:defRPr/>
            </a:pPr>
            <a:r>
              <a:rPr lang="en-GB" dirty="0" smtClean="0"/>
              <a:t>Location used to indicate when the user is close to a specific device</a:t>
            </a:r>
          </a:p>
          <a:p>
            <a:pPr lvl="1">
              <a:defRPr/>
            </a:pPr>
            <a:r>
              <a:rPr lang="en-GB" dirty="0" smtClean="0"/>
              <a:t>Store user preferences / profiles</a:t>
            </a:r>
          </a:p>
          <a:p>
            <a:pPr>
              <a:defRPr/>
            </a:pPr>
            <a:r>
              <a:rPr lang="en-GB" dirty="0" smtClean="0"/>
              <a:t>PN federation</a:t>
            </a:r>
          </a:p>
          <a:p>
            <a:pPr lvl="1">
              <a:defRPr/>
            </a:pPr>
            <a:r>
              <a:rPr lang="en-GB" dirty="0" smtClean="0"/>
              <a:t>Triggering of PN-Federation; context of a user may trigger the need of a PN federation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348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48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C3A3A8-BF19-4EC8-AEEC-D0AA14219F31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Context Management Framework</a:t>
            </a:r>
          </a:p>
        </p:txBody>
      </p:sp>
      <p:sp>
        <p:nvSpPr>
          <p:cNvPr id="35843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5844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DE3F2C-D4FE-4FB6-87FC-A44CBC952D6F}" type="slidenum">
              <a:rPr lang="en-US" smtClean="0"/>
              <a:pPr/>
              <a:t>22</a:t>
            </a:fld>
            <a:endParaRPr lang="en-US" smtClean="0"/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95400"/>
            <a:ext cx="65595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04800" y="4613275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Data Tier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04800" y="3389313"/>
            <a:ext cx="180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Middleware Tier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304800" y="1733550"/>
            <a:ext cx="175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Application Tier</a:t>
            </a:r>
          </a:p>
        </p:txBody>
      </p:sp>
      <p:sp>
        <p:nvSpPr>
          <p:cNvPr id="35849" name="TextBox 10"/>
          <p:cNvSpPr txBox="1">
            <a:spLocks noChangeArrowheads="1"/>
          </p:cNvSpPr>
          <p:nvPr/>
        </p:nvSpPr>
        <p:spPr bwMode="auto">
          <a:xfrm>
            <a:off x="3429000" y="5940425"/>
            <a:ext cx="556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From IST MAGNET project (Rasmus L. Olsen, Martin Bauer, et al.)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Context Agent</a:t>
            </a:r>
          </a:p>
        </p:txBody>
      </p:sp>
      <p:sp>
        <p:nvSpPr>
          <p:cNvPr id="3686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68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DF55E4-4F28-49CA-9BF1-DF2F5FEDA124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6869" name="Rectangle 3"/>
          <p:cNvSpPr>
            <a:spLocks noChangeAspect="1" noChangeArrowheads="1"/>
          </p:cNvSpPr>
          <p:nvPr/>
        </p:nvSpPr>
        <p:spPr bwMode="auto">
          <a:xfrm>
            <a:off x="1046163" y="1293813"/>
            <a:ext cx="6623050" cy="44926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 b="1">
              <a:latin typeface="Verdana" pitchFamily="34" charset="0"/>
              <a:ea typeface="Osaka"/>
              <a:cs typeface="Osaka"/>
            </a:endParaRPr>
          </a:p>
        </p:txBody>
      </p:sp>
      <p:sp>
        <p:nvSpPr>
          <p:cNvPr id="36870" name="Rectangle 4"/>
          <p:cNvSpPr>
            <a:spLocks noChangeAspect="1" noChangeArrowheads="1"/>
          </p:cNvSpPr>
          <p:nvPr/>
        </p:nvSpPr>
        <p:spPr bwMode="auto">
          <a:xfrm>
            <a:off x="1339850" y="1735138"/>
            <a:ext cx="4616450" cy="5048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>
                <a:latin typeface="Verdana" pitchFamily="34" charset="0"/>
                <a:ea typeface="Osaka"/>
                <a:cs typeface="Osaka"/>
              </a:rPr>
              <a:t>Context Management Interface (CMI)</a:t>
            </a:r>
          </a:p>
        </p:txBody>
      </p:sp>
      <p:sp>
        <p:nvSpPr>
          <p:cNvPr id="36871" name="Line 5"/>
          <p:cNvSpPr>
            <a:spLocks noChangeAspect="1" noChangeShapeType="1"/>
          </p:cNvSpPr>
          <p:nvPr/>
        </p:nvSpPr>
        <p:spPr bwMode="auto">
          <a:xfrm rot="16200000" flipH="1">
            <a:off x="1228725" y="1477963"/>
            <a:ext cx="517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72" name="Rectangle 9"/>
          <p:cNvSpPr>
            <a:spLocks noChangeAspect="1" noChangeArrowheads="1"/>
          </p:cNvSpPr>
          <p:nvPr/>
        </p:nvSpPr>
        <p:spPr bwMode="auto">
          <a:xfrm>
            <a:off x="1085850" y="3455988"/>
            <a:ext cx="1368425" cy="9588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>
                <a:latin typeface="Verdana" pitchFamily="34" charset="0"/>
                <a:ea typeface="Osaka"/>
                <a:cs typeface="Osaka"/>
              </a:rPr>
              <a:t>Processing</a:t>
            </a:r>
          </a:p>
          <a:p>
            <a:pPr algn="ctr"/>
            <a:r>
              <a:rPr lang="en-US" sz="1200" b="1">
                <a:latin typeface="Verdana" pitchFamily="34" charset="0"/>
                <a:ea typeface="Osaka"/>
                <a:cs typeface="Osaka"/>
              </a:rPr>
              <a:t>&amp;</a:t>
            </a:r>
          </a:p>
          <a:p>
            <a:pPr algn="ctr"/>
            <a:r>
              <a:rPr lang="en-US" sz="1200" b="1">
                <a:latin typeface="Verdana" pitchFamily="34" charset="0"/>
                <a:ea typeface="Osaka"/>
                <a:cs typeface="Osaka"/>
              </a:rPr>
              <a:t>Storage (P&amp;S)</a:t>
            </a:r>
          </a:p>
        </p:txBody>
      </p:sp>
      <p:sp>
        <p:nvSpPr>
          <p:cNvPr id="36873" name="Rectangle 10"/>
          <p:cNvSpPr>
            <a:spLocks noChangeAspect="1" noChangeArrowheads="1"/>
          </p:cNvSpPr>
          <p:nvPr/>
        </p:nvSpPr>
        <p:spPr bwMode="auto">
          <a:xfrm>
            <a:off x="1119188" y="4829175"/>
            <a:ext cx="6407150" cy="8842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 b="1">
              <a:latin typeface="Verdana" pitchFamily="34" charset="0"/>
              <a:ea typeface="Osaka"/>
              <a:cs typeface="Osaka"/>
            </a:endParaRPr>
          </a:p>
        </p:txBody>
      </p:sp>
      <p:cxnSp>
        <p:nvCxnSpPr>
          <p:cNvPr id="36874" name="AutoShape 11"/>
          <p:cNvCxnSpPr>
            <a:cxnSpLocks noChangeAspect="1" noChangeShapeType="1"/>
            <a:endCxn id="36875" idx="1"/>
          </p:cNvCxnSpPr>
          <p:nvPr/>
        </p:nvCxnSpPr>
        <p:spPr bwMode="auto">
          <a:xfrm rot="-5400000">
            <a:off x="3113088" y="4624388"/>
            <a:ext cx="306387" cy="101123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6875" name="Rectangle 12"/>
          <p:cNvSpPr>
            <a:spLocks noChangeAspect="1" noChangeArrowheads="1"/>
          </p:cNvSpPr>
          <p:nvPr/>
        </p:nvSpPr>
        <p:spPr bwMode="auto">
          <a:xfrm>
            <a:off x="3771900" y="4829175"/>
            <a:ext cx="1274763" cy="295275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900" b="1">
                <a:latin typeface="Verdana" pitchFamily="34" charset="0"/>
                <a:ea typeface="Osaka"/>
                <a:cs typeface="Osaka"/>
              </a:rPr>
              <a:t>DSA Manager</a:t>
            </a:r>
            <a:endParaRPr lang="en-US" sz="900" b="1" i="1">
              <a:latin typeface="Verdana" pitchFamily="34" charset="0"/>
              <a:ea typeface="Osaka"/>
              <a:cs typeface="Osaka"/>
            </a:endParaRPr>
          </a:p>
        </p:txBody>
      </p:sp>
      <p:cxnSp>
        <p:nvCxnSpPr>
          <p:cNvPr id="36876" name="AutoShape 13"/>
          <p:cNvCxnSpPr>
            <a:cxnSpLocks noChangeAspect="1" noChangeShapeType="1"/>
          </p:cNvCxnSpPr>
          <p:nvPr/>
        </p:nvCxnSpPr>
        <p:spPr bwMode="auto">
          <a:xfrm rot="-5400000">
            <a:off x="3911600" y="5197475"/>
            <a:ext cx="1460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877" name="AutoShape 14"/>
          <p:cNvCxnSpPr>
            <a:cxnSpLocks noChangeAspect="1" noChangeShapeType="1"/>
            <a:endCxn id="36875" idx="3"/>
          </p:cNvCxnSpPr>
          <p:nvPr/>
        </p:nvCxnSpPr>
        <p:spPr bwMode="auto">
          <a:xfrm rot="5400000" flipH="1">
            <a:off x="5426869" y="4596607"/>
            <a:ext cx="295275" cy="10556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6878" name="Line 15"/>
          <p:cNvSpPr>
            <a:spLocks noChangeAspect="1" noChangeShapeType="1"/>
          </p:cNvSpPr>
          <p:nvPr/>
        </p:nvSpPr>
        <p:spPr bwMode="auto">
          <a:xfrm flipH="1">
            <a:off x="5086350" y="2239963"/>
            <a:ext cx="0" cy="1304925"/>
          </a:xfrm>
          <a:prstGeom prst="line">
            <a:avLst/>
          </a:prstGeom>
          <a:noFill/>
          <a:ln w="25400" cap="rnd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9" name="Line 16"/>
          <p:cNvSpPr>
            <a:spLocks noChangeAspect="1" noChangeShapeType="1"/>
          </p:cNvSpPr>
          <p:nvPr/>
        </p:nvSpPr>
        <p:spPr bwMode="auto">
          <a:xfrm rot="5400000">
            <a:off x="8099426" y="3424237"/>
            <a:ext cx="0" cy="1063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80" name="Line 17"/>
          <p:cNvSpPr>
            <a:spLocks noChangeAspect="1" noChangeShapeType="1"/>
          </p:cNvSpPr>
          <p:nvPr/>
        </p:nvSpPr>
        <p:spPr bwMode="auto">
          <a:xfrm>
            <a:off x="3913188" y="4327525"/>
            <a:ext cx="0" cy="46990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1" name="Text Box 18"/>
          <p:cNvSpPr txBox="1">
            <a:spLocks noChangeAspect="1" noChangeArrowheads="1"/>
          </p:cNvSpPr>
          <p:nvPr/>
        </p:nvSpPr>
        <p:spPr bwMode="auto">
          <a:xfrm>
            <a:off x="1076325" y="4813300"/>
            <a:ext cx="22764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200" b="1">
                <a:latin typeface="Verdana" pitchFamily="34" charset="0"/>
                <a:ea typeface="Osaka"/>
                <a:cs typeface="Osaka"/>
              </a:rPr>
              <a:t>Data Source Abstraction</a:t>
            </a:r>
          </a:p>
          <a:p>
            <a:pPr algn="ctr"/>
            <a:r>
              <a:rPr lang="es-ES" sz="1200" b="1">
                <a:latin typeface="Verdana" pitchFamily="34" charset="0"/>
                <a:ea typeface="Osaka"/>
                <a:cs typeface="Osaka"/>
              </a:rPr>
              <a:t>Layer</a:t>
            </a:r>
          </a:p>
        </p:txBody>
      </p:sp>
      <p:sp>
        <p:nvSpPr>
          <p:cNvPr id="36882" name="Text Box 23"/>
          <p:cNvSpPr txBox="1">
            <a:spLocks noChangeAspect="1" noChangeArrowheads="1"/>
          </p:cNvSpPr>
          <p:nvPr/>
        </p:nvSpPr>
        <p:spPr bwMode="auto">
          <a:xfrm>
            <a:off x="7588250" y="4054475"/>
            <a:ext cx="1530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solidFill>
                  <a:srgbClr val="0000FF"/>
                </a:solidFill>
                <a:latin typeface="Verdana" pitchFamily="34" charset="0"/>
                <a:ea typeface="Osaka"/>
                <a:cs typeface="Osaka"/>
              </a:rPr>
              <a:t>Information</a:t>
            </a:r>
          </a:p>
          <a:p>
            <a:pPr algn="ctr"/>
            <a:r>
              <a:rPr lang="en-GB" sz="1200" b="1">
                <a:solidFill>
                  <a:srgbClr val="0000FF"/>
                </a:solidFill>
                <a:latin typeface="Verdana" pitchFamily="34" charset="0"/>
                <a:ea typeface="Osaka"/>
                <a:cs typeface="Osaka"/>
              </a:rPr>
              <a:t>(to other nodes</a:t>
            </a:r>
          </a:p>
          <a:p>
            <a:pPr algn="ctr"/>
            <a:r>
              <a:rPr lang="en-GB" sz="1200" b="1">
                <a:solidFill>
                  <a:srgbClr val="0000FF"/>
                </a:solidFill>
                <a:latin typeface="Verdana" pitchFamily="34" charset="0"/>
                <a:ea typeface="Osaka"/>
                <a:cs typeface="Osaka"/>
              </a:rPr>
              <a:t>and gateways)</a:t>
            </a:r>
          </a:p>
        </p:txBody>
      </p:sp>
      <p:cxnSp>
        <p:nvCxnSpPr>
          <p:cNvPr id="36883" name="AutoShape 27"/>
          <p:cNvCxnSpPr>
            <a:cxnSpLocks noChangeAspect="1" noChangeShapeType="1"/>
            <a:stCxn id="36872" idx="3"/>
            <a:endCxn id="36885" idx="1"/>
          </p:cNvCxnSpPr>
          <p:nvPr/>
        </p:nvCxnSpPr>
        <p:spPr bwMode="auto">
          <a:xfrm>
            <a:off x="2454275" y="3935413"/>
            <a:ext cx="363538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</p:spPr>
      </p:cxnSp>
      <p:cxnSp>
        <p:nvCxnSpPr>
          <p:cNvPr id="36884" name="AutoShape 30"/>
          <p:cNvCxnSpPr>
            <a:cxnSpLocks noChangeAspect="1" noChangeShapeType="1"/>
            <a:stCxn id="36885" idx="3"/>
            <a:endCxn id="36886" idx="1"/>
          </p:cNvCxnSpPr>
          <p:nvPr/>
        </p:nvCxnSpPr>
        <p:spPr bwMode="auto">
          <a:xfrm>
            <a:off x="4243388" y="3941763"/>
            <a:ext cx="3571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</p:spPr>
      </p:cxnSp>
      <p:sp>
        <p:nvSpPr>
          <p:cNvPr id="36885" name="Rectangle 31"/>
          <p:cNvSpPr>
            <a:spLocks noChangeAspect="1" noChangeArrowheads="1"/>
          </p:cNvSpPr>
          <p:nvPr/>
        </p:nvSpPr>
        <p:spPr bwMode="auto">
          <a:xfrm>
            <a:off x="2817813" y="3519488"/>
            <a:ext cx="1425575" cy="8413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>
                <a:latin typeface="Verdana" pitchFamily="34" charset="0"/>
                <a:ea typeface="Osaka"/>
                <a:cs typeface="Osaka"/>
              </a:rPr>
              <a:t>Context Access </a:t>
            </a:r>
          </a:p>
          <a:p>
            <a:pPr algn="ctr"/>
            <a:r>
              <a:rPr lang="en-US" sz="1200" b="1">
                <a:latin typeface="Verdana" pitchFamily="34" charset="0"/>
                <a:ea typeface="Osaka"/>
                <a:cs typeface="Osaka"/>
              </a:rPr>
              <a:t>Manager (CAM)</a:t>
            </a:r>
          </a:p>
        </p:txBody>
      </p:sp>
      <p:sp>
        <p:nvSpPr>
          <p:cNvPr id="36886" name="Rectangle 32"/>
          <p:cNvSpPr>
            <a:spLocks noChangeAspect="1" noChangeArrowheads="1"/>
          </p:cNvSpPr>
          <p:nvPr/>
        </p:nvSpPr>
        <p:spPr bwMode="auto">
          <a:xfrm>
            <a:off x="4600575" y="3519488"/>
            <a:ext cx="1528763" cy="84137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>
                <a:latin typeface="Verdana" pitchFamily="34" charset="0"/>
                <a:ea typeface="Osaka"/>
                <a:cs typeface="Osaka"/>
              </a:rPr>
              <a:t>Context Aware</a:t>
            </a:r>
            <a:br>
              <a:rPr lang="en-US" sz="1200" b="1">
                <a:latin typeface="Verdana" pitchFamily="34" charset="0"/>
                <a:ea typeface="Osaka"/>
                <a:cs typeface="Osaka"/>
              </a:rPr>
            </a:br>
            <a:r>
              <a:rPr lang="en-US" sz="1200" b="1">
                <a:latin typeface="Verdana" pitchFamily="34" charset="0"/>
                <a:ea typeface="Osaka"/>
                <a:cs typeface="Osaka"/>
              </a:rPr>
              <a:t>Security Manager</a:t>
            </a:r>
          </a:p>
          <a:p>
            <a:pPr algn="ctr"/>
            <a:r>
              <a:rPr lang="en-US" sz="1200" b="1">
                <a:latin typeface="Verdana" pitchFamily="34" charset="0"/>
                <a:ea typeface="Osaka"/>
                <a:cs typeface="Osaka"/>
              </a:rPr>
              <a:t>(CASM)</a:t>
            </a:r>
          </a:p>
        </p:txBody>
      </p:sp>
      <p:sp>
        <p:nvSpPr>
          <p:cNvPr id="36887" name="Line 33"/>
          <p:cNvSpPr>
            <a:spLocks noChangeAspect="1" noChangeShapeType="1"/>
          </p:cNvSpPr>
          <p:nvPr/>
        </p:nvSpPr>
        <p:spPr bwMode="auto">
          <a:xfrm rot="16200000" flipH="1">
            <a:off x="2155825" y="1477963"/>
            <a:ext cx="517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8" name="Line 34"/>
          <p:cNvSpPr>
            <a:spLocks noChangeAspect="1" noChangeShapeType="1"/>
          </p:cNvSpPr>
          <p:nvPr/>
        </p:nvSpPr>
        <p:spPr bwMode="auto">
          <a:xfrm rot="16200000" flipH="1">
            <a:off x="3438525" y="1477963"/>
            <a:ext cx="517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89" name="Line 35"/>
          <p:cNvSpPr>
            <a:spLocks noChangeAspect="1" noChangeShapeType="1"/>
          </p:cNvSpPr>
          <p:nvPr/>
        </p:nvSpPr>
        <p:spPr bwMode="auto">
          <a:xfrm rot="16200000" flipH="1">
            <a:off x="4468812" y="1477963"/>
            <a:ext cx="517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90" name="Text Box 36"/>
          <p:cNvSpPr txBox="1">
            <a:spLocks noChangeAspect="1" noChangeArrowheads="1"/>
          </p:cNvSpPr>
          <p:nvPr/>
        </p:nvSpPr>
        <p:spPr bwMode="auto">
          <a:xfrm>
            <a:off x="6053138" y="1319213"/>
            <a:ext cx="1668462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Verdana" pitchFamily="34" charset="0"/>
                <a:ea typeface="Osaka"/>
                <a:cs typeface="Osaka"/>
              </a:rPr>
              <a:t>Context Agent</a:t>
            </a:r>
          </a:p>
        </p:txBody>
      </p:sp>
      <p:sp>
        <p:nvSpPr>
          <p:cNvPr id="36891" name="Line 37"/>
          <p:cNvSpPr>
            <a:spLocks noChangeAspect="1" noChangeShapeType="1"/>
          </p:cNvSpPr>
          <p:nvPr/>
        </p:nvSpPr>
        <p:spPr bwMode="auto">
          <a:xfrm rot="16200000" flipH="1">
            <a:off x="5648325" y="1477963"/>
            <a:ext cx="517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92" name="Rectangle 41"/>
          <p:cNvSpPr>
            <a:spLocks noChangeAspect="1" noChangeArrowheads="1"/>
          </p:cNvSpPr>
          <p:nvPr/>
        </p:nvSpPr>
        <p:spPr bwMode="auto">
          <a:xfrm>
            <a:off x="1801813" y="5270500"/>
            <a:ext cx="1277937" cy="295275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900" b="1">
                <a:latin typeface="Verdana" pitchFamily="34" charset="0"/>
                <a:ea typeface="Osaka"/>
                <a:cs typeface="Osaka"/>
              </a:rPr>
              <a:t>Retriever</a:t>
            </a:r>
            <a:endParaRPr lang="en-US" sz="900" b="1" i="1">
              <a:latin typeface="Verdana" pitchFamily="34" charset="0"/>
              <a:ea typeface="Osaka"/>
              <a:cs typeface="Osaka"/>
            </a:endParaRPr>
          </a:p>
        </p:txBody>
      </p:sp>
      <p:cxnSp>
        <p:nvCxnSpPr>
          <p:cNvPr id="36893" name="AutoShape 42"/>
          <p:cNvCxnSpPr>
            <a:cxnSpLocks noChangeAspect="1" noChangeShapeType="1"/>
            <a:endCxn id="36892" idx="2"/>
          </p:cNvCxnSpPr>
          <p:nvPr/>
        </p:nvCxnSpPr>
        <p:spPr bwMode="auto">
          <a:xfrm flipV="1">
            <a:off x="2439988" y="5565775"/>
            <a:ext cx="1587" cy="3571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6894" name="Rectangle 45"/>
          <p:cNvSpPr>
            <a:spLocks noChangeAspect="1" noChangeArrowheads="1"/>
          </p:cNvSpPr>
          <p:nvPr/>
        </p:nvSpPr>
        <p:spPr bwMode="auto">
          <a:xfrm>
            <a:off x="3160713" y="5270500"/>
            <a:ext cx="1274762" cy="295275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900" b="1">
                <a:latin typeface="Verdana" pitchFamily="34" charset="0"/>
                <a:ea typeface="Osaka"/>
                <a:cs typeface="Osaka"/>
              </a:rPr>
              <a:t>Retriever</a:t>
            </a:r>
            <a:endParaRPr lang="en-US" sz="900" b="1" i="1">
              <a:latin typeface="Verdana" pitchFamily="34" charset="0"/>
              <a:ea typeface="Osaka"/>
              <a:cs typeface="Osaka"/>
            </a:endParaRPr>
          </a:p>
        </p:txBody>
      </p:sp>
      <p:cxnSp>
        <p:nvCxnSpPr>
          <p:cNvPr id="36895" name="AutoShape 46"/>
          <p:cNvCxnSpPr>
            <a:cxnSpLocks noChangeAspect="1" noChangeShapeType="1"/>
            <a:endCxn id="36894" idx="2"/>
          </p:cNvCxnSpPr>
          <p:nvPr/>
        </p:nvCxnSpPr>
        <p:spPr bwMode="auto">
          <a:xfrm flipV="1">
            <a:off x="3797300" y="5565775"/>
            <a:ext cx="1588" cy="3571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36896" name="Group 47"/>
          <p:cNvGrpSpPr>
            <a:grpSpLocks noChangeAspect="1"/>
          </p:cNvGrpSpPr>
          <p:nvPr/>
        </p:nvGrpSpPr>
        <p:grpSpPr bwMode="auto">
          <a:xfrm>
            <a:off x="4519613" y="5270500"/>
            <a:ext cx="1276350" cy="652463"/>
            <a:chOff x="3081" y="3319"/>
            <a:chExt cx="833" cy="425"/>
          </a:xfrm>
        </p:grpSpPr>
        <p:sp>
          <p:nvSpPr>
            <p:cNvPr id="36909" name="Rectangle 49"/>
            <p:cNvSpPr>
              <a:spLocks noChangeAspect="1" noChangeArrowheads="1"/>
            </p:cNvSpPr>
            <p:nvPr/>
          </p:nvSpPr>
          <p:spPr bwMode="auto">
            <a:xfrm>
              <a:off x="3081" y="3319"/>
              <a:ext cx="833" cy="192"/>
            </a:xfrm>
            <a:prstGeom prst="rect">
              <a:avLst/>
            </a:prstGeom>
            <a:solidFill>
              <a:srgbClr val="E7FFE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latin typeface="Verdana" pitchFamily="34" charset="0"/>
                  <a:ea typeface="Osaka"/>
                  <a:cs typeface="Osaka"/>
                </a:rPr>
                <a:t>Retriever</a:t>
              </a:r>
              <a:endParaRPr lang="en-US" sz="900" b="1" i="1">
                <a:latin typeface="Verdana" pitchFamily="34" charset="0"/>
                <a:ea typeface="Osaka"/>
                <a:cs typeface="Osaka"/>
              </a:endParaRPr>
            </a:p>
          </p:txBody>
        </p:sp>
        <p:cxnSp>
          <p:nvCxnSpPr>
            <p:cNvPr id="36910" name="AutoShape 50"/>
            <p:cNvCxnSpPr>
              <a:cxnSpLocks noChangeAspect="1" noChangeShapeType="1"/>
              <a:endCxn id="36909" idx="2"/>
            </p:cNvCxnSpPr>
            <p:nvPr/>
          </p:nvCxnSpPr>
          <p:spPr bwMode="auto">
            <a:xfrm flipH="1" flipV="1">
              <a:off x="3498" y="3511"/>
              <a:ext cx="1" cy="23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sp>
        <p:nvSpPr>
          <p:cNvPr id="36897" name="Rectangle 53"/>
          <p:cNvSpPr>
            <a:spLocks noChangeAspect="1" noChangeArrowheads="1"/>
          </p:cNvSpPr>
          <p:nvPr/>
        </p:nvSpPr>
        <p:spPr bwMode="auto">
          <a:xfrm>
            <a:off x="5876925" y="5270500"/>
            <a:ext cx="1279525" cy="295275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900" b="1">
                <a:latin typeface="Verdana" pitchFamily="34" charset="0"/>
                <a:ea typeface="Osaka"/>
                <a:cs typeface="Osaka"/>
              </a:rPr>
              <a:t>Retriever</a:t>
            </a:r>
            <a:endParaRPr lang="en-US" sz="900" b="1" i="1">
              <a:latin typeface="Verdana" pitchFamily="34" charset="0"/>
              <a:ea typeface="Osaka"/>
              <a:cs typeface="Osaka"/>
            </a:endParaRPr>
          </a:p>
        </p:txBody>
      </p:sp>
      <p:cxnSp>
        <p:nvCxnSpPr>
          <p:cNvPr id="36898" name="AutoShape 54"/>
          <p:cNvCxnSpPr>
            <a:cxnSpLocks noChangeAspect="1" noChangeShapeType="1"/>
            <a:endCxn id="36897" idx="2"/>
          </p:cNvCxnSpPr>
          <p:nvPr/>
        </p:nvCxnSpPr>
        <p:spPr bwMode="auto">
          <a:xfrm flipH="1" flipV="1">
            <a:off x="6518275" y="5565775"/>
            <a:ext cx="1588" cy="3571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899" name="AutoShape 55"/>
          <p:cNvCxnSpPr>
            <a:cxnSpLocks noChangeAspect="1" noChangeShapeType="1"/>
          </p:cNvCxnSpPr>
          <p:nvPr/>
        </p:nvCxnSpPr>
        <p:spPr bwMode="auto">
          <a:xfrm rot="-5400000">
            <a:off x="4721225" y="5197475"/>
            <a:ext cx="1460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6900" name="Rectangle 56"/>
          <p:cNvSpPr>
            <a:spLocks noChangeAspect="1" noChangeArrowheads="1"/>
          </p:cNvSpPr>
          <p:nvPr/>
        </p:nvSpPr>
        <p:spPr bwMode="auto">
          <a:xfrm>
            <a:off x="6477000" y="3543300"/>
            <a:ext cx="1092200" cy="798513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 b="1">
                <a:latin typeface="Verdana" pitchFamily="34" charset="0"/>
                <a:ea typeface="Osaka"/>
                <a:cs typeface="Osaka"/>
              </a:rPr>
              <a:t>Communi-</a:t>
            </a:r>
          </a:p>
          <a:p>
            <a:pPr algn="ctr"/>
            <a:r>
              <a:rPr lang="en-GB" sz="1200" b="1">
                <a:latin typeface="Verdana" pitchFamily="34" charset="0"/>
                <a:ea typeface="Osaka"/>
                <a:cs typeface="Osaka"/>
              </a:rPr>
              <a:t>cation </a:t>
            </a:r>
          </a:p>
          <a:p>
            <a:pPr algn="ctr"/>
            <a:r>
              <a:rPr lang="en-GB" sz="1200" b="1">
                <a:latin typeface="Verdana" pitchFamily="34" charset="0"/>
                <a:ea typeface="Osaka"/>
                <a:cs typeface="Osaka"/>
              </a:rPr>
              <a:t>Module</a:t>
            </a:r>
          </a:p>
        </p:txBody>
      </p:sp>
      <p:sp>
        <p:nvSpPr>
          <p:cNvPr id="36901" name="Rectangle 57"/>
          <p:cNvSpPr>
            <a:spLocks noChangeArrowheads="1"/>
          </p:cNvSpPr>
          <p:nvPr/>
        </p:nvSpPr>
        <p:spPr bwMode="auto">
          <a:xfrm>
            <a:off x="5314950" y="2414588"/>
            <a:ext cx="2260600" cy="7826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200" b="1">
                <a:latin typeface="Verdana" pitchFamily="34" charset="0"/>
                <a:ea typeface="Osaka"/>
                <a:cs typeface="Osaka"/>
              </a:rPr>
              <a:t>Context</a:t>
            </a:r>
          </a:p>
          <a:p>
            <a:pPr algn="ctr"/>
            <a:r>
              <a:rPr lang="de-DE" sz="1200" b="1">
                <a:latin typeface="Verdana" pitchFamily="34" charset="0"/>
                <a:ea typeface="Osaka"/>
                <a:cs typeface="Osaka"/>
              </a:rPr>
              <a:t>Agent</a:t>
            </a:r>
          </a:p>
          <a:p>
            <a:pPr algn="ctr"/>
            <a:r>
              <a:rPr lang="de-DE" sz="1200" b="1">
                <a:latin typeface="Verdana" pitchFamily="34" charset="0"/>
                <a:ea typeface="Osaka"/>
                <a:cs typeface="Osaka"/>
              </a:rPr>
              <a:t>Controller (CAC)</a:t>
            </a:r>
          </a:p>
        </p:txBody>
      </p:sp>
      <p:cxnSp>
        <p:nvCxnSpPr>
          <p:cNvPr id="36902" name="AutoShape 58"/>
          <p:cNvCxnSpPr>
            <a:cxnSpLocks noChangeShapeType="1"/>
            <a:stCxn id="36901" idx="0"/>
            <a:endCxn id="36870" idx="3"/>
          </p:cNvCxnSpPr>
          <p:nvPr/>
        </p:nvCxnSpPr>
        <p:spPr bwMode="auto">
          <a:xfrm rot="5400000" flipH="1">
            <a:off x="5988050" y="1957388"/>
            <a:ext cx="425450" cy="4889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903" name="AutoShape 59"/>
          <p:cNvCxnSpPr>
            <a:cxnSpLocks noChangeShapeType="1"/>
            <a:stCxn id="36901" idx="1"/>
            <a:endCxn id="36885" idx="0"/>
          </p:cNvCxnSpPr>
          <p:nvPr/>
        </p:nvCxnSpPr>
        <p:spPr bwMode="auto">
          <a:xfrm rot="10800000" flipV="1">
            <a:off x="3532188" y="2805113"/>
            <a:ext cx="1782762" cy="7143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904" name="AutoShape 60"/>
          <p:cNvCxnSpPr>
            <a:cxnSpLocks noChangeShapeType="1"/>
            <a:stCxn id="36901" idx="1"/>
            <a:endCxn id="36875" idx="0"/>
          </p:cNvCxnSpPr>
          <p:nvPr/>
        </p:nvCxnSpPr>
        <p:spPr bwMode="auto">
          <a:xfrm rot="10800000" flipV="1">
            <a:off x="4408488" y="2805113"/>
            <a:ext cx="906462" cy="20240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36905" name="Line 61"/>
          <p:cNvSpPr>
            <a:spLocks noChangeAspect="1" noChangeShapeType="1"/>
          </p:cNvSpPr>
          <p:nvPr/>
        </p:nvSpPr>
        <p:spPr bwMode="auto">
          <a:xfrm rot="5400000">
            <a:off x="8115301" y="2317750"/>
            <a:ext cx="0" cy="10636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906" name="Text Box 62"/>
          <p:cNvSpPr txBox="1">
            <a:spLocks noChangeAspect="1" noChangeArrowheads="1"/>
          </p:cNvSpPr>
          <p:nvPr/>
        </p:nvSpPr>
        <p:spPr bwMode="auto">
          <a:xfrm>
            <a:off x="7594600" y="2936875"/>
            <a:ext cx="153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solidFill>
                  <a:srgbClr val="0000FF"/>
                </a:solidFill>
                <a:latin typeface="Verdana" pitchFamily="34" charset="0"/>
                <a:ea typeface="Osaka"/>
                <a:cs typeface="Osaka"/>
              </a:rPr>
              <a:t>Management</a:t>
            </a:r>
          </a:p>
          <a:p>
            <a:pPr algn="ctr"/>
            <a:r>
              <a:rPr lang="en-GB" sz="1200" b="1">
                <a:solidFill>
                  <a:srgbClr val="0000FF"/>
                </a:solidFill>
                <a:latin typeface="Verdana" pitchFamily="34" charset="0"/>
                <a:ea typeface="Osaka"/>
                <a:cs typeface="Osaka"/>
              </a:rPr>
              <a:t>(to other nodes</a:t>
            </a:r>
          </a:p>
          <a:p>
            <a:pPr algn="ctr"/>
            <a:r>
              <a:rPr lang="en-GB" sz="1200" b="1">
                <a:solidFill>
                  <a:srgbClr val="0000FF"/>
                </a:solidFill>
                <a:latin typeface="Verdana" pitchFamily="34" charset="0"/>
                <a:ea typeface="Osaka"/>
                <a:cs typeface="Osaka"/>
              </a:rPr>
              <a:t>and PN Agent)</a:t>
            </a:r>
          </a:p>
        </p:txBody>
      </p:sp>
      <p:sp>
        <p:nvSpPr>
          <p:cNvPr id="36907" name="Line 63"/>
          <p:cNvSpPr>
            <a:spLocks noChangeAspect="1" noChangeShapeType="1"/>
          </p:cNvSpPr>
          <p:nvPr/>
        </p:nvSpPr>
        <p:spPr bwMode="auto">
          <a:xfrm rot="5400000">
            <a:off x="6301581" y="3763170"/>
            <a:ext cx="3175" cy="347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908" name="TextBox 10"/>
          <p:cNvSpPr txBox="1">
            <a:spLocks noChangeArrowheads="1"/>
          </p:cNvSpPr>
          <p:nvPr/>
        </p:nvSpPr>
        <p:spPr bwMode="auto">
          <a:xfrm>
            <a:off x="3429000" y="5940425"/>
            <a:ext cx="556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From IST MAGNET project (Rasmus L. Olsen, Martin Bauer, et al.)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Context Modeling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3581400" cy="4830763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nl-NL" dirty="0" smtClean="0"/>
              <a:t>Common, ontology-based context model, modeling entities</a:t>
            </a:r>
          </a:p>
          <a:p>
            <a:pPr>
              <a:defRPr/>
            </a:pPr>
            <a:r>
              <a:rPr lang="nl-NL" dirty="0" smtClean="0"/>
              <a:t>XML-based with</a:t>
            </a:r>
          </a:p>
          <a:p>
            <a:pPr lvl="1">
              <a:defRPr/>
            </a:pPr>
            <a:r>
              <a:rPr lang="nl-NL" dirty="0" smtClean="0"/>
              <a:t>Accuracy</a:t>
            </a:r>
          </a:p>
          <a:p>
            <a:pPr lvl="1">
              <a:defRPr/>
            </a:pPr>
            <a:r>
              <a:rPr lang="nl-NL" dirty="0" smtClean="0"/>
              <a:t>Confidence</a:t>
            </a:r>
          </a:p>
          <a:p>
            <a:pPr lvl="1">
              <a:defRPr/>
            </a:pPr>
            <a:r>
              <a:rPr lang="nl-NL" dirty="0" smtClean="0"/>
              <a:t>Etc.</a:t>
            </a:r>
          </a:p>
          <a:p>
            <a:pPr>
              <a:defRPr/>
            </a:pPr>
            <a:r>
              <a:rPr lang="nl-NL" dirty="0" smtClean="0"/>
              <a:t>Context Access Language</a:t>
            </a:r>
          </a:p>
          <a:p>
            <a:pPr lvl="1">
              <a:defRPr/>
            </a:pPr>
            <a:r>
              <a:rPr lang="nl-NL" dirty="0" smtClean="0"/>
              <a:t>synchronous query</a:t>
            </a:r>
          </a:p>
          <a:p>
            <a:pPr lvl="1">
              <a:defRPr/>
            </a:pPr>
            <a:r>
              <a:rPr lang="nl-NL" dirty="0" smtClean="0"/>
              <a:t>asynchronous subscribe/notify</a:t>
            </a:r>
          </a:p>
          <a:p>
            <a:pPr lvl="1">
              <a:defRPr/>
            </a:pPr>
            <a:r>
              <a:rPr lang="nl-NL" dirty="0" smtClean="0"/>
              <a:t>modifications</a:t>
            </a:r>
          </a:p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37892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789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885089-6877-4FE0-A04E-9771441F3D45}" type="slidenum">
              <a:rPr lang="en-US" smtClean="0"/>
              <a:pPr/>
              <a:t>24</a:t>
            </a:fld>
            <a:endParaRPr lang="en-US" smtClean="0"/>
          </a:p>
        </p:txBody>
      </p:sp>
      <p:pic>
        <p:nvPicPr>
          <p:cNvPr id="3789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1658938"/>
            <a:ext cx="51466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TextBox 8"/>
          <p:cNvSpPr txBox="1">
            <a:spLocks noChangeArrowheads="1"/>
          </p:cNvSpPr>
          <p:nvPr/>
        </p:nvSpPr>
        <p:spPr bwMode="auto">
          <a:xfrm>
            <a:off x="3429000" y="5940425"/>
            <a:ext cx="556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From IST MAGNET project (Rasmus L. Olsen, Martin Bauer, et al.)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Context Management Architecture</a:t>
            </a:r>
          </a:p>
        </p:txBody>
      </p:sp>
      <p:sp>
        <p:nvSpPr>
          <p:cNvPr id="38915" name="Footer Placeholder 8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8916" name="Slide Number Placeholder 8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652596-9E37-4384-9E69-67BF8B768541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38917" name="Line 9"/>
          <p:cNvSpPr>
            <a:spLocks noChangeShapeType="1"/>
          </p:cNvSpPr>
          <p:nvPr/>
        </p:nvSpPr>
        <p:spPr bwMode="auto">
          <a:xfrm flipV="1">
            <a:off x="1576388" y="4019550"/>
            <a:ext cx="1987550" cy="2587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Line 15"/>
          <p:cNvSpPr>
            <a:spLocks noChangeShapeType="1"/>
          </p:cNvSpPr>
          <p:nvPr/>
        </p:nvSpPr>
        <p:spPr bwMode="auto">
          <a:xfrm flipH="1">
            <a:off x="746125" y="3244850"/>
            <a:ext cx="1647825" cy="12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9" name="Line 16"/>
          <p:cNvSpPr>
            <a:spLocks noChangeShapeType="1"/>
          </p:cNvSpPr>
          <p:nvPr/>
        </p:nvSpPr>
        <p:spPr bwMode="auto">
          <a:xfrm flipH="1">
            <a:off x="1592263" y="3249613"/>
            <a:ext cx="844550" cy="1027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0" name="Line 17"/>
          <p:cNvSpPr>
            <a:spLocks noChangeShapeType="1"/>
          </p:cNvSpPr>
          <p:nvPr/>
        </p:nvSpPr>
        <p:spPr bwMode="auto">
          <a:xfrm flipV="1">
            <a:off x="2484438" y="2678113"/>
            <a:ext cx="1098550" cy="476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1" name="Line 18"/>
          <p:cNvSpPr>
            <a:spLocks noChangeShapeType="1"/>
          </p:cNvSpPr>
          <p:nvPr/>
        </p:nvSpPr>
        <p:spPr bwMode="auto">
          <a:xfrm flipH="1">
            <a:off x="3522663" y="2717800"/>
            <a:ext cx="125412" cy="12890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2" name="Line 19"/>
          <p:cNvSpPr>
            <a:spLocks noChangeShapeType="1"/>
          </p:cNvSpPr>
          <p:nvPr/>
        </p:nvSpPr>
        <p:spPr bwMode="auto">
          <a:xfrm>
            <a:off x="763588" y="3254375"/>
            <a:ext cx="774700" cy="1003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3" name="Line 20"/>
          <p:cNvSpPr>
            <a:spLocks noChangeShapeType="1"/>
          </p:cNvSpPr>
          <p:nvPr/>
        </p:nvSpPr>
        <p:spPr bwMode="auto">
          <a:xfrm flipV="1">
            <a:off x="712788" y="2582863"/>
            <a:ext cx="2947987" cy="615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1963738" y="4422775"/>
            <a:ext cx="14684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Cluster View</a:t>
            </a:r>
            <a:endParaRPr lang="de-DE"/>
          </a:p>
        </p:txBody>
      </p:sp>
      <p:pic>
        <p:nvPicPr>
          <p:cNvPr id="38925" name="Picture 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4963" y="3794125"/>
            <a:ext cx="277018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6" name="Line 31"/>
          <p:cNvSpPr>
            <a:spLocks noChangeAspect="1" noChangeShapeType="1"/>
          </p:cNvSpPr>
          <p:nvPr/>
        </p:nvSpPr>
        <p:spPr bwMode="auto">
          <a:xfrm flipV="1">
            <a:off x="8224838" y="3240088"/>
            <a:ext cx="279400" cy="4937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7" name="Line 32"/>
          <p:cNvSpPr>
            <a:spLocks noChangeAspect="1" noChangeShapeType="1"/>
          </p:cNvSpPr>
          <p:nvPr/>
        </p:nvSpPr>
        <p:spPr bwMode="auto">
          <a:xfrm flipH="1" flipV="1">
            <a:off x="7392988" y="5445125"/>
            <a:ext cx="338137" cy="1825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8" name="Line 33"/>
          <p:cNvSpPr>
            <a:spLocks noChangeAspect="1" noChangeShapeType="1"/>
          </p:cNvSpPr>
          <p:nvPr/>
        </p:nvSpPr>
        <p:spPr bwMode="auto">
          <a:xfrm flipV="1">
            <a:off x="7105650" y="5678488"/>
            <a:ext cx="67945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9" name="Line 34"/>
          <p:cNvSpPr>
            <a:spLocks noChangeAspect="1" noChangeShapeType="1"/>
          </p:cNvSpPr>
          <p:nvPr/>
        </p:nvSpPr>
        <p:spPr bwMode="auto">
          <a:xfrm flipV="1">
            <a:off x="4267200" y="4165600"/>
            <a:ext cx="600075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30" name="Line 35"/>
          <p:cNvSpPr>
            <a:spLocks noChangeAspect="1" noChangeShapeType="1"/>
          </p:cNvSpPr>
          <p:nvPr/>
        </p:nvSpPr>
        <p:spPr bwMode="auto">
          <a:xfrm>
            <a:off x="4267200" y="4649788"/>
            <a:ext cx="239713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31" name="Oval 36"/>
          <p:cNvSpPr>
            <a:spLocks noChangeAspect="1" noChangeArrowheads="1"/>
          </p:cNvSpPr>
          <p:nvPr/>
        </p:nvSpPr>
        <p:spPr bwMode="auto">
          <a:xfrm>
            <a:off x="4106863" y="4002088"/>
            <a:ext cx="1239837" cy="1220787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32" name="Oval 37"/>
          <p:cNvSpPr>
            <a:spLocks noChangeAspect="1" noChangeArrowheads="1"/>
          </p:cNvSpPr>
          <p:nvPr/>
        </p:nvSpPr>
        <p:spPr bwMode="auto">
          <a:xfrm>
            <a:off x="7545388" y="2782888"/>
            <a:ext cx="1239837" cy="11811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33" name="Oval 38"/>
          <p:cNvSpPr>
            <a:spLocks noChangeAspect="1" noChangeArrowheads="1"/>
          </p:cNvSpPr>
          <p:nvPr/>
        </p:nvSpPr>
        <p:spPr bwMode="auto">
          <a:xfrm>
            <a:off x="6705600" y="4992688"/>
            <a:ext cx="1679575" cy="10287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34" name="AutoShape 39"/>
          <p:cNvSpPr>
            <a:spLocks noChangeAspect="1" noChangeArrowheads="1"/>
          </p:cNvSpPr>
          <p:nvPr/>
        </p:nvSpPr>
        <p:spPr bwMode="auto">
          <a:xfrm>
            <a:off x="4146550" y="4497388"/>
            <a:ext cx="242888" cy="184150"/>
          </a:xfrm>
          <a:prstGeom prst="flowChartExtra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35" name="AutoShape 40"/>
          <p:cNvSpPr>
            <a:spLocks noChangeAspect="1" noChangeArrowheads="1"/>
          </p:cNvSpPr>
          <p:nvPr/>
        </p:nvSpPr>
        <p:spPr bwMode="auto">
          <a:xfrm>
            <a:off x="4721225" y="4506913"/>
            <a:ext cx="217488" cy="196850"/>
          </a:xfrm>
          <a:prstGeom prst="pentagon">
            <a:avLst/>
          </a:prstGeom>
          <a:solidFill>
            <a:srgbClr val="E7FFE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36" name="AutoShape 41"/>
          <p:cNvSpPr>
            <a:spLocks noChangeAspect="1" noChangeArrowheads="1"/>
          </p:cNvSpPr>
          <p:nvPr/>
        </p:nvSpPr>
        <p:spPr bwMode="auto">
          <a:xfrm>
            <a:off x="4425950" y="4818063"/>
            <a:ext cx="241300" cy="184150"/>
          </a:xfrm>
          <a:prstGeom prst="flowChartExtra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37" name="Rectangle 42"/>
          <p:cNvSpPr>
            <a:spLocks noChangeAspect="1" noChangeArrowheads="1"/>
          </p:cNvSpPr>
          <p:nvPr/>
        </p:nvSpPr>
        <p:spPr bwMode="auto">
          <a:xfrm>
            <a:off x="4837113" y="4116388"/>
            <a:ext cx="168275" cy="160337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38" name="Line 43"/>
          <p:cNvSpPr>
            <a:spLocks noChangeAspect="1" noChangeShapeType="1"/>
          </p:cNvSpPr>
          <p:nvPr/>
        </p:nvSpPr>
        <p:spPr bwMode="auto">
          <a:xfrm flipH="1" flipV="1">
            <a:off x="4310063" y="4564063"/>
            <a:ext cx="411162" cy="2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39" name="Line 44"/>
          <p:cNvSpPr>
            <a:spLocks noChangeAspect="1" noChangeShapeType="1"/>
          </p:cNvSpPr>
          <p:nvPr/>
        </p:nvSpPr>
        <p:spPr bwMode="auto">
          <a:xfrm flipH="1">
            <a:off x="4587875" y="4703763"/>
            <a:ext cx="200025" cy="1825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40" name="Rectangle 45"/>
          <p:cNvSpPr>
            <a:spLocks noChangeAspect="1" noChangeArrowheads="1"/>
          </p:cNvSpPr>
          <p:nvPr/>
        </p:nvSpPr>
        <p:spPr bwMode="auto">
          <a:xfrm>
            <a:off x="7816850" y="5106988"/>
            <a:ext cx="169863" cy="158750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41" name="AutoShape 46"/>
          <p:cNvSpPr>
            <a:spLocks noChangeAspect="1" noChangeArrowheads="1"/>
          </p:cNvSpPr>
          <p:nvPr/>
        </p:nvSpPr>
        <p:spPr bwMode="auto">
          <a:xfrm>
            <a:off x="7199313" y="5303838"/>
            <a:ext cx="217487" cy="196850"/>
          </a:xfrm>
          <a:prstGeom prst="pentagon">
            <a:avLst/>
          </a:prstGeom>
          <a:solidFill>
            <a:srgbClr val="E7FFE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42" name="AutoShape 47"/>
          <p:cNvSpPr>
            <a:spLocks noChangeAspect="1" noChangeArrowheads="1"/>
          </p:cNvSpPr>
          <p:nvPr/>
        </p:nvSpPr>
        <p:spPr bwMode="auto">
          <a:xfrm>
            <a:off x="6927850" y="5646738"/>
            <a:ext cx="241300" cy="184150"/>
          </a:xfrm>
          <a:prstGeom prst="flowChartExtra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43" name="Rectangle 48"/>
          <p:cNvSpPr>
            <a:spLocks noChangeAspect="1" noChangeArrowheads="1"/>
          </p:cNvSpPr>
          <p:nvPr/>
        </p:nvSpPr>
        <p:spPr bwMode="auto">
          <a:xfrm>
            <a:off x="7721600" y="5545138"/>
            <a:ext cx="169863" cy="160337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44" name="Line 49"/>
          <p:cNvSpPr>
            <a:spLocks noChangeAspect="1" noChangeShapeType="1"/>
          </p:cNvSpPr>
          <p:nvPr/>
        </p:nvSpPr>
        <p:spPr bwMode="auto">
          <a:xfrm flipH="1">
            <a:off x="7099300" y="5500688"/>
            <a:ext cx="2413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45" name="Line 50"/>
          <p:cNvSpPr>
            <a:spLocks noChangeAspect="1" noChangeShapeType="1"/>
          </p:cNvSpPr>
          <p:nvPr/>
        </p:nvSpPr>
        <p:spPr bwMode="auto">
          <a:xfrm flipH="1">
            <a:off x="7426325" y="5222875"/>
            <a:ext cx="385763" cy="160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8946" name="AutoShape 51"/>
          <p:cNvCxnSpPr>
            <a:cxnSpLocks noChangeAspect="1" noChangeShapeType="1"/>
            <a:stCxn id="38935" idx="5"/>
            <a:endCxn id="38941" idx="0"/>
          </p:cNvCxnSpPr>
          <p:nvPr/>
        </p:nvCxnSpPr>
        <p:spPr bwMode="auto">
          <a:xfrm>
            <a:off x="4953000" y="4581525"/>
            <a:ext cx="2354263" cy="709613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8947" name="AutoShape 52"/>
          <p:cNvCxnSpPr>
            <a:cxnSpLocks noChangeAspect="1" noChangeShapeType="1"/>
          </p:cNvCxnSpPr>
          <p:nvPr/>
        </p:nvCxnSpPr>
        <p:spPr bwMode="auto">
          <a:xfrm flipV="1">
            <a:off x="4953000" y="3462338"/>
            <a:ext cx="2938463" cy="1128712"/>
          </a:xfrm>
          <a:prstGeom prst="curvedConnector3">
            <a:avLst>
              <a:gd name="adj1" fmla="val 62838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sp>
        <p:nvSpPr>
          <p:cNvPr id="38948" name="Rectangle 53"/>
          <p:cNvSpPr>
            <a:spLocks noChangeAspect="1" noChangeArrowheads="1"/>
          </p:cNvSpPr>
          <p:nvPr/>
        </p:nvSpPr>
        <p:spPr bwMode="auto">
          <a:xfrm>
            <a:off x="8456613" y="3092450"/>
            <a:ext cx="168275" cy="158750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49" name="AutoShape 54"/>
          <p:cNvSpPr>
            <a:spLocks noChangeAspect="1" noChangeArrowheads="1"/>
          </p:cNvSpPr>
          <p:nvPr/>
        </p:nvSpPr>
        <p:spPr bwMode="auto">
          <a:xfrm>
            <a:off x="7837488" y="3286125"/>
            <a:ext cx="217487" cy="196850"/>
          </a:xfrm>
          <a:prstGeom prst="pentagon">
            <a:avLst/>
          </a:prstGeom>
          <a:solidFill>
            <a:srgbClr val="E7FFE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50" name="AutoShape 55"/>
          <p:cNvSpPr>
            <a:spLocks noChangeAspect="1" noChangeArrowheads="1"/>
          </p:cNvSpPr>
          <p:nvPr/>
        </p:nvSpPr>
        <p:spPr bwMode="auto">
          <a:xfrm>
            <a:off x="8077200" y="3659188"/>
            <a:ext cx="238125" cy="182562"/>
          </a:xfrm>
          <a:prstGeom prst="flowChartExtra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51" name="Rectangle 56"/>
          <p:cNvSpPr>
            <a:spLocks noChangeAspect="1" noChangeArrowheads="1"/>
          </p:cNvSpPr>
          <p:nvPr/>
        </p:nvSpPr>
        <p:spPr bwMode="auto">
          <a:xfrm>
            <a:off x="7956550" y="2897188"/>
            <a:ext cx="168275" cy="161925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52" name="Line 57"/>
          <p:cNvSpPr>
            <a:spLocks noChangeAspect="1" noChangeShapeType="1"/>
          </p:cNvSpPr>
          <p:nvPr/>
        </p:nvSpPr>
        <p:spPr bwMode="auto">
          <a:xfrm flipH="1">
            <a:off x="8062913" y="3205163"/>
            <a:ext cx="385762" cy="160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53" name="Line 58"/>
          <p:cNvSpPr>
            <a:spLocks noChangeAspect="1" noChangeShapeType="1"/>
          </p:cNvSpPr>
          <p:nvPr/>
        </p:nvSpPr>
        <p:spPr bwMode="auto">
          <a:xfrm flipH="1">
            <a:off x="7956550" y="3049588"/>
            <a:ext cx="26988" cy="234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54" name="Line 59"/>
          <p:cNvSpPr>
            <a:spLocks noChangeAspect="1" noChangeShapeType="1"/>
          </p:cNvSpPr>
          <p:nvPr/>
        </p:nvSpPr>
        <p:spPr bwMode="auto">
          <a:xfrm>
            <a:off x="8032750" y="3429000"/>
            <a:ext cx="112713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8955" name="AutoShape 60"/>
          <p:cNvCxnSpPr>
            <a:cxnSpLocks noChangeAspect="1" noChangeShapeType="1"/>
          </p:cNvCxnSpPr>
          <p:nvPr/>
        </p:nvCxnSpPr>
        <p:spPr bwMode="auto">
          <a:xfrm rot="-5400000">
            <a:off x="6740525" y="4059238"/>
            <a:ext cx="1781175" cy="644525"/>
          </a:xfrm>
          <a:prstGeom prst="curvedConnector3">
            <a:avLst>
              <a:gd name="adj1" fmla="val 49579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8956" name="AutoShape 61"/>
          <p:cNvCxnSpPr>
            <a:cxnSpLocks noChangeAspect="1" noChangeShapeType="1"/>
            <a:stCxn id="38940" idx="2"/>
            <a:endCxn id="38943" idx="0"/>
          </p:cNvCxnSpPr>
          <p:nvPr/>
        </p:nvCxnSpPr>
        <p:spPr bwMode="auto">
          <a:xfrm flipH="1">
            <a:off x="7807325" y="5265738"/>
            <a:ext cx="93663" cy="2794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8957" name="AutoShape 62"/>
          <p:cNvCxnSpPr>
            <a:cxnSpLocks noChangeAspect="1" noChangeShapeType="1"/>
            <a:stCxn id="38951" idx="3"/>
            <a:endCxn id="38948" idx="0"/>
          </p:cNvCxnSpPr>
          <p:nvPr/>
        </p:nvCxnSpPr>
        <p:spPr bwMode="auto">
          <a:xfrm>
            <a:off x="8124825" y="2976563"/>
            <a:ext cx="417513" cy="1158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sp>
        <p:nvSpPr>
          <p:cNvPr id="38958" name="Line 63"/>
          <p:cNvSpPr>
            <a:spLocks noChangeAspect="1" noChangeShapeType="1"/>
          </p:cNvSpPr>
          <p:nvPr/>
        </p:nvSpPr>
        <p:spPr bwMode="auto">
          <a:xfrm flipH="1">
            <a:off x="4827588" y="4268788"/>
            <a:ext cx="39687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8959" name="AutoShape 64"/>
          <p:cNvCxnSpPr>
            <a:cxnSpLocks noChangeAspect="1" noChangeShapeType="1"/>
            <a:stCxn id="38940" idx="0"/>
            <a:endCxn id="38948" idx="2"/>
          </p:cNvCxnSpPr>
          <p:nvPr/>
        </p:nvCxnSpPr>
        <p:spPr bwMode="auto">
          <a:xfrm rot="-5400000">
            <a:off x="7293769" y="3858419"/>
            <a:ext cx="1855788" cy="641350"/>
          </a:xfrm>
          <a:prstGeom prst="curvedConnector3">
            <a:avLst>
              <a:gd name="adj1" fmla="val 59106"/>
            </a:avLst>
          </a:prstGeom>
          <a:noFill/>
          <a:ln w="25400">
            <a:solidFill>
              <a:schemeClr val="tx1"/>
            </a:solidFill>
            <a:prstDash val="lgDashDotDot"/>
            <a:round/>
            <a:headEnd/>
            <a:tailEnd/>
          </a:ln>
        </p:spPr>
      </p:cxnSp>
      <p:cxnSp>
        <p:nvCxnSpPr>
          <p:cNvPr id="38960" name="AutoShape 65"/>
          <p:cNvCxnSpPr>
            <a:cxnSpLocks noChangeAspect="1" noChangeShapeType="1"/>
            <a:stCxn id="38937" idx="3"/>
            <a:endCxn id="38951" idx="1"/>
          </p:cNvCxnSpPr>
          <p:nvPr/>
        </p:nvCxnSpPr>
        <p:spPr bwMode="auto">
          <a:xfrm flipV="1">
            <a:off x="5005388" y="2976563"/>
            <a:ext cx="2951162" cy="1220787"/>
          </a:xfrm>
          <a:prstGeom prst="curvedConnector3">
            <a:avLst>
              <a:gd name="adj1" fmla="val 60773"/>
            </a:avLst>
          </a:prstGeom>
          <a:noFill/>
          <a:ln w="25400">
            <a:solidFill>
              <a:schemeClr val="tx1"/>
            </a:solidFill>
            <a:prstDash val="lgDashDotDot"/>
            <a:round/>
            <a:headEnd/>
            <a:tailEnd/>
          </a:ln>
        </p:spPr>
      </p:cxnSp>
      <p:sp>
        <p:nvSpPr>
          <p:cNvPr id="38961" name="Text Box 66"/>
          <p:cNvSpPr txBox="1">
            <a:spLocks noChangeAspect="1" noChangeArrowheads="1"/>
          </p:cNvSpPr>
          <p:nvPr/>
        </p:nvSpPr>
        <p:spPr bwMode="auto">
          <a:xfrm>
            <a:off x="6091238" y="4084638"/>
            <a:ext cx="1331912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>
                <a:solidFill>
                  <a:srgbClr val="0000FF"/>
                </a:solidFill>
                <a:latin typeface="Verdana" pitchFamily="34" charset="0"/>
              </a:rPr>
              <a:t>Interconnecting</a:t>
            </a:r>
          </a:p>
          <a:p>
            <a:pPr algn="ctr"/>
            <a:r>
              <a:rPr lang="en-US" sz="1000" b="1">
                <a:solidFill>
                  <a:srgbClr val="0000FF"/>
                </a:solidFill>
                <a:latin typeface="Verdana" pitchFamily="34" charset="0"/>
              </a:rPr>
              <a:t>Infrastructures</a:t>
            </a:r>
          </a:p>
        </p:txBody>
      </p:sp>
      <p:sp>
        <p:nvSpPr>
          <p:cNvPr id="38962" name="Rectangle 67"/>
          <p:cNvSpPr>
            <a:spLocks noChangeArrowheads="1"/>
          </p:cNvSpPr>
          <p:nvPr/>
        </p:nvSpPr>
        <p:spPr bwMode="auto">
          <a:xfrm>
            <a:off x="4843463" y="5484813"/>
            <a:ext cx="106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PN View</a:t>
            </a:r>
            <a:endParaRPr lang="de-DE"/>
          </a:p>
        </p:txBody>
      </p:sp>
      <p:grpSp>
        <p:nvGrpSpPr>
          <p:cNvPr id="38963" name="Group 114"/>
          <p:cNvGrpSpPr>
            <a:grpSpLocks/>
          </p:cNvGrpSpPr>
          <p:nvPr/>
        </p:nvGrpSpPr>
        <p:grpSpPr bwMode="auto">
          <a:xfrm>
            <a:off x="395288" y="1276350"/>
            <a:ext cx="2203450" cy="1085850"/>
            <a:chOff x="0" y="3113"/>
            <a:chExt cx="1388" cy="684"/>
          </a:xfrm>
        </p:grpSpPr>
        <p:grpSp>
          <p:nvGrpSpPr>
            <p:cNvPr id="38990" name="Group 109"/>
            <p:cNvGrpSpPr>
              <a:grpSpLocks/>
            </p:cNvGrpSpPr>
            <p:nvPr/>
          </p:nvGrpSpPr>
          <p:grpSpPr bwMode="auto">
            <a:xfrm>
              <a:off x="385" y="3113"/>
              <a:ext cx="562" cy="460"/>
              <a:chOff x="986" y="1126"/>
              <a:chExt cx="562" cy="460"/>
            </a:xfrm>
          </p:grpSpPr>
          <p:grpSp>
            <p:nvGrpSpPr>
              <p:cNvPr id="38992" name="Group 72"/>
              <p:cNvGrpSpPr>
                <a:grpSpLocks/>
              </p:cNvGrpSpPr>
              <p:nvPr/>
            </p:nvGrpSpPr>
            <p:grpSpPr bwMode="auto">
              <a:xfrm>
                <a:off x="986" y="1126"/>
                <a:ext cx="562" cy="460"/>
                <a:chOff x="1932" y="1303"/>
                <a:chExt cx="562" cy="460"/>
              </a:xfrm>
            </p:grpSpPr>
            <p:sp>
              <p:nvSpPr>
                <p:cNvPr id="38994" name="Freeform 70"/>
                <p:cNvSpPr>
                  <a:spLocks/>
                </p:cNvSpPr>
                <p:nvPr/>
              </p:nvSpPr>
              <p:spPr bwMode="auto">
                <a:xfrm>
                  <a:off x="1932" y="1303"/>
                  <a:ext cx="562" cy="460"/>
                </a:xfrm>
                <a:custGeom>
                  <a:avLst/>
                  <a:gdLst>
                    <a:gd name="T0" fmla="*/ 281 w 562"/>
                    <a:gd name="T1" fmla="*/ 0 h 460"/>
                    <a:gd name="T2" fmla="*/ 562 w 562"/>
                    <a:gd name="T3" fmla="*/ 460 h 460"/>
                    <a:gd name="T4" fmla="*/ 0 w 562"/>
                    <a:gd name="T5" fmla="*/ 460 h 460"/>
                    <a:gd name="T6" fmla="*/ 281 w 562"/>
                    <a:gd name="T7" fmla="*/ 0 h 4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62"/>
                    <a:gd name="T13" fmla="*/ 0 h 460"/>
                    <a:gd name="T14" fmla="*/ 562 w 562"/>
                    <a:gd name="T15" fmla="*/ 460 h 4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62" h="460">
                      <a:moveTo>
                        <a:pt x="281" y="0"/>
                      </a:moveTo>
                      <a:lnTo>
                        <a:pt x="562" y="460"/>
                      </a:lnTo>
                      <a:lnTo>
                        <a:pt x="0" y="460"/>
                      </a:lnTo>
                      <a:lnTo>
                        <a:pt x="281" y="0"/>
                      </a:lnTo>
                      <a:close/>
                    </a:path>
                  </a:pathLst>
                </a:custGeom>
                <a:solidFill>
                  <a:srgbClr val="E7FF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995" name="Freeform 71"/>
                <p:cNvSpPr>
                  <a:spLocks/>
                </p:cNvSpPr>
                <p:nvPr/>
              </p:nvSpPr>
              <p:spPr bwMode="auto">
                <a:xfrm>
                  <a:off x="1932" y="1303"/>
                  <a:ext cx="562" cy="460"/>
                </a:xfrm>
                <a:custGeom>
                  <a:avLst/>
                  <a:gdLst>
                    <a:gd name="T0" fmla="*/ 281 w 562"/>
                    <a:gd name="T1" fmla="*/ 0 h 460"/>
                    <a:gd name="T2" fmla="*/ 562 w 562"/>
                    <a:gd name="T3" fmla="*/ 460 h 460"/>
                    <a:gd name="T4" fmla="*/ 0 w 562"/>
                    <a:gd name="T5" fmla="*/ 460 h 460"/>
                    <a:gd name="T6" fmla="*/ 281 w 562"/>
                    <a:gd name="T7" fmla="*/ 0 h 4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62"/>
                    <a:gd name="T13" fmla="*/ 0 h 460"/>
                    <a:gd name="T14" fmla="*/ 562 w 562"/>
                    <a:gd name="T15" fmla="*/ 460 h 4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62" h="460">
                      <a:moveTo>
                        <a:pt x="281" y="0"/>
                      </a:moveTo>
                      <a:lnTo>
                        <a:pt x="562" y="460"/>
                      </a:lnTo>
                      <a:lnTo>
                        <a:pt x="0" y="460"/>
                      </a:lnTo>
                      <a:lnTo>
                        <a:pt x="281" y="0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8993" name="Text Box 22"/>
              <p:cNvSpPr txBox="1">
                <a:spLocks noChangeArrowheads="1"/>
              </p:cNvSpPr>
              <p:nvPr/>
            </p:nvSpPr>
            <p:spPr bwMode="auto">
              <a:xfrm>
                <a:off x="1057" y="1348"/>
                <a:ext cx="4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/>
                  <a:t>BCN</a:t>
                </a:r>
              </a:p>
            </p:txBody>
          </p:sp>
        </p:grpSp>
        <p:sp>
          <p:nvSpPr>
            <p:cNvPr id="38991" name="Text Box 106"/>
            <p:cNvSpPr txBox="1">
              <a:spLocks noChangeArrowheads="1"/>
            </p:cNvSpPr>
            <p:nvPr/>
          </p:nvSpPr>
          <p:spPr bwMode="auto">
            <a:xfrm>
              <a:off x="0" y="3566"/>
              <a:ext cx="13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Basic Context Node</a:t>
              </a:r>
            </a:p>
          </p:txBody>
        </p:sp>
      </p:grpSp>
      <p:grpSp>
        <p:nvGrpSpPr>
          <p:cNvPr id="38964" name="Group 113"/>
          <p:cNvGrpSpPr>
            <a:grpSpLocks/>
          </p:cNvGrpSpPr>
          <p:nvPr/>
        </p:nvGrpSpPr>
        <p:grpSpPr bwMode="auto">
          <a:xfrm>
            <a:off x="2835275" y="1304925"/>
            <a:ext cx="2673350" cy="1057275"/>
            <a:chOff x="1519" y="1135"/>
            <a:chExt cx="1684" cy="666"/>
          </a:xfrm>
        </p:grpSpPr>
        <p:grpSp>
          <p:nvGrpSpPr>
            <p:cNvPr id="38984" name="Group 110"/>
            <p:cNvGrpSpPr>
              <a:grpSpLocks/>
            </p:cNvGrpSpPr>
            <p:nvPr/>
          </p:nvGrpSpPr>
          <p:grpSpPr bwMode="auto">
            <a:xfrm>
              <a:off x="2143" y="1135"/>
              <a:ext cx="443" cy="442"/>
              <a:chOff x="2143" y="1135"/>
              <a:chExt cx="443" cy="442"/>
            </a:xfrm>
          </p:grpSpPr>
          <p:grpSp>
            <p:nvGrpSpPr>
              <p:cNvPr id="38986" name="Group 75"/>
              <p:cNvGrpSpPr>
                <a:grpSpLocks/>
              </p:cNvGrpSpPr>
              <p:nvPr/>
            </p:nvGrpSpPr>
            <p:grpSpPr bwMode="auto">
              <a:xfrm>
                <a:off x="2143" y="1135"/>
                <a:ext cx="443" cy="442"/>
                <a:chOff x="3089" y="1312"/>
                <a:chExt cx="443" cy="442"/>
              </a:xfrm>
            </p:grpSpPr>
            <p:sp>
              <p:nvSpPr>
                <p:cNvPr id="38988" name="Rectangle 73"/>
                <p:cNvSpPr>
                  <a:spLocks noChangeArrowheads="1"/>
                </p:cNvSpPr>
                <p:nvPr/>
              </p:nvSpPr>
              <p:spPr bwMode="auto">
                <a:xfrm>
                  <a:off x="3089" y="1312"/>
                  <a:ext cx="443" cy="442"/>
                </a:xfrm>
                <a:prstGeom prst="rect">
                  <a:avLst/>
                </a:prstGeom>
                <a:solidFill>
                  <a:srgbClr val="E7FFE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38989" name="Rectangle 74"/>
                <p:cNvSpPr>
                  <a:spLocks noChangeArrowheads="1"/>
                </p:cNvSpPr>
                <p:nvPr/>
              </p:nvSpPr>
              <p:spPr bwMode="auto">
                <a:xfrm>
                  <a:off x="3089" y="1312"/>
                  <a:ext cx="443" cy="442"/>
                </a:xfrm>
                <a:prstGeom prst="rect">
                  <a:avLst/>
                </a:prstGeom>
                <a:noFill/>
                <a:ln w="4763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sp>
            <p:nvSpPr>
              <p:cNvPr id="38987" name="Text Box 23"/>
              <p:cNvSpPr txBox="1">
                <a:spLocks noChangeArrowheads="1"/>
              </p:cNvSpPr>
              <p:nvPr/>
            </p:nvSpPr>
            <p:spPr bwMode="auto">
              <a:xfrm>
                <a:off x="2155" y="1241"/>
                <a:ext cx="4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/>
                  <a:t>ECN</a:t>
                </a:r>
              </a:p>
            </p:txBody>
          </p:sp>
        </p:grpSp>
        <p:sp>
          <p:nvSpPr>
            <p:cNvPr id="38985" name="Text Box 107"/>
            <p:cNvSpPr txBox="1">
              <a:spLocks noChangeArrowheads="1"/>
            </p:cNvSpPr>
            <p:nvPr/>
          </p:nvSpPr>
          <p:spPr bwMode="auto">
            <a:xfrm>
              <a:off x="1519" y="1570"/>
              <a:ext cx="16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Enhanced Context Node</a:t>
              </a:r>
            </a:p>
          </p:txBody>
        </p:sp>
      </p:grpSp>
      <p:grpSp>
        <p:nvGrpSpPr>
          <p:cNvPr id="38965" name="Group 115"/>
          <p:cNvGrpSpPr>
            <a:grpSpLocks/>
          </p:cNvGrpSpPr>
          <p:nvPr/>
        </p:nvGrpSpPr>
        <p:grpSpPr bwMode="auto">
          <a:xfrm>
            <a:off x="5770563" y="1187450"/>
            <a:ext cx="2978150" cy="1174750"/>
            <a:chOff x="2608" y="1107"/>
            <a:chExt cx="1876" cy="740"/>
          </a:xfrm>
        </p:grpSpPr>
        <p:grpSp>
          <p:nvGrpSpPr>
            <p:cNvPr id="38978" name="Group 111"/>
            <p:cNvGrpSpPr>
              <a:grpSpLocks/>
            </p:cNvGrpSpPr>
            <p:nvPr/>
          </p:nvGrpSpPr>
          <p:grpSpPr bwMode="auto">
            <a:xfrm>
              <a:off x="3293" y="1107"/>
              <a:ext cx="526" cy="499"/>
              <a:chOff x="3293" y="1107"/>
              <a:chExt cx="526" cy="499"/>
            </a:xfrm>
          </p:grpSpPr>
          <p:grpSp>
            <p:nvGrpSpPr>
              <p:cNvPr id="38980" name="Group 78"/>
              <p:cNvGrpSpPr>
                <a:grpSpLocks/>
              </p:cNvGrpSpPr>
              <p:nvPr/>
            </p:nvGrpSpPr>
            <p:grpSpPr bwMode="auto">
              <a:xfrm>
                <a:off x="3293" y="1107"/>
                <a:ext cx="526" cy="499"/>
                <a:chOff x="4239" y="1284"/>
                <a:chExt cx="526" cy="499"/>
              </a:xfrm>
            </p:grpSpPr>
            <p:sp>
              <p:nvSpPr>
                <p:cNvPr id="38982" name="Freeform 76"/>
                <p:cNvSpPr>
                  <a:spLocks/>
                </p:cNvSpPr>
                <p:nvPr/>
              </p:nvSpPr>
              <p:spPr bwMode="auto">
                <a:xfrm>
                  <a:off x="4239" y="1284"/>
                  <a:ext cx="526" cy="499"/>
                </a:xfrm>
                <a:custGeom>
                  <a:avLst/>
                  <a:gdLst>
                    <a:gd name="T0" fmla="*/ 263 w 526"/>
                    <a:gd name="T1" fmla="*/ 0 h 499"/>
                    <a:gd name="T2" fmla="*/ 0 w 526"/>
                    <a:gd name="T3" fmla="*/ 191 h 499"/>
                    <a:gd name="T4" fmla="*/ 102 w 526"/>
                    <a:gd name="T5" fmla="*/ 499 h 499"/>
                    <a:gd name="T6" fmla="*/ 424 w 526"/>
                    <a:gd name="T7" fmla="*/ 499 h 499"/>
                    <a:gd name="T8" fmla="*/ 526 w 526"/>
                    <a:gd name="T9" fmla="*/ 191 h 499"/>
                    <a:gd name="T10" fmla="*/ 263 w 526"/>
                    <a:gd name="T11" fmla="*/ 0 h 4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26"/>
                    <a:gd name="T19" fmla="*/ 0 h 499"/>
                    <a:gd name="T20" fmla="*/ 526 w 526"/>
                    <a:gd name="T21" fmla="*/ 499 h 4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26" h="499">
                      <a:moveTo>
                        <a:pt x="263" y="0"/>
                      </a:moveTo>
                      <a:lnTo>
                        <a:pt x="0" y="191"/>
                      </a:lnTo>
                      <a:lnTo>
                        <a:pt x="102" y="499"/>
                      </a:lnTo>
                      <a:lnTo>
                        <a:pt x="424" y="499"/>
                      </a:lnTo>
                      <a:lnTo>
                        <a:pt x="526" y="191"/>
                      </a:lnTo>
                      <a:lnTo>
                        <a:pt x="263" y="0"/>
                      </a:lnTo>
                      <a:close/>
                    </a:path>
                  </a:pathLst>
                </a:custGeom>
                <a:solidFill>
                  <a:srgbClr val="E7FF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983" name="Freeform 77"/>
                <p:cNvSpPr>
                  <a:spLocks/>
                </p:cNvSpPr>
                <p:nvPr/>
              </p:nvSpPr>
              <p:spPr bwMode="auto">
                <a:xfrm>
                  <a:off x="4239" y="1284"/>
                  <a:ext cx="526" cy="499"/>
                </a:xfrm>
                <a:custGeom>
                  <a:avLst/>
                  <a:gdLst>
                    <a:gd name="T0" fmla="*/ 263 w 526"/>
                    <a:gd name="T1" fmla="*/ 0 h 499"/>
                    <a:gd name="T2" fmla="*/ 0 w 526"/>
                    <a:gd name="T3" fmla="*/ 191 h 499"/>
                    <a:gd name="T4" fmla="*/ 102 w 526"/>
                    <a:gd name="T5" fmla="*/ 499 h 499"/>
                    <a:gd name="T6" fmla="*/ 424 w 526"/>
                    <a:gd name="T7" fmla="*/ 499 h 499"/>
                    <a:gd name="T8" fmla="*/ 526 w 526"/>
                    <a:gd name="T9" fmla="*/ 191 h 499"/>
                    <a:gd name="T10" fmla="*/ 263 w 526"/>
                    <a:gd name="T11" fmla="*/ 0 h 4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26"/>
                    <a:gd name="T19" fmla="*/ 0 h 499"/>
                    <a:gd name="T20" fmla="*/ 526 w 526"/>
                    <a:gd name="T21" fmla="*/ 499 h 4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26" h="499">
                      <a:moveTo>
                        <a:pt x="263" y="0"/>
                      </a:moveTo>
                      <a:lnTo>
                        <a:pt x="0" y="191"/>
                      </a:lnTo>
                      <a:lnTo>
                        <a:pt x="102" y="499"/>
                      </a:lnTo>
                      <a:lnTo>
                        <a:pt x="424" y="499"/>
                      </a:lnTo>
                      <a:lnTo>
                        <a:pt x="526" y="191"/>
                      </a:lnTo>
                      <a:lnTo>
                        <a:pt x="263" y="0"/>
                      </a:lnTo>
                      <a:close/>
                    </a:path>
                  </a:pathLst>
                </a:custGeom>
                <a:noFill/>
                <a:ln w="4763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8981" name="Text Box 24"/>
              <p:cNvSpPr txBox="1">
                <a:spLocks noChangeArrowheads="1"/>
              </p:cNvSpPr>
              <p:nvPr/>
            </p:nvSpPr>
            <p:spPr bwMode="auto">
              <a:xfrm>
                <a:off x="3334" y="1253"/>
                <a:ext cx="44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/>
                  <a:t>CMN</a:t>
                </a:r>
              </a:p>
            </p:txBody>
          </p:sp>
        </p:grpSp>
        <p:sp>
          <p:nvSpPr>
            <p:cNvPr id="38979" name="Text Box 108"/>
            <p:cNvSpPr txBox="1">
              <a:spLocks noChangeArrowheads="1"/>
            </p:cNvSpPr>
            <p:nvPr/>
          </p:nvSpPr>
          <p:spPr bwMode="auto">
            <a:xfrm>
              <a:off x="2608" y="1616"/>
              <a:ext cx="18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Context Management Node</a:t>
              </a:r>
            </a:p>
          </p:txBody>
        </p:sp>
      </p:grpSp>
      <p:sp>
        <p:nvSpPr>
          <p:cNvPr id="38966" name="AutoShape 10"/>
          <p:cNvSpPr>
            <a:spLocks noChangeAspect="1" noChangeArrowheads="1"/>
          </p:cNvSpPr>
          <p:nvPr/>
        </p:nvSpPr>
        <p:spPr bwMode="auto">
          <a:xfrm>
            <a:off x="395288" y="2871788"/>
            <a:ext cx="730250" cy="584200"/>
          </a:xfrm>
          <a:prstGeom prst="flowChartExtra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67" name="AutoShape 12"/>
          <p:cNvSpPr>
            <a:spLocks noChangeAspect="1" noChangeArrowheads="1"/>
          </p:cNvSpPr>
          <p:nvPr/>
        </p:nvSpPr>
        <p:spPr bwMode="auto">
          <a:xfrm>
            <a:off x="2120900" y="2898775"/>
            <a:ext cx="655638" cy="623888"/>
          </a:xfrm>
          <a:prstGeom prst="pentagon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68" name="AutoShape 13"/>
          <p:cNvSpPr>
            <a:spLocks noChangeAspect="1" noChangeArrowheads="1"/>
          </p:cNvSpPr>
          <p:nvPr/>
        </p:nvSpPr>
        <p:spPr bwMode="auto">
          <a:xfrm>
            <a:off x="1239838" y="3887788"/>
            <a:ext cx="730250" cy="584200"/>
          </a:xfrm>
          <a:prstGeom prst="flowChartExtra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69" name="Text Box 25"/>
          <p:cNvSpPr txBox="1">
            <a:spLocks noChangeArrowheads="1"/>
          </p:cNvSpPr>
          <p:nvPr/>
        </p:nvSpPr>
        <p:spPr bwMode="auto">
          <a:xfrm>
            <a:off x="2154238" y="3082925"/>
            <a:ext cx="588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CMN</a:t>
            </a:r>
          </a:p>
        </p:txBody>
      </p:sp>
      <p:sp>
        <p:nvSpPr>
          <p:cNvPr id="38970" name="Text Box 28"/>
          <p:cNvSpPr txBox="1">
            <a:spLocks noChangeArrowheads="1"/>
          </p:cNvSpPr>
          <p:nvPr/>
        </p:nvSpPr>
        <p:spPr bwMode="auto">
          <a:xfrm>
            <a:off x="479425" y="3154363"/>
            <a:ext cx="560388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BCN</a:t>
            </a:r>
          </a:p>
        </p:txBody>
      </p:sp>
      <p:sp>
        <p:nvSpPr>
          <p:cNvPr id="38971" name="Text Box 29"/>
          <p:cNvSpPr txBox="1">
            <a:spLocks noChangeArrowheads="1"/>
          </p:cNvSpPr>
          <p:nvPr/>
        </p:nvSpPr>
        <p:spPr bwMode="auto">
          <a:xfrm>
            <a:off x="1323975" y="4181475"/>
            <a:ext cx="56038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BCN</a:t>
            </a:r>
          </a:p>
        </p:txBody>
      </p:sp>
      <p:sp>
        <p:nvSpPr>
          <p:cNvPr id="38972" name="Rectangle 11"/>
          <p:cNvSpPr>
            <a:spLocks noChangeAspect="1" noChangeArrowheads="1"/>
          </p:cNvSpPr>
          <p:nvPr/>
        </p:nvSpPr>
        <p:spPr bwMode="auto">
          <a:xfrm>
            <a:off x="3373438" y="2428875"/>
            <a:ext cx="511175" cy="511175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73" name="Text Box 26"/>
          <p:cNvSpPr txBox="1">
            <a:spLocks noChangeArrowheads="1"/>
          </p:cNvSpPr>
          <p:nvPr/>
        </p:nvSpPr>
        <p:spPr bwMode="auto">
          <a:xfrm>
            <a:off x="3348038" y="2492375"/>
            <a:ext cx="560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ECN</a:t>
            </a:r>
          </a:p>
        </p:txBody>
      </p:sp>
      <p:sp>
        <p:nvSpPr>
          <p:cNvPr id="38974" name="Rectangle 14"/>
          <p:cNvSpPr>
            <a:spLocks noChangeAspect="1" noChangeArrowheads="1"/>
          </p:cNvSpPr>
          <p:nvPr/>
        </p:nvSpPr>
        <p:spPr bwMode="auto">
          <a:xfrm>
            <a:off x="3302000" y="3706813"/>
            <a:ext cx="509588" cy="511175"/>
          </a:xfrm>
          <a:prstGeom prst="rect">
            <a:avLst/>
          </a:prstGeom>
          <a:solidFill>
            <a:srgbClr val="E7FF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8975" name="Text Box 27"/>
          <p:cNvSpPr txBox="1">
            <a:spLocks noChangeArrowheads="1"/>
          </p:cNvSpPr>
          <p:nvPr/>
        </p:nvSpPr>
        <p:spPr bwMode="auto">
          <a:xfrm>
            <a:off x="3276600" y="3789363"/>
            <a:ext cx="560388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ECN</a:t>
            </a:r>
          </a:p>
        </p:txBody>
      </p:sp>
      <p:sp>
        <p:nvSpPr>
          <p:cNvPr id="38976" name="Line 116"/>
          <p:cNvSpPr>
            <a:spLocks noChangeShapeType="1"/>
          </p:cNvSpPr>
          <p:nvPr/>
        </p:nvSpPr>
        <p:spPr bwMode="auto">
          <a:xfrm flipV="1">
            <a:off x="3122613" y="2387600"/>
            <a:ext cx="1947862" cy="3276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77" name="TextBox 84"/>
          <p:cNvSpPr txBox="1">
            <a:spLocks noChangeArrowheads="1"/>
          </p:cNvSpPr>
          <p:nvPr/>
        </p:nvSpPr>
        <p:spPr bwMode="auto">
          <a:xfrm>
            <a:off x="3429000" y="5940425"/>
            <a:ext cx="556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From IST MAGNET project (Rasmus L. Olsen, Martin Bauer, et al.)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E33FEA-CF55-476B-A5F6-11239528D424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39940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Application Support Systems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5E4FC2F-C631-42F8-BF90-B2792F83D101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26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942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nl-NL" smtClean="0"/>
              <a:t>General Concepts</a:t>
            </a:r>
          </a:p>
          <a:p>
            <a:pPr lvl="2"/>
            <a:r>
              <a:rPr lang="en-US" smtClean="0"/>
              <a:t>Service Oriented Architecture</a:t>
            </a:r>
          </a:p>
          <a:p>
            <a:pPr lvl="2"/>
            <a:r>
              <a:rPr lang="en-US" smtClean="0"/>
              <a:t>Context Information Management</a:t>
            </a:r>
          </a:p>
          <a:p>
            <a:pPr lvl="2"/>
            <a:r>
              <a:rPr lang="en-US" b="1" smtClean="0">
                <a:solidFill>
                  <a:srgbClr val="7030A0"/>
                </a:solidFill>
              </a:rPr>
              <a:t>Naming</a:t>
            </a:r>
            <a:endParaRPr lang="nl-NL" b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Naming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 smtClean="0"/>
              <a:t>Requirements</a:t>
            </a:r>
          </a:p>
          <a:p>
            <a:pPr lvl="1">
              <a:defRPr/>
            </a:pPr>
            <a:r>
              <a:rPr lang="en-US" dirty="0" smtClean="0"/>
              <a:t>User-friendly names of devices, services, other PNs</a:t>
            </a:r>
          </a:p>
          <a:p>
            <a:pPr lvl="1">
              <a:defRPr/>
            </a:pPr>
            <a:r>
              <a:rPr lang="en-US" dirty="0" smtClean="0"/>
              <a:t>Local namespaces</a:t>
            </a:r>
          </a:p>
          <a:p>
            <a:pPr lvl="1">
              <a:defRPr/>
            </a:pPr>
            <a:r>
              <a:rPr lang="en-US" dirty="0" smtClean="0"/>
              <a:t>Work in PNs (ad hoc networks + tunnels)</a:t>
            </a:r>
          </a:p>
          <a:p>
            <a:pPr>
              <a:defRPr/>
            </a:pPr>
            <a:r>
              <a:rPr lang="en-US" dirty="0" err="1" smtClean="0"/>
              <a:t>mDNS</a:t>
            </a:r>
            <a:r>
              <a:rPr lang="en-US" dirty="0" smtClean="0"/>
              <a:t> (IETF)</a:t>
            </a:r>
          </a:p>
          <a:p>
            <a:pPr lvl="1">
              <a:defRPr/>
            </a:pPr>
            <a:r>
              <a:rPr lang="en-US" dirty="0" smtClean="0"/>
              <a:t>Multicast discovery of names</a:t>
            </a:r>
          </a:p>
          <a:p>
            <a:pPr lvl="1">
              <a:defRPr/>
            </a:pPr>
            <a:r>
              <a:rPr lang="en-US" dirty="0" smtClean="0"/>
              <a:t>Can be limited to within the PN</a:t>
            </a:r>
          </a:p>
          <a:p>
            <a:pPr>
              <a:defRPr/>
            </a:pPr>
            <a:r>
              <a:rPr lang="en-US" dirty="0" err="1" smtClean="0"/>
              <a:t>MyNet</a:t>
            </a:r>
            <a:r>
              <a:rPr lang="en-US" dirty="0" smtClean="0"/>
              <a:t> / UIA (Nokia + MIT project)</a:t>
            </a:r>
          </a:p>
          <a:p>
            <a:pPr lvl="1">
              <a:defRPr/>
            </a:pPr>
            <a:r>
              <a:rPr lang="en-US" dirty="0" smtClean="0"/>
              <a:t>Namespaces</a:t>
            </a:r>
          </a:p>
          <a:p>
            <a:pPr lvl="1">
              <a:defRPr/>
            </a:pPr>
            <a:r>
              <a:rPr lang="en-US" dirty="0" smtClean="0"/>
              <a:t>E.g., </a:t>
            </a:r>
            <a:r>
              <a:rPr lang="en-US" dirty="0" err="1" smtClean="0"/>
              <a:t>Printer.Mom.Peter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Intentional Naming System (INS)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C6F7B3-2202-4BE4-95A0-D6677D11DBB8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4096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Recap – Application Support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What is the purpose of using a service oriented architecture approach in PNs?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How can a family share a printer and a TV?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What are the differences/similarities between:</a:t>
            </a:r>
          </a:p>
          <a:p>
            <a:pPr lvl="1">
              <a:defRPr/>
            </a:pPr>
            <a:r>
              <a:rPr lang="en-US" dirty="0" smtClean="0"/>
              <a:t>Service discovery</a:t>
            </a:r>
          </a:p>
          <a:p>
            <a:pPr lvl="1">
              <a:defRPr/>
            </a:pPr>
            <a:r>
              <a:rPr lang="en-US" dirty="0" smtClean="0"/>
              <a:t>Context discovery</a:t>
            </a:r>
          </a:p>
          <a:p>
            <a:pPr lvl="1">
              <a:defRPr/>
            </a:pPr>
            <a:r>
              <a:rPr lang="en-US" dirty="0" smtClean="0"/>
              <a:t>Name resolving?</a:t>
            </a:r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D4B09C-7666-4D7C-976B-B682D303246A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4198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Application Support Systems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Service-Oriented Architectures (SOA)</a:t>
            </a:r>
          </a:p>
          <a:p>
            <a:pPr lvl="1">
              <a:defRPr/>
            </a:pPr>
            <a:r>
              <a:rPr lang="en-US" dirty="0" smtClean="0"/>
              <a:t>Offers self-configuration at the service/application level</a:t>
            </a:r>
          </a:p>
          <a:p>
            <a:pPr lvl="1">
              <a:defRPr/>
            </a:pPr>
            <a:r>
              <a:rPr lang="en-US" dirty="0" smtClean="0"/>
              <a:t>Service discovery</a:t>
            </a:r>
          </a:p>
          <a:p>
            <a:pPr lvl="1">
              <a:defRPr/>
            </a:pPr>
            <a:r>
              <a:rPr lang="en-US" dirty="0" smtClean="0"/>
              <a:t>Service session management</a:t>
            </a:r>
          </a:p>
          <a:p>
            <a:pPr lvl="1">
              <a:defRPr/>
            </a:pPr>
            <a:r>
              <a:rPr lang="en-US" dirty="0" smtClean="0"/>
              <a:t>Access control for PN-PN and Federations</a:t>
            </a:r>
          </a:p>
          <a:p>
            <a:pPr>
              <a:defRPr/>
            </a:pPr>
            <a:r>
              <a:rPr lang="en-US" dirty="0" smtClean="0"/>
              <a:t>Context Management Framework</a:t>
            </a:r>
          </a:p>
          <a:p>
            <a:pPr lvl="1">
              <a:defRPr/>
            </a:pPr>
            <a:r>
              <a:rPr lang="en-US" dirty="0" smtClean="0"/>
              <a:t>Collect, process, store, distribute context information</a:t>
            </a:r>
          </a:p>
          <a:p>
            <a:pPr>
              <a:defRPr/>
            </a:pPr>
            <a:r>
              <a:rPr lang="en-US" dirty="0" smtClean="0"/>
              <a:t>Naming</a:t>
            </a:r>
          </a:p>
          <a:p>
            <a:pPr lvl="1">
              <a:defRPr/>
            </a:pPr>
            <a:r>
              <a:rPr lang="en-US" dirty="0" smtClean="0"/>
              <a:t>Naming of devices, services, etc.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16389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CB457-A0D9-4B27-BFB4-B475F5E43FF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9C22BF-2574-4A1A-A7F3-59B4A8AEA47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2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Application Support Systems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C4920A9-A1E4-4508-A7A6-1A29DDAC757D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4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414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en-US" b="1" smtClean="0">
                <a:solidFill>
                  <a:srgbClr val="7030A0"/>
                </a:solidFill>
              </a:rPr>
              <a:t>General Concepts</a:t>
            </a:r>
          </a:p>
          <a:p>
            <a:pPr lvl="2"/>
            <a:r>
              <a:rPr lang="en-US" smtClean="0"/>
              <a:t>Service Oriented Architecture</a:t>
            </a:r>
          </a:p>
          <a:p>
            <a:pPr lvl="2"/>
            <a:r>
              <a:rPr lang="en-US" smtClean="0"/>
              <a:t>Context Information Management</a:t>
            </a:r>
          </a:p>
          <a:p>
            <a:pPr lvl="2"/>
            <a:r>
              <a:rPr lang="en-US" smtClean="0"/>
              <a:t>Naming</a:t>
            </a:r>
            <a:endParaRPr lang="nl-NL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Devices, Nodes, and Services</a:t>
            </a:r>
          </a:p>
        </p:txBody>
      </p:sp>
      <p:sp>
        <p:nvSpPr>
          <p:cNvPr id="18435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063DF5-AE3A-45A9-82F6-89F7A9E11680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18436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8437" name="TextBox 11"/>
          <p:cNvSpPr txBox="1">
            <a:spLocks noChangeArrowheads="1"/>
          </p:cNvSpPr>
          <p:nvPr/>
        </p:nvSpPr>
        <p:spPr bwMode="auto">
          <a:xfrm>
            <a:off x="228600" y="5943600"/>
            <a:ext cx="495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From Freeband PNP2008 (Rieks Joosten)</a:t>
            </a:r>
          </a:p>
        </p:txBody>
      </p:sp>
      <p:pic>
        <p:nvPicPr>
          <p:cNvPr id="18438" name="Picture 2" descr="tmote-small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4267200"/>
            <a:ext cx="11430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0"/>
            <a:ext cx="67246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Device Sharing</a:t>
            </a:r>
          </a:p>
        </p:txBody>
      </p:sp>
      <p:sp>
        <p:nvSpPr>
          <p:cNvPr id="19458" name="Rectangle 7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800" smtClean="0"/>
              <a:t>PNs are strongly based on the owner concept</a:t>
            </a:r>
          </a:p>
          <a:p>
            <a:pPr lvl="1"/>
            <a:r>
              <a:rPr lang="en-US" sz="2400" smtClean="0"/>
              <a:t>A single person owns a device!</a:t>
            </a:r>
          </a:p>
          <a:p>
            <a:r>
              <a:rPr lang="en-US" sz="2800" smtClean="0"/>
              <a:t>Sharing and borrowing will be a requirement:</a:t>
            </a:r>
          </a:p>
          <a:p>
            <a:pPr lvl="1"/>
            <a:r>
              <a:rPr lang="en-US" sz="2400" smtClean="0"/>
              <a:t>Families share devices in the house, car, etc</a:t>
            </a:r>
          </a:p>
          <a:p>
            <a:pPr lvl="1"/>
            <a:r>
              <a:rPr lang="en-US" sz="2400" smtClean="0"/>
              <a:t>Friends borrow each other's devices</a:t>
            </a:r>
          </a:p>
          <a:p>
            <a:pPr lvl="1"/>
            <a:r>
              <a:rPr lang="en-US" sz="2400" smtClean="0"/>
              <a:t>Employees borrow company equipment for trips, etc.</a:t>
            </a:r>
          </a:p>
          <a:p>
            <a:pPr lvl="1"/>
            <a:r>
              <a:rPr lang="en-US" sz="2400" smtClean="0"/>
              <a:t>...</a:t>
            </a:r>
          </a:p>
          <a:p>
            <a:r>
              <a:rPr lang="en-US" sz="2800" smtClean="0"/>
              <a:t>Renting will also be a requirement:</a:t>
            </a:r>
          </a:p>
          <a:p>
            <a:pPr lvl="1"/>
            <a:r>
              <a:rPr lang="en-US" sz="2400" smtClean="0"/>
              <a:t>Car with electronic equipments, ...</a:t>
            </a:r>
          </a:p>
        </p:txBody>
      </p:sp>
      <p:sp>
        <p:nvSpPr>
          <p:cNvPr id="1946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946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CEE111-164F-40D5-A9F9-5F6BB36E4E5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Private vs. Professional Life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working person does not want two separate PNs:</a:t>
            </a:r>
          </a:p>
          <a:p>
            <a:pPr lvl="1"/>
            <a:r>
              <a:rPr lang="en-US" smtClean="0"/>
              <a:t>One private PN</a:t>
            </a:r>
          </a:p>
          <a:p>
            <a:pPr lvl="1"/>
            <a:r>
              <a:rPr lang="en-US" smtClean="0"/>
              <a:t>One or more professional PNs</a:t>
            </a:r>
          </a:p>
          <a:p>
            <a:r>
              <a:rPr lang="en-US" smtClean="0"/>
              <a:t>He/she wants:</a:t>
            </a:r>
          </a:p>
          <a:p>
            <a:pPr lvl="1"/>
            <a:r>
              <a:rPr lang="en-US" smtClean="0"/>
              <a:t>Only one agenda, email account, etc</a:t>
            </a:r>
          </a:p>
          <a:p>
            <a:pPr lvl="1"/>
            <a:r>
              <a:rPr lang="en-US" smtClean="0"/>
              <a:t>Manage private activities from office</a:t>
            </a:r>
          </a:p>
          <a:p>
            <a:pPr lvl="1"/>
            <a:r>
              <a:rPr lang="en-US" smtClean="0"/>
              <a:t>Distance working from home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CB457-A0D9-4B27-BFB4-B475F5E43FF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Sharing of a Device</a:t>
            </a:r>
          </a:p>
        </p:txBody>
      </p:sp>
      <p:grpSp>
        <p:nvGrpSpPr>
          <p:cNvPr id="21506" name="Group 5"/>
          <p:cNvGrpSpPr>
            <a:grpSpLocks/>
          </p:cNvGrpSpPr>
          <p:nvPr/>
        </p:nvGrpSpPr>
        <p:grpSpPr bwMode="auto">
          <a:xfrm>
            <a:off x="611188" y="1341438"/>
            <a:ext cx="7848600" cy="4433887"/>
            <a:chOff x="176" y="3083"/>
            <a:chExt cx="2433" cy="1374"/>
          </a:xfrm>
        </p:grpSpPr>
        <p:sp>
          <p:nvSpPr>
            <p:cNvPr id="21516" name="Rectangle 6"/>
            <p:cNvSpPr>
              <a:spLocks noChangeArrowheads="1"/>
            </p:cNvSpPr>
            <p:nvPr/>
          </p:nvSpPr>
          <p:spPr bwMode="auto">
            <a:xfrm rot="6289954">
              <a:off x="2405" y="3255"/>
              <a:ext cx="45" cy="4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1517" name="Rectangle 7"/>
            <p:cNvSpPr>
              <a:spLocks noChangeArrowheads="1"/>
            </p:cNvSpPr>
            <p:nvPr/>
          </p:nvSpPr>
          <p:spPr bwMode="auto">
            <a:xfrm rot="9530388">
              <a:off x="2404" y="3232"/>
              <a:ext cx="60" cy="64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pic>
          <p:nvPicPr>
            <p:cNvPr id="21518" name="Picture 8" descr="device and 2 user sessions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" y="3083"/>
              <a:ext cx="2433" cy="1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507" name="Group 16"/>
          <p:cNvGrpSpPr>
            <a:grpSpLocks/>
          </p:cNvGrpSpPr>
          <p:nvPr/>
        </p:nvGrpSpPr>
        <p:grpSpPr bwMode="auto">
          <a:xfrm>
            <a:off x="5651500" y="260350"/>
            <a:ext cx="3263900" cy="1017588"/>
            <a:chOff x="3560" y="164"/>
            <a:chExt cx="2056" cy="641"/>
          </a:xfrm>
        </p:grpSpPr>
        <p:sp>
          <p:nvSpPr>
            <p:cNvPr id="21512" name="AutoShape 10"/>
            <p:cNvSpPr>
              <a:spLocks noChangeArrowheads="1"/>
            </p:cNvSpPr>
            <p:nvPr/>
          </p:nvSpPr>
          <p:spPr bwMode="auto">
            <a:xfrm>
              <a:off x="3560" y="164"/>
              <a:ext cx="2056" cy="641"/>
            </a:xfrm>
            <a:prstGeom prst="roundRect">
              <a:avLst>
                <a:gd name="adj" fmla="val 10204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/>
            <a:lstStyle/>
            <a:p>
              <a:pPr defTabSz="1279525"/>
              <a:r>
                <a:rPr lang="en-GB">
                  <a:cs typeface="Arial" charset="0"/>
                </a:rPr>
                <a:t>Legenda</a:t>
              </a:r>
            </a:p>
          </p:txBody>
        </p:sp>
        <p:sp>
          <p:nvSpPr>
            <p:cNvPr id="21513" name="Oval 11"/>
            <p:cNvSpPr>
              <a:spLocks noChangeArrowheads="1"/>
            </p:cNvSpPr>
            <p:nvPr/>
          </p:nvSpPr>
          <p:spPr bwMode="auto">
            <a:xfrm>
              <a:off x="3601" y="620"/>
              <a:ext cx="100" cy="10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1279525"/>
              <a:endParaRPr lang="en-US" sz="1900">
                <a:cs typeface="Arial" charset="0"/>
              </a:endParaRPr>
            </a:p>
          </p:txBody>
        </p:sp>
        <p:sp>
          <p:nvSpPr>
            <p:cNvPr id="21514" name="Oval 12"/>
            <p:cNvSpPr>
              <a:spLocks noChangeArrowheads="1"/>
            </p:cNvSpPr>
            <p:nvPr/>
          </p:nvSpPr>
          <p:spPr bwMode="auto">
            <a:xfrm>
              <a:off x="3601" y="440"/>
              <a:ext cx="100" cy="101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1279525"/>
              <a:endParaRPr lang="en-US" sz="1900">
                <a:cs typeface="Arial" charset="0"/>
              </a:endParaRPr>
            </a:p>
          </p:txBody>
        </p:sp>
        <p:sp>
          <p:nvSpPr>
            <p:cNvPr id="21515" name="Text Box 13"/>
            <p:cNvSpPr txBox="1">
              <a:spLocks noChangeArrowheads="1"/>
            </p:cNvSpPr>
            <p:nvPr/>
          </p:nvSpPr>
          <p:spPr bwMode="auto">
            <a:xfrm>
              <a:off x="3674" y="383"/>
              <a:ext cx="190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>
                  <a:cs typeface="Arial" charset="0"/>
                </a:rPr>
                <a:t>Service in a ‘Brown’ session</a:t>
              </a:r>
            </a:p>
            <a:p>
              <a:pPr defTabSz="1279525"/>
              <a:r>
                <a:rPr lang="en-GB">
                  <a:cs typeface="Arial" charset="0"/>
                </a:rPr>
                <a:t>Service in a ‘Green’ session</a:t>
              </a:r>
            </a:p>
          </p:txBody>
        </p:sp>
      </p:grpSp>
      <p:sp>
        <p:nvSpPr>
          <p:cNvPr id="21509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4ED3BE-40E2-4392-8AA6-343AB9DC384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1510" name="Footer Placeholder 1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1511" name="TextBox 15"/>
          <p:cNvSpPr txBox="1">
            <a:spLocks noChangeArrowheads="1"/>
          </p:cNvSpPr>
          <p:nvPr/>
        </p:nvSpPr>
        <p:spPr bwMode="auto">
          <a:xfrm>
            <a:off x="228600" y="5943600"/>
            <a:ext cx="495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From Freeband PNP2008 (Rieks Joosten)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Distribution of PN Services on Devices</a:t>
            </a:r>
            <a:endParaRPr lang="en-US" smtClean="0"/>
          </a:p>
        </p:txBody>
      </p:sp>
      <p:sp>
        <p:nvSpPr>
          <p:cNvPr id="22530" name="Rectangle 5"/>
          <p:cNvSpPr>
            <a:spLocks noChangeArrowheads="1"/>
          </p:cNvSpPr>
          <p:nvPr/>
        </p:nvSpPr>
        <p:spPr bwMode="auto">
          <a:xfrm>
            <a:off x="3290888" y="1693863"/>
            <a:ext cx="111125" cy="111125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22531" name="Group 6"/>
          <p:cNvGrpSpPr>
            <a:grpSpLocks/>
          </p:cNvGrpSpPr>
          <p:nvPr/>
        </p:nvGrpSpPr>
        <p:grpSpPr bwMode="auto">
          <a:xfrm>
            <a:off x="488950" y="1436688"/>
            <a:ext cx="3646488" cy="1754187"/>
            <a:chOff x="687" y="1869"/>
            <a:chExt cx="2995" cy="1440"/>
          </a:xfrm>
        </p:grpSpPr>
        <p:grpSp>
          <p:nvGrpSpPr>
            <p:cNvPr id="22919" name="Group 7"/>
            <p:cNvGrpSpPr>
              <a:grpSpLocks/>
            </p:cNvGrpSpPr>
            <p:nvPr/>
          </p:nvGrpSpPr>
          <p:grpSpPr bwMode="auto">
            <a:xfrm>
              <a:off x="687" y="1869"/>
              <a:ext cx="2969" cy="1440"/>
              <a:chOff x="176" y="1537"/>
              <a:chExt cx="2969" cy="1440"/>
            </a:xfrm>
          </p:grpSpPr>
          <p:sp>
            <p:nvSpPr>
              <p:cNvPr id="22921" name="Rectangle 8"/>
              <p:cNvSpPr>
                <a:spLocks noChangeArrowheads="1"/>
              </p:cNvSpPr>
              <p:nvPr/>
            </p:nvSpPr>
            <p:spPr bwMode="auto">
              <a:xfrm rot="10800000">
                <a:off x="2392" y="1758"/>
                <a:ext cx="60" cy="64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pic>
            <p:nvPicPr>
              <p:cNvPr id="22922" name="Picture 9" descr="device and user sessi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76" y="1537"/>
                <a:ext cx="2969" cy="1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920" name="Rectangle 10"/>
            <p:cNvSpPr>
              <a:spLocks noChangeArrowheads="1"/>
            </p:cNvSpPr>
            <p:nvPr/>
          </p:nvSpPr>
          <p:spPr bwMode="auto">
            <a:xfrm rot="-1212953">
              <a:off x="3281" y="2648"/>
              <a:ext cx="401" cy="2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22532" name="Group 12"/>
          <p:cNvGrpSpPr>
            <a:grpSpLocks/>
          </p:cNvGrpSpPr>
          <p:nvPr/>
        </p:nvGrpSpPr>
        <p:grpSpPr bwMode="auto">
          <a:xfrm>
            <a:off x="3757613" y="1387475"/>
            <a:ext cx="1943100" cy="1330325"/>
            <a:chOff x="3319" y="276"/>
            <a:chExt cx="1596" cy="1215"/>
          </a:xfrm>
        </p:grpSpPr>
        <p:sp>
          <p:nvSpPr>
            <p:cNvPr id="22917" name="Rectangle 13"/>
            <p:cNvSpPr>
              <a:spLocks noChangeArrowheads="1"/>
            </p:cNvSpPr>
            <p:nvPr/>
          </p:nvSpPr>
          <p:spPr bwMode="auto">
            <a:xfrm>
              <a:off x="3319" y="556"/>
              <a:ext cx="1596" cy="935"/>
            </a:xfrm>
            <a:prstGeom prst="rect">
              <a:avLst/>
            </a:prstGeom>
            <a:solidFill>
              <a:srgbClr val="800000">
                <a:alpha val="1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b"/>
            <a:lstStyle/>
            <a:p>
              <a:pPr algn="r" defTabSz="1279525"/>
              <a:endParaRPr lang="en-US" sz="1300">
                <a:cs typeface="Arial" charset="0"/>
              </a:endParaRPr>
            </a:p>
          </p:txBody>
        </p:sp>
        <p:sp>
          <p:nvSpPr>
            <p:cNvPr id="22918" name="AutoShape 14"/>
            <p:cNvSpPr>
              <a:spLocks noChangeArrowheads="1"/>
            </p:cNvSpPr>
            <p:nvPr/>
          </p:nvSpPr>
          <p:spPr bwMode="auto">
            <a:xfrm flipV="1">
              <a:off x="3319" y="276"/>
              <a:ext cx="1596" cy="280"/>
            </a:xfrm>
            <a:custGeom>
              <a:avLst/>
              <a:gdLst>
                <a:gd name="T0" fmla="*/ 8 w 21600"/>
                <a:gd name="T1" fmla="*/ 0 h 21600"/>
                <a:gd name="T2" fmla="*/ 4 w 21600"/>
                <a:gd name="T3" fmla="*/ 0 h 21600"/>
                <a:gd name="T4" fmla="*/ 1 w 21600"/>
                <a:gd name="T5" fmla="*/ 0 h 21600"/>
                <a:gd name="T6" fmla="*/ 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68 w 21600"/>
                <a:gd name="T13" fmla="*/ 3703 h 21600"/>
                <a:gd name="T14" fmla="*/ 17932 w 21600"/>
                <a:gd name="T15" fmla="*/ 178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748" y="21600"/>
                  </a:lnTo>
                  <a:lnTo>
                    <a:pt x="1785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b"/>
            <a:lstStyle/>
            <a:p>
              <a:endParaRPr lang="en-US"/>
            </a:p>
          </p:txBody>
        </p:sp>
      </p:grpSp>
      <p:sp>
        <p:nvSpPr>
          <p:cNvPr id="22533" name="Rectangle 15"/>
          <p:cNvSpPr>
            <a:spLocks noChangeArrowheads="1"/>
          </p:cNvSpPr>
          <p:nvPr/>
        </p:nvSpPr>
        <p:spPr bwMode="auto">
          <a:xfrm>
            <a:off x="4154488" y="1865313"/>
            <a:ext cx="3175" cy="0"/>
          </a:xfrm>
          <a:prstGeom prst="rect">
            <a:avLst/>
          </a:prstGeom>
          <a:solidFill>
            <a:srgbClr val="8DCB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2534" name="Rectangle 16"/>
          <p:cNvSpPr>
            <a:spLocks noChangeArrowheads="1"/>
          </p:cNvSpPr>
          <p:nvPr/>
        </p:nvSpPr>
        <p:spPr bwMode="auto">
          <a:xfrm>
            <a:off x="4260850" y="2263775"/>
            <a:ext cx="1588" cy="0"/>
          </a:xfrm>
          <a:prstGeom prst="rect">
            <a:avLst/>
          </a:prstGeom>
          <a:solidFill>
            <a:srgbClr val="8DCB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pic>
        <p:nvPicPr>
          <p:cNvPr id="22535" name="Picture 1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2538" y="1698625"/>
            <a:ext cx="26511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5163" y="1698625"/>
            <a:ext cx="266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1938338"/>
            <a:ext cx="3079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538" name="AutoShape 20"/>
          <p:cNvCxnSpPr>
            <a:cxnSpLocks noChangeShapeType="1"/>
            <a:stCxn id="22910" idx="0"/>
          </p:cNvCxnSpPr>
          <p:nvPr/>
        </p:nvCxnSpPr>
        <p:spPr bwMode="auto">
          <a:xfrm rot="5400000" flipH="1">
            <a:off x="4756944" y="1793082"/>
            <a:ext cx="152400" cy="63341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2539" name="AutoShape 21"/>
          <p:cNvCxnSpPr>
            <a:cxnSpLocks noChangeShapeType="1"/>
          </p:cNvCxnSpPr>
          <p:nvPr/>
        </p:nvCxnSpPr>
        <p:spPr bwMode="auto">
          <a:xfrm rot="5400000">
            <a:off x="4808538" y="1646238"/>
            <a:ext cx="95250" cy="6794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2540" name="AutoShape 22"/>
          <p:cNvCxnSpPr>
            <a:cxnSpLocks noChangeShapeType="1"/>
          </p:cNvCxnSpPr>
          <p:nvPr/>
        </p:nvCxnSpPr>
        <p:spPr bwMode="auto">
          <a:xfrm rot="10800000">
            <a:off x="4516438" y="2033588"/>
            <a:ext cx="847725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2541" name="AutoShape 23"/>
          <p:cNvCxnSpPr>
            <a:cxnSpLocks noChangeShapeType="1"/>
            <a:stCxn id="22886" idx="2"/>
          </p:cNvCxnSpPr>
          <p:nvPr/>
        </p:nvCxnSpPr>
        <p:spPr bwMode="auto">
          <a:xfrm rot="5400000">
            <a:off x="4622800" y="1798638"/>
            <a:ext cx="128588" cy="34131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2542" name="AutoShape 24"/>
          <p:cNvCxnSpPr>
            <a:cxnSpLocks noChangeShapeType="1"/>
          </p:cNvCxnSpPr>
          <p:nvPr/>
        </p:nvCxnSpPr>
        <p:spPr bwMode="auto">
          <a:xfrm rot="5400000">
            <a:off x="4503737" y="1927226"/>
            <a:ext cx="119063" cy="936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grpSp>
        <p:nvGrpSpPr>
          <p:cNvPr id="22543" name="Group 25"/>
          <p:cNvGrpSpPr>
            <a:grpSpLocks noChangeAspect="1"/>
          </p:cNvGrpSpPr>
          <p:nvPr/>
        </p:nvGrpSpPr>
        <p:grpSpPr bwMode="auto">
          <a:xfrm rot="19738437" flipH="1">
            <a:off x="4251325" y="2422525"/>
            <a:ext cx="530225" cy="58738"/>
            <a:chOff x="3120" y="3600"/>
            <a:chExt cx="2112" cy="200"/>
          </a:xfrm>
        </p:grpSpPr>
        <p:sp>
          <p:nvSpPr>
            <p:cNvPr id="22914" name="AutoShape 26"/>
            <p:cNvSpPr>
              <a:spLocks noChangeAspect="1" noChangeArrowheads="1" noTextEdit="1"/>
            </p:cNvSpPr>
            <p:nvPr/>
          </p:nvSpPr>
          <p:spPr bwMode="auto">
            <a:xfrm>
              <a:off x="3120" y="3600"/>
              <a:ext cx="211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15" name="Freeform 27"/>
            <p:cNvSpPr>
              <a:spLocks/>
            </p:cNvSpPr>
            <p:nvPr/>
          </p:nvSpPr>
          <p:spPr bwMode="auto">
            <a:xfrm>
              <a:off x="3134" y="3612"/>
              <a:ext cx="2084" cy="174"/>
            </a:xfrm>
            <a:custGeom>
              <a:avLst/>
              <a:gdLst>
                <a:gd name="T0" fmla="*/ 2058 w 2084"/>
                <a:gd name="T1" fmla="*/ 138 h 174"/>
                <a:gd name="T2" fmla="*/ 2018 w 2084"/>
                <a:gd name="T3" fmla="*/ 172 h 174"/>
                <a:gd name="T4" fmla="*/ 1972 w 2084"/>
                <a:gd name="T5" fmla="*/ 160 h 174"/>
                <a:gd name="T6" fmla="*/ 1934 w 2084"/>
                <a:gd name="T7" fmla="*/ 106 h 174"/>
                <a:gd name="T8" fmla="*/ 1894 w 2084"/>
                <a:gd name="T9" fmla="*/ 30 h 174"/>
                <a:gd name="T10" fmla="*/ 1844 w 2084"/>
                <a:gd name="T11" fmla="*/ 2 h 174"/>
                <a:gd name="T12" fmla="*/ 1800 w 2084"/>
                <a:gd name="T13" fmla="*/ 22 h 174"/>
                <a:gd name="T14" fmla="*/ 1774 w 2084"/>
                <a:gd name="T15" fmla="*/ 66 h 174"/>
                <a:gd name="T16" fmla="*/ 1732 w 2084"/>
                <a:gd name="T17" fmla="*/ 134 h 174"/>
                <a:gd name="T18" fmla="*/ 1676 w 2084"/>
                <a:gd name="T19" fmla="*/ 170 h 174"/>
                <a:gd name="T20" fmla="*/ 1646 w 2084"/>
                <a:gd name="T21" fmla="*/ 150 h 174"/>
                <a:gd name="T22" fmla="*/ 1608 w 2084"/>
                <a:gd name="T23" fmla="*/ 92 h 174"/>
                <a:gd name="T24" fmla="*/ 1574 w 2084"/>
                <a:gd name="T25" fmla="*/ 30 h 174"/>
                <a:gd name="T26" fmla="*/ 1530 w 2084"/>
                <a:gd name="T27" fmla="*/ 2 h 174"/>
                <a:gd name="T28" fmla="*/ 1486 w 2084"/>
                <a:gd name="T29" fmla="*/ 18 h 174"/>
                <a:gd name="T30" fmla="*/ 1448 w 2084"/>
                <a:gd name="T31" fmla="*/ 88 h 174"/>
                <a:gd name="T32" fmla="*/ 1418 w 2084"/>
                <a:gd name="T33" fmla="*/ 138 h 174"/>
                <a:gd name="T34" fmla="*/ 1388 w 2084"/>
                <a:gd name="T35" fmla="*/ 162 h 174"/>
                <a:gd name="T36" fmla="*/ 1350 w 2084"/>
                <a:gd name="T37" fmla="*/ 170 h 174"/>
                <a:gd name="T38" fmla="*/ 1302 w 2084"/>
                <a:gd name="T39" fmla="*/ 124 h 174"/>
                <a:gd name="T40" fmla="*/ 1254 w 2084"/>
                <a:gd name="T41" fmla="*/ 38 h 174"/>
                <a:gd name="T42" fmla="*/ 1216 w 2084"/>
                <a:gd name="T43" fmla="*/ 4 h 174"/>
                <a:gd name="T44" fmla="*/ 1174 w 2084"/>
                <a:gd name="T45" fmla="*/ 12 h 174"/>
                <a:gd name="T46" fmla="*/ 1142 w 2084"/>
                <a:gd name="T47" fmla="*/ 56 h 174"/>
                <a:gd name="T48" fmla="*/ 1108 w 2084"/>
                <a:gd name="T49" fmla="*/ 122 h 174"/>
                <a:gd name="T50" fmla="*/ 1062 w 2084"/>
                <a:gd name="T51" fmla="*/ 166 h 174"/>
                <a:gd name="T52" fmla="*/ 1032 w 2084"/>
                <a:gd name="T53" fmla="*/ 174 h 174"/>
                <a:gd name="T54" fmla="*/ 996 w 2084"/>
                <a:gd name="T55" fmla="*/ 150 h 174"/>
                <a:gd name="T56" fmla="*/ 958 w 2084"/>
                <a:gd name="T57" fmla="*/ 76 h 174"/>
                <a:gd name="T58" fmla="*/ 926 w 2084"/>
                <a:gd name="T59" fmla="*/ 24 h 174"/>
                <a:gd name="T60" fmla="*/ 902 w 2084"/>
                <a:gd name="T61" fmla="*/ 8 h 174"/>
                <a:gd name="T62" fmla="*/ 878 w 2084"/>
                <a:gd name="T63" fmla="*/ 4 h 174"/>
                <a:gd name="T64" fmla="*/ 852 w 2084"/>
                <a:gd name="T65" fmla="*/ 14 h 174"/>
                <a:gd name="T66" fmla="*/ 826 w 2084"/>
                <a:gd name="T67" fmla="*/ 40 h 174"/>
                <a:gd name="T68" fmla="*/ 788 w 2084"/>
                <a:gd name="T69" fmla="*/ 118 h 174"/>
                <a:gd name="T70" fmla="*/ 754 w 2084"/>
                <a:gd name="T71" fmla="*/ 160 h 174"/>
                <a:gd name="T72" fmla="*/ 738 w 2084"/>
                <a:gd name="T73" fmla="*/ 170 h 174"/>
                <a:gd name="T74" fmla="*/ 724 w 2084"/>
                <a:gd name="T75" fmla="*/ 174 h 174"/>
                <a:gd name="T76" fmla="*/ 692 w 2084"/>
                <a:gd name="T77" fmla="*/ 162 h 174"/>
                <a:gd name="T78" fmla="*/ 656 w 2084"/>
                <a:gd name="T79" fmla="*/ 116 h 174"/>
                <a:gd name="T80" fmla="*/ 608 w 2084"/>
                <a:gd name="T81" fmla="*/ 34 h 174"/>
                <a:gd name="T82" fmla="*/ 564 w 2084"/>
                <a:gd name="T83" fmla="*/ 4 h 174"/>
                <a:gd name="T84" fmla="*/ 526 w 2084"/>
                <a:gd name="T85" fmla="*/ 22 h 174"/>
                <a:gd name="T86" fmla="*/ 484 w 2084"/>
                <a:gd name="T87" fmla="*/ 80 h 174"/>
                <a:gd name="T88" fmla="*/ 450 w 2084"/>
                <a:gd name="T89" fmla="*/ 146 h 174"/>
                <a:gd name="T90" fmla="*/ 414 w 2084"/>
                <a:gd name="T91" fmla="*/ 170 h 174"/>
                <a:gd name="T92" fmla="*/ 378 w 2084"/>
                <a:gd name="T93" fmla="*/ 166 h 174"/>
                <a:gd name="T94" fmla="*/ 350 w 2084"/>
                <a:gd name="T95" fmla="*/ 144 h 174"/>
                <a:gd name="T96" fmla="*/ 318 w 2084"/>
                <a:gd name="T97" fmla="*/ 86 h 174"/>
                <a:gd name="T98" fmla="*/ 276 w 2084"/>
                <a:gd name="T99" fmla="*/ 22 h 174"/>
                <a:gd name="T100" fmla="*/ 240 w 2084"/>
                <a:gd name="T101" fmla="*/ 0 h 174"/>
                <a:gd name="T102" fmla="*/ 200 w 2084"/>
                <a:gd name="T103" fmla="*/ 18 h 174"/>
                <a:gd name="T104" fmla="*/ 166 w 2084"/>
                <a:gd name="T105" fmla="*/ 80 h 174"/>
                <a:gd name="T106" fmla="*/ 142 w 2084"/>
                <a:gd name="T107" fmla="*/ 132 h 174"/>
                <a:gd name="T108" fmla="*/ 96 w 2084"/>
                <a:gd name="T109" fmla="*/ 168 h 174"/>
                <a:gd name="T110" fmla="*/ 50 w 2084"/>
                <a:gd name="T111" fmla="*/ 166 h 174"/>
                <a:gd name="T112" fmla="*/ 14 w 2084"/>
                <a:gd name="T113" fmla="*/ 118 h 17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84"/>
                <a:gd name="T172" fmla="*/ 0 h 174"/>
                <a:gd name="T173" fmla="*/ 2084 w 2084"/>
                <a:gd name="T174" fmla="*/ 174 h 17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84" h="174">
                  <a:moveTo>
                    <a:pt x="2084" y="84"/>
                  </a:moveTo>
                  <a:lnTo>
                    <a:pt x="2074" y="108"/>
                  </a:lnTo>
                  <a:lnTo>
                    <a:pt x="2058" y="138"/>
                  </a:lnTo>
                  <a:lnTo>
                    <a:pt x="2048" y="152"/>
                  </a:lnTo>
                  <a:lnTo>
                    <a:pt x="2034" y="164"/>
                  </a:lnTo>
                  <a:lnTo>
                    <a:pt x="2018" y="172"/>
                  </a:lnTo>
                  <a:lnTo>
                    <a:pt x="2002" y="172"/>
                  </a:lnTo>
                  <a:lnTo>
                    <a:pt x="1988" y="170"/>
                  </a:lnTo>
                  <a:lnTo>
                    <a:pt x="1972" y="160"/>
                  </a:lnTo>
                  <a:lnTo>
                    <a:pt x="1958" y="146"/>
                  </a:lnTo>
                  <a:lnTo>
                    <a:pt x="1946" y="130"/>
                  </a:lnTo>
                  <a:lnTo>
                    <a:pt x="1934" y="106"/>
                  </a:lnTo>
                  <a:lnTo>
                    <a:pt x="1922" y="78"/>
                  </a:lnTo>
                  <a:lnTo>
                    <a:pt x="1910" y="54"/>
                  </a:lnTo>
                  <a:lnTo>
                    <a:pt x="1894" y="30"/>
                  </a:lnTo>
                  <a:lnTo>
                    <a:pt x="1882" y="16"/>
                  </a:lnTo>
                  <a:lnTo>
                    <a:pt x="1864" y="6"/>
                  </a:lnTo>
                  <a:lnTo>
                    <a:pt x="1844" y="2"/>
                  </a:lnTo>
                  <a:lnTo>
                    <a:pt x="1834" y="4"/>
                  </a:lnTo>
                  <a:lnTo>
                    <a:pt x="1822" y="6"/>
                  </a:lnTo>
                  <a:lnTo>
                    <a:pt x="1800" y="22"/>
                  </a:lnTo>
                  <a:lnTo>
                    <a:pt x="1804" y="20"/>
                  </a:lnTo>
                  <a:lnTo>
                    <a:pt x="1788" y="38"/>
                  </a:lnTo>
                  <a:lnTo>
                    <a:pt x="1774" y="66"/>
                  </a:lnTo>
                  <a:lnTo>
                    <a:pt x="1760" y="90"/>
                  </a:lnTo>
                  <a:lnTo>
                    <a:pt x="1746" y="116"/>
                  </a:lnTo>
                  <a:lnTo>
                    <a:pt x="1732" y="134"/>
                  </a:lnTo>
                  <a:lnTo>
                    <a:pt x="1716" y="152"/>
                  </a:lnTo>
                  <a:lnTo>
                    <a:pt x="1698" y="164"/>
                  </a:lnTo>
                  <a:lnTo>
                    <a:pt x="1676" y="170"/>
                  </a:lnTo>
                  <a:lnTo>
                    <a:pt x="1662" y="164"/>
                  </a:lnTo>
                  <a:lnTo>
                    <a:pt x="1656" y="160"/>
                  </a:lnTo>
                  <a:lnTo>
                    <a:pt x="1646" y="150"/>
                  </a:lnTo>
                  <a:lnTo>
                    <a:pt x="1638" y="142"/>
                  </a:lnTo>
                  <a:lnTo>
                    <a:pt x="1624" y="122"/>
                  </a:lnTo>
                  <a:lnTo>
                    <a:pt x="1608" y="92"/>
                  </a:lnTo>
                  <a:lnTo>
                    <a:pt x="1600" y="74"/>
                  </a:lnTo>
                  <a:lnTo>
                    <a:pt x="1590" y="54"/>
                  </a:lnTo>
                  <a:lnTo>
                    <a:pt x="1574" y="30"/>
                  </a:lnTo>
                  <a:lnTo>
                    <a:pt x="1556" y="14"/>
                  </a:lnTo>
                  <a:lnTo>
                    <a:pt x="1544" y="6"/>
                  </a:lnTo>
                  <a:lnTo>
                    <a:pt x="1530" y="2"/>
                  </a:lnTo>
                  <a:lnTo>
                    <a:pt x="1514" y="2"/>
                  </a:lnTo>
                  <a:lnTo>
                    <a:pt x="1500" y="8"/>
                  </a:lnTo>
                  <a:lnTo>
                    <a:pt x="1486" y="18"/>
                  </a:lnTo>
                  <a:lnTo>
                    <a:pt x="1474" y="34"/>
                  </a:lnTo>
                  <a:lnTo>
                    <a:pt x="1462" y="56"/>
                  </a:lnTo>
                  <a:lnTo>
                    <a:pt x="1448" y="88"/>
                  </a:lnTo>
                  <a:lnTo>
                    <a:pt x="1434" y="114"/>
                  </a:lnTo>
                  <a:lnTo>
                    <a:pt x="1426" y="126"/>
                  </a:lnTo>
                  <a:lnTo>
                    <a:pt x="1418" y="138"/>
                  </a:lnTo>
                  <a:lnTo>
                    <a:pt x="1406" y="148"/>
                  </a:lnTo>
                  <a:lnTo>
                    <a:pt x="1402" y="154"/>
                  </a:lnTo>
                  <a:lnTo>
                    <a:pt x="1388" y="162"/>
                  </a:lnTo>
                  <a:lnTo>
                    <a:pt x="1374" y="170"/>
                  </a:lnTo>
                  <a:lnTo>
                    <a:pt x="1360" y="172"/>
                  </a:lnTo>
                  <a:lnTo>
                    <a:pt x="1350" y="170"/>
                  </a:lnTo>
                  <a:lnTo>
                    <a:pt x="1334" y="162"/>
                  </a:lnTo>
                  <a:lnTo>
                    <a:pt x="1318" y="150"/>
                  </a:lnTo>
                  <a:lnTo>
                    <a:pt x="1302" y="124"/>
                  </a:lnTo>
                  <a:lnTo>
                    <a:pt x="1280" y="84"/>
                  </a:lnTo>
                  <a:lnTo>
                    <a:pt x="1266" y="56"/>
                  </a:lnTo>
                  <a:lnTo>
                    <a:pt x="1254" y="38"/>
                  </a:lnTo>
                  <a:lnTo>
                    <a:pt x="1244" y="26"/>
                  </a:lnTo>
                  <a:lnTo>
                    <a:pt x="1226" y="8"/>
                  </a:lnTo>
                  <a:lnTo>
                    <a:pt x="1216" y="4"/>
                  </a:lnTo>
                  <a:lnTo>
                    <a:pt x="1204" y="0"/>
                  </a:lnTo>
                  <a:lnTo>
                    <a:pt x="1188" y="4"/>
                  </a:lnTo>
                  <a:lnTo>
                    <a:pt x="1174" y="12"/>
                  </a:lnTo>
                  <a:lnTo>
                    <a:pt x="1162" y="24"/>
                  </a:lnTo>
                  <a:lnTo>
                    <a:pt x="1152" y="38"/>
                  </a:lnTo>
                  <a:lnTo>
                    <a:pt x="1142" y="56"/>
                  </a:lnTo>
                  <a:lnTo>
                    <a:pt x="1132" y="76"/>
                  </a:lnTo>
                  <a:lnTo>
                    <a:pt x="1122" y="96"/>
                  </a:lnTo>
                  <a:lnTo>
                    <a:pt x="1108" y="122"/>
                  </a:lnTo>
                  <a:lnTo>
                    <a:pt x="1092" y="146"/>
                  </a:lnTo>
                  <a:lnTo>
                    <a:pt x="1078" y="158"/>
                  </a:lnTo>
                  <a:lnTo>
                    <a:pt x="1062" y="166"/>
                  </a:lnTo>
                  <a:lnTo>
                    <a:pt x="1054" y="170"/>
                  </a:lnTo>
                  <a:lnTo>
                    <a:pt x="1044" y="174"/>
                  </a:lnTo>
                  <a:lnTo>
                    <a:pt x="1032" y="174"/>
                  </a:lnTo>
                  <a:lnTo>
                    <a:pt x="1018" y="166"/>
                  </a:lnTo>
                  <a:lnTo>
                    <a:pt x="1004" y="158"/>
                  </a:lnTo>
                  <a:lnTo>
                    <a:pt x="996" y="150"/>
                  </a:lnTo>
                  <a:lnTo>
                    <a:pt x="990" y="138"/>
                  </a:lnTo>
                  <a:lnTo>
                    <a:pt x="972" y="106"/>
                  </a:lnTo>
                  <a:lnTo>
                    <a:pt x="958" y="76"/>
                  </a:lnTo>
                  <a:lnTo>
                    <a:pt x="950" y="56"/>
                  </a:lnTo>
                  <a:lnTo>
                    <a:pt x="940" y="42"/>
                  </a:lnTo>
                  <a:lnTo>
                    <a:pt x="926" y="24"/>
                  </a:lnTo>
                  <a:lnTo>
                    <a:pt x="916" y="14"/>
                  </a:lnTo>
                  <a:lnTo>
                    <a:pt x="910" y="12"/>
                  </a:lnTo>
                  <a:lnTo>
                    <a:pt x="902" y="8"/>
                  </a:lnTo>
                  <a:lnTo>
                    <a:pt x="896" y="4"/>
                  </a:lnTo>
                  <a:lnTo>
                    <a:pt x="888" y="2"/>
                  </a:lnTo>
                  <a:lnTo>
                    <a:pt x="878" y="4"/>
                  </a:lnTo>
                  <a:lnTo>
                    <a:pt x="870" y="6"/>
                  </a:lnTo>
                  <a:lnTo>
                    <a:pt x="860" y="10"/>
                  </a:lnTo>
                  <a:lnTo>
                    <a:pt x="852" y="14"/>
                  </a:lnTo>
                  <a:lnTo>
                    <a:pt x="846" y="18"/>
                  </a:lnTo>
                  <a:lnTo>
                    <a:pt x="838" y="26"/>
                  </a:lnTo>
                  <a:lnTo>
                    <a:pt x="826" y="40"/>
                  </a:lnTo>
                  <a:lnTo>
                    <a:pt x="812" y="64"/>
                  </a:lnTo>
                  <a:lnTo>
                    <a:pt x="800" y="94"/>
                  </a:lnTo>
                  <a:lnTo>
                    <a:pt x="788" y="118"/>
                  </a:lnTo>
                  <a:lnTo>
                    <a:pt x="780" y="132"/>
                  </a:lnTo>
                  <a:lnTo>
                    <a:pt x="770" y="146"/>
                  </a:lnTo>
                  <a:lnTo>
                    <a:pt x="754" y="160"/>
                  </a:lnTo>
                  <a:lnTo>
                    <a:pt x="746" y="166"/>
                  </a:lnTo>
                  <a:lnTo>
                    <a:pt x="740" y="168"/>
                  </a:lnTo>
                  <a:lnTo>
                    <a:pt x="738" y="170"/>
                  </a:lnTo>
                  <a:lnTo>
                    <a:pt x="742" y="168"/>
                  </a:lnTo>
                  <a:lnTo>
                    <a:pt x="732" y="172"/>
                  </a:lnTo>
                  <a:lnTo>
                    <a:pt x="724" y="174"/>
                  </a:lnTo>
                  <a:lnTo>
                    <a:pt x="710" y="172"/>
                  </a:lnTo>
                  <a:lnTo>
                    <a:pt x="700" y="168"/>
                  </a:lnTo>
                  <a:lnTo>
                    <a:pt x="692" y="162"/>
                  </a:lnTo>
                  <a:lnTo>
                    <a:pt x="682" y="154"/>
                  </a:lnTo>
                  <a:lnTo>
                    <a:pt x="666" y="134"/>
                  </a:lnTo>
                  <a:lnTo>
                    <a:pt x="656" y="116"/>
                  </a:lnTo>
                  <a:lnTo>
                    <a:pt x="640" y="88"/>
                  </a:lnTo>
                  <a:lnTo>
                    <a:pt x="624" y="56"/>
                  </a:lnTo>
                  <a:lnTo>
                    <a:pt x="608" y="34"/>
                  </a:lnTo>
                  <a:lnTo>
                    <a:pt x="590" y="12"/>
                  </a:lnTo>
                  <a:lnTo>
                    <a:pt x="578" y="8"/>
                  </a:lnTo>
                  <a:lnTo>
                    <a:pt x="564" y="4"/>
                  </a:lnTo>
                  <a:lnTo>
                    <a:pt x="544" y="8"/>
                  </a:lnTo>
                  <a:lnTo>
                    <a:pt x="530" y="18"/>
                  </a:lnTo>
                  <a:lnTo>
                    <a:pt x="526" y="22"/>
                  </a:lnTo>
                  <a:lnTo>
                    <a:pt x="510" y="40"/>
                  </a:lnTo>
                  <a:lnTo>
                    <a:pt x="494" y="62"/>
                  </a:lnTo>
                  <a:lnTo>
                    <a:pt x="484" y="80"/>
                  </a:lnTo>
                  <a:lnTo>
                    <a:pt x="474" y="102"/>
                  </a:lnTo>
                  <a:lnTo>
                    <a:pt x="464" y="124"/>
                  </a:lnTo>
                  <a:lnTo>
                    <a:pt x="450" y="146"/>
                  </a:lnTo>
                  <a:lnTo>
                    <a:pt x="432" y="160"/>
                  </a:lnTo>
                  <a:lnTo>
                    <a:pt x="422" y="166"/>
                  </a:lnTo>
                  <a:lnTo>
                    <a:pt x="414" y="170"/>
                  </a:lnTo>
                  <a:lnTo>
                    <a:pt x="404" y="172"/>
                  </a:lnTo>
                  <a:lnTo>
                    <a:pt x="390" y="170"/>
                  </a:lnTo>
                  <a:lnTo>
                    <a:pt x="378" y="166"/>
                  </a:lnTo>
                  <a:lnTo>
                    <a:pt x="368" y="160"/>
                  </a:lnTo>
                  <a:lnTo>
                    <a:pt x="356" y="150"/>
                  </a:lnTo>
                  <a:lnTo>
                    <a:pt x="350" y="144"/>
                  </a:lnTo>
                  <a:lnTo>
                    <a:pt x="342" y="128"/>
                  </a:lnTo>
                  <a:lnTo>
                    <a:pt x="332" y="112"/>
                  </a:lnTo>
                  <a:lnTo>
                    <a:pt x="318" y="86"/>
                  </a:lnTo>
                  <a:lnTo>
                    <a:pt x="306" y="64"/>
                  </a:lnTo>
                  <a:lnTo>
                    <a:pt x="292" y="42"/>
                  </a:lnTo>
                  <a:lnTo>
                    <a:pt x="276" y="22"/>
                  </a:lnTo>
                  <a:lnTo>
                    <a:pt x="266" y="12"/>
                  </a:lnTo>
                  <a:lnTo>
                    <a:pt x="254" y="4"/>
                  </a:lnTo>
                  <a:lnTo>
                    <a:pt x="240" y="0"/>
                  </a:lnTo>
                  <a:lnTo>
                    <a:pt x="224" y="4"/>
                  </a:lnTo>
                  <a:lnTo>
                    <a:pt x="212" y="8"/>
                  </a:lnTo>
                  <a:lnTo>
                    <a:pt x="200" y="18"/>
                  </a:lnTo>
                  <a:lnTo>
                    <a:pt x="186" y="38"/>
                  </a:lnTo>
                  <a:lnTo>
                    <a:pt x="174" y="62"/>
                  </a:lnTo>
                  <a:lnTo>
                    <a:pt x="166" y="80"/>
                  </a:lnTo>
                  <a:lnTo>
                    <a:pt x="160" y="98"/>
                  </a:lnTo>
                  <a:lnTo>
                    <a:pt x="152" y="112"/>
                  </a:lnTo>
                  <a:lnTo>
                    <a:pt x="142" y="132"/>
                  </a:lnTo>
                  <a:lnTo>
                    <a:pt x="130" y="146"/>
                  </a:lnTo>
                  <a:lnTo>
                    <a:pt x="120" y="156"/>
                  </a:lnTo>
                  <a:lnTo>
                    <a:pt x="96" y="168"/>
                  </a:lnTo>
                  <a:lnTo>
                    <a:pt x="72" y="174"/>
                  </a:lnTo>
                  <a:lnTo>
                    <a:pt x="56" y="168"/>
                  </a:lnTo>
                  <a:lnTo>
                    <a:pt x="50" y="166"/>
                  </a:lnTo>
                  <a:lnTo>
                    <a:pt x="40" y="156"/>
                  </a:lnTo>
                  <a:lnTo>
                    <a:pt x="30" y="142"/>
                  </a:lnTo>
                  <a:lnTo>
                    <a:pt x="14" y="118"/>
                  </a:lnTo>
                  <a:lnTo>
                    <a:pt x="4" y="100"/>
                  </a:ln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0096D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16" name="Freeform 28"/>
            <p:cNvSpPr>
              <a:spLocks/>
            </p:cNvSpPr>
            <p:nvPr/>
          </p:nvSpPr>
          <p:spPr bwMode="auto">
            <a:xfrm>
              <a:off x="3132" y="3612"/>
              <a:ext cx="2086" cy="174"/>
            </a:xfrm>
            <a:custGeom>
              <a:avLst/>
              <a:gdLst>
                <a:gd name="T0" fmla="*/ 2060 w 2086"/>
                <a:gd name="T1" fmla="*/ 36 h 174"/>
                <a:gd name="T2" fmla="*/ 2020 w 2086"/>
                <a:gd name="T3" fmla="*/ 2 h 174"/>
                <a:gd name="T4" fmla="*/ 1974 w 2086"/>
                <a:gd name="T5" fmla="*/ 14 h 174"/>
                <a:gd name="T6" fmla="*/ 1936 w 2086"/>
                <a:gd name="T7" fmla="*/ 68 h 174"/>
                <a:gd name="T8" fmla="*/ 1896 w 2086"/>
                <a:gd name="T9" fmla="*/ 144 h 174"/>
                <a:gd name="T10" fmla="*/ 1846 w 2086"/>
                <a:gd name="T11" fmla="*/ 172 h 174"/>
                <a:gd name="T12" fmla="*/ 1802 w 2086"/>
                <a:gd name="T13" fmla="*/ 152 h 174"/>
                <a:gd name="T14" fmla="*/ 1774 w 2086"/>
                <a:gd name="T15" fmla="*/ 108 h 174"/>
                <a:gd name="T16" fmla="*/ 1734 w 2086"/>
                <a:gd name="T17" fmla="*/ 40 h 174"/>
                <a:gd name="T18" fmla="*/ 1678 w 2086"/>
                <a:gd name="T19" fmla="*/ 4 h 174"/>
                <a:gd name="T20" fmla="*/ 1648 w 2086"/>
                <a:gd name="T21" fmla="*/ 24 h 174"/>
                <a:gd name="T22" fmla="*/ 1610 w 2086"/>
                <a:gd name="T23" fmla="*/ 82 h 174"/>
                <a:gd name="T24" fmla="*/ 1576 w 2086"/>
                <a:gd name="T25" fmla="*/ 144 h 174"/>
                <a:gd name="T26" fmla="*/ 1532 w 2086"/>
                <a:gd name="T27" fmla="*/ 172 h 174"/>
                <a:gd name="T28" fmla="*/ 1488 w 2086"/>
                <a:gd name="T29" fmla="*/ 156 h 174"/>
                <a:gd name="T30" fmla="*/ 1448 w 2086"/>
                <a:gd name="T31" fmla="*/ 86 h 174"/>
                <a:gd name="T32" fmla="*/ 1420 w 2086"/>
                <a:gd name="T33" fmla="*/ 36 h 174"/>
                <a:gd name="T34" fmla="*/ 1390 w 2086"/>
                <a:gd name="T35" fmla="*/ 12 h 174"/>
                <a:gd name="T36" fmla="*/ 1352 w 2086"/>
                <a:gd name="T37" fmla="*/ 4 h 174"/>
                <a:gd name="T38" fmla="*/ 1304 w 2086"/>
                <a:gd name="T39" fmla="*/ 50 h 174"/>
                <a:gd name="T40" fmla="*/ 1256 w 2086"/>
                <a:gd name="T41" fmla="*/ 136 h 174"/>
                <a:gd name="T42" fmla="*/ 1218 w 2086"/>
                <a:gd name="T43" fmla="*/ 170 h 174"/>
                <a:gd name="T44" fmla="*/ 1174 w 2086"/>
                <a:gd name="T45" fmla="*/ 162 h 174"/>
                <a:gd name="T46" fmla="*/ 1144 w 2086"/>
                <a:gd name="T47" fmla="*/ 118 h 174"/>
                <a:gd name="T48" fmla="*/ 1110 w 2086"/>
                <a:gd name="T49" fmla="*/ 52 h 174"/>
                <a:gd name="T50" fmla="*/ 1064 w 2086"/>
                <a:gd name="T51" fmla="*/ 8 h 174"/>
                <a:gd name="T52" fmla="*/ 1034 w 2086"/>
                <a:gd name="T53" fmla="*/ 0 h 174"/>
                <a:gd name="T54" fmla="*/ 998 w 2086"/>
                <a:gd name="T55" fmla="*/ 24 h 174"/>
                <a:gd name="T56" fmla="*/ 960 w 2086"/>
                <a:gd name="T57" fmla="*/ 98 h 174"/>
                <a:gd name="T58" fmla="*/ 928 w 2086"/>
                <a:gd name="T59" fmla="*/ 150 h 174"/>
                <a:gd name="T60" fmla="*/ 904 w 2086"/>
                <a:gd name="T61" fmla="*/ 166 h 174"/>
                <a:gd name="T62" fmla="*/ 880 w 2086"/>
                <a:gd name="T63" fmla="*/ 170 h 174"/>
                <a:gd name="T64" fmla="*/ 852 w 2086"/>
                <a:gd name="T65" fmla="*/ 160 h 174"/>
                <a:gd name="T66" fmla="*/ 828 w 2086"/>
                <a:gd name="T67" fmla="*/ 134 h 174"/>
                <a:gd name="T68" fmla="*/ 790 w 2086"/>
                <a:gd name="T69" fmla="*/ 56 h 174"/>
                <a:gd name="T70" fmla="*/ 754 w 2086"/>
                <a:gd name="T71" fmla="*/ 14 h 174"/>
                <a:gd name="T72" fmla="*/ 738 w 2086"/>
                <a:gd name="T73" fmla="*/ 4 h 174"/>
                <a:gd name="T74" fmla="*/ 724 w 2086"/>
                <a:gd name="T75" fmla="*/ 0 h 174"/>
                <a:gd name="T76" fmla="*/ 694 w 2086"/>
                <a:gd name="T77" fmla="*/ 10 h 174"/>
                <a:gd name="T78" fmla="*/ 658 w 2086"/>
                <a:gd name="T79" fmla="*/ 58 h 174"/>
                <a:gd name="T80" fmla="*/ 610 w 2086"/>
                <a:gd name="T81" fmla="*/ 140 h 174"/>
                <a:gd name="T82" fmla="*/ 566 w 2086"/>
                <a:gd name="T83" fmla="*/ 170 h 174"/>
                <a:gd name="T84" fmla="*/ 528 w 2086"/>
                <a:gd name="T85" fmla="*/ 152 h 174"/>
                <a:gd name="T86" fmla="*/ 486 w 2086"/>
                <a:gd name="T87" fmla="*/ 94 h 174"/>
                <a:gd name="T88" fmla="*/ 452 w 2086"/>
                <a:gd name="T89" fmla="*/ 28 h 174"/>
                <a:gd name="T90" fmla="*/ 414 w 2086"/>
                <a:gd name="T91" fmla="*/ 4 h 174"/>
                <a:gd name="T92" fmla="*/ 380 w 2086"/>
                <a:gd name="T93" fmla="*/ 8 h 174"/>
                <a:gd name="T94" fmla="*/ 352 w 2086"/>
                <a:gd name="T95" fmla="*/ 30 h 174"/>
                <a:gd name="T96" fmla="*/ 320 w 2086"/>
                <a:gd name="T97" fmla="*/ 88 h 174"/>
                <a:gd name="T98" fmla="*/ 278 w 2086"/>
                <a:gd name="T99" fmla="*/ 152 h 174"/>
                <a:gd name="T100" fmla="*/ 240 w 2086"/>
                <a:gd name="T101" fmla="*/ 174 h 174"/>
                <a:gd name="T102" fmla="*/ 202 w 2086"/>
                <a:gd name="T103" fmla="*/ 156 h 174"/>
                <a:gd name="T104" fmla="*/ 166 w 2086"/>
                <a:gd name="T105" fmla="*/ 94 h 174"/>
                <a:gd name="T106" fmla="*/ 144 w 2086"/>
                <a:gd name="T107" fmla="*/ 42 h 174"/>
                <a:gd name="T108" fmla="*/ 98 w 2086"/>
                <a:gd name="T109" fmla="*/ 6 h 174"/>
                <a:gd name="T110" fmla="*/ 50 w 2086"/>
                <a:gd name="T111" fmla="*/ 8 h 174"/>
                <a:gd name="T112" fmla="*/ 16 w 2086"/>
                <a:gd name="T113" fmla="*/ 56 h 17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86"/>
                <a:gd name="T172" fmla="*/ 0 h 174"/>
                <a:gd name="T173" fmla="*/ 2086 w 2086"/>
                <a:gd name="T174" fmla="*/ 174 h 17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86" h="174">
                  <a:moveTo>
                    <a:pt x="2086" y="90"/>
                  </a:moveTo>
                  <a:lnTo>
                    <a:pt x="2076" y="66"/>
                  </a:lnTo>
                  <a:lnTo>
                    <a:pt x="2060" y="36"/>
                  </a:lnTo>
                  <a:lnTo>
                    <a:pt x="2050" y="22"/>
                  </a:lnTo>
                  <a:lnTo>
                    <a:pt x="2036" y="10"/>
                  </a:lnTo>
                  <a:lnTo>
                    <a:pt x="2020" y="2"/>
                  </a:lnTo>
                  <a:lnTo>
                    <a:pt x="2004" y="2"/>
                  </a:lnTo>
                  <a:lnTo>
                    <a:pt x="1990" y="4"/>
                  </a:lnTo>
                  <a:lnTo>
                    <a:pt x="1974" y="14"/>
                  </a:lnTo>
                  <a:lnTo>
                    <a:pt x="1960" y="28"/>
                  </a:lnTo>
                  <a:lnTo>
                    <a:pt x="1948" y="44"/>
                  </a:lnTo>
                  <a:lnTo>
                    <a:pt x="1936" y="68"/>
                  </a:lnTo>
                  <a:lnTo>
                    <a:pt x="1924" y="96"/>
                  </a:lnTo>
                  <a:lnTo>
                    <a:pt x="1912" y="120"/>
                  </a:lnTo>
                  <a:lnTo>
                    <a:pt x="1896" y="144"/>
                  </a:lnTo>
                  <a:lnTo>
                    <a:pt x="1882" y="158"/>
                  </a:lnTo>
                  <a:lnTo>
                    <a:pt x="1866" y="168"/>
                  </a:lnTo>
                  <a:lnTo>
                    <a:pt x="1846" y="172"/>
                  </a:lnTo>
                  <a:lnTo>
                    <a:pt x="1834" y="170"/>
                  </a:lnTo>
                  <a:lnTo>
                    <a:pt x="1824" y="168"/>
                  </a:lnTo>
                  <a:lnTo>
                    <a:pt x="1802" y="152"/>
                  </a:lnTo>
                  <a:lnTo>
                    <a:pt x="1806" y="154"/>
                  </a:lnTo>
                  <a:lnTo>
                    <a:pt x="1790" y="136"/>
                  </a:lnTo>
                  <a:lnTo>
                    <a:pt x="1774" y="108"/>
                  </a:lnTo>
                  <a:lnTo>
                    <a:pt x="1760" y="84"/>
                  </a:lnTo>
                  <a:lnTo>
                    <a:pt x="1746" y="58"/>
                  </a:lnTo>
                  <a:lnTo>
                    <a:pt x="1734" y="40"/>
                  </a:lnTo>
                  <a:lnTo>
                    <a:pt x="1718" y="22"/>
                  </a:lnTo>
                  <a:lnTo>
                    <a:pt x="1698" y="10"/>
                  </a:lnTo>
                  <a:lnTo>
                    <a:pt x="1678" y="4"/>
                  </a:lnTo>
                  <a:lnTo>
                    <a:pt x="1664" y="10"/>
                  </a:lnTo>
                  <a:lnTo>
                    <a:pt x="1658" y="14"/>
                  </a:lnTo>
                  <a:lnTo>
                    <a:pt x="1648" y="24"/>
                  </a:lnTo>
                  <a:lnTo>
                    <a:pt x="1638" y="32"/>
                  </a:lnTo>
                  <a:lnTo>
                    <a:pt x="1624" y="52"/>
                  </a:lnTo>
                  <a:lnTo>
                    <a:pt x="1610" y="82"/>
                  </a:lnTo>
                  <a:lnTo>
                    <a:pt x="1600" y="100"/>
                  </a:lnTo>
                  <a:lnTo>
                    <a:pt x="1592" y="120"/>
                  </a:lnTo>
                  <a:lnTo>
                    <a:pt x="1576" y="144"/>
                  </a:lnTo>
                  <a:lnTo>
                    <a:pt x="1558" y="160"/>
                  </a:lnTo>
                  <a:lnTo>
                    <a:pt x="1544" y="168"/>
                  </a:lnTo>
                  <a:lnTo>
                    <a:pt x="1532" y="172"/>
                  </a:lnTo>
                  <a:lnTo>
                    <a:pt x="1514" y="170"/>
                  </a:lnTo>
                  <a:lnTo>
                    <a:pt x="1502" y="166"/>
                  </a:lnTo>
                  <a:lnTo>
                    <a:pt x="1488" y="156"/>
                  </a:lnTo>
                  <a:lnTo>
                    <a:pt x="1476" y="140"/>
                  </a:lnTo>
                  <a:lnTo>
                    <a:pt x="1464" y="118"/>
                  </a:lnTo>
                  <a:lnTo>
                    <a:pt x="1448" y="86"/>
                  </a:lnTo>
                  <a:lnTo>
                    <a:pt x="1436" y="60"/>
                  </a:lnTo>
                  <a:lnTo>
                    <a:pt x="1428" y="48"/>
                  </a:lnTo>
                  <a:lnTo>
                    <a:pt x="1420" y="36"/>
                  </a:lnTo>
                  <a:lnTo>
                    <a:pt x="1408" y="26"/>
                  </a:lnTo>
                  <a:lnTo>
                    <a:pt x="1402" y="20"/>
                  </a:lnTo>
                  <a:lnTo>
                    <a:pt x="1390" y="12"/>
                  </a:lnTo>
                  <a:lnTo>
                    <a:pt x="1376" y="4"/>
                  </a:lnTo>
                  <a:lnTo>
                    <a:pt x="1362" y="2"/>
                  </a:lnTo>
                  <a:lnTo>
                    <a:pt x="1352" y="4"/>
                  </a:lnTo>
                  <a:lnTo>
                    <a:pt x="1336" y="10"/>
                  </a:lnTo>
                  <a:lnTo>
                    <a:pt x="1320" y="24"/>
                  </a:lnTo>
                  <a:lnTo>
                    <a:pt x="1304" y="50"/>
                  </a:lnTo>
                  <a:lnTo>
                    <a:pt x="1282" y="90"/>
                  </a:lnTo>
                  <a:lnTo>
                    <a:pt x="1268" y="118"/>
                  </a:lnTo>
                  <a:lnTo>
                    <a:pt x="1256" y="136"/>
                  </a:lnTo>
                  <a:lnTo>
                    <a:pt x="1246" y="148"/>
                  </a:lnTo>
                  <a:lnTo>
                    <a:pt x="1228" y="166"/>
                  </a:lnTo>
                  <a:lnTo>
                    <a:pt x="1218" y="170"/>
                  </a:lnTo>
                  <a:lnTo>
                    <a:pt x="1206" y="174"/>
                  </a:lnTo>
                  <a:lnTo>
                    <a:pt x="1190" y="170"/>
                  </a:lnTo>
                  <a:lnTo>
                    <a:pt x="1174" y="162"/>
                  </a:lnTo>
                  <a:lnTo>
                    <a:pt x="1164" y="150"/>
                  </a:lnTo>
                  <a:lnTo>
                    <a:pt x="1152" y="136"/>
                  </a:lnTo>
                  <a:lnTo>
                    <a:pt x="1144" y="118"/>
                  </a:lnTo>
                  <a:lnTo>
                    <a:pt x="1134" y="98"/>
                  </a:lnTo>
                  <a:lnTo>
                    <a:pt x="1124" y="78"/>
                  </a:lnTo>
                  <a:lnTo>
                    <a:pt x="1110" y="52"/>
                  </a:lnTo>
                  <a:lnTo>
                    <a:pt x="1094" y="28"/>
                  </a:lnTo>
                  <a:lnTo>
                    <a:pt x="1078" y="16"/>
                  </a:lnTo>
                  <a:lnTo>
                    <a:pt x="1064" y="8"/>
                  </a:lnTo>
                  <a:lnTo>
                    <a:pt x="1056" y="4"/>
                  </a:lnTo>
                  <a:lnTo>
                    <a:pt x="1044" y="0"/>
                  </a:lnTo>
                  <a:lnTo>
                    <a:pt x="1034" y="0"/>
                  </a:lnTo>
                  <a:lnTo>
                    <a:pt x="1018" y="6"/>
                  </a:lnTo>
                  <a:lnTo>
                    <a:pt x="1006" y="16"/>
                  </a:lnTo>
                  <a:lnTo>
                    <a:pt x="998" y="24"/>
                  </a:lnTo>
                  <a:lnTo>
                    <a:pt x="990" y="36"/>
                  </a:lnTo>
                  <a:lnTo>
                    <a:pt x="972" y="68"/>
                  </a:lnTo>
                  <a:lnTo>
                    <a:pt x="960" y="98"/>
                  </a:lnTo>
                  <a:lnTo>
                    <a:pt x="950" y="116"/>
                  </a:lnTo>
                  <a:lnTo>
                    <a:pt x="942" y="132"/>
                  </a:lnTo>
                  <a:lnTo>
                    <a:pt x="928" y="150"/>
                  </a:lnTo>
                  <a:lnTo>
                    <a:pt x="916" y="160"/>
                  </a:lnTo>
                  <a:lnTo>
                    <a:pt x="912" y="162"/>
                  </a:lnTo>
                  <a:lnTo>
                    <a:pt x="904" y="166"/>
                  </a:lnTo>
                  <a:lnTo>
                    <a:pt x="896" y="168"/>
                  </a:lnTo>
                  <a:lnTo>
                    <a:pt x="890" y="172"/>
                  </a:lnTo>
                  <a:lnTo>
                    <a:pt x="880" y="170"/>
                  </a:lnTo>
                  <a:lnTo>
                    <a:pt x="872" y="168"/>
                  </a:lnTo>
                  <a:lnTo>
                    <a:pt x="862" y="164"/>
                  </a:lnTo>
                  <a:lnTo>
                    <a:pt x="852" y="160"/>
                  </a:lnTo>
                  <a:lnTo>
                    <a:pt x="848" y="156"/>
                  </a:lnTo>
                  <a:lnTo>
                    <a:pt x="838" y="148"/>
                  </a:lnTo>
                  <a:lnTo>
                    <a:pt x="828" y="134"/>
                  </a:lnTo>
                  <a:lnTo>
                    <a:pt x="814" y="110"/>
                  </a:lnTo>
                  <a:lnTo>
                    <a:pt x="802" y="80"/>
                  </a:lnTo>
                  <a:lnTo>
                    <a:pt x="790" y="56"/>
                  </a:lnTo>
                  <a:lnTo>
                    <a:pt x="780" y="42"/>
                  </a:lnTo>
                  <a:lnTo>
                    <a:pt x="770" y="28"/>
                  </a:lnTo>
                  <a:lnTo>
                    <a:pt x="754" y="14"/>
                  </a:lnTo>
                  <a:lnTo>
                    <a:pt x="746" y="8"/>
                  </a:lnTo>
                  <a:lnTo>
                    <a:pt x="740" y="4"/>
                  </a:lnTo>
                  <a:lnTo>
                    <a:pt x="738" y="4"/>
                  </a:lnTo>
                  <a:lnTo>
                    <a:pt x="744" y="6"/>
                  </a:lnTo>
                  <a:lnTo>
                    <a:pt x="734" y="2"/>
                  </a:lnTo>
                  <a:lnTo>
                    <a:pt x="724" y="0"/>
                  </a:lnTo>
                  <a:lnTo>
                    <a:pt x="712" y="2"/>
                  </a:lnTo>
                  <a:lnTo>
                    <a:pt x="702" y="6"/>
                  </a:lnTo>
                  <a:lnTo>
                    <a:pt x="694" y="10"/>
                  </a:lnTo>
                  <a:lnTo>
                    <a:pt x="684" y="20"/>
                  </a:lnTo>
                  <a:lnTo>
                    <a:pt x="668" y="40"/>
                  </a:lnTo>
                  <a:lnTo>
                    <a:pt x="658" y="58"/>
                  </a:lnTo>
                  <a:lnTo>
                    <a:pt x="642" y="86"/>
                  </a:lnTo>
                  <a:lnTo>
                    <a:pt x="626" y="118"/>
                  </a:lnTo>
                  <a:lnTo>
                    <a:pt x="610" y="140"/>
                  </a:lnTo>
                  <a:lnTo>
                    <a:pt x="592" y="162"/>
                  </a:lnTo>
                  <a:lnTo>
                    <a:pt x="578" y="166"/>
                  </a:lnTo>
                  <a:lnTo>
                    <a:pt x="566" y="170"/>
                  </a:lnTo>
                  <a:lnTo>
                    <a:pt x="546" y="166"/>
                  </a:lnTo>
                  <a:lnTo>
                    <a:pt x="532" y="156"/>
                  </a:lnTo>
                  <a:lnTo>
                    <a:pt x="528" y="152"/>
                  </a:lnTo>
                  <a:lnTo>
                    <a:pt x="512" y="134"/>
                  </a:lnTo>
                  <a:lnTo>
                    <a:pt x="496" y="112"/>
                  </a:lnTo>
                  <a:lnTo>
                    <a:pt x="486" y="94"/>
                  </a:lnTo>
                  <a:lnTo>
                    <a:pt x="476" y="72"/>
                  </a:lnTo>
                  <a:lnTo>
                    <a:pt x="464" y="50"/>
                  </a:lnTo>
                  <a:lnTo>
                    <a:pt x="452" y="28"/>
                  </a:lnTo>
                  <a:lnTo>
                    <a:pt x="434" y="14"/>
                  </a:lnTo>
                  <a:lnTo>
                    <a:pt x="422" y="8"/>
                  </a:lnTo>
                  <a:lnTo>
                    <a:pt x="414" y="4"/>
                  </a:lnTo>
                  <a:lnTo>
                    <a:pt x="404" y="2"/>
                  </a:lnTo>
                  <a:lnTo>
                    <a:pt x="392" y="4"/>
                  </a:lnTo>
                  <a:lnTo>
                    <a:pt x="380" y="8"/>
                  </a:lnTo>
                  <a:lnTo>
                    <a:pt x="368" y="14"/>
                  </a:lnTo>
                  <a:lnTo>
                    <a:pt x="358" y="24"/>
                  </a:lnTo>
                  <a:lnTo>
                    <a:pt x="352" y="30"/>
                  </a:lnTo>
                  <a:lnTo>
                    <a:pt x="342" y="46"/>
                  </a:lnTo>
                  <a:lnTo>
                    <a:pt x="332" y="62"/>
                  </a:lnTo>
                  <a:lnTo>
                    <a:pt x="320" y="88"/>
                  </a:lnTo>
                  <a:lnTo>
                    <a:pt x="308" y="110"/>
                  </a:lnTo>
                  <a:lnTo>
                    <a:pt x="294" y="132"/>
                  </a:lnTo>
                  <a:lnTo>
                    <a:pt x="278" y="152"/>
                  </a:lnTo>
                  <a:lnTo>
                    <a:pt x="266" y="162"/>
                  </a:lnTo>
                  <a:lnTo>
                    <a:pt x="256" y="170"/>
                  </a:lnTo>
                  <a:lnTo>
                    <a:pt x="240" y="174"/>
                  </a:lnTo>
                  <a:lnTo>
                    <a:pt x="226" y="170"/>
                  </a:lnTo>
                  <a:lnTo>
                    <a:pt x="212" y="164"/>
                  </a:lnTo>
                  <a:lnTo>
                    <a:pt x="202" y="156"/>
                  </a:lnTo>
                  <a:lnTo>
                    <a:pt x="188" y="136"/>
                  </a:lnTo>
                  <a:lnTo>
                    <a:pt x="176" y="112"/>
                  </a:lnTo>
                  <a:lnTo>
                    <a:pt x="166" y="94"/>
                  </a:lnTo>
                  <a:lnTo>
                    <a:pt x="162" y="76"/>
                  </a:lnTo>
                  <a:lnTo>
                    <a:pt x="154" y="62"/>
                  </a:lnTo>
                  <a:lnTo>
                    <a:pt x="144" y="42"/>
                  </a:lnTo>
                  <a:lnTo>
                    <a:pt x="132" y="28"/>
                  </a:lnTo>
                  <a:lnTo>
                    <a:pt x="122" y="18"/>
                  </a:lnTo>
                  <a:lnTo>
                    <a:pt x="98" y="6"/>
                  </a:lnTo>
                  <a:lnTo>
                    <a:pt x="74" y="0"/>
                  </a:lnTo>
                  <a:lnTo>
                    <a:pt x="58" y="4"/>
                  </a:lnTo>
                  <a:lnTo>
                    <a:pt x="50" y="8"/>
                  </a:lnTo>
                  <a:lnTo>
                    <a:pt x="40" y="18"/>
                  </a:lnTo>
                  <a:lnTo>
                    <a:pt x="30" y="32"/>
                  </a:lnTo>
                  <a:lnTo>
                    <a:pt x="16" y="56"/>
                  </a:lnTo>
                  <a:lnTo>
                    <a:pt x="6" y="74"/>
                  </a:lnTo>
                  <a:lnTo>
                    <a:pt x="0" y="84"/>
                  </a:lnTo>
                </a:path>
              </a:pathLst>
            </a:custGeom>
            <a:noFill/>
            <a:ln w="15875">
              <a:solidFill>
                <a:srgbClr val="0096D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2544" name="AutoShape 29"/>
          <p:cNvCxnSpPr>
            <a:cxnSpLocks noChangeShapeType="1"/>
          </p:cNvCxnSpPr>
          <p:nvPr/>
        </p:nvCxnSpPr>
        <p:spPr bwMode="auto">
          <a:xfrm rot="5400000" flipH="1">
            <a:off x="4539457" y="2010569"/>
            <a:ext cx="106362" cy="1524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2545" name="AutoShape 30"/>
          <p:cNvCxnSpPr>
            <a:cxnSpLocks noChangeShapeType="1"/>
          </p:cNvCxnSpPr>
          <p:nvPr/>
        </p:nvCxnSpPr>
        <p:spPr bwMode="auto">
          <a:xfrm rot="10800000">
            <a:off x="4176713" y="2265363"/>
            <a:ext cx="3746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pic>
        <p:nvPicPr>
          <p:cNvPr id="22546" name="Picture 31" descr="zyxel routermodem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400" r="27467"/>
          <a:stretch>
            <a:fillRect/>
          </a:stretch>
        </p:blipFill>
        <p:spPr bwMode="auto">
          <a:xfrm>
            <a:off x="4011613" y="2093913"/>
            <a:ext cx="1651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7" name="Picture 32" descr="http://pan4.fotovista.com/dev/4/2/12020024/l_1202002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010" b="26253"/>
          <a:stretch>
            <a:fillRect/>
          </a:stretch>
        </p:blipFill>
        <p:spPr bwMode="auto">
          <a:xfrm>
            <a:off x="4224338" y="1976438"/>
            <a:ext cx="292100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Picture 33" descr="http://www.callvoip.nl/images/siemens/S450IP_set_k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43338" y="1635125"/>
            <a:ext cx="5016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549" name="AutoShape 34"/>
          <p:cNvCxnSpPr>
            <a:cxnSpLocks noChangeShapeType="1"/>
          </p:cNvCxnSpPr>
          <p:nvPr/>
        </p:nvCxnSpPr>
        <p:spPr bwMode="auto">
          <a:xfrm rot="5400000">
            <a:off x="3998913" y="1998663"/>
            <a:ext cx="1905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22550" name="Group 35"/>
          <p:cNvGrpSpPr>
            <a:grpSpLocks/>
          </p:cNvGrpSpPr>
          <p:nvPr/>
        </p:nvGrpSpPr>
        <p:grpSpPr bwMode="auto">
          <a:xfrm>
            <a:off x="5049838" y="2151063"/>
            <a:ext cx="261937" cy="236537"/>
            <a:chOff x="3231" y="485"/>
            <a:chExt cx="564" cy="509"/>
          </a:xfrm>
        </p:grpSpPr>
        <p:sp>
          <p:nvSpPr>
            <p:cNvPr id="22892" name="Rectangle 36"/>
            <p:cNvSpPr>
              <a:spLocks noChangeArrowheads="1"/>
            </p:cNvSpPr>
            <p:nvPr/>
          </p:nvSpPr>
          <p:spPr bwMode="auto">
            <a:xfrm>
              <a:off x="3231" y="826"/>
              <a:ext cx="510" cy="94"/>
            </a:xfrm>
            <a:prstGeom prst="rect">
              <a:avLst/>
            </a:prstGeom>
            <a:solidFill>
              <a:srgbClr val="B7B7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893" name="Rectangle 37"/>
            <p:cNvSpPr>
              <a:spLocks noChangeArrowheads="1"/>
            </p:cNvSpPr>
            <p:nvPr/>
          </p:nvSpPr>
          <p:spPr bwMode="auto">
            <a:xfrm>
              <a:off x="3232" y="827"/>
              <a:ext cx="508" cy="92"/>
            </a:xfrm>
            <a:prstGeom prst="rect">
              <a:avLst/>
            </a:prstGeom>
            <a:solidFill>
              <a:srgbClr val="B7B79D"/>
            </a:solidFill>
            <a:ln w="4763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894" name="Freeform 38"/>
            <p:cNvSpPr>
              <a:spLocks/>
            </p:cNvSpPr>
            <p:nvPr/>
          </p:nvSpPr>
          <p:spPr bwMode="auto">
            <a:xfrm>
              <a:off x="3231" y="775"/>
              <a:ext cx="564" cy="51"/>
            </a:xfrm>
            <a:custGeom>
              <a:avLst/>
              <a:gdLst>
                <a:gd name="T0" fmla="*/ 0 w 564"/>
                <a:gd name="T1" fmla="*/ 51 h 51"/>
                <a:gd name="T2" fmla="*/ 54 w 564"/>
                <a:gd name="T3" fmla="*/ 0 h 51"/>
                <a:gd name="T4" fmla="*/ 564 w 564"/>
                <a:gd name="T5" fmla="*/ 0 h 51"/>
                <a:gd name="T6" fmla="*/ 510 w 564"/>
                <a:gd name="T7" fmla="*/ 51 h 51"/>
                <a:gd name="T8" fmla="*/ 0 w 564"/>
                <a:gd name="T9" fmla="*/ 51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4"/>
                <a:gd name="T16" fmla="*/ 0 h 51"/>
                <a:gd name="T17" fmla="*/ 564 w 564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4" h="51">
                  <a:moveTo>
                    <a:pt x="0" y="51"/>
                  </a:moveTo>
                  <a:lnTo>
                    <a:pt x="54" y="0"/>
                  </a:lnTo>
                  <a:lnTo>
                    <a:pt x="564" y="0"/>
                  </a:lnTo>
                  <a:lnTo>
                    <a:pt x="510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C9C9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95" name="Freeform 39"/>
            <p:cNvSpPr>
              <a:spLocks/>
            </p:cNvSpPr>
            <p:nvPr/>
          </p:nvSpPr>
          <p:spPr bwMode="auto">
            <a:xfrm>
              <a:off x="3231" y="775"/>
              <a:ext cx="564" cy="51"/>
            </a:xfrm>
            <a:custGeom>
              <a:avLst/>
              <a:gdLst>
                <a:gd name="T0" fmla="*/ 0 w 564"/>
                <a:gd name="T1" fmla="*/ 51 h 51"/>
                <a:gd name="T2" fmla="*/ 54 w 564"/>
                <a:gd name="T3" fmla="*/ 0 h 51"/>
                <a:gd name="T4" fmla="*/ 564 w 564"/>
                <a:gd name="T5" fmla="*/ 0 h 51"/>
                <a:gd name="T6" fmla="*/ 510 w 564"/>
                <a:gd name="T7" fmla="*/ 51 h 51"/>
                <a:gd name="T8" fmla="*/ 0 w 564"/>
                <a:gd name="T9" fmla="*/ 51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4"/>
                <a:gd name="T16" fmla="*/ 0 h 51"/>
                <a:gd name="T17" fmla="*/ 564 w 564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4" h="51">
                  <a:moveTo>
                    <a:pt x="0" y="51"/>
                  </a:moveTo>
                  <a:lnTo>
                    <a:pt x="54" y="0"/>
                  </a:lnTo>
                  <a:lnTo>
                    <a:pt x="564" y="0"/>
                  </a:lnTo>
                  <a:lnTo>
                    <a:pt x="510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C9C9B6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96" name="Line 40"/>
            <p:cNvSpPr>
              <a:spLocks noChangeShapeType="1"/>
            </p:cNvSpPr>
            <p:nvPr/>
          </p:nvSpPr>
          <p:spPr bwMode="auto">
            <a:xfrm flipH="1">
              <a:off x="3590" y="869"/>
              <a:ext cx="123" cy="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97" name="Freeform 41"/>
            <p:cNvSpPr>
              <a:spLocks/>
            </p:cNvSpPr>
            <p:nvPr/>
          </p:nvSpPr>
          <p:spPr bwMode="auto">
            <a:xfrm>
              <a:off x="3741" y="775"/>
              <a:ext cx="54" cy="145"/>
            </a:xfrm>
            <a:custGeom>
              <a:avLst/>
              <a:gdLst>
                <a:gd name="T0" fmla="*/ 0 w 54"/>
                <a:gd name="T1" fmla="*/ 145 h 145"/>
                <a:gd name="T2" fmla="*/ 54 w 54"/>
                <a:gd name="T3" fmla="*/ 91 h 145"/>
                <a:gd name="T4" fmla="*/ 54 w 54"/>
                <a:gd name="T5" fmla="*/ 0 h 145"/>
                <a:gd name="T6" fmla="*/ 0 w 54"/>
                <a:gd name="T7" fmla="*/ 51 h 145"/>
                <a:gd name="T8" fmla="*/ 0 w 54"/>
                <a:gd name="T9" fmla="*/ 145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45"/>
                <a:gd name="T17" fmla="*/ 54 w 54"/>
                <a:gd name="T18" fmla="*/ 145 h 1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45">
                  <a:moveTo>
                    <a:pt x="0" y="145"/>
                  </a:moveTo>
                  <a:lnTo>
                    <a:pt x="54" y="91"/>
                  </a:lnTo>
                  <a:lnTo>
                    <a:pt x="54" y="0"/>
                  </a:lnTo>
                  <a:lnTo>
                    <a:pt x="0" y="5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7A7A5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98" name="Freeform 42"/>
            <p:cNvSpPr>
              <a:spLocks/>
            </p:cNvSpPr>
            <p:nvPr/>
          </p:nvSpPr>
          <p:spPr bwMode="auto">
            <a:xfrm>
              <a:off x="3741" y="775"/>
              <a:ext cx="54" cy="145"/>
            </a:xfrm>
            <a:custGeom>
              <a:avLst/>
              <a:gdLst>
                <a:gd name="T0" fmla="*/ 0 w 54"/>
                <a:gd name="T1" fmla="*/ 145 h 145"/>
                <a:gd name="T2" fmla="*/ 54 w 54"/>
                <a:gd name="T3" fmla="*/ 91 h 145"/>
                <a:gd name="T4" fmla="*/ 54 w 54"/>
                <a:gd name="T5" fmla="*/ 0 h 145"/>
                <a:gd name="T6" fmla="*/ 0 w 54"/>
                <a:gd name="T7" fmla="*/ 51 h 145"/>
                <a:gd name="T8" fmla="*/ 0 w 54"/>
                <a:gd name="T9" fmla="*/ 145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45"/>
                <a:gd name="T17" fmla="*/ 54 w 54"/>
                <a:gd name="T18" fmla="*/ 145 h 1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45">
                  <a:moveTo>
                    <a:pt x="0" y="145"/>
                  </a:moveTo>
                  <a:lnTo>
                    <a:pt x="54" y="91"/>
                  </a:lnTo>
                  <a:lnTo>
                    <a:pt x="54" y="0"/>
                  </a:lnTo>
                  <a:lnTo>
                    <a:pt x="0" y="5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7A7A5A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899" name="Freeform 43"/>
            <p:cNvSpPr>
              <a:spLocks/>
            </p:cNvSpPr>
            <p:nvPr/>
          </p:nvSpPr>
          <p:spPr bwMode="auto">
            <a:xfrm>
              <a:off x="3234" y="909"/>
              <a:ext cx="450" cy="71"/>
            </a:xfrm>
            <a:custGeom>
              <a:avLst/>
              <a:gdLst>
                <a:gd name="T0" fmla="*/ 0 w 450"/>
                <a:gd name="T1" fmla="*/ 71 h 71"/>
                <a:gd name="T2" fmla="*/ 57 w 450"/>
                <a:gd name="T3" fmla="*/ 0 h 71"/>
                <a:gd name="T4" fmla="*/ 450 w 450"/>
                <a:gd name="T5" fmla="*/ 0 h 71"/>
                <a:gd name="T6" fmla="*/ 393 w 450"/>
                <a:gd name="T7" fmla="*/ 71 h 71"/>
                <a:gd name="T8" fmla="*/ 0 w 450"/>
                <a:gd name="T9" fmla="*/ 71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0"/>
                <a:gd name="T16" fmla="*/ 0 h 71"/>
                <a:gd name="T17" fmla="*/ 450 w 450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0" h="71">
                  <a:moveTo>
                    <a:pt x="0" y="71"/>
                  </a:moveTo>
                  <a:lnTo>
                    <a:pt x="57" y="0"/>
                  </a:lnTo>
                  <a:lnTo>
                    <a:pt x="450" y="0"/>
                  </a:lnTo>
                  <a:lnTo>
                    <a:pt x="393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C9C9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00" name="Freeform 44"/>
            <p:cNvSpPr>
              <a:spLocks/>
            </p:cNvSpPr>
            <p:nvPr/>
          </p:nvSpPr>
          <p:spPr bwMode="auto">
            <a:xfrm>
              <a:off x="3234" y="909"/>
              <a:ext cx="450" cy="71"/>
            </a:xfrm>
            <a:custGeom>
              <a:avLst/>
              <a:gdLst>
                <a:gd name="T0" fmla="*/ 0 w 450"/>
                <a:gd name="T1" fmla="*/ 71 h 71"/>
                <a:gd name="T2" fmla="*/ 57 w 450"/>
                <a:gd name="T3" fmla="*/ 0 h 71"/>
                <a:gd name="T4" fmla="*/ 450 w 450"/>
                <a:gd name="T5" fmla="*/ 0 h 71"/>
                <a:gd name="T6" fmla="*/ 393 w 450"/>
                <a:gd name="T7" fmla="*/ 71 h 71"/>
                <a:gd name="T8" fmla="*/ 0 w 450"/>
                <a:gd name="T9" fmla="*/ 71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0"/>
                <a:gd name="T16" fmla="*/ 0 h 71"/>
                <a:gd name="T17" fmla="*/ 450 w 450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0" h="71">
                  <a:moveTo>
                    <a:pt x="0" y="71"/>
                  </a:moveTo>
                  <a:lnTo>
                    <a:pt x="57" y="0"/>
                  </a:lnTo>
                  <a:lnTo>
                    <a:pt x="450" y="0"/>
                  </a:lnTo>
                  <a:lnTo>
                    <a:pt x="393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C9C9B6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01" name="Freeform 45"/>
            <p:cNvSpPr>
              <a:spLocks/>
            </p:cNvSpPr>
            <p:nvPr/>
          </p:nvSpPr>
          <p:spPr bwMode="auto">
            <a:xfrm>
              <a:off x="3627" y="909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26 h 85"/>
                <a:gd name="T4" fmla="*/ 57 w 57"/>
                <a:gd name="T5" fmla="*/ 0 h 85"/>
                <a:gd name="T6" fmla="*/ 0 w 57"/>
                <a:gd name="T7" fmla="*/ 71 h 85"/>
                <a:gd name="T8" fmla="*/ 0 w 57"/>
                <a:gd name="T9" fmla="*/ 85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85"/>
                <a:gd name="T17" fmla="*/ 57 w 57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85">
                  <a:moveTo>
                    <a:pt x="0" y="85"/>
                  </a:moveTo>
                  <a:lnTo>
                    <a:pt x="57" y="26"/>
                  </a:lnTo>
                  <a:lnTo>
                    <a:pt x="57" y="0"/>
                  </a:lnTo>
                  <a:lnTo>
                    <a:pt x="0" y="7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7A7A5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02" name="Freeform 46"/>
            <p:cNvSpPr>
              <a:spLocks/>
            </p:cNvSpPr>
            <p:nvPr/>
          </p:nvSpPr>
          <p:spPr bwMode="auto">
            <a:xfrm>
              <a:off x="3627" y="909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26 h 85"/>
                <a:gd name="T4" fmla="*/ 57 w 57"/>
                <a:gd name="T5" fmla="*/ 0 h 85"/>
                <a:gd name="T6" fmla="*/ 0 w 57"/>
                <a:gd name="T7" fmla="*/ 71 h 85"/>
                <a:gd name="T8" fmla="*/ 0 w 57"/>
                <a:gd name="T9" fmla="*/ 85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85"/>
                <a:gd name="T17" fmla="*/ 57 w 57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85">
                  <a:moveTo>
                    <a:pt x="0" y="85"/>
                  </a:moveTo>
                  <a:lnTo>
                    <a:pt x="57" y="26"/>
                  </a:lnTo>
                  <a:lnTo>
                    <a:pt x="57" y="0"/>
                  </a:lnTo>
                  <a:lnTo>
                    <a:pt x="0" y="7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7A7A5A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03" name="Rectangle 47"/>
            <p:cNvSpPr>
              <a:spLocks noChangeArrowheads="1"/>
            </p:cNvSpPr>
            <p:nvPr/>
          </p:nvSpPr>
          <p:spPr bwMode="auto">
            <a:xfrm>
              <a:off x="3234" y="980"/>
              <a:ext cx="393" cy="14"/>
            </a:xfrm>
            <a:prstGeom prst="rect">
              <a:avLst/>
            </a:prstGeom>
            <a:solidFill>
              <a:srgbClr val="B7B7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904" name="Rectangle 48"/>
            <p:cNvSpPr>
              <a:spLocks noChangeArrowheads="1"/>
            </p:cNvSpPr>
            <p:nvPr/>
          </p:nvSpPr>
          <p:spPr bwMode="auto">
            <a:xfrm>
              <a:off x="3235" y="981"/>
              <a:ext cx="391" cy="12"/>
            </a:xfrm>
            <a:prstGeom prst="rect">
              <a:avLst/>
            </a:prstGeom>
            <a:solidFill>
              <a:srgbClr val="B7B79D"/>
            </a:solidFill>
            <a:ln w="4763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905" name="Freeform 49"/>
            <p:cNvSpPr>
              <a:spLocks/>
            </p:cNvSpPr>
            <p:nvPr/>
          </p:nvSpPr>
          <p:spPr bwMode="auto">
            <a:xfrm>
              <a:off x="3265" y="775"/>
              <a:ext cx="405" cy="40"/>
            </a:xfrm>
            <a:custGeom>
              <a:avLst/>
              <a:gdLst>
                <a:gd name="T0" fmla="*/ 0 w 405"/>
                <a:gd name="T1" fmla="*/ 40 h 40"/>
                <a:gd name="T2" fmla="*/ 43 w 405"/>
                <a:gd name="T3" fmla="*/ 0 h 40"/>
                <a:gd name="T4" fmla="*/ 405 w 405"/>
                <a:gd name="T5" fmla="*/ 0 h 40"/>
                <a:gd name="T6" fmla="*/ 365 w 405"/>
                <a:gd name="T7" fmla="*/ 40 h 40"/>
                <a:gd name="T8" fmla="*/ 0 w 405"/>
                <a:gd name="T9" fmla="*/ 4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40"/>
                <a:gd name="T17" fmla="*/ 405 w 405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40">
                  <a:moveTo>
                    <a:pt x="0" y="40"/>
                  </a:moveTo>
                  <a:lnTo>
                    <a:pt x="43" y="0"/>
                  </a:lnTo>
                  <a:lnTo>
                    <a:pt x="405" y="0"/>
                  </a:lnTo>
                  <a:lnTo>
                    <a:pt x="365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06" name="Freeform 50"/>
            <p:cNvSpPr>
              <a:spLocks/>
            </p:cNvSpPr>
            <p:nvPr/>
          </p:nvSpPr>
          <p:spPr bwMode="auto">
            <a:xfrm>
              <a:off x="3265" y="775"/>
              <a:ext cx="405" cy="40"/>
            </a:xfrm>
            <a:custGeom>
              <a:avLst/>
              <a:gdLst>
                <a:gd name="T0" fmla="*/ 0 w 405"/>
                <a:gd name="T1" fmla="*/ 40 h 40"/>
                <a:gd name="T2" fmla="*/ 43 w 405"/>
                <a:gd name="T3" fmla="*/ 0 h 40"/>
                <a:gd name="T4" fmla="*/ 405 w 405"/>
                <a:gd name="T5" fmla="*/ 0 h 40"/>
                <a:gd name="T6" fmla="*/ 365 w 405"/>
                <a:gd name="T7" fmla="*/ 40 h 40"/>
                <a:gd name="T8" fmla="*/ 0 w 405"/>
                <a:gd name="T9" fmla="*/ 4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40"/>
                <a:gd name="T17" fmla="*/ 405 w 405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40">
                  <a:moveTo>
                    <a:pt x="0" y="40"/>
                  </a:moveTo>
                  <a:lnTo>
                    <a:pt x="43" y="0"/>
                  </a:lnTo>
                  <a:lnTo>
                    <a:pt x="405" y="0"/>
                  </a:lnTo>
                  <a:lnTo>
                    <a:pt x="365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07" name="Freeform 51"/>
            <p:cNvSpPr>
              <a:spLocks/>
            </p:cNvSpPr>
            <p:nvPr/>
          </p:nvSpPr>
          <p:spPr bwMode="auto">
            <a:xfrm>
              <a:off x="3262" y="485"/>
              <a:ext cx="402" cy="37"/>
            </a:xfrm>
            <a:custGeom>
              <a:avLst/>
              <a:gdLst>
                <a:gd name="T0" fmla="*/ 0 w 402"/>
                <a:gd name="T1" fmla="*/ 37 h 37"/>
                <a:gd name="T2" fmla="*/ 40 w 402"/>
                <a:gd name="T3" fmla="*/ 0 h 37"/>
                <a:gd name="T4" fmla="*/ 402 w 402"/>
                <a:gd name="T5" fmla="*/ 0 h 37"/>
                <a:gd name="T6" fmla="*/ 362 w 402"/>
                <a:gd name="T7" fmla="*/ 37 h 37"/>
                <a:gd name="T8" fmla="*/ 0 w 402"/>
                <a:gd name="T9" fmla="*/ 37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2"/>
                <a:gd name="T16" fmla="*/ 0 h 37"/>
                <a:gd name="T17" fmla="*/ 402 w 402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2" h="37">
                  <a:moveTo>
                    <a:pt x="0" y="37"/>
                  </a:moveTo>
                  <a:lnTo>
                    <a:pt x="40" y="0"/>
                  </a:lnTo>
                  <a:lnTo>
                    <a:pt x="402" y="0"/>
                  </a:lnTo>
                  <a:lnTo>
                    <a:pt x="362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C9C9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08" name="Freeform 52"/>
            <p:cNvSpPr>
              <a:spLocks/>
            </p:cNvSpPr>
            <p:nvPr/>
          </p:nvSpPr>
          <p:spPr bwMode="auto">
            <a:xfrm>
              <a:off x="3262" y="485"/>
              <a:ext cx="402" cy="37"/>
            </a:xfrm>
            <a:custGeom>
              <a:avLst/>
              <a:gdLst>
                <a:gd name="T0" fmla="*/ 0 w 402"/>
                <a:gd name="T1" fmla="*/ 37 h 37"/>
                <a:gd name="T2" fmla="*/ 40 w 402"/>
                <a:gd name="T3" fmla="*/ 0 h 37"/>
                <a:gd name="T4" fmla="*/ 402 w 402"/>
                <a:gd name="T5" fmla="*/ 0 h 37"/>
                <a:gd name="T6" fmla="*/ 362 w 402"/>
                <a:gd name="T7" fmla="*/ 37 h 37"/>
                <a:gd name="T8" fmla="*/ 0 w 402"/>
                <a:gd name="T9" fmla="*/ 37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2"/>
                <a:gd name="T16" fmla="*/ 0 h 37"/>
                <a:gd name="T17" fmla="*/ 402 w 402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2" h="37">
                  <a:moveTo>
                    <a:pt x="0" y="37"/>
                  </a:moveTo>
                  <a:lnTo>
                    <a:pt x="40" y="0"/>
                  </a:lnTo>
                  <a:lnTo>
                    <a:pt x="402" y="0"/>
                  </a:lnTo>
                  <a:lnTo>
                    <a:pt x="362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C9C9B6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09" name="Rectangle 53"/>
            <p:cNvSpPr>
              <a:spLocks noChangeArrowheads="1"/>
            </p:cNvSpPr>
            <p:nvPr/>
          </p:nvSpPr>
          <p:spPr bwMode="auto">
            <a:xfrm>
              <a:off x="3263" y="523"/>
              <a:ext cx="363" cy="285"/>
            </a:xfrm>
            <a:prstGeom prst="rect">
              <a:avLst/>
            </a:prstGeom>
            <a:solidFill>
              <a:srgbClr val="B7B79D"/>
            </a:solidFill>
            <a:ln w="4763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910" name="Rectangle 54"/>
            <p:cNvSpPr>
              <a:spLocks noChangeArrowheads="1"/>
            </p:cNvSpPr>
            <p:nvPr/>
          </p:nvSpPr>
          <p:spPr bwMode="auto">
            <a:xfrm>
              <a:off x="3294" y="560"/>
              <a:ext cx="301" cy="22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911" name="Freeform 55"/>
            <p:cNvSpPr>
              <a:spLocks/>
            </p:cNvSpPr>
            <p:nvPr/>
          </p:nvSpPr>
          <p:spPr bwMode="auto">
            <a:xfrm>
              <a:off x="3624" y="485"/>
              <a:ext cx="40" cy="321"/>
            </a:xfrm>
            <a:custGeom>
              <a:avLst/>
              <a:gdLst>
                <a:gd name="T0" fmla="*/ 0 w 40"/>
                <a:gd name="T1" fmla="*/ 321 h 321"/>
                <a:gd name="T2" fmla="*/ 40 w 40"/>
                <a:gd name="T3" fmla="*/ 282 h 321"/>
                <a:gd name="T4" fmla="*/ 40 w 40"/>
                <a:gd name="T5" fmla="*/ 0 h 321"/>
                <a:gd name="T6" fmla="*/ 0 w 40"/>
                <a:gd name="T7" fmla="*/ 37 h 321"/>
                <a:gd name="T8" fmla="*/ 0 w 40"/>
                <a:gd name="T9" fmla="*/ 321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21"/>
                <a:gd name="T17" fmla="*/ 40 w 40"/>
                <a:gd name="T18" fmla="*/ 321 h 3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21">
                  <a:moveTo>
                    <a:pt x="0" y="321"/>
                  </a:moveTo>
                  <a:lnTo>
                    <a:pt x="40" y="282"/>
                  </a:lnTo>
                  <a:lnTo>
                    <a:pt x="40" y="0"/>
                  </a:lnTo>
                  <a:lnTo>
                    <a:pt x="0" y="37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7A7A5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912" name="Freeform 56"/>
            <p:cNvSpPr>
              <a:spLocks/>
            </p:cNvSpPr>
            <p:nvPr/>
          </p:nvSpPr>
          <p:spPr bwMode="auto">
            <a:xfrm>
              <a:off x="3624" y="485"/>
              <a:ext cx="40" cy="321"/>
            </a:xfrm>
            <a:custGeom>
              <a:avLst/>
              <a:gdLst>
                <a:gd name="T0" fmla="*/ 0 w 40"/>
                <a:gd name="T1" fmla="*/ 321 h 321"/>
                <a:gd name="T2" fmla="*/ 40 w 40"/>
                <a:gd name="T3" fmla="*/ 282 h 321"/>
                <a:gd name="T4" fmla="*/ 40 w 40"/>
                <a:gd name="T5" fmla="*/ 0 h 321"/>
                <a:gd name="T6" fmla="*/ 0 w 40"/>
                <a:gd name="T7" fmla="*/ 37 h 321"/>
                <a:gd name="T8" fmla="*/ 0 w 40"/>
                <a:gd name="T9" fmla="*/ 321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21"/>
                <a:gd name="T17" fmla="*/ 40 w 40"/>
                <a:gd name="T18" fmla="*/ 321 h 3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21">
                  <a:moveTo>
                    <a:pt x="0" y="321"/>
                  </a:moveTo>
                  <a:lnTo>
                    <a:pt x="40" y="282"/>
                  </a:lnTo>
                  <a:lnTo>
                    <a:pt x="40" y="0"/>
                  </a:lnTo>
                  <a:lnTo>
                    <a:pt x="0" y="37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7A7A5A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2913" name="Picture 57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611" y="720"/>
              <a:ext cx="129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51" name="Oval 58"/>
          <p:cNvSpPr>
            <a:spLocks noChangeArrowheads="1"/>
          </p:cNvSpPr>
          <p:nvPr/>
        </p:nvSpPr>
        <p:spPr bwMode="auto">
          <a:xfrm rot="10800000">
            <a:off x="5375275" y="2047875"/>
            <a:ext cx="77788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52" name="AutoShape 59"/>
          <p:cNvCxnSpPr>
            <a:cxnSpLocks noChangeShapeType="1"/>
            <a:stCxn id="22551" idx="0"/>
            <a:endCxn id="22877" idx="6"/>
          </p:cNvCxnSpPr>
          <p:nvPr/>
        </p:nvCxnSpPr>
        <p:spPr bwMode="auto">
          <a:xfrm rot="5400000">
            <a:off x="5110163" y="2087563"/>
            <a:ext cx="266700" cy="34290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53" name="Text Box 60"/>
          <p:cNvSpPr txBox="1">
            <a:spLocks noChangeArrowheads="1"/>
          </p:cNvSpPr>
          <p:nvPr/>
        </p:nvSpPr>
        <p:spPr bwMode="auto">
          <a:xfrm>
            <a:off x="3995738" y="1366838"/>
            <a:ext cx="1460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1200">
                <a:cs typeface="Arial" charset="0"/>
              </a:rPr>
              <a:t>Green visits Brown</a:t>
            </a:r>
          </a:p>
        </p:txBody>
      </p:sp>
      <p:grpSp>
        <p:nvGrpSpPr>
          <p:cNvPr id="22554" name="Group 61"/>
          <p:cNvGrpSpPr>
            <a:grpSpLocks/>
          </p:cNvGrpSpPr>
          <p:nvPr/>
        </p:nvGrpSpPr>
        <p:grpSpPr bwMode="auto">
          <a:xfrm>
            <a:off x="4789488" y="1825625"/>
            <a:ext cx="185737" cy="87313"/>
            <a:chOff x="4469" y="2184"/>
            <a:chExt cx="400" cy="186"/>
          </a:xfrm>
        </p:grpSpPr>
        <p:grpSp>
          <p:nvGrpSpPr>
            <p:cNvPr id="22878" name="Group 62"/>
            <p:cNvGrpSpPr>
              <a:grpSpLocks/>
            </p:cNvGrpSpPr>
            <p:nvPr/>
          </p:nvGrpSpPr>
          <p:grpSpPr bwMode="auto">
            <a:xfrm>
              <a:off x="4469" y="2184"/>
              <a:ext cx="400" cy="186"/>
              <a:chOff x="4467" y="1746"/>
              <a:chExt cx="500" cy="665"/>
            </a:xfrm>
          </p:grpSpPr>
          <p:sp>
            <p:nvSpPr>
              <p:cNvPr id="22888" name="AutoShape 63"/>
              <p:cNvSpPr>
                <a:spLocks noChangeAspect="1" noChangeArrowheads="1" noTextEdit="1"/>
              </p:cNvSpPr>
              <p:nvPr/>
            </p:nvSpPr>
            <p:spPr bwMode="auto">
              <a:xfrm>
                <a:off x="4467" y="1746"/>
                <a:ext cx="500" cy="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89" name="Freeform 64"/>
              <p:cNvSpPr>
                <a:spLocks/>
              </p:cNvSpPr>
              <p:nvPr/>
            </p:nvSpPr>
            <p:spPr bwMode="auto">
              <a:xfrm>
                <a:off x="4469" y="1860"/>
                <a:ext cx="384" cy="549"/>
              </a:xfrm>
              <a:custGeom>
                <a:avLst/>
                <a:gdLst>
                  <a:gd name="T0" fmla="*/ 0 w 384"/>
                  <a:gd name="T1" fmla="*/ 0 h 549"/>
                  <a:gd name="T2" fmla="*/ 0 w 384"/>
                  <a:gd name="T3" fmla="*/ 549 h 549"/>
                  <a:gd name="T4" fmla="*/ 384 w 384"/>
                  <a:gd name="T5" fmla="*/ 549 h 549"/>
                  <a:gd name="T6" fmla="*/ 384 w 384"/>
                  <a:gd name="T7" fmla="*/ 0 h 549"/>
                  <a:gd name="T8" fmla="*/ 0 w 384"/>
                  <a:gd name="T9" fmla="*/ 0 h 549"/>
                  <a:gd name="T10" fmla="*/ 0 w 384"/>
                  <a:gd name="T11" fmla="*/ 0 h 54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4"/>
                  <a:gd name="T19" fmla="*/ 0 h 549"/>
                  <a:gd name="T20" fmla="*/ 384 w 384"/>
                  <a:gd name="T21" fmla="*/ 549 h 54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4" h="549">
                    <a:moveTo>
                      <a:pt x="0" y="0"/>
                    </a:moveTo>
                    <a:lnTo>
                      <a:pt x="0" y="549"/>
                    </a:lnTo>
                    <a:lnTo>
                      <a:pt x="384" y="549"/>
                    </a:lnTo>
                    <a:lnTo>
                      <a:pt x="3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B79D"/>
              </a:solidFill>
              <a:ln w="6350">
                <a:solidFill>
                  <a:srgbClr val="4A493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90" name="Freeform 65"/>
              <p:cNvSpPr>
                <a:spLocks/>
              </p:cNvSpPr>
              <p:nvPr/>
            </p:nvSpPr>
            <p:spPr bwMode="auto">
              <a:xfrm>
                <a:off x="4469" y="1748"/>
                <a:ext cx="496" cy="112"/>
              </a:xfrm>
              <a:custGeom>
                <a:avLst/>
                <a:gdLst>
                  <a:gd name="T0" fmla="*/ 0 w 496"/>
                  <a:gd name="T1" fmla="*/ 112 h 112"/>
                  <a:gd name="T2" fmla="*/ 112 w 496"/>
                  <a:gd name="T3" fmla="*/ 0 h 112"/>
                  <a:gd name="T4" fmla="*/ 496 w 496"/>
                  <a:gd name="T5" fmla="*/ 0 h 112"/>
                  <a:gd name="T6" fmla="*/ 384 w 496"/>
                  <a:gd name="T7" fmla="*/ 112 h 112"/>
                  <a:gd name="T8" fmla="*/ 0 w 496"/>
                  <a:gd name="T9" fmla="*/ 112 h 112"/>
                  <a:gd name="T10" fmla="*/ 0 w 496"/>
                  <a:gd name="T11" fmla="*/ 112 h 1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6"/>
                  <a:gd name="T19" fmla="*/ 0 h 112"/>
                  <a:gd name="T20" fmla="*/ 496 w 496"/>
                  <a:gd name="T21" fmla="*/ 112 h 1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6" h="112">
                    <a:moveTo>
                      <a:pt x="0" y="112"/>
                    </a:moveTo>
                    <a:lnTo>
                      <a:pt x="112" y="0"/>
                    </a:lnTo>
                    <a:lnTo>
                      <a:pt x="496" y="0"/>
                    </a:lnTo>
                    <a:lnTo>
                      <a:pt x="384" y="112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C8C8B6"/>
              </a:solidFill>
              <a:ln w="6350">
                <a:solidFill>
                  <a:srgbClr val="4A493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91" name="Freeform 66"/>
              <p:cNvSpPr>
                <a:spLocks/>
              </p:cNvSpPr>
              <p:nvPr/>
            </p:nvSpPr>
            <p:spPr bwMode="auto">
              <a:xfrm>
                <a:off x="4853" y="1748"/>
                <a:ext cx="112" cy="661"/>
              </a:xfrm>
              <a:custGeom>
                <a:avLst/>
                <a:gdLst>
                  <a:gd name="T0" fmla="*/ 0 w 112"/>
                  <a:gd name="T1" fmla="*/ 661 h 661"/>
                  <a:gd name="T2" fmla="*/ 112 w 112"/>
                  <a:gd name="T3" fmla="*/ 549 h 661"/>
                  <a:gd name="T4" fmla="*/ 112 w 112"/>
                  <a:gd name="T5" fmla="*/ 0 h 661"/>
                  <a:gd name="T6" fmla="*/ 0 w 112"/>
                  <a:gd name="T7" fmla="*/ 112 h 661"/>
                  <a:gd name="T8" fmla="*/ 0 w 112"/>
                  <a:gd name="T9" fmla="*/ 661 h 661"/>
                  <a:gd name="T10" fmla="*/ 0 w 112"/>
                  <a:gd name="T11" fmla="*/ 661 h 6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661"/>
                  <a:gd name="T20" fmla="*/ 112 w 112"/>
                  <a:gd name="T21" fmla="*/ 661 h 6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661">
                    <a:moveTo>
                      <a:pt x="0" y="661"/>
                    </a:moveTo>
                    <a:lnTo>
                      <a:pt x="112" y="549"/>
                    </a:lnTo>
                    <a:lnTo>
                      <a:pt x="112" y="0"/>
                    </a:lnTo>
                    <a:lnTo>
                      <a:pt x="0" y="112"/>
                    </a:lnTo>
                    <a:lnTo>
                      <a:pt x="0" y="661"/>
                    </a:lnTo>
                    <a:close/>
                  </a:path>
                </a:pathLst>
              </a:custGeom>
              <a:solidFill>
                <a:srgbClr val="7B7A5A"/>
              </a:solidFill>
              <a:ln w="6350">
                <a:solidFill>
                  <a:srgbClr val="4A493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879" name="Group 67"/>
            <p:cNvGrpSpPr>
              <a:grpSpLocks/>
            </p:cNvGrpSpPr>
            <p:nvPr/>
          </p:nvGrpSpPr>
          <p:grpSpPr bwMode="auto">
            <a:xfrm>
              <a:off x="4517" y="2241"/>
              <a:ext cx="196" cy="109"/>
              <a:chOff x="4118" y="1923"/>
              <a:chExt cx="196" cy="109"/>
            </a:xfrm>
          </p:grpSpPr>
          <p:sp>
            <p:nvSpPr>
              <p:cNvPr id="22880" name="Line 68"/>
              <p:cNvSpPr>
                <a:spLocks noChangeShapeType="1"/>
              </p:cNvSpPr>
              <p:nvPr/>
            </p:nvSpPr>
            <p:spPr bwMode="auto">
              <a:xfrm>
                <a:off x="4165" y="1994"/>
                <a:ext cx="109" cy="0"/>
              </a:xfrm>
              <a:prstGeom prst="line">
                <a:avLst/>
              </a:prstGeom>
              <a:noFill/>
              <a:ln w="14288">
                <a:solidFill>
                  <a:srgbClr val="EDEDE7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81" name="Line 69"/>
              <p:cNvSpPr>
                <a:spLocks noChangeShapeType="1"/>
              </p:cNvSpPr>
              <p:nvPr/>
            </p:nvSpPr>
            <p:spPr bwMode="auto">
              <a:xfrm>
                <a:off x="4165" y="1961"/>
                <a:ext cx="109" cy="0"/>
              </a:xfrm>
              <a:prstGeom prst="line">
                <a:avLst/>
              </a:prstGeom>
              <a:noFill/>
              <a:ln w="14288">
                <a:solidFill>
                  <a:srgbClr val="EDEDE7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82" name="Rectangle 70"/>
              <p:cNvSpPr>
                <a:spLocks noChangeArrowheads="1"/>
              </p:cNvSpPr>
              <p:nvPr/>
            </p:nvSpPr>
            <p:spPr bwMode="auto">
              <a:xfrm>
                <a:off x="4122" y="1927"/>
                <a:ext cx="192" cy="105"/>
              </a:xfrm>
              <a:prstGeom prst="rect">
                <a:avLst/>
              </a:prstGeom>
              <a:noFill/>
              <a:ln w="14288">
                <a:solidFill>
                  <a:srgbClr val="EDEDE7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83" name="Line 71"/>
              <p:cNvSpPr>
                <a:spLocks noChangeShapeType="1"/>
              </p:cNvSpPr>
              <p:nvPr/>
            </p:nvSpPr>
            <p:spPr bwMode="auto">
              <a:xfrm>
                <a:off x="4218" y="1993"/>
                <a:ext cx="0" cy="0"/>
              </a:xfrm>
              <a:prstGeom prst="line">
                <a:avLst/>
              </a:prstGeom>
              <a:noFill/>
              <a:ln w="14288">
                <a:solidFill>
                  <a:srgbClr val="EDEDE7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84" name="Line 72"/>
              <p:cNvSpPr>
                <a:spLocks noChangeShapeType="1"/>
              </p:cNvSpPr>
              <p:nvPr/>
            </p:nvSpPr>
            <p:spPr bwMode="auto">
              <a:xfrm>
                <a:off x="4161" y="1990"/>
                <a:ext cx="109" cy="0"/>
              </a:xfrm>
              <a:prstGeom prst="line">
                <a:avLst/>
              </a:prstGeom>
              <a:noFill/>
              <a:ln w="14288">
                <a:solidFill>
                  <a:srgbClr val="4A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85" name="Line 73"/>
              <p:cNvSpPr>
                <a:spLocks noChangeShapeType="1"/>
              </p:cNvSpPr>
              <p:nvPr/>
            </p:nvSpPr>
            <p:spPr bwMode="auto">
              <a:xfrm>
                <a:off x="4161" y="1957"/>
                <a:ext cx="109" cy="0"/>
              </a:xfrm>
              <a:prstGeom prst="line">
                <a:avLst/>
              </a:prstGeom>
              <a:noFill/>
              <a:ln w="14288">
                <a:solidFill>
                  <a:srgbClr val="4A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86" name="Rectangle 74"/>
              <p:cNvSpPr>
                <a:spLocks noChangeArrowheads="1"/>
              </p:cNvSpPr>
              <p:nvPr/>
            </p:nvSpPr>
            <p:spPr bwMode="auto">
              <a:xfrm>
                <a:off x="4118" y="1923"/>
                <a:ext cx="192" cy="105"/>
              </a:xfrm>
              <a:prstGeom prst="rect">
                <a:avLst/>
              </a:prstGeom>
              <a:noFill/>
              <a:ln w="14288">
                <a:solidFill>
                  <a:srgbClr val="4A493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87" name="Line 75"/>
              <p:cNvSpPr>
                <a:spLocks noChangeShapeType="1"/>
              </p:cNvSpPr>
              <p:nvPr/>
            </p:nvSpPr>
            <p:spPr bwMode="auto">
              <a:xfrm>
                <a:off x="4214" y="1989"/>
                <a:ext cx="0" cy="0"/>
              </a:xfrm>
              <a:prstGeom prst="line">
                <a:avLst/>
              </a:prstGeom>
              <a:noFill/>
              <a:ln w="14288">
                <a:solidFill>
                  <a:srgbClr val="4A493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22555" name="Picture 76" descr="lafonera"/>
          <p:cNvPicPr>
            <a:picLocks noChangeAspect="1" noChangeArrowheads="1"/>
          </p:cNvPicPr>
          <p:nvPr/>
        </p:nvPicPr>
        <p:blipFill>
          <a:blip r:embed="rId10" cstate="print"/>
          <a:srcRect l="10001" t="11203" r="9412" b="8241"/>
          <a:stretch>
            <a:fillRect/>
          </a:stretch>
        </p:blipFill>
        <p:spPr bwMode="auto">
          <a:xfrm>
            <a:off x="4551363" y="2139950"/>
            <a:ext cx="236537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6" name="Picture 77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07217" flipH="1">
            <a:off x="4143375" y="2452688"/>
            <a:ext cx="266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57" name="Group 78"/>
          <p:cNvGrpSpPr>
            <a:grpSpLocks/>
          </p:cNvGrpSpPr>
          <p:nvPr/>
        </p:nvGrpSpPr>
        <p:grpSpPr bwMode="auto">
          <a:xfrm>
            <a:off x="4949825" y="2316163"/>
            <a:ext cx="149225" cy="96837"/>
            <a:chOff x="5020" y="2371"/>
            <a:chExt cx="217" cy="141"/>
          </a:xfrm>
        </p:grpSpPr>
        <p:sp>
          <p:nvSpPr>
            <p:cNvPr id="22869" name="Oval 79"/>
            <p:cNvSpPr>
              <a:spLocks noChangeArrowheads="1"/>
            </p:cNvSpPr>
            <p:nvPr/>
          </p:nvSpPr>
          <p:spPr bwMode="auto">
            <a:xfrm>
              <a:off x="5094" y="2371"/>
              <a:ext cx="95" cy="58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70" name="Oval 80"/>
            <p:cNvSpPr>
              <a:spLocks noChangeArrowheads="1"/>
            </p:cNvSpPr>
            <p:nvPr/>
          </p:nvSpPr>
          <p:spPr bwMode="auto">
            <a:xfrm>
              <a:off x="5042" y="2386"/>
              <a:ext cx="72" cy="59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71" name="Oval 81"/>
            <p:cNvSpPr>
              <a:spLocks noChangeArrowheads="1"/>
            </p:cNvSpPr>
            <p:nvPr/>
          </p:nvSpPr>
          <p:spPr bwMode="auto">
            <a:xfrm>
              <a:off x="5020" y="2421"/>
              <a:ext cx="49" cy="48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72" name="Oval 82"/>
            <p:cNvSpPr>
              <a:spLocks noChangeArrowheads="1"/>
            </p:cNvSpPr>
            <p:nvPr/>
          </p:nvSpPr>
          <p:spPr bwMode="auto">
            <a:xfrm>
              <a:off x="5034" y="2442"/>
              <a:ext cx="74" cy="52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73" name="Oval 83"/>
            <p:cNvSpPr>
              <a:spLocks noChangeArrowheads="1"/>
            </p:cNvSpPr>
            <p:nvPr/>
          </p:nvSpPr>
          <p:spPr bwMode="auto">
            <a:xfrm>
              <a:off x="5167" y="2418"/>
              <a:ext cx="70" cy="45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74" name="Oval 84"/>
            <p:cNvSpPr>
              <a:spLocks noChangeArrowheads="1"/>
            </p:cNvSpPr>
            <p:nvPr/>
          </p:nvSpPr>
          <p:spPr bwMode="auto">
            <a:xfrm>
              <a:off x="5161" y="2427"/>
              <a:ext cx="69" cy="75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75" name="Oval 85"/>
            <p:cNvSpPr>
              <a:spLocks noChangeArrowheads="1"/>
            </p:cNvSpPr>
            <p:nvPr/>
          </p:nvSpPr>
          <p:spPr bwMode="auto">
            <a:xfrm>
              <a:off x="5059" y="2404"/>
              <a:ext cx="141" cy="76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76" name="Oval 86"/>
            <p:cNvSpPr>
              <a:spLocks noChangeArrowheads="1"/>
            </p:cNvSpPr>
            <p:nvPr/>
          </p:nvSpPr>
          <p:spPr bwMode="auto">
            <a:xfrm>
              <a:off x="5156" y="2388"/>
              <a:ext cx="71" cy="46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77" name="Oval 87"/>
            <p:cNvSpPr>
              <a:spLocks noChangeArrowheads="1"/>
            </p:cNvSpPr>
            <p:nvPr/>
          </p:nvSpPr>
          <p:spPr bwMode="auto">
            <a:xfrm>
              <a:off x="5087" y="2451"/>
              <a:ext cx="110" cy="61"/>
            </a:xfrm>
            <a:prstGeom prst="ellipse">
              <a:avLst/>
            </a:prstGeom>
            <a:solidFill>
              <a:srgbClr val="800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2558" name="Oval 88"/>
          <p:cNvSpPr>
            <a:spLocks noChangeArrowheads="1"/>
          </p:cNvSpPr>
          <p:nvPr/>
        </p:nvSpPr>
        <p:spPr bwMode="auto">
          <a:xfrm rot="10800000">
            <a:off x="5176838" y="2279650"/>
            <a:ext cx="77787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59" name="AutoShape 89"/>
          <p:cNvCxnSpPr>
            <a:cxnSpLocks noChangeShapeType="1"/>
            <a:stCxn id="22558" idx="0"/>
            <a:endCxn id="22874" idx="6"/>
          </p:cNvCxnSpPr>
          <p:nvPr/>
        </p:nvCxnSpPr>
        <p:spPr bwMode="auto">
          <a:xfrm rot="5400000">
            <a:off x="5144294" y="2307432"/>
            <a:ext cx="22225" cy="122237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60" name="Oval 90"/>
          <p:cNvSpPr>
            <a:spLocks noChangeArrowheads="1"/>
          </p:cNvSpPr>
          <p:nvPr/>
        </p:nvSpPr>
        <p:spPr bwMode="auto">
          <a:xfrm rot="10800000">
            <a:off x="5103813" y="2259013"/>
            <a:ext cx="77787" cy="77787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61" name="AutoShape 91"/>
          <p:cNvCxnSpPr>
            <a:cxnSpLocks noChangeShapeType="1"/>
            <a:stCxn id="22560" idx="0"/>
            <a:endCxn id="22874" idx="6"/>
          </p:cNvCxnSpPr>
          <p:nvPr/>
        </p:nvCxnSpPr>
        <p:spPr bwMode="auto">
          <a:xfrm rot="5400000">
            <a:off x="5098256" y="2334420"/>
            <a:ext cx="41275" cy="49212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62" name="Oval 92"/>
          <p:cNvSpPr>
            <a:spLocks noChangeArrowheads="1"/>
          </p:cNvSpPr>
          <p:nvPr/>
        </p:nvSpPr>
        <p:spPr bwMode="auto">
          <a:xfrm rot="10800000">
            <a:off x="5156200" y="2185988"/>
            <a:ext cx="77788" cy="77787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63" name="AutoShape 93"/>
          <p:cNvCxnSpPr>
            <a:cxnSpLocks noChangeShapeType="1"/>
            <a:stCxn id="22562" idx="0"/>
            <a:endCxn id="22874" idx="6"/>
          </p:cNvCxnSpPr>
          <p:nvPr/>
        </p:nvCxnSpPr>
        <p:spPr bwMode="auto">
          <a:xfrm rot="5400000">
            <a:off x="5087938" y="2271713"/>
            <a:ext cx="114300" cy="10160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64" name="Oval 94"/>
          <p:cNvSpPr>
            <a:spLocks noChangeArrowheads="1"/>
          </p:cNvSpPr>
          <p:nvPr/>
        </p:nvSpPr>
        <p:spPr bwMode="auto">
          <a:xfrm rot="10800000">
            <a:off x="5073650" y="2168525"/>
            <a:ext cx="76200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65" name="AutoShape 95"/>
          <p:cNvCxnSpPr>
            <a:cxnSpLocks noChangeShapeType="1"/>
            <a:stCxn id="22564" idx="0"/>
            <a:endCxn id="22875" idx="6"/>
          </p:cNvCxnSpPr>
          <p:nvPr/>
        </p:nvCxnSpPr>
        <p:spPr bwMode="auto">
          <a:xfrm rot="5400000">
            <a:off x="5033963" y="2286000"/>
            <a:ext cx="119062" cy="39688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66" name="Oval 96"/>
          <p:cNvSpPr>
            <a:spLocks noChangeArrowheads="1"/>
          </p:cNvSpPr>
          <p:nvPr/>
        </p:nvSpPr>
        <p:spPr bwMode="auto">
          <a:xfrm rot="10800000">
            <a:off x="4810125" y="1774825"/>
            <a:ext cx="77788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67" name="AutoShape 97"/>
          <p:cNvCxnSpPr>
            <a:cxnSpLocks noChangeShapeType="1"/>
            <a:stCxn id="22566" idx="2"/>
            <a:endCxn id="22869" idx="0"/>
          </p:cNvCxnSpPr>
          <p:nvPr/>
        </p:nvCxnSpPr>
        <p:spPr bwMode="auto">
          <a:xfrm>
            <a:off x="4887913" y="1814513"/>
            <a:ext cx="146050" cy="50165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68" name="Oval 98"/>
          <p:cNvSpPr>
            <a:spLocks noChangeArrowheads="1"/>
          </p:cNvSpPr>
          <p:nvPr/>
        </p:nvSpPr>
        <p:spPr bwMode="auto">
          <a:xfrm rot="10800000">
            <a:off x="4884738" y="1868488"/>
            <a:ext cx="76200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69" name="AutoShape 99"/>
          <p:cNvCxnSpPr>
            <a:cxnSpLocks noChangeShapeType="1"/>
            <a:stCxn id="22568" idx="2"/>
            <a:endCxn id="22869" idx="0"/>
          </p:cNvCxnSpPr>
          <p:nvPr/>
        </p:nvCxnSpPr>
        <p:spPr bwMode="auto">
          <a:xfrm>
            <a:off x="4962525" y="1908175"/>
            <a:ext cx="71438" cy="407988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70" name="Oval 100"/>
          <p:cNvSpPr>
            <a:spLocks noChangeArrowheads="1"/>
          </p:cNvSpPr>
          <p:nvPr/>
        </p:nvSpPr>
        <p:spPr bwMode="auto">
          <a:xfrm>
            <a:off x="5059363" y="1830388"/>
            <a:ext cx="76200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71" name="AutoShape 101"/>
          <p:cNvCxnSpPr>
            <a:cxnSpLocks noChangeShapeType="1"/>
            <a:stCxn id="22570" idx="2"/>
            <a:endCxn id="22869" idx="7"/>
          </p:cNvCxnSpPr>
          <p:nvPr/>
        </p:nvCxnSpPr>
        <p:spPr bwMode="auto">
          <a:xfrm rot="10800000" flipV="1">
            <a:off x="5056188" y="1868488"/>
            <a:ext cx="3175" cy="454025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72" name="Oval 102"/>
          <p:cNvSpPr>
            <a:spLocks noChangeArrowheads="1"/>
          </p:cNvSpPr>
          <p:nvPr/>
        </p:nvSpPr>
        <p:spPr bwMode="auto">
          <a:xfrm>
            <a:off x="5194300" y="1860550"/>
            <a:ext cx="76200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73" name="AutoShape 103"/>
          <p:cNvCxnSpPr>
            <a:cxnSpLocks noChangeShapeType="1"/>
            <a:stCxn id="22572" idx="2"/>
            <a:endCxn id="22869" idx="7"/>
          </p:cNvCxnSpPr>
          <p:nvPr/>
        </p:nvCxnSpPr>
        <p:spPr bwMode="auto">
          <a:xfrm rot="10800000" flipV="1">
            <a:off x="5056188" y="1898650"/>
            <a:ext cx="138112" cy="423863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74" name="Oval 104"/>
          <p:cNvSpPr>
            <a:spLocks noChangeArrowheads="1"/>
          </p:cNvSpPr>
          <p:nvPr/>
        </p:nvSpPr>
        <p:spPr bwMode="auto">
          <a:xfrm>
            <a:off x="5122863" y="1778000"/>
            <a:ext cx="77787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75" name="AutoShape 105"/>
          <p:cNvCxnSpPr>
            <a:cxnSpLocks noChangeShapeType="1"/>
            <a:stCxn id="22574" idx="2"/>
            <a:endCxn id="22869" idx="7"/>
          </p:cNvCxnSpPr>
          <p:nvPr/>
        </p:nvCxnSpPr>
        <p:spPr bwMode="auto">
          <a:xfrm rot="10800000" flipV="1">
            <a:off x="5056188" y="1816100"/>
            <a:ext cx="66675" cy="506413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76" name="Oval 106"/>
          <p:cNvSpPr>
            <a:spLocks noChangeArrowheads="1"/>
          </p:cNvSpPr>
          <p:nvPr/>
        </p:nvSpPr>
        <p:spPr bwMode="auto">
          <a:xfrm rot="-10466250">
            <a:off x="4135438" y="2547938"/>
            <a:ext cx="76200" cy="77787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77" name="AutoShape 107"/>
          <p:cNvCxnSpPr>
            <a:cxnSpLocks noChangeShapeType="1"/>
            <a:stCxn id="22576" idx="2"/>
            <a:endCxn id="22872" idx="4"/>
          </p:cNvCxnSpPr>
          <p:nvPr/>
        </p:nvCxnSpPr>
        <p:spPr bwMode="auto">
          <a:xfrm flipV="1">
            <a:off x="4211638" y="2400300"/>
            <a:ext cx="773112" cy="19050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78" name="Oval 108"/>
          <p:cNvSpPr>
            <a:spLocks noChangeArrowheads="1"/>
          </p:cNvSpPr>
          <p:nvPr/>
        </p:nvSpPr>
        <p:spPr bwMode="auto">
          <a:xfrm rot="-10466250">
            <a:off x="4210050" y="2603500"/>
            <a:ext cx="77788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79" name="AutoShape 109"/>
          <p:cNvCxnSpPr>
            <a:cxnSpLocks noChangeShapeType="1"/>
            <a:stCxn id="22578" idx="2"/>
            <a:endCxn id="22872" idx="4"/>
          </p:cNvCxnSpPr>
          <p:nvPr/>
        </p:nvCxnSpPr>
        <p:spPr bwMode="auto">
          <a:xfrm flipV="1">
            <a:off x="4287838" y="2400300"/>
            <a:ext cx="696912" cy="246063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80" name="Oval 110"/>
          <p:cNvSpPr>
            <a:spLocks noChangeArrowheads="1"/>
          </p:cNvSpPr>
          <p:nvPr/>
        </p:nvSpPr>
        <p:spPr bwMode="auto">
          <a:xfrm rot="-10466250">
            <a:off x="4211638" y="2519363"/>
            <a:ext cx="76200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81" name="AutoShape 111"/>
          <p:cNvCxnSpPr>
            <a:cxnSpLocks noChangeShapeType="1"/>
            <a:stCxn id="22580" idx="2"/>
            <a:endCxn id="22872" idx="4"/>
          </p:cNvCxnSpPr>
          <p:nvPr/>
        </p:nvCxnSpPr>
        <p:spPr bwMode="auto">
          <a:xfrm flipV="1">
            <a:off x="4287838" y="2400300"/>
            <a:ext cx="696912" cy="161925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82" name="Oval 112"/>
          <p:cNvSpPr>
            <a:spLocks noChangeArrowheads="1"/>
          </p:cNvSpPr>
          <p:nvPr/>
        </p:nvSpPr>
        <p:spPr bwMode="auto">
          <a:xfrm rot="-10466250">
            <a:off x="4249738" y="2576513"/>
            <a:ext cx="76200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83" name="AutoShape 113"/>
          <p:cNvCxnSpPr>
            <a:cxnSpLocks noChangeShapeType="1"/>
            <a:stCxn id="22582" idx="2"/>
            <a:endCxn id="22872" idx="4"/>
          </p:cNvCxnSpPr>
          <p:nvPr/>
        </p:nvCxnSpPr>
        <p:spPr bwMode="auto">
          <a:xfrm flipV="1">
            <a:off x="4325938" y="2400300"/>
            <a:ext cx="658812" cy="219075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84" name="Oval 114"/>
          <p:cNvSpPr>
            <a:spLocks noChangeArrowheads="1"/>
          </p:cNvSpPr>
          <p:nvPr/>
        </p:nvSpPr>
        <p:spPr bwMode="auto">
          <a:xfrm rot="-10466250">
            <a:off x="4668838" y="2203450"/>
            <a:ext cx="77787" cy="77788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85" name="AutoShape 115"/>
          <p:cNvCxnSpPr>
            <a:cxnSpLocks noChangeShapeType="1"/>
            <a:stCxn id="22584" idx="2"/>
            <a:endCxn id="22871" idx="0"/>
          </p:cNvCxnSpPr>
          <p:nvPr/>
        </p:nvCxnSpPr>
        <p:spPr bwMode="auto">
          <a:xfrm>
            <a:off x="4746625" y="2246313"/>
            <a:ext cx="220663" cy="103187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86" name="Oval 116"/>
          <p:cNvSpPr>
            <a:spLocks noChangeArrowheads="1"/>
          </p:cNvSpPr>
          <p:nvPr/>
        </p:nvSpPr>
        <p:spPr bwMode="auto">
          <a:xfrm rot="-10466250">
            <a:off x="4095750" y="2128838"/>
            <a:ext cx="77788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87" name="AutoShape 117"/>
          <p:cNvCxnSpPr>
            <a:cxnSpLocks noChangeShapeType="1"/>
            <a:stCxn id="22586" idx="2"/>
            <a:endCxn id="22870" idx="0"/>
          </p:cNvCxnSpPr>
          <p:nvPr/>
        </p:nvCxnSpPr>
        <p:spPr bwMode="auto">
          <a:xfrm>
            <a:off x="4173538" y="2170113"/>
            <a:ext cx="815975" cy="157162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88" name="Oval 118"/>
          <p:cNvSpPr>
            <a:spLocks noChangeArrowheads="1"/>
          </p:cNvSpPr>
          <p:nvPr/>
        </p:nvSpPr>
        <p:spPr bwMode="auto">
          <a:xfrm rot="-5099572">
            <a:off x="3875881" y="1762919"/>
            <a:ext cx="77788" cy="76200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89" name="AutoShape 119"/>
          <p:cNvCxnSpPr>
            <a:cxnSpLocks noChangeShapeType="1"/>
            <a:stCxn id="22588" idx="2"/>
            <a:endCxn id="22871" idx="2"/>
          </p:cNvCxnSpPr>
          <p:nvPr/>
        </p:nvCxnSpPr>
        <p:spPr bwMode="auto">
          <a:xfrm rot="16200000" flipH="1">
            <a:off x="4167981" y="1585119"/>
            <a:ext cx="525463" cy="1038225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90" name="Oval 120"/>
          <p:cNvSpPr>
            <a:spLocks noChangeArrowheads="1"/>
          </p:cNvSpPr>
          <p:nvPr/>
        </p:nvSpPr>
        <p:spPr bwMode="auto">
          <a:xfrm rot="-5099572">
            <a:off x="3912394" y="1697831"/>
            <a:ext cx="76200" cy="77788"/>
          </a:xfrm>
          <a:prstGeom prst="ellipse">
            <a:avLst/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91" name="AutoShape 121"/>
          <p:cNvCxnSpPr>
            <a:cxnSpLocks noChangeShapeType="1"/>
            <a:stCxn id="22590" idx="2"/>
            <a:endCxn id="22871" idx="2"/>
          </p:cNvCxnSpPr>
          <p:nvPr/>
        </p:nvCxnSpPr>
        <p:spPr bwMode="auto">
          <a:xfrm rot="16200000" flipH="1">
            <a:off x="4153694" y="1570832"/>
            <a:ext cx="590550" cy="1001712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592" name="Oval 122"/>
          <p:cNvSpPr>
            <a:spLocks noChangeArrowheads="1"/>
          </p:cNvSpPr>
          <p:nvPr/>
        </p:nvSpPr>
        <p:spPr bwMode="auto">
          <a:xfrm rot="-10469713">
            <a:off x="4548188" y="1698625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93" name="AutoShape 123"/>
          <p:cNvCxnSpPr>
            <a:cxnSpLocks noChangeShapeType="1"/>
            <a:stCxn id="22592" idx="2"/>
            <a:endCxn id="22860" idx="0"/>
          </p:cNvCxnSpPr>
          <p:nvPr/>
        </p:nvCxnSpPr>
        <p:spPr bwMode="auto">
          <a:xfrm>
            <a:off x="4624388" y="1741488"/>
            <a:ext cx="76200" cy="100012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sp>
        <p:nvSpPr>
          <p:cNvPr id="22594" name="Oval 124"/>
          <p:cNvSpPr>
            <a:spLocks noChangeArrowheads="1"/>
          </p:cNvSpPr>
          <p:nvPr/>
        </p:nvSpPr>
        <p:spPr bwMode="auto">
          <a:xfrm rot="-10469713">
            <a:off x="4568825" y="1751013"/>
            <a:ext cx="76200" cy="77787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defTabSz="1279525"/>
            <a:endParaRPr lang="en-US" sz="2500">
              <a:cs typeface="Arial" charset="0"/>
            </a:endParaRPr>
          </a:p>
        </p:txBody>
      </p:sp>
      <p:cxnSp>
        <p:nvCxnSpPr>
          <p:cNvPr id="22595" name="AutoShape 125"/>
          <p:cNvCxnSpPr>
            <a:cxnSpLocks noChangeShapeType="1"/>
            <a:stCxn id="22594" idx="2"/>
            <a:endCxn id="22860" idx="0"/>
          </p:cNvCxnSpPr>
          <p:nvPr/>
        </p:nvCxnSpPr>
        <p:spPr bwMode="auto">
          <a:xfrm>
            <a:off x="4645025" y="1793875"/>
            <a:ext cx="55563" cy="47625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sp>
        <p:nvSpPr>
          <p:cNvPr id="22596" name="Oval 126"/>
          <p:cNvSpPr>
            <a:spLocks noChangeArrowheads="1"/>
          </p:cNvSpPr>
          <p:nvPr/>
        </p:nvSpPr>
        <p:spPr bwMode="auto">
          <a:xfrm rot="-10469713">
            <a:off x="4508500" y="1785938"/>
            <a:ext cx="77788" cy="76200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597" name="AutoShape 127"/>
          <p:cNvCxnSpPr>
            <a:cxnSpLocks noChangeShapeType="1"/>
            <a:stCxn id="22596" idx="2"/>
            <a:endCxn id="22860" idx="0"/>
          </p:cNvCxnSpPr>
          <p:nvPr/>
        </p:nvCxnSpPr>
        <p:spPr bwMode="auto">
          <a:xfrm>
            <a:off x="4586288" y="1828800"/>
            <a:ext cx="114300" cy="12700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grpSp>
        <p:nvGrpSpPr>
          <p:cNvPr id="22598" name="Group 128"/>
          <p:cNvGrpSpPr>
            <a:grpSpLocks/>
          </p:cNvGrpSpPr>
          <p:nvPr/>
        </p:nvGrpSpPr>
        <p:grpSpPr bwMode="auto">
          <a:xfrm>
            <a:off x="4606925" y="1841500"/>
            <a:ext cx="166688" cy="90488"/>
            <a:chOff x="5020" y="2371"/>
            <a:chExt cx="217" cy="141"/>
          </a:xfrm>
        </p:grpSpPr>
        <p:sp>
          <p:nvSpPr>
            <p:cNvPr id="22860" name="Oval 129"/>
            <p:cNvSpPr>
              <a:spLocks noChangeArrowheads="1"/>
            </p:cNvSpPr>
            <p:nvPr/>
          </p:nvSpPr>
          <p:spPr bwMode="auto">
            <a:xfrm>
              <a:off x="5094" y="2371"/>
              <a:ext cx="95" cy="58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61" name="Oval 130"/>
            <p:cNvSpPr>
              <a:spLocks noChangeArrowheads="1"/>
            </p:cNvSpPr>
            <p:nvPr/>
          </p:nvSpPr>
          <p:spPr bwMode="auto">
            <a:xfrm>
              <a:off x="5042" y="2386"/>
              <a:ext cx="72" cy="59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62" name="Oval 131"/>
            <p:cNvSpPr>
              <a:spLocks noChangeArrowheads="1"/>
            </p:cNvSpPr>
            <p:nvPr/>
          </p:nvSpPr>
          <p:spPr bwMode="auto">
            <a:xfrm>
              <a:off x="5020" y="2421"/>
              <a:ext cx="49" cy="48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63" name="Oval 132"/>
            <p:cNvSpPr>
              <a:spLocks noChangeArrowheads="1"/>
            </p:cNvSpPr>
            <p:nvPr/>
          </p:nvSpPr>
          <p:spPr bwMode="auto">
            <a:xfrm>
              <a:off x="5034" y="2442"/>
              <a:ext cx="74" cy="52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64" name="Oval 133"/>
            <p:cNvSpPr>
              <a:spLocks noChangeArrowheads="1"/>
            </p:cNvSpPr>
            <p:nvPr/>
          </p:nvSpPr>
          <p:spPr bwMode="auto">
            <a:xfrm>
              <a:off x="5167" y="2418"/>
              <a:ext cx="70" cy="45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65" name="Oval 134"/>
            <p:cNvSpPr>
              <a:spLocks noChangeArrowheads="1"/>
            </p:cNvSpPr>
            <p:nvPr/>
          </p:nvSpPr>
          <p:spPr bwMode="auto">
            <a:xfrm>
              <a:off x="5161" y="2427"/>
              <a:ext cx="69" cy="75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66" name="Oval 135"/>
            <p:cNvSpPr>
              <a:spLocks noChangeArrowheads="1"/>
            </p:cNvSpPr>
            <p:nvPr/>
          </p:nvSpPr>
          <p:spPr bwMode="auto">
            <a:xfrm>
              <a:off x="5059" y="2404"/>
              <a:ext cx="141" cy="76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67" name="Oval 136"/>
            <p:cNvSpPr>
              <a:spLocks noChangeArrowheads="1"/>
            </p:cNvSpPr>
            <p:nvPr/>
          </p:nvSpPr>
          <p:spPr bwMode="auto">
            <a:xfrm>
              <a:off x="5156" y="2388"/>
              <a:ext cx="71" cy="46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68" name="Oval 137"/>
            <p:cNvSpPr>
              <a:spLocks noChangeArrowheads="1"/>
            </p:cNvSpPr>
            <p:nvPr/>
          </p:nvSpPr>
          <p:spPr bwMode="auto">
            <a:xfrm>
              <a:off x="5087" y="2451"/>
              <a:ext cx="110" cy="61"/>
            </a:xfrm>
            <a:prstGeom prst="ellipse">
              <a:avLst/>
            </a:prstGeom>
            <a:solidFill>
              <a:srgbClr val="0080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2599" name="AutoShape 138"/>
          <p:cNvSpPr>
            <a:spLocks noChangeArrowheads="1"/>
          </p:cNvSpPr>
          <p:nvPr/>
        </p:nvSpPr>
        <p:spPr bwMode="auto">
          <a:xfrm>
            <a:off x="6953250" y="2025650"/>
            <a:ext cx="1866900" cy="1198563"/>
          </a:xfrm>
          <a:prstGeom prst="roundRect">
            <a:avLst>
              <a:gd name="adj" fmla="val 7870"/>
            </a:avLst>
          </a:prstGeom>
          <a:solidFill>
            <a:srgbClr val="3366FF">
              <a:alpha val="10196"/>
            </a:srgbClr>
          </a:solidFill>
          <a:ln w="9525" algn="ctr">
            <a:noFill/>
            <a:round/>
            <a:headEnd/>
            <a:tailEnd/>
          </a:ln>
        </p:spPr>
        <p:txBody>
          <a:bodyPr wrap="none" lIns="36000" tIns="36000" rIns="36000" bIns="36000"/>
          <a:lstStyle/>
          <a:p>
            <a:pPr defTabSz="1279525"/>
            <a:r>
              <a:rPr lang="en-GB" sz="1200">
                <a:cs typeface="Arial" charset="0"/>
              </a:rPr>
              <a:t>PN Services at work</a:t>
            </a:r>
          </a:p>
        </p:txBody>
      </p:sp>
      <p:sp>
        <p:nvSpPr>
          <p:cNvPr id="22600" name="AutoShape 139"/>
          <p:cNvSpPr>
            <a:spLocks noChangeArrowheads="1"/>
          </p:cNvSpPr>
          <p:nvPr/>
        </p:nvSpPr>
        <p:spPr bwMode="auto">
          <a:xfrm>
            <a:off x="6745288" y="3756025"/>
            <a:ext cx="1660525" cy="930275"/>
          </a:xfrm>
          <a:prstGeom prst="roundRect">
            <a:avLst>
              <a:gd name="adj" fmla="val 7870"/>
            </a:avLst>
          </a:prstGeom>
          <a:solidFill>
            <a:srgbClr val="FF9900">
              <a:alpha val="39999"/>
            </a:srgbClr>
          </a:solidFill>
          <a:ln w="9525" algn="ctr">
            <a:noFill/>
            <a:round/>
            <a:headEnd/>
            <a:tailEnd/>
          </a:ln>
        </p:spPr>
        <p:txBody>
          <a:bodyPr wrap="none" lIns="36000" tIns="36000" rIns="36000" bIns="36000" anchor="b" anchorCtr="1"/>
          <a:lstStyle/>
          <a:p>
            <a:pPr defTabSz="1279525"/>
            <a:r>
              <a:rPr lang="en-GB" sz="1200">
                <a:cs typeface="Arial" charset="0"/>
              </a:rPr>
              <a:t>Public PN Services</a:t>
            </a:r>
          </a:p>
        </p:txBody>
      </p:sp>
      <p:grpSp>
        <p:nvGrpSpPr>
          <p:cNvPr id="22601" name="Group 140"/>
          <p:cNvGrpSpPr>
            <a:grpSpLocks/>
          </p:cNvGrpSpPr>
          <p:nvPr/>
        </p:nvGrpSpPr>
        <p:grpSpPr bwMode="auto">
          <a:xfrm>
            <a:off x="3598863" y="3902075"/>
            <a:ext cx="1333500" cy="1233488"/>
            <a:chOff x="2952" y="3879"/>
            <a:chExt cx="1095" cy="1013"/>
          </a:xfrm>
        </p:grpSpPr>
        <p:sp>
          <p:nvSpPr>
            <p:cNvPr id="22840" name="AutoShape 141"/>
            <p:cNvSpPr>
              <a:spLocks noChangeArrowheads="1"/>
            </p:cNvSpPr>
            <p:nvPr/>
          </p:nvSpPr>
          <p:spPr bwMode="auto">
            <a:xfrm>
              <a:off x="2952" y="3998"/>
              <a:ext cx="1088" cy="894"/>
            </a:xfrm>
            <a:prstGeom prst="roundRect">
              <a:avLst>
                <a:gd name="adj" fmla="val 10204"/>
              </a:avLst>
            </a:prstGeom>
            <a:solidFill>
              <a:srgbClr val="CCFFCC"/>
            </a:solidFill>
            <a:ln w="9525" algn="ctr">
              <a:noFill/>
              <a:round/>
              <a:headEnd/>
              <a:tailEnd/>
            </a:ln>
          </p:spPr>
          <p:txBody>
            <a:bodyPr wrap="none" lIns="36000" tIns="36000" rIns="36000" bIns="36000" anchor="b" anchorCtr="1"/>
            <a:lstStyle/>
            <a:p>
              <a:pPr defTabSz="1279525"/>
              <a:r>
                <a:rPr lang="en-GB" sz="1200">
                  <a:cs typeface="Arial" charset="0"/>
                </a:rPr>
                <a:t>Green’s</a:t>
              </a:r>
            </a:p>
            <a:p>
              <a:pPr defTabSz="1279525"/>
              <a:r>
                <a:rPr lang="en-GB" sz="1200">
                  <a:cs typeface="Arial" charset="0"/>
                </a:rPr>
                <a:t>in-car Services</a:t>
              </a:r>
            </a:p>
          </p:txBody>
        </p:sp>
        <p:pic>
          <p:nvPicPr>
            <p:cNvPr id="22841" name="Picture 142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52" y="3879"/>
              <a:ext cx="1095" cy="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842" name="Oval 143"/>
            <p:cNvSpPr>
              <a:spLocks noChangeArrowheads="1"/>
            </p:cNvSpPr>
            <p:nvPr/>
          </p:nvSpPr>
          <p:spPr bwMode="auto">
            <a:xfrm rot="-5400000">
              <a:off x="3034" y="4433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43" name="Oval 144"/>
            <p:cNvSpPr>
              <a:spLocks noChangeArrowheads="1"/>
            </p:cNvSpPr>
            <p:nvPr/>
          </p:nvSpPr>
          <p:spPr bwMode="auto">
            <a:xfrm rot="-5732340">
              <a:off x="3536" y="4287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44" name="Oval 145"/>
            <p:cNvSpPr>
              <a:spLocks noChangeArrowheads="1"/>
            </p:cNvSpPr>
            <p:nvPr/>
          </p:nvSpPr>
          <p:spPr bwMode="auto">
            <a:xfrm rot="-5400000">
              <a:off x="3204" y="4306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45" name="Oval 146"/>
            <p:cNvSpPr>
              <a:spLocks noChangeArrowheads="1"/>
            </p:cNvSpPr>
            <p:nvPr/>
          </p:nvSpPr>
          <p:spPr bwMode="auto">
            <a:xfrm rot="10800000">
              <a:off x="3840" y="4295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cxnSp>
          <p:nvCxnSpPr>
            <p:cNvPr id="22846" name="AutoShape 147"/>
            <p:cNvCxnSpPr>
              <a:cxnSpLocks noChangeShapeType="1"/>
              <a:stCxn id="22859" idx="2"/>
              <a:endCxn id="22842" idx="6"/>
            </p:cNvCxnSpPr>
            <p:nvPr/>
          </p:nvCxnSpPr>
          <p:spPr bwMode="auto">
            <a:xfrm rot="10800000" flipV="1">
              <a:off x="3066" y="4087"/>
              <a:ext cx="830" cy="348"/>
            </a:xfrm>
            <a:prstGeom prst="bentConnector2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</p:cxnSp>
        <p:cxnSp>
          <p:nvCxnSpPr>
            <p:cNvPr id="22847" name="AutoShape 148"/>
            <p:cNvCxnSpPr>
              <a:cxnSpLocks noChangeShapeType="1"/>
              <a:stCxn id="22854" idx="2"/>
              <a:endCxn id="22843" idx="6"/>
            </p:cNvCxnSpPr>
            <p:nvPr/>
          </p:nvCxnSpPr>
          <p:spPr bwMode="auto">
            <a:xfrm rot="10800000" flipV="1">
              <a:off x="3565" y="4119"/>
              <a:ext cx="262" cy="170"/>
            </a:xfrm>
            <a:prstGeom prst="bentConnector2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</p:cxnSp>
        <p:cxnSp>
          <p:nvCxnSpPr>
            <p:cNvPr id="22848" name="AutoShape 149"/>
            <p:cNvCxnSpPr>
              <a:cxnSpLocks noChangeShapeType="1"/>
              <a:stCxn id="22858" idx="2"/>
              <a:endCxn id="22844" idx="6"/>
            </p:cNvCxnSpPr>
            <p:nvPr/>
          </p:nvCxnSpPr>
          <p:spPr bwMode="auto">
            <a:xfrm rot="10800000" flipV="1">
              <a:off x="3236" y="4105"/>
              <a:ext cx="605" cy="203"/>
            </a:xfrm>
            <a:prstGeom prst="bentConnector2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</p:cxnSp>
        <p:cxnSp>
          <p:nvCxnSpPr>
            <p:cNvPr id="22849" name="AutoShape 150"/>
            <p:cNvCxnSpPr>
              <a:cxnSpLocks noChangeShapeType="1"/>
              <a:stCxn id="22858" idx="3"/>
              <a:endCxn id="22845" idx="6"/>
            </p:cNvCxnSpPr>
            <p:nvPr/>
          </p:nvCxnSpPr>
          <p:spPr bwMode="auto">
            <a:xfrm rot="5400000">
              <a:off x="3743" y="4218"/>
              <a:ext cx="207" cy="12"/>
            </a:xfrm>
            <a:prstGeom prst="bentConnector4">
              <a:avLst>
                <a:gd name="adj1" fmla="val 43477"/>
                <a:gd name="adj2" fmla="val 1308333"/>
              </a:avLst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</p:cxnSp>
        <p:grpSp>
          <p:nvGrpSpPr>
            <p:cNvPr id="22850" name="Group 151"/>
            <p:cNvGrpSpPr>
              <a:grpSpLocks/>
            </p:cNvGrpSpPr>
            <p:nvPr/>
          </p:nvGrpSpPr>
          <p:grpSpPr bwMode="auto">
            <a:xfrm>
              <a:off x="3819" y="4064"/>
              <a:ext cx="123" cy="80"/>
              <a:chOff x="3746" y="4008"/>
              <a:chExt cx="217" cy="141"/>
            </a:xfrm>
          </p:grpSpPr>
          <p:sp>
            <p:nvSpPr>
              <p:cNvPr id="22851" name="Oval 152"/>
              <p:cNvSpPr>
                <a:spLocks noChangeArrowheads="1"/>
              </p:cNvSpPr>
              <p:nvPr/>
            </p:nvSpPr>
            <p:spPr bwMode="auto">
              <a:xfrm>
                <a:off x="3820" y="4008"/>
                <a:ext cx="95" cy="58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52" name="Oval 153"/>
              <p:cNvSpPr>
                <a:spLocks noChangeArrowheads="1"/>
              </p:cNvSpPr>
              <p:nvPr/>
            </p:nvSpPr>
            <p:spPr bwMode="auto">
              <a:xfrm>
                <a:off x="3768" y="4023"/>
                <a:ext cx="72" cy="59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53" name="Oval 154"/>
              <p:cNvSpPr>
                <a:spLocks noChangeArrowheads="1"/>
              </p:cNvSpPr>
              <p:nvPr/>
            </p:nvSpPr>
            <p:spPr bwMode="auto">
              <a:xfrm>
                <a:off x="3746" y="4058"/>
                <a:ext cx="49" cy="48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54" name="Oval 155"/>
              <p:cNvSpPr>
                <a:spLocks noChangeArrowheads="1"/>
              </p:cNvSpPr>
              <p:nvPr/>
            </p:nvSpPr>
            <p:spPr bwMode="auto">
              <a:xfrm>
                <a:off x="3760" y="4079"/>
                <a:ext cx="74" cy="52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55" name="Oval 156"/>
              <p:cNvSpPr>
                <a:spLocks noChangeArrowheads="1"/>
              </p:cNvSpPr>
              <p:nvPr/>
            </p:nvSpPr>
            <p:spPr bwMode="auto">
              <a:xfrm>
                <a:off x="3813" y="4088"/>
                <a:ext cx="110" cy="61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56" name="Oval 157"/>
              <p:cNvSpPr>
                <a:spLocks noChangeArrowheads="1"/>
              </p:cNvSpPr>
              <p:nvPr/>
            </p:nvSpPr>
            <p:spPr bwMode="auto">
              <a:xfrm>
                <a:off x="3893" y="4055"/>
                <a:ext cx="70" cy="45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57" name="Oval 158"/>
              <p:cNvSpPr>
                <a:spLocks noChangeArrowheads="1"/>
              </p:cNvSpPr>
              <p:nvPr/>
            </p:nvSpPr>
            <p:spPr bwMode="auto">
              <a:xfrm>
                <a:off x="3887" y="4064"/>
                <a:ext cx="69" cy="75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58" name="Oval 159"/>
              <p:cNvSpPr>
                <a:spLocks noChangeArrowheads="1"/>
              </p:cNvSpPr>
              <p:nvPr/>
            </p:nvSpPr>
            <p:spPr bwMode="auto">
              <a:xfrm>
                <a:off x="3785" y="4041"/>
                <a:ext cx="141" cy="76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859" name="Oval 160"/>
              <p:cNvSpPr>
                <a:spLocks noChangeArrowheads="1"/>
              </p:cNvSpPr>
              <p:nvPr/>
            </p:nvSpPr>
            <p:spPr bwMode="auto">
              <a:xfrm>
                <a:off x="3882" y="4025"/>
                <a:ext cx="71" cy="46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</p:grpSp>
      <p:grpSp>
        <p:nvGrpSpPr>
          <p:cNvPr id="22602" name="Group 161"/>
          <p:cNvGrpSpPr>
            <a:grpSpLocks/>
          </p:cNvGrpSpPr>
          <p:nvPr/>
        </p:nvGrpSpPr>
        <p:grpSpPr bwMode="auto">
          <a:xfrm>
            <a:off x="7002463" y="2243138"/>
            <a:ext cx="563562" cy="863600"/>
            <a:chOff x="6062" y="2332"/>
            <a:chExt cx="462" cy="709"/>
          </a:xfrm>
        </p:grpSpPr>
        <p:pic>
          <p:nvPicPr>
            <p:cNvPr id="22829" name="Picture 162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062" y="2332"/>
              <a:ext cx="462" cy="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830" name="Oval 163"/>
            <p:cNvSpPr>
              <a:spLocks noChangeArrowheads="1"/>
            </p:cNvSpPr>
            <p:nvPr/>
          </p:nvSpPr>
          <p:spPr bwMode="auto">
            <a:xfrm rot="-5938462">
              <a:off x="6387" y="2825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31" name="Oval 164"/>
            <p:cNvSpPr>
              <a:spLocks noChangeArrowheads="1"/>
            </p:cNvSpPr>
            <p:nvPr/>
          </p:nvSpPr>
          <p:spPr bwMode="auto">
            <a:xfrm rot="4976490">
              <a:off x="6176" y="2460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cxnSp>
          <p:nvCxnSpPr>
            <p:cNvPr id="22832" name="AutoShape 165"/>
            <p:cNvCxnSpPr>
              <a:cxnSpLocks noChangeShapeType="1"/>
              <a:stCxn id="22834" idx="2"/>
              <a:endCxn id="22830" idx="6"/>
            </p:cNvCxnSpPr>
            <p:nvPr/>
          </p:nvCxnSpPr>
          <p:spPr bwMode="auto">
            <a:xfrm>
              <a:off x="6136" y="2816"/>
              <a:ext cx="278" cy="11"/>
            </a:xfrm>
            <a:prstGeom prst="bentConnector2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</p:spPr>
        </p:cxnSp>
        <p:cxnSp>
          <p:nvCxnSpPr>
            <p:cNvPr id="22833" name="AutoShape 166"/>
            <p:cNvCxnSpPr>
              <a:cxnSpLocks noChangeShapeType="1"/>
              <a:stCxn id="22834" idx="2"/>
              <a:endCxn id="22831" idx="6"/>
            </p:cNvCxnSpPr>
            <p:nvPr/>
          </p:nvCxnSpPr>
          <p:spPr bwMode="auto">
            <a:xfrm flipV="1">
              <a:off x="6136" y="2523"/>
              <a:ext cx="77" cy="293"/>
            </a:xfrm>
            <a:prstGeom prst="bentConnector2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</p:spPr>
        </p:cxnSp>
        <p:sp>
          <p:nvSpPr>
            <p:cNvPr id="22834" name="Oval 167"/>
            <p:cNvSpPr>
              <a:spLocks noChangeArrowheads="1"/>
            </p:cNvSpPr>
            <p:nvPr/>
          </p:nvSpPr>
          <p:spPr bwMode="auto">
            <a:xfrm rot="-10604295">
              <a:off x="6079" y="2783"/>
              <a:ext cx="57" cy="61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35" name="Oval 168"/>
            <p:cNvSpPr>
              <a:spLocks noChangeArrowheads="1"/>
            </p:cNvSpPr>
            <p:nvPr/>
          </p:nvSpPr>
          <p:spPr bwMode="auto">
            <a:xfrm rot="-5938462">
              <a:off x="6360" y="2886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36" name="Oval 169"/>
            <p:cNvSpPr>
              <a:spLocks noChangeArrowheads="1"/>
            </p:cNvSpPr>
            <p:nvPr/>
          </p:nvSpPr>
          <p:spPr bwMode="auto">
            <a:xfrm rot="10252463">
              <a:off x="6428" y="2555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cxnSp>
          <p:nvCxnSpPr>
            <p:cNvPr id="22837" name="AutoShape 170"/>
            <p:cNvCxnSpPr>
              <a:cxnSpLocks noChangeShapeType="1"/>
              <a:stCxn id="22839" idx="2"/>
              <a:endCxn id="22835" idx="6"/>
            </p:cNvCxnSpPr>
            <p:nvPr/>
          </p:nvCxnSpPr>
          <p:spPr bwMode="auto">
            <a:xfrm>
              <a:off x="6154" y="2828"/>
              <a:ext cx="233" cy="60"/>
            </a:xfrm>
            <a:prstGeom prst="bentConnector2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</p:cxnSp>
        <p:cxnSp>
          <p:nvCxnSpPr>
            <p:cNvPr id="22838" name="AutoShape 171"/>
            <p:cNvCxnSpPr>
              <a:cxnSpLocks noChangeShapeType="1"/>
              <a:stCxn id="22839" idx="2"/>
              <a:endCxn id="22836" idx="6"/>
            </p:cNvCxnSpPr>
            <p:nvPr/>
          </p:nvCxnSpPr>
          <p:spPr bwMode="auto">
            <a:xfrm flipV="1">
              <a:off x="6154" y="2592"/>
              <a:ext cx="275" cy="236"/>
            </a:xfrm>
            <a:prstGeom prst="bentConnector3">
              <a:avLst>
                <a:gd name="adj1" fmla="val 49093"/>
              </a:avLst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</p:spPr>
        </p:cxnSp>
        <p:sp>
          <p:nvSpPr>
            <p:cNvPr id="22839" name="Oval 172"/>
            <p:cNvSpPr>
              <a:spLocks noChangeArrowheads="1"/>
            </p:cNvSpPr>
            <p:nvPr/>
          </p:nvSpPr>
          <p:spPr bwMode="auto">
            <a:xfrm rot="-10604295">
              <a:off x="6097" y="2795"/>
              <a:ext cx="57" cy="61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22603" name="Group 173"/>
          <p:cNvGrpSpPr>
            <a:grpSpLocks/>
          </p:cNvGrpSpPr>
          <p:nvPr/>
        </p:nvGrpSpPr>
        <p:grpSpPr bwMode="auto">
          <a:xfrm>
            <a:off x="7500938" y="2525713"/>
            <a:ext cx="811212" cy="641350"/>
            <a:chOff x="6600" y="2529"/>
            <a:chExt cx="666" cy="526"/>
          </a:xfrm>
        </p:grpSpPr>
        <p:pic>
          <p:nvPicPr>
            <p:cNvPr id="22820" name="Picture 174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600" y="2529"/>
              <a:ext cx="666" cy="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821" name="Oval 175"/>
            <p:cNvSpPr>
              <a:spLocks noChangeArrowheads="1"/>
            </p:cNvSpPr>
            <p:nvPr/>
          </p:nvSpPr>
          <p:spPr bwMode="auto">
            <a:xfrm rot="4963319">
              <a:off x="6957" y="2801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22" name="Oval 176"/>
            <p:cNvSpPr>
              <a:spLocks noChangeArrowheads="1"/>
            </p:cNvSpPr>
            <p:nvPr/>
          </p:nvSpPr>
          <p:spPr bwMode="auto">
            <a:xfrm rot="4963319">
              <a:off x="6988" y="2892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23" name="Oval 177"/>
            <p:cNvSpPr>
              <a:spLocks noChangeArrowheads="1"/>
            </p:cNvSpPr>
            <p:nvPr/>
          </p:nvSpPr>
          <p:spPr bwMode="auto">
            <a:xfrm rot="4963319">
              <a:off x="7020" y="2840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24" name="Oval 178"/>
            <p:cNvSpPr>
              <a:spLocks noChangeArrowheads="1"/>
            </p:cNvSpPr>
            <p:nvPr/>
          </p:nvSpPr>
          <p:spPr bwMode="auto">
            <a:xfrm rot="4963319">
              <a:off x="6789" y="2667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25" name="Oval 179"/>
            <p:cNvSpPr>
              <a:spLocks noChangeArrowheads="1"/>
            </p:cNvSpPr>
            <p:nvPr/>
          </p:nvSpPr>
          <p:spPr bwMode="auto">
            <a:xfrm rot="4963319">
              <a:off x="6750" y="2812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26" name="Oval 180"/>
            <p:cNvSpPr>
              <a:spLocks noChangeArrowheads="1"/>
            </p:cNvSpPr>
            <p:nvPr/>
          </p:nvSpPr>
          <p:spPr bwMode="auto">
            <a:xfrm rot="4963319">
              <a:off x="6675" y="2840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27" name="Oval 181"/>
            <p:cNvSpPr>
              <a:spLocks noChangeArrowheads="1"/>
            </p:cNvSpPr>
            <p:nvPr/>
          </p:nvSpPr>
          <p:spPr bwMode="auto">
            <a:xfrm rot="4963319">
              <a:off x="7079" y="2969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28" name="Oval 182"/>
            <p:cNvSpPr>
              <a:spLocks noChangeArrowheads="1"/>
            </p:cNvSpPr>
            <p:nvPr/>
          </p:nvSpPr>
          <p:spPr bwMode="auto">
            <a:xfrm rot="4963319">
              <a:off x="6799" y="2657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22604" name="Group 183"/>
          <p:cNvGrpSpPr>
            <a:grpSpLocks/>
          </p:cNvGrpSpPr>
          <p:nvPr/>
        </p:nvGrpSpPr>
        <p:grpSpPr bwMode="auto">
          <a:xfrm>
            <a:off x="8220075" y="2341563"/>
            <a:ext cx="563563" cy="863600"/>
            <a:chOff x="7336" y="2405"/>
            <a:chExt cx="462" cy="709"/>
          </a:xfrm>
        </p:grpSpPr>
        <p:pic>
          <p:nvPicPr>
            <p:cNvPr id="22811" name="Picture 184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336" y="2405"/>
              <a:ext cx="462" cy="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812" name="Oval 185"/>
            <p:cNvSpPr>
              <a:spLocks noChangeArrowheads="1"/>
            </p:cNvSpPr>
            <p:nvPr/>
          </p:nvSpPr>
          <p:spPr bwMode="auto">
            <a:xfrm rot="4963319">
              <a:off x="7574" y="2939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13" name="Oval 186"/>
            <p:cNvSpPr>
              <a:spLocks noChangeArrowheads="1"/>
            </p:cNvSpPr>
            <p:nvPr/>
          </p:nvSpPr>
          <p:spPr bwMode="auto">
            <a:xfrm rot="4963319">
              <a:off x="7369" y="2959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14" name="Oval 187"/>
            <p:cNvSpPr>
              <a:spLocks noChangeArrowheads="1"/>
            </p:cNvSpPr>
            <p:nvPr/>
          </p:nvSpPr>
          <p:spPr bwMode="auto">
            <a:xfrm rot="4963319">
              <a:off x="7488" y="2784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15" name="Oval 188"/>
            <p:cNvSpPr>
              <a:spLocks noChangeArrowheads="1"/>
            </p:cNvSpPr>
            <p:nvPr/>
          </p:nvSpPr>
          <p:spPr bwMode="auto">
            <a:xfrm rot="4963319">
              <a:off x="7624" y="2679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16" name="Oval 189"/>
            <p:cNvSpPr>
              <a:spLocks noChangeArrowheads="1"/>
            </p:cNvSpPr>
            <p:nvPr/>
          </p:nvSpPr>
          <p:spPr bwMode="auto">
            <a:xfrm rot="4963319">
              <a:off x="7661" y="2942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17" name="Oval 190"/>
            <p:cNvSpPr>
              <a:spLocks noChangeArrowheads="1"/>
            </p:cNvSpPr>
            <p:nvPr/>
          </p:nvSpPr>
          <p:spPr bwMode="auto">
            <a:xfrm rot="4963319">
              <a:off x="7423" y="2451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18" name="Oval 191"/>
            <p:cNvSpPr>
              <a:spLocks noChangeArrowheads="1"/>
            </p:cNvSpPr>
            <p:nvPr/>
          </p:nvSpPr>
          <p:spPr bwMode="auto">
            <a:xfrm rot="4963319">
              <a:off x="7614" y="2676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19" name="Oval 192"/>
            <p:cNvSpPr>
              <a:spLocks noChangeArrowheads="1"/>
            </p:cNvSpPr>
            <p:nvPr/>
          </p:nvSpPr>
          <p:spPr bwMode="auto">
            <a:xfrm rot="4963319">
              <a:off x="7514" y="2793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22605" name="Group 193"/>
          <p:cNvGrpSpPr>
            <a:grpSpLocks/>
          </p:cNvGrpSpPr>
          <p:nvPr/>
        </p:nvGrpSpPr>
        <p:grpSpPr bwMode="auto">
          <a:xfrm>
            <a:off x="7775575" y="3808413"/>
            <a:ext cx="574675" cy="681037"/>
            <a:chOff x="7111" y="3848"/>
            <a:chExt cx="471" cy="559"/>
          </a:xfrm>
        </p:grpSpPr>
        <p:pic>
          <p:nvPicPr>
            <p:cNvPr id="22805" name="Picture 194" descr="MDU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111" y="3848"/>
              <a:ext cx="463" cy="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806" name="Oval 195"/>
            <p:cNvSpPr>
              <a:spLocks noChangeArrowheads="1"/>
            </p:cNvSpPr>
            <p:nvPr/>
          </p:nvSpPr>
          <p:spPr bwMode="auto">
            <a:xfrm rot="-5400000">
              <a:off x="7472" y="3998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07" name="Oval 196"/>
            <p:cNvSpPr>
              <a:spLocks noChangeArrowheads="1"/>
            </p:cNvSpPr>
            <p:nvPr/>
          </p:nvSpPr>
          <p:spPr bwMode="auto">
            <a:xfrm rot="-5400000">
              <a:off x="7519" y="3932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08" name="Oval 197"/>
            <p:cNvSpPr>
              <a:spLocks noChangeArrowheads="1"/>
            </p:cNvSpPr>
            <p:nvPr/>
          </p:nvSpPr>
          <p:spPr bwMode="auto">
            <a:xfrm rot="-5400000">
              <a:off x="7195" y="4130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09" name="Oval 198"/>
            <p:cNvSpPr>
              <a:spLocks noChangeArrowheads="1"/>
            </p:cNvSpPr>
            <p:nvPr/>
          </p:nvSpPr>
          <p:spPr bwMode="auto">
            <a:xfrm rot="-5400000">
              <a:off x="7253" y="4059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10" name="Oval 199"/>
            <p:cNvSpPr>
              <a:spLocks noChangeArrowheads="1"/>
            </p:cNvSpPr>
            <p:nvPr/>
          </p:nvSpPr>
          <p:spPr bwMode="auto">
            <a:xfrm rot="-5400000">
              <a:off x="7133" y="4049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22606" name="Group 200"/>
          <p:cNvGrpSpPr>
            <a:grpSpLocks/>
          </p:cNvGrpSpPr>
          <p:nvPr/>
        </p:nvGrpSpPr>
        <p:grpSpPr bwMode="auto">
          <a:xfrm>
            <a:off x="6781800" y="3921125"/>
            <a:ext cx="633413" cy="387350"/>
            <a:chOff x="5953" y="3966"/>
            <a:chExt cx="520" cy="318"/>
          </a:xfrm>
        </p:grpSpPr>
        <p:pic>
          <p:nvPicPr>
            <p:cNvPr id="22802" name="Picture 201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953" y="3966"/>
              <a:ext cx="520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803" name="Oval 202"/>
            <p:cNvSpPr>
              <a:spLocks noChangeArrowheads="1"/>
            </p:cNvSpPr>
            <p:nvPr/>
          </p:nvSpPr>
          <p:spPr bwMode="auto">
            <a:xfrm rot="-5069480">
              <a:off x="6016" y="4192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04" name="Oval 203"/>
            <p:cNvSpPr>
              <a:spLocks noChangeArrowheads="1"/>
            </p:cNvSpPr>
            <p:nvPr/>
          </p:nvSpPr>
          <p:spPr bwMode="auto">
            <a:xfrm rot="-5069480">
              <a:off x="5999" y="4190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cxnSp>
        <p:nvCxnSpPr>
          <p:cNvPr id="22607" name="AutoShape 204"/>
          <p:cNvCxnSpPr>
            <a:cxnSpLocks noChangeShapeType="1"/>
            <a:stCxn id="22643" idx="1"/>
            <a:endCxn id="22803" idx="6"/>
          </p:cNvCxnSpPr>
          <p:nvPr/>
        </p:nvCxnSpPr>
        <p:spPr bwMode="auto">
          <a:xfrm>
            <a:off x="6351588" y="3465513"/>
            <a:ext cx="550862" cy="733425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grpSp>
        <p:nvGrpSpPr>
          <p:cNvPr id="22608" name="Group 205"/>
          <p:cNvGrpSpPr>
            <a:grpSpLocks/>
          </p:cNvGrpSpPr>
          <p:nvPr/>
        </p:nvGrpSpPr>
        <p:grpSpPr bwMode="auto">
          <a:xfrm>
            <a:off x="7285038" y="3879850"/>
            <a:ext cx="446087" cy="585788"/>
            <a:chOff x="6578" y="3947"/>
            <a:chExt cx="366" cy="480"/>
          </a:xfrm>
        </p:grpSpPr>
        <p:pic>
          <p:nvPicPr>
            <p:cNvPr id="22793" name="Picture 206"/>
            <p:cNvPicPr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6578" y="3947"/>
              <a:ext cx="36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794" name="Oval 207"/>
            <p:cNvSpPr>
              <a:spLocks noChangeArrowheads="1"/>
            </p:cNvSpPr>
            <p:nvPr/>
          </p:nvSpPr>
          <p:spPr bwMode="auto">
            <a:xfrm rot="-4932286">
              <a:off x="6715" y="4287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95" name="Oval 208"/>
            <p:cNvSpPr>
              <a:spLocks noChangeArrowheads="1"/>
            </p:cNvSpPr>
            <p:nvPr/>
          </p:nvSpPr>
          <p:spPr bwMode="auto">
            <a:xfrm rot="-4932286">
              <a:off x="6589" y="4036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96" name="Oval 209"/>
            <p:cNvSpPr>
              <a:spLocks noChangeArrowheads="1"/>
            </p:cNvSpPr>
            <p:nvPr/>
          </p:nvSpPr>
          <p:spPr bwMode="auto">
            <a:xfrm rot="-4932286">
              <a:off x="6738" y="4297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97" name="Oval 210"/>
            <p:cNvSpPr>
              <a:spLocks noChangeArrowheads="1"/>
            </p:cNvSpPr>
            <p:nvPr/>
          </p:nvSpPr>
          <p:spPr bwMode="auto">
            <a:xfrm rot="-4932286">
              <a:off x="6801" y="4105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98" name="Oval 211"/>
            <p:cNvSpPr>
              <a:spLocks noChangeArrowheads="1"/>
            </p:cNvSpPr>
            <p:nvPr/>
          </p:nvSpPr>
          <p:spPr bwMode="auto">
            <a:xfrm rot="-4932286">
              <a:off x="6612" y="4046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99" name="Oval 212"/>
            <p:cNvSpPr>
              <a:spLocks noChangeArrowheads="1"/>
            </p:cNvSpPr>
            <p:nvPr/>
          </p:nvSpPr>
          <p:spPr bwMode="auto">
            <a:xfrm rot="-4932286">
              <a:off x="6778" y="4095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00" name="Oval 213"/>
            <p:cNvSpPr>
              <a:spLocks noChangeArrowheads="1"/>
            </p:cNvSpPr>
            <p:nvPr/>
          </p:nvSpPr>
          <p:spPr bwMode="auto">
            <a:xfrm rot="-4932286">
              <a:off x="6670" y="4228"/>
              <a:ext cx="63" cy="6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801" name="Oval 214"/>
            <p:cNvSpPr>
              <a:spLocks noChangeArrowheads="1"/>
            </p:cNvSpPr>
            <p:nvPr/>
          </p:nvSpPr>
          <p:spPr bwMode="auto">
            <a:xfrm rot="-4932286">
              <a:off x="6647" y="4218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2609" name="Rectangle 217"/>
          <p:cNvSpPr>
            <a:spLocks noChangeArrowheads="1"/>
          </p:cNvSpPr>
          <p:nvPr/>
        </p:nvSpPr>
        <p:spPr bwMode="auto">
          <a:xfrm flipH="1">
            <a:off x="5062538" y="4443413"/>
            <a:ext cx="1566862" cy="687387"/>
          </a:xfrm>
          <a:prstGeom prst="rect">
            <a:avLst/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wrap="none" anchor="b"/>
          <a:lstStyle/>
          <a:p>
            <a:pPr defTabSz="1279525"/>
            <a:r>
              <a:rPr lang="en-GB" sz="1000">
                <a:cs typeface="Arial" charset="0"/>
              </a:rPr>
              <a:t>Green’s in-home services</a:t>
            </a:r>
          </a:p>
        </p:txBody>
      </p:sp>
      <p:sp>
        <p:nvSpPr>
          <p:cNvPr id="22610" name="AutoShape 218"/>
          <p:cNvSpPr>
            <a:spLocks noChangeArrowheads="1"/>
          </p:cNvSpPr>
          <p:nvPr/>
        </p:nvSpPr>
        <p:spPr bwMode="auto">
          <a:xfrm flipH="1" flipV="1">
            <a:off x="5062538" y="4062413"/>
            <a:ext cx="1566862" cy="381000"/>
          </a:xfrm>
          <a:custGeom>
            <a:avLst/>
            <a:gdLst>
              <a:gd name="T0" fmla="*/ 2147483647 w 21600"/>
              <a:gd name="T1" fmla="*/ 59270332 h 21600"/>
              <a:gd name="T2" fmla="*/ 2147483647 w 21600"/>
              <a:gd name="T3" fmla="*/ 118540664 h 21600"/>
              <a:gd name="T4" fmla="*/ 715321281 w 21600"/>
              <a:gd name="T5" fmla="*/ 59270332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674 w 21600"/>
              <a:gd name="T13" fmla="*/ 3674 h 21600"/>
              <a:gd name="T14" fmla="*/ 17926 w 21600"/>
              <a:gd name="T15" fmla="*/ 1792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748" y="21600"/>
                </a:lnTo>
                <a:lnTo>
                  <a:pt x="1785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wrap="none" anchor="b"/>
          <a:lstStyle/>
          <a:p>
            <a:endParaRPr lang="en-US"/>
          </a:p>
        </p:txBody>
      </p:sp>
      <p:grpSp>
        <p:nvGrpSpPr>
          <p:cNvPr id="22611" name="Group 219"/>
          <p:cNvGrpSpPr>
            <a:grpSpLocks noChangeAspect="1"/>
          </p:cNvGrpSpPr>
          <p:nvPr/>
        </p:nvGrpSpPr>
        <p:grpSpPr bwMode="auto">
          <a:xfrm rot="1733858" flipH="1">
            <a:off x="5310188" y="4562475"/>
            <a:ext cx="641350" cy="60325"/>
            <a:chOff x="3120" y="3600"/>
            <a:chExt cx="2112" cy="200"/>
          </a:xfrm>
        </p:grpSpPr>
        <p:sp>
          <p:nvSpPr>
            <p:cNvPr id="22790" name="AutoShape 220"/>
            <p:cNvSpPr>
              <a:spLocks noChangeAspect="1" noChangeArrowheads="1" noTextEdit="1"/>
            </p:cNvSpPr>
            <p:nvPr/>
          </p:nvSpPr>
          <p:spPr bwMode="auto">
            <a:xfrm>
              <a:off x="3120" y="3600"/>
              <a:ext cx="211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91" name="Freeform 221"/>
            <p:cNvSpPr>
              <a:spLocks/>
            </p:cNvSpPr>
            <p:nvPr/>
          </p:nvSpPr>
          <p:spPr bwMode="auto">
            <a:xfrm>
              <a:off x="3134" y="3612"/>
              <a:ext cx="2084" cy="174"/>
            </a:xfrm>
            <a:custGeom>
              <a:avLst/>
              <a:gdLst>
                <a:gd name="T0" fmla="*/ 2058 w 2084"/>
                <a:gd name="T1" fmla="*/ 138 h 174"/>
                <a:gd name="T2" fmla="*/ 2018 w 2084"/>
                <a:gd name="T3" fmla="*/ 172 h 174"/>
                <a:gd name="T4" fmla="*/ 1972 w 2084"/>
                <a:gd name="T5" fmla="*/ 160 h 174"/>
                <a:gd name="T6" fmla="*/ 1934 w 2084"/>
                <a:gd name="T7" fmla="*/ 106 h 174"/>
                <a:gd name="T8" fmla="*/ 1894 w 2084"/>
                <a:gd name="T9" fmla="*/ 30 h 174"/>
                <a:gd name="T10" fmla="*/ 1844 w 2084"/>
                <a:gd name="T11" fmla="*/ 2 h 174"/>
                <a:gd name="T12" fmla="*/ 1800 w 2084"/>
                <a:gd name="T13" fmla="*/ 22 h 174"/>
                <a:gd name="T14" fmla="*/ 1774 w 2084"/>
                <a:gd name="T15" fmla="*/ 66 h 174"/>
                <a:gd name="T16" fmla="*/ 1732 w 2084"/>
                <a:gd name="T17" fmla="*/ 134 h 174"/>
                <a:gd name="T18" fmla="*/ 1676 w 2084"/>
                <a:gd name="T19" fmla="*/ 170 h 174"/>
                <a:gd name="T20" fmla="*/ 1646 w 2084"/>
                <a:gd name="T21" fmla="*/ 150 h 174"/>
                <a:gd name="T22" fmla="*/ 1608 w 2084"/>
                <a:gd name="T23" fmla="*/ 92 h 174"/>
                <a:gd name="T24" fmla="*/ 1574 w 2084"/>
                <a:gd name="T25" fmla="*/ 30 h 174"/>
                <a:gd name="T26" fmla="*/ 1530 w 2084"/>
                <a:gd name="T27" fmla="*/ 2 h 174"/>
                <a:gd name="T28" fmla="*/ 1486 w 2084"/>
                <a:gd name="T29" fmla="*/ 18 h 174"/>
                <a:gd name="T30" fmla="*/ 1448 w 2084"/>
                <a:gd name="T31" fmla="*/ 88 h 174"/>
                <a:gd name="T32" fmla="*/ 1418 w 2084"/>
                <a:gd name="T33" fmla="*/ 138 h 174"/>
                <a:gd name="T34" fmla="*/ 1388 w 2084"/>
                <a:gd name="T35" fmla="*/ 162 h 174"/>
                <a:gd name="T36" fmla="*/ 1350 w 2084"/>
                <a:gd name="T37" fmla="*/ 170 h 174"/>
                <a:gd name="T38" fmla="*/ 1302 w 2084"/>
                <a:gd name="T39" fmla="*/ 124 h 174"/>
                <a:gd name="T40" fmla="*/ 1254 w 2084"/>
                <a:gd name="T41" fmla="*/ 38 h 174"/>
                <a:gd name="T42" fmla="*/ 1216 w 2084"/>
                <a:gd name="T43" fmla="*/ 4 h 174"/>
                <a:gd name="T44" fmla="*/ 1174 w 2084"/>
                <a:gd name="T45" fmla="*/ 12 h 174"/>
                <a:gd name="T46" fmla="*/ 1142 w 2084"/>
                <a:gd name="T47" fmla="*/ 56 h 174"/>
                <a:gd name="T48" fmla="*/ 1108 w 2084"/>
                <a:gd name="T49" fmla="*/ 122 h 174"/>
                <a:gd name="T50" fmla="*/ 1062 w 2084"/>
                <a:gd name="T51" fmla="*/ 166 h 174"/>
                <a:gd name="T52" fmla="*/ 1032 w 2084"/>
                <a:gd name="T53" fmla="*/ 174 h 174"/>
                <a:gd name="T54" fmla="*/ 996 w 2084"/>
                <a:gd name="T55" fmla="*/ 150 h 174"/>
                <a:gd name="T56" fmla="*/ 958 w 2084"/>
                <a:gd name="T57" fmla="*/ 76 h 174"/>
                <a:gd name="T58" fmla="*/ 926 w 2084"/>
                <a:gd name="T59" fmla="*/ 24 h 174"/>
                <a:gd name="T60" fmla="*/ 902 w 2084"/>
                <a:gd name="T61" fmla="*/ 8 h 174"/>
                <a:gd name="T62" fmla="*/ 878 w 2084"/>
                <a:gd name="T63" fmla="*/ 4 h 174"/>
                <a:gd name="T64" fmla="*/ 852 w 2084"/>
                <a:gd name="T65" fmla="*/ 14 h 174"/>
                <a:gd name="T66" fmla="*/ 826 w 2084"/>
                <a:gd name="T67" fmla="*/ 40 h 174"/>
                <a:gd name="T68" fmla="*/ 788 w 2084"/>
                <a:gd name="T69" fmla="*/ 118 h 174"/>
                <a:gd name="T70" fmla="*/ 754 w 2084"/>
                <a:gd name="T71" fmla="*/ 160 h 174"/>
                <a:gd name="T72" fmla="*/ 738 w 2084"/>
                <a:gd name="T73" fmla="*/ 170 h 174"/>
                <a:gd name="T74" fmla="*/ 724 w 2084"/>
                <a:gd name="T75" fmla="*/ 174 h 174"/>
                <a:gd name="T76" fmla="*/ 692 w 2084"/>
                <a:gd name="T77" fmla="*/ 162 h 174"/>
                <a:gd name="T78" fmla="*/ 656 w 2084"/>
                <a:gd name="T79" fmla="*/ 116 h 174"/>
                <a:gd name="T80" fmla="*/ 608 w 2084"/>
                <a:gd name="T81" fmla="*/ 34 h 174"/>
                <a:gd name="T82" fmla="*/ 564 w 2084"/>
                <a:gd name="T83" fmla="*/ 4 h 174"/>
                <a:gd name="T84" fmla="*/ 526 w 2084"/>
                <a:gd name="T85" fmla="*/ 22 h 174"/>
                <a:gd name="T86" fmla="*/ 484 w 2084"/>
                <a:gd name="T87" fmla="*/ 80 h 174"/>
                <a:gd name="T88" fmla="*/ 450 w 2084"/>
                <a:gd name="T89" fmla="*/ 146 h 174"/>
                <a:gd name="T90" fmla="*/ 414 w 2084"/>
                <a:gd name="T91" fmla="*/ 170 h 174"/>
                <a:gd name="T92" fmla="*/ 378 w 2084"/>
                <a:gd name="T93" fmla="*/ 166 h 174"/>
                <a:gd name="T94" fmla="*/ 350 w 2084"/>
                <a:gd name="T95" fmla="*/ 144 h 174"/>
                <a:gd name="T96" fmla="*/ 318 w 2084"/>
                <a:gd name="T97" fmla="*/ 86 h 174"/>
                <a:gd name="T98" fmla="*/ 276 w 2084"/>
                <a:gd name="T99" fmla="*/ 22 h 174"/>
                <a:gd name="T100" fmla="*/ 240 w 2084"/>
                <a:gd name="T101" fmla="*/ 0 h 174"/>
                <a:gd name="T102" fmla="*/ 200 w 2084"/>
                <a:gd name="T103" fmla="*/ 18 h 174"/>
                <a:gd name="T104" fmla="*/ 166 w 2084"/>
                <a:gd name="T105" fmla="*/ 80 h 174"/>
                <a:gd name="T106" fmla="*/ 142 w 2084"/>
                <a:gd name="T107" fmla="*/ 132 h 174"/>
                <a:gd name="T108" fmla="*/ 96 w 2084"/>
                <a:gd name="T109" fmla="*/ 168 h 174"/>
                <a:gd name="T110" fmla="*/ 50 w 2084"/>
                <a:gd name="T111" fmla="*/ 166 h 174"/>
                <a:gd name="T112" fmla="*/ 14 w 2084"/>
                <a:gd name="T113" fmla="*/ 118 h 17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84"/>
                <a:gd name="T172" fmla="*/ 0 h 174"/>
                <a:gd name="T173" fmla="*/ 2084 w 2084"/>
                <a:gd name="T174" fmla="*/ 174 h 17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84" h="174">
                  <a:moveTo>
                    <a:pt x="2084" y="84"/>
                  </a:moveTo>
                  <a:lnTo>
                    <a:pt x="2074" y="108"/>
                  </a:lnTo>
                  <a:lnTo>
                    <a:pt x="2058" y="138"/>
                  </a:lnTo>
                  <a:lnTo>
                    <a:pt x="2048" y="152"/>
                  </a:lnTo>
                  <a:lnTo>
                    <a:pt x="2034" y="164"/>
                  </a:lnTo>
                  <a:lnTo>
                    <a:pt x="2018" y="172"/>
                  </a:lnTo>
                  <a:lnTo>
                    <a:pt x="2002" y="172"/>
                  </a:lnTo>
                  <a:lnTo>
                    <a:pt x="1988" y="170"/>
                  </a:lnTo>
                  <a:lnTo>
                    <a:pt x="1972" y="160"/>
                  </a:lnTo>
                  <a:lnTo>
                    <a:pt x="1958" y="146"/>
                  </a:lnTo>
                  <a:lnTo>
                    <a:pt x="1946" y="130"/>
                  </a:lnTo>
                  <a:lnTo>
                    <a:pt x="1934" y="106"/>
                  </a:lnTo>
                  <a:lnTo>
                    <a:pt x="1922" y="78"/>
                  </a:lnTo>
                  <a:lnTo>
                    <a:pt x="1910" y="54"/>
                  </a:lnTo>
                  <a:lnTo>
                    <a:pt x="1894" y="30"/>
                  </a:lnTo>
                  <a:lnTo>
                    <a:pt x="1882" y="16"/>
                  </a:lnTo>
                  <a:lnTo>
                    <a:pt x="1864" y="6"/>
                  </a:lnTo>
                  <a:lnTo>
                    <a:pt x="1844" y="2"/>
                  </a:lnTo>
                  <a:lnTo>
                    <a:pt x="1834" y="4"/>
                  </a:lnTo>
                  <a:lnTo>
                    <a:pt x="1822" y="6"/>
                  </a:lnTo>
                  <a:lnTo>
                    <a:pt x="1800" y="22"/>
                  </a:lnTo>
                  <a:lnTo>
                    <a:pt x="1804" y="20"/>
                  </a:lnTo>
                  <a:lnTo>
                    <a:pt x="1788" y="38"/>
                  </a:lnTo>
                  <a:lnTo>
                    <a:pt x="1774" y="66"/>
                  </a:lnTo>
                  <a:lnTo>
                    <a:pt x="1760" y="90"/>
                  </a:lnTo>
                  <a:lnTo>
                    <a:pt x="1746" y="116"/>
                  </a:lnTo>
                  <a:lnTo>
                    <a:pt x="1732" y="134"/>
                  </a:lnTo>
                  <a:lnTo>
                    <a:pt x="1716" y="152"/>
                  </a:lnTo>
                  <a:lnTo>
                    <a:pt x="1698" y="164"/>
                  </a:lnTo>
                  <a:lnTo>
                    <a:pt x="1676" y="170"/>
                  </a:lnTo>
                  <a:lnTo>
                    <a:pt x="1662" y="164"/>
                  </a:lnTo>
                  <a:lnTo>
                    <a:pt x="1656" y="160"/>
                  </a:lnTo>
                  <a:lnTo>
                    <a:pt x="1646" y="150"/>
                  </a:lnTo>
                  <a:lnTo>
                    <a:pt x="1638" y="142"/>
                  </a:lnTo>
                  <a:lnTo>
                    <a:pt x="1624" y="122"/>
                  </a:lnTo>
                  <a:lnTo>
                    <a:pt x="1608" y="92"/>
                  </a:lnTo>
                  <a:lnTo>
                    <a:pt x="1600" y="74"/>
                  </a:lnTo>
                  <a:lnTo>
                    <a:pt x="1590" y="54"/>
                  </a:lnTo>
                  <a:lnTo>
                    <a:pt x="1574" y="30"/>
                  </a:lnTo>
                  <a:lnTo>
                    <a:pt x="1556" y="14"/>
                  </a:lnTo>
                  <a:lnTo>
                    <a:pt x="1544" y="6"/>
                  </a:lnTo>
                  <a:lnTo>
                    <a:pt x="1530" y="2"/>
                  </a:lnTo>
                  <a:lnTo>
                    <a:pt x="1514" y="2"/>
                  </a:lnTo>
                  <a:lnTo>
                    <a:pt x="1500" y="8"/>
                  </a:lnTo>
                  <a:lnTo>
                    <a:pt x="1486" y="18"/>
                  </a:lnTo>
                  <a:lnTo>
                    <a:pt x="1474" y="34"/>
                  </a:lnTo>
                  <a:lnTo>
                    <a:pt x="1462" y="56"/>
                  </a:lnTo>
                  <a:lnTo>
                    <a:pt x="1448" y="88"/>
                  </a:lnTo>
                  <a:lnTo>
                    <a:pt x="1434" y="114"/>
                  </a:lnTo>
                  <a:lnTo>
                    <a:pt x="1426" y="126"/>
                  </a:lnTo>
                  <a:lnTo>
                    <a:pt x="1418" y="138"/>
                  </a:lnTo>
                  <a:lnTo>
                    <a:pt x="1406" y="148"/>
                  </a:lnTo>
                  <a:lnTo>
                    <a:pt x="1402" y="154"/>
                  </a:lnTo>
                  <a:lnTo>
                    <a:pt x="1388" y="162"/>
                  </a:lnTo>
                  <a:lnTo>
                    <a:pt x="1374" y="170"/>
                  </a:lnTo>
                  <a:lnTo>
                    <a:pt x="1360" y="172"/>
                  </a:lnTo>
                  <a:lnTo>
                    <a:pt x="1350" y="170"/>
                  </a:lnTo>
                  <a:lnTo>
                    <a:pt x="1334" y="162"/>
                  </a:lnTo>
                  <a:lnTo>
                    <a:pt x="1318" y="150"/>
                  </a:lnTo>
                  <a:lnTo>
                    <a:pt x="1302" y="124"/>
                  </a:lnTo>
                  <a:lnTo>
                    <a:pt x="1280" y="84"/>
                  </a:lnTo>
                  <a:lnTo>
                    <a:pt x="1266" y="56"/>
                  </a:lnTo>
                  <a:lnTo>
                    <a:pt x="1254" y="38"/>
                  </a:lnTo>
                  <a:lnTo>
                    <a:pt x="1244" y="26"/>
                  </a:lnTo>
                  <a:lnTo>
                    <a:pt x="1226" y="8"/>
                  </a:lnTo>
                  <a:lnTo>
                    <a:pt x="1216" y="4"/>
                  </a:lnTo>
                  <a:lnTo>
                    <a:pt x="1204" y="0"/>
                  </a:lnTo>
                  <a:lnTo>
                    <a:pt x="1188" y="4"/>
                  </a:lnTo>
                  <a:lnTo>
                    <a:pt x="1174" y="12"/>
                  </a:lnTo>
                  <a:lnTo>
                    <a:pt x="1162" y="24"/>
                  </a:lnTo>
                  <a:lnTo>
                    <a:pt x="1152" y="38"/>
                  </a:lnTo>
                  <a:lnTo>
                    <a:pt x="1142" y="56"/>
                  </a:lnTo>
                  <a:lnTo>
                    <a:pt x="1132" y="76"/>
                  </a:lnTo>
                  <a:lnTo>
                    <a:pt x="1122" y="96"/>
                  </a:lnTo>
                  <a:lnTo>
                    <a:pt x="1108" y="122"/>
                  </a:lnTo>
                  <a:lnTo>
                    <a:pt x="1092" y="146"/>
                  </a:lnTo>
                  <a:lnTo>
                    <a:pt x="1078" y="158"/>
                  </a:lnTo>
                  <a:lnTo>
                    <a:pt x="1062" y="166"/>
                  </a:lnTo>
                  <a:lnTo>
                    <a:pt x="1054" y="170"/>
                  </a:lnTo>
                  <a:lnTo>
                    <a:pt x="1044" y="174"/>
                  </a:lnTo>
                  <a:lnTo>
                    <a:pt x="1032" y="174"/>
                  </a:lnTo>
                  <a:lnTo>
                    <a:pt x="1018" y="166"/>
                  </a:lnTo>
                  <a:lnTo>
                    <a:pt x="1004" y="158"/>
                  </a:lnTo>
                  <a:lnTo>
                    <a:pt x="996" y="150"/>
                  </a:lnTo>
                  <a:lnTo>
                    <a:pt x="990" y="138"/>
                  </a:lnTo>
                  <a:lnTo>
                    <a:pt x="972" y="106"/>
                  </a:lnTo>
                  <a:lnTo>
                    <a:pt x="958" y="76"/>
                  </a:lnTo>
                  <a:lnTo>
                    <a:pt x="950" y="56"/>
                  </a:lnTo>
                  <a:lnTo>
                    <a:pt x="940" y="42"/>
                  </a:lnTo>
                  <a:lnTo>
                    <a:pt x="926" y="24"/>
                  </a:lnTo>
                  <a:lnTo>
                    <a:pt x="916" y="14"/>
                  </a:lnTo>
                  <a:lnTo>
                    <a:pt x="910" y="12"/>
                  </a:lnTo>
                  <a:lnTo>
                    <a:pt x="902" y="8"/>
                  </a:lnTo>
                  <a:lnTo>
                    <a:pt x="896" y="4"/>
                  </a:lnTo>
                  <a:lnTo>
                    <a:pt x="888" y="2"/>
                  </a:lnTo>
                  <a:lnTo>
                    <a:pt x="878" y="4"/>
                  </a:lnTo>
                  <a:lnTo>
                    <a:pt x="870" y="6"/>
                  </a:lnTo>
                  <a:lnTo>
                    <a:pt x="860" y="10"/>
                  </a:lnTo>
                  <a:lnTo>
                    <a:pt x="852" y="14"/>
                  </a:lnTo>
                  <a:lnTo>
                    <a:pt x="846" y="18"/>
                  </a:lnTo>
                  <a:lnTo>
                    <a:pt x="838" y="26"/>
                  </a:lnTo>
                  <a:lnTo>
                    <a:pt x="826" y="40"/>
                  </a:lnTo>
                  <a:lnTo>
                    <a:pt x="812" y="64"/>
                  </a:lnTo>
                  <a:lnTo>
                    <a:pt x="800" y="94"/>
                  </a:lnTo>
                  <a:lnTo>
                    <a:pt x="788" y="118"/>
                  </a:lnTo>
                  <a:lnTo>
                    <a:pt x="780" y="132"/>
                  </a:lnTo>
                  <a:lnTo>
                    <a:pt x="770" y="146"/>
                  </a:lnTo>
                  <a:lnTo>
                    <a:pt x="754" y="160"/>
                  </a:lnTo>
                  <a:lnTo>
                    <a:pt x="746" y="166"/>
                  </a:lnTo>
                  <a:lnTo>
                    <a:pt x="740" y="168"/>
                  </a:lnTo>
                  <a:lnTo>
                    <a:pt x="738" y="170"/>
                  </a:lnTo>
                  <a:lnTo>
                    <a:pt x="742" y="168"/>
                  </a:lnTo>
                  <a:lnTo>
                    <a:pt x="732" y="172"/>
                  </a:lnTo>
                  <a:lnTo>
                    <a:pt x="724" y="174"/>
                  </a:lnTo>
                  <a:lnTo>
                    <a:pt x="710" y="172"/>
                  </a:lnTo>
                  <a:lnTo>
                    <a:pt x="700" y="168"/>
                  </a:lnTo>
                  <a:lnTo>
                    <a:pt x="692" y="162"/>
                  </a:lnTo>
                  <a:lnTo>
                    <a:pt x="682" y="154"/>
                  </a:lnTo>
                  <a:lnTo>
                    <a:pt x="666" y="134"/>
                  </a:lnTo>
                  <a:lnTo>
                    <a:pt x="656" y="116"/>
                  </a:lnTo>
                  <a:lnTo>
                    <a:pt x="640" y="88"/>
                  </a:lnTo>
                  <a:lnTo>
                    <a:pt x="624" y="56"/>
                  </a:lnTo>
                  <a:lnTo>
                    <a:pt x="608" y="34"/>
                  </a:lnTo>
                  <a:lnTo>
                    <a:pt x="590" y="12"/>
                  </a:lnTo>
                  <a:lnTo>
                    <a:pt x="578" y="8"/>
                  </a:lnTo>
                  <a:lnTo>
                    <a:pt x="564" y="4"/>
                  </a:lnTo>
                  <a:lnTo>
                    <a:pt x="544" y="8"/>
                  </a:lnTo>
                  <a:lnTo>
                    <a:pt x="530" y="18"/>
                  </a:lnTo>
                  <a:lnTo>
                    <a:pt x="526" y="22"/>
                  </a:lnTo>
                  <a:lnTo>
                    <a:pt x="510" y="40"/>
                  </a:lnTo>
                  <a:lnTo>
                    <a:pt x="494" y="62"/>
                  </a:lnTo>
                  <a:lnTo>
                    <a:pt x="484" y="80"/>
                  </a:lnTo>
                  <a:lnTo>
                    <a:pt x="474" y="102"/>
                  </a:lnTo>
                  <a:lnTo>
                    <a:pt x="464" y="124"/>
                  </a:lnTo>
                  <a:lnTo>
                    <a:pt x="450" y="146"/>
                  </a:lnTo>
                  <a:lnTo>
                    <a:pt x="432" y="160"/>
                  </a:lnTo>
                  <a:lnTo>
                    <a:pt x="422" y="166"/>
                  </a:lnTo>
                  <a:lnTo>
                    <a:pt x="414" y="170"/>
                  </a:lnTo>
                  <a:lnTo>
                    <a:pt x="404" y="172"/>
                  </a:lnTo>
                  <a:lnTo>
                    <a:pt x="390" y="170"/>
                  </a:lnTo>
                  <a:lnTo>
                    <a:pt x="378" y="166"/>
                  </a:lnTo>
                  <a:lnTo>
                    <a:pt x="368" y="160"/>
                  </a:lnTo>
                  <a:lnTo>
                    <a:pt x="356" y="150"/>
                  </a:lnTo>
                  <a:lnTo>
                    <a:pt x="350" y="144"/>
                  </a:lnTo>
                  <a:lnTo>
                    <a:pt x="342" y="128"/>
                  </a:lnTo>
                  <a:lnTo>
                    <a:pt x="332" y="112"/>
                  </a:lnTo>
                  <a:lnTo>
                    <a:pt x="318" y="86"/>
                  </a:lnTo>
                  <a:lnTo>
                    <a:pt x="306" y="64"/>
                  </a:lnTo>
                  <a:lnTo>
                    <a:pt x="292" y="42"/>
                  </a:lnTo>
                  <a:lnTo>
                    <a:pt x="276" y="22"/>
                  </a:lnTo>
                  <a:lnTo>
                    <a:pt x="266" y="12"/>
                  </a:lnTo>
                  <a:lnTo>
                    <a:pt x="254" y="4"/>
                  </a:lnTo>
                  <a:lnTo>
                    <a:pt x="240" y="0"/>
                  </a:lnTo>
                  <a:lnTo>
                    <a:pt x="224" y="4"/>
                  </a:lnTo>
                  <a:lnTo>
                    <a:pt x="212" y="8"/>
                  </a:lnTo>
                  <a:lnTo>
                    <a:pt x="200" y="18"/>
                  </a:lnTo>
                  <a:lnTo>
                    <a:pt x="186" y="38"/>
                  </a:lnTo>
                  <a:lnTo>
                    <a:pt x="174" y="62"/>
                  </a:lnTo>
                  <a:lnTo>
                    <a:pt x="166" y="80"/>
                  </a:lnTo>
                  <a:lnTo>
                    <a:pt x="160" y="98"/>
                  </a:lnTo>
                  <a:lnTo>
                    <a:pt x="152" y="112"/>
                  </a:lnTo>
                  <a:lnTo>
                    <a:pt x="142" y="132"/>
                  </a:lnTo>
                  <a:lnTo>
                    <a:pt x="130" y="146"/>
                  </a:lnTo>
                  <a:lnTo>
                    <a:pt x="120" y="156"/>
                  </a:lnTo>
                  <a:lnTo>
                    <a:pt x="96" y="168"/>
                  </a:lnTo>
                  <a:lnTo>
                    <a:pt x="72" y="174"/>
                  </a:lnTo>
                  <a:lnTo>
                    <a:pt x="56" y="168"/>
                  </a:lnTo>
                  <a:lnTo>
                    <a:pt x="50" y="166"/>
                  </a:lnTo>
                  <a:lnTo>
                    <a:pt x="40" y="156"/>
                  </a:lnTo>
                  <a:lnTo>
                    <a:pt x="30" y="142"/>
                  </a:lnTo>
                  <a:lnTo>
                    <a:pt x="14" y="118"/>
                  </a:lnTo>
                  <a:lnTo>
                    <a:pt x="4" y="100"/>
                  </a:ln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0096D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92" name="Freeform 222"/>
            <p:cNvSpPr>
              <a:spLocks/>
            </p:cNvSpPr>
            <p:nvPr/>
          </p:nvSpPr>
          <p:spPr bwMode="auto">
            <a:xfrm>
              <a:off x="3132" y="3612"/>
              <a:ext cx="2086" cy="174"/>
            </a:xfrm>
            <a:custGeom>
              <a:avLst/>
              <a:gdLst>
                <a:gd name="T0" fmla="*/ 2060 w 2086"/>
                <a:gd name="T1" fmla="*/ 36 h 174"/>
                <a:gd name="T2" fmla="*/ 2020 w 2086"/>
                <a:gd name="T3" fmla="*/ 2 h 174"/>
                <a:gd name="T4" fmla="*/ 1974 w 2086"/>
                <a:gd name="T5" fmla="*/ 14 h 174"/>
                <a:gd name="T6" fmla="*/ 1936 w 2086"/>
                <a:gd name="T7" fmla="*/ 68 h 174"/>
                <a:gd name="T8" fmla="*/ 1896 w 2086"/>
                <a:gd name="T9" fmla="*/ 144 h 174"/>
                <a:gd name="T10" fmla="*/ 1846 w 2086"/>
                <a:gd name="T11" fmla="*/ 172 h 174"/>
                <a:gd name="T12" fmla="*/ 1802 w 2086"/>
                <a:gd name="T13" fmla="*/ 152 h 174"/>
                <a:gd name="T14" fmla="*/ 1774 w 2086"/>
                <a:gd name="T15" fmla="*/ 108 h 174"/>
                <a:gd name="T16" fmla="*/ 1734 w 2086"/>
                <a:gd name="T17" fmla="*/ 40 h 174"/>
                <a:gd name="T18" fmla="*/ 1678 w 2086"/>
                <a:gd name="T19" fmla="*/ 4 h 174"/>
                <a:gd name="T20" fmla="*/ 1648 w 2086"/>
                <a:gd name="T21" fmla="*/ 24 h 174"/>
                <a:gd name="T22" fmla="*/ 1610 w 2086"/>
                <a:gd name="T23" fmla="*/ 82 h 174"/>
                <a:gd name="T24" fmla="*/ 1576 w 2086"/>
                <a:gd name="T25" fmla="*/ 144 h 174"/>
                <a:gd name="T26" fmla="*/ 1532 w 2086"/>
                <a:gd name="T27" fmla="*/ 172 h 174"/>
                <a:gd name="T28" fmla="*/ 1488 w 2086"/>
                <a:gd name="T29" fmla="*/ 156 h 174"/>
                <a:gd name="T30" fmla="*/ 1448 w 2086"/>
                <a:gd name="T31" fmla="*/ 86 h 174"/>
                <a:gd name="T32" fmla="*/ 1420 w 2086"/>
                <a:gd name="T33" fmla="*/ 36 h 174"/>
                <a:gd name="T34" fmla="*/ 1390 w 2086"/>
                <a:gd name="T35" fmla="*/ 12 h 174"/>
                <a:gd name="T36" fmla="*/ 1352 w 2086"/>
                <a:gd name="T37" fmla="*/ 4 h 174"/>
                <a:gd name="T38" fmla="*/ 1304 w 2086"/>
                <a:gd name="T39" fmla="*/ 50 h 174"/>
                <a:gd name="T40" fmla="*/ 1256 w 2086"/>
                <a:gd name="T41" fmla="*/ 136 h 174"/>
                <a:gd name="T42" fmla="*/ 1218 w 2086"/>
                <a:gd name="T43" fmla="*/ 170 h 174"/>
                <a:gd name="T44" fmla="*/ 1174 w 2086"/>
                <a:gd name="T45" fmla="*/ 162 h 174"/>
                <a:gd name="T46" fmla="*/ 1144 w 2086"/>
                <a:gd name="T47" fmla="*/ 118 h 174"/>
                <a:gd name="T48" fmla="*/ 1110 w 2086"/>
                <a:gd name="T49" fmla="*/ 52 h 174"/>
                <a:gd name="T50" fmla="*/ 1064 w 2086"/>
                <a:gd name="T51" fmla="*/ 8 h 174"/>
                <a:gd name="T52" fmla="*/ 1034 w 2086"/>
                <a:gd name="T53" fmla="*/ 0 h 174"/>
                <a:gd name="T54" fmla="*/ 998 w 2086"/>
                <a:gd name="T55" fmla="*/ 24 h 174"/>
                <a:gd name="T56" fmla="*/ 960 w 2086"/>
                <a:gd name="T57" fmla="*/ 98 h 174"/>
                <a:gd name="T58" fmla="*/ 928 w 2086"/>
                <a:gd name="T59" fmla="*/ 150 h 174"/>
                <a:gd name="T60" fmla="*/ 904 w 2086"/>
                <a:gd name="T61" fmla="*/ 166 h 174"/>
                <a:gd name="T62" fmla="*/ 880 w 2086"/>
                <a:gd name="T63" fmla="*/ 170 h 174"/>
                <a:gd name="T64" fmla="*/ 852 w 2086"/>
                <a:gd name="T65" fmla="*/ 160 h 174"/>
                <a:gd name="T66" fmla="*/ 828 w 2086"/>
                <a:gd name="T67" fmla="*/ 134 h 174"/>
                <a:gd name="T68" fmla="*/ 790 w 2086"/>
                <a:gd name="T69" fmla="*/ 56 h 174"/>
                <a:gd name="T70" fmla="*/ 754 w 2086"/>
                <a:gd name="T71" fmla="*/ 14 h 174"/>
                <a:gd name="T72" fmla="*/ 738 w 2086"/>
                <a:gd name="T73" fmla="*/ 4 h 174"/>
                <a:gd name="T74" fmla="*/ 724 w 2086"/>
                <a:gd name="T75" fmla="*/ 0 h 174"/>
                <a:gd name="T76" fmla="*/ 694 w 2086"/>
                <a:gd name="T77" fmla="*/ 10 h 174"/>
                <a:gd name="T78" fmla="*/ 658 w 2086"/>
                <a:gd name="T79" fmla="*/ 58 h 174"/>
                <a:gd name="T80" fmla="*/ 610 w 2086"/>
                <a:gd name="T81" fmla="*/ 140 h 174"/>
                <a:gd name="T82" fmla="*/ 566 w 2086"/>
                <a:gd name="T83" fmla="*/ 170 h 174"/>
                <a:gd name="T84" fmla="*/ 528 w 2086"/>
                <a:gd name="T85" fmla="*/ 152 h 174"/>
                <a:gd name="T86" fmla="*/ 486 w 2086"/>
                <a:gd name="T87" fmla="*/ 94 h 174"/>
                <a:gd name="T88" fmla="*/ 452 w 2086"/>
                <a:gd name="T89" fmla="*/ 28 h 174"/>
                <a:gd name="T90" fmla="*/ 414 w 2086"/>
                <a:gd name="T91" fmla="*/ 4 h 174"/>
                <a:gd name="T92" fmla="*/ 380 w 2086"/>
                <a:gd name="T93" fmla="*/ 8 h 174"/>
                <a:gd name="T94" fmla="*/ 352 w 2086"/>
                <a:gd name="T95" fmla="*/ 30 h 174"/>
                <a:gd name="T96" fmla="*/ 320 w 2086"/>
                <a:gd name="T97" fmla="*/ 88 h 174"/>
                <a:gd name="T98" fmla="*/ 278 w 2086"/>
                <a:gd name="T99" fmla="*/ 152 h 174"/>
                <a:gd name="T100" fmla="*/ 240 w 2086"/>
                <a:gd name="T101" fmla="*/ 174 h 174"/>
                <a:gd name="T102" fmla="*/ 202 w 2086"/>
                <a:gd name="T103" fmla="*/ 156 h 174"/>
                <a:gd name="T104" fmla="*/ 166 w 2086"/>
                <a:gd name="T105" fmla="*/ 94 h 174"/>
                <a:gd name="T106" fmla="*/ 144 w 2086"/>
                <a:gd name="T107" fmla="*/ 42 h 174"/>
                <a:gd name="T108" fmla="*/ 98 w 2086"/>
                <a:gd name="T109" fmla="*/ 6 h 174"/>
                <a:gd name="T110" fmla="*/ 50 w 2086"/>
                <a:gd name="T111" fmla="*/ 8 h 174"/>
                <a:gd name="T112" fmla="*/ 16 w 2086"/>
                <a:gd name="T113" fmla="*/ 56 h 17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86"/>
                <a:gd name="T172" fmla="*/ 0 h 174"/>
                <a:gd name="T173" fmla="*/ 2086 w 2086"/>
                <a:gd name="T174" fmla="*/ 174 h 17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86" h="174">
                  <a:moveTo>
                    <a:pt x="2086" y="90"/>
                  </a:moveTo>
                  <a:lnTo>
                    <a:pt x="2076" y="66"/>
                  </a:lnTo>
                  <a:lnTo>
                    <a:pt x="2060" y="36"/>
                  </a:lnTo>
                  <a:lnTo>
                    <a:pt x="2050" y="22"/>
                  </a:lnTo>
                  <a:lnTo>
                    <a:pt x="2036" y="10"/>
                  </a:lnTo>
                  <a:lnTo>
                    <a:pt x="2020" y="2"/>
                  </a:lnTo>
                  <a:lnTo>
                    <a:pt x="2004" y="2"/>
                  </a:lnTo>
                  <a:lnTo>
                    <a:pt x="1990" y="4"/>
                  </a:lnTo>
                  <a:lnTo>
                    <a:pt x="1974" y="14"/>
                  </a:lnTo>
                  <a:lnTo>
                    <a:pt x="1960" y="28"/>
                  </a:lnTo>
                  <a:lnTo>
                    <a:pt x="1948" y="44"/>
                  </a:lnTo>
                  <a:lnTo>
                    <a:pt x="1936" y="68"/>
                  </a:lnTo>
                  <a:lnTo>
                    <a:pt x="1924" y="96"/>
                  </a:lnTo>
                  <a:lnTo>
                    <a:pt x="1912" y="120"/>
                  </a:lnTo>
                  <a:lnTo>
                    <a:pt x="1896" y="144"/>
                  </a:lnTo>
                  <a:lnTo>
                    <a:pt x="1882" y="158"/>
                  </a:lnTo>
                  <a:lnTo>
                    <a:pt x="1866" y="168"/>
                  </a:lnTo>
                  <a:lnTo>
                    <a:pt x="1846" y="172"/>
                  </a:lnTo>
                  <a:lnTo>
                    <a:pt x="1834" y="170"/>
                  </a:lnTo>
                  <a:lnTo>
                    <a:pt x="1824" y="168"/>
                  </a:lnTo>
                  <a:lnTo>
                    <a:pt x="1802" y="152"/>
                  </a:lnTo>
                  <a:lnTo>
                    <a:pt x="1806" y="154"/>
                  </a:lnTo>
                  <a:lnTo>
                    <a:pt x="1790" y="136"/>
                  </a:lnTo>
                  <a:lnTo>
                    <a:pt x="1774" y="108"/>
                  </a:lnTo>
                  <a:lnTo>
                    <a:pt x="1760" y="84"/>
                  </a:lnTo>
                  <a:lnTo>
                    <a:pt x="1746" y="58"/>
                  </a:lnTo>
                  <a:lnTo>
                    <a:pt x="1734" y="40"/>
                  </a:lnTo>
                  <a:lnTo>
                    <a:pt x="1718" y="22"/>
                  </a:lnTo>
                  <a:lnTo>
                    <a:pt x="1698" y="10"/>
                  </a:lnTo>
                  <a:lnTo>
                    <a:pt x="1678" y="4"/>
                  </a:lnTo>
                  <a:lnTo>
                    <a:pt x="1664" y="10"/>
                  </a:lnTo>
                  <a:lnTo>
                    <a:pt x="1658" y="14"/>
                  </a:lnTo>
                  <a:lnTo>
                    <a:pt x="1648" y="24"/>
                  </a:lnTo>
                  <a:lnTo>
                    <a:pt x="1638" y="32"/>
                  </a:lnTo>
                  <a:lnTo>
                    <a:pt x="1624" y="52"/>
                  </a:lnTo>
                  <a:lnTo>
                    <a:pt x="1610" y="82"/>
                  </a:lnTo>
                  <a:lnTo>
                    <a:pt x="1600" y="100"/>
                  </a:lnTo>
                  <a:lnTo>
                    <a:pt x="1592" y="120"/>
                  </a:lnTo>
                  <a:lnTo>
                    <a:pt x="1576" y="144"/>
                  </a:lnTo>
                  <a:lnTo>
                    <a:pt x="1558" y="160"/>
                  </a:lnTo>
                  <a:lnTo>
                    <a:pt x="1544" y="168"/>
                  </a:lnTo>
                  <a:lnTo>
                    <a:pt x="1532" y="172"/>
                  </a:lnTo>
                  <a:lnTo>
                    <a:pt x="1514" y="170"/>
                  </a:lnTo>
                  <a:lnTo>
                    <a:pt x="1502" y="166"/>
                  </a:lnTo>
                  <a:lnTo>
                    <a:pt x="1488" y="156"/>
                  </a:lnTo>
                  <a:lnTo>
                    <a:pt x="1476" y="140"/>
                  </a:lnTo>
                  <a:lnTo>
                    <a:pt x="1464" y="118"/>
                  </a:lnTo>
                  <a:lnTo>
                    <a:pt x="1448" y="86"/>
                  </a:lnTo>
                  <a:lnTo>
                    <a:pt x="1436" y="60"/>
                  </a:lnTo>
                  <a:lnTo>
                    <a:pt x="1428" y="48"/>
                  </a:lnTo>
                  <a:lnTo>
                    <a:pt x="1420" y="36"/>
                  </a:lnTo>
                  <a:lnTo>
                    <a:pt x="1408" y="26"/>
                  </a:lnTo>
                  <a:lnTo>
                    <a:pt x="1402" y="20"/>
                  </a:lnTo>
                  <a:lnTo>
                    <a:pt x="1390" y="12"/>
                  </a:lnTo>
                  <a:lnTo>
                    <a:pt x="1376" y="4"/>
                  </a:lnTo>
                  <a:lnTo>
                    <a:pt x="1362" y="2"/>
                  </a:lnTo>
                  <a:lnTo>
                    <a:pt x="1352" y="4"/>
                  </a:lnTo>
                  <a:lnTo>
                    <a:pt x="1336" y="10"/>
                  </a:lnTo>
                  <a:lnTo>
                    <a:pt x="1320" y="24"/>
                  </a:lnTo>
                  <a:lnTo>
                    <a:pt x="1304" y="50"/>
                  </a:lnTo>
                  <a:lnTo>
                    <a:pt x="1282" y="90"/>
                  </a:lnTo>
                  <a:lnTo>
                    <a:pt x="1268" y="118"/>
                  </a:lnTo>
                  <a:lnTo>
                    <a:pt x="1256" y="136"/>
                  </a:lnTo>
                  <a:lnTo>
                    <a:pt x="1246" y="148"/>
                  </a:lnTo>
                  <a:lnTo>
                    <a:pt x="1228" y="166"/>
                  </a:lnTo>
                  <a:lnTo>
                    <a:pt x="1218" y="170"/>
                  </a:lnTo>
                  <a:lnTo>
                    <a:pt x="1206" y="174"/>
                  </a:lnTo>
                  <a:lnTo>
                    <a:pt x="1190" y="170"/>
                  </a:lnTo>
                  <a:lnTo>
                    <a:pt x="1174" y="162"/>
                  </a:lnTo>
                  <a:lnTo>
                    <a:pt x="1164" y="150"/>
                  </a:lnTo>
                  <a:lnTo>
                    <a:pt x="1152" y="136"/>
                  </a:lnTo>
                  <a:lnTo>
                    <a:pt x="1144" y="118"/>
                  </a:lnTo>
                  <a:lnTo>
                    <a:pt x="1134" y="98"/>
                  </a:lnTo>
                  <a:lnTo>
                    <a:pt x="1124" y="78"/>
                  </a:lnTo>
                  <a:lnTo>
                    <a:pt x="1110" y="52"/>
                  </a:lnTo>
                  <a:lnTo>
                    <a:pt x="1094" y="28"/>
                  </a:lnTo>
                  <a:lnTo>
                    <a:pt x="1078" y="16"/>
                  </a:lnTo>
                  <a:lnTo>
                    <a:pt x="1064" y="8"/>
                  </a:lnTo>
                  <a:lnTo>
                    <a:pt x="1056" y="4"/>
                  </a:lnTo>
                  <a:lnTo>
                    <a:pt x="1044" y="0"/>
                  </a:lnTo>
                  <a:lnTo>
                    <a:pt x="1034" y="0"/>
                  </a:lnTo>
                  <a:lnTo>
                    <a:pt x="1018" y="6"/>
                  </a:lnTo>
                  <a:lnTo>
                    <a:pt x="1006" y="16"/>
                  </a:lnTo>
                  <a:lnTo>
                    <a:pt x="998" y="24"/>
                  </a:lnTo>
                  <a:lnTo>
                    <a:pt x="990" y="36"/>
                  </a:lnTo>
                  <a:lnTo>
                    <a:pt x="972" y="68"/>
                  </a:lnTo>
                  <a:lnTo>
                    <a:pt x="960" y="98"/>
                  </a:lnTo>
                  <a:lnTo>
                    <a:pt x="950" y="116"/>
                  </a:lnTo>
                  <a:lnTo>
                    <a:pt x="942" y="132"/>
                  </a:lnTo>
                  <a:lnTo>
                    <a:pt x="928" y="150"/>
                  </a:lnTo>
                  <a:lnTo>
                    <a:pt x="916" y="160"/>
                  </a:lnTo>
                  <a:lnTo>
                    <a:pt x="912" y="162"/>
                  </a:lnTo>
                  <a:lnTo>
                    <a:pt x="904" y="166"/>
                  </a:lnTo>
                  <a:lnTo>
                    <a:pt x="896" y="168"/>
                  </a:lnTo>
                  <a:lnTo>
                    <a:pt x="890" y="172"/>
                  </a:lnTo>
                  <a:lnTo>
                    <a:pt x="880" y="170"/>
                  </a:lnTo>
                  <a:lnTo>
                    <a:pt x="872" y="168"/>
                  </a:lnTo>
                  <a:lnTo>
                    <a:pt x="862" y="164"/>
                  </a:lnTo>
                  <a:lnTo>
                    <a:pt x="852" y="160"/>
                  </a:lnTo>
                  <a:lnTo>
                    <a:pt x="848" y="156"/>
                  </a:lnTo>
                  <a:lnTo>
                    <a:pt x="838" y="148"/>
                  </a:lnTo>
                  <a:lnTo>
                    <a:pt x="828" y="134"/>
                  </a:lnTo>
                  <a:lnTo>
                    <a:pt x="814" y="110"/>
                  </a:lnTo>
                  <a:lnTo>
                    <a:pt x="802" y="80"/>
                  </a:lnTo>
                  <a:lnTo>
                    <a:pt x="790" y="56"/>
                  </a:lnTo>
                  <a:lnTo>
                    <a:pt x="780" y="42"/>
                  </a:lnTo>
                  <a:lnTo>
                    <a:pt x="770" y="28"/>
                  </a:lnTo>
                  <a:lnTo>
                    <a:pt x="754" y="14"/>
                  </a:lnTo>
                  <a:lnTo>
                    <a:pt x="746" y="8"/>
                  </a:lnTo>
                  <a:lnTo>
                    <a:pt x="740" y="4"/>
                  </a:lnTo>
                  <a:lnTo>
                    <a:pt x="738" y="4"/>
                  </a:lnTo>
                  <a:lnTo>
                    <a:pt x="744" y="6"/>
                  </a:lnTo>
                  <a:lnTo>
                    <a:pt x="734" y="2"/>
                  </a:lnTo>
                  <a:lnTo>
                    <a:pt x="724" y="0"/>
                  </a:lnTo>
                  <a:lnTo>
                    <a:pt x="712" y="2"/>
                  </a:lnTo>
                  <a:lnTo>
                    <a:pt x="702" y="6"/>
                  </a:lnTo>
                  <a:lnTo>
                    <a:pt x="694" y="10"/>
                  </a:lnTo>
                  <a:lnTo>
                    <a:pt x="684" y="20"/>
                  </a:lnTo>
                  <a:lnTo>
                    <a:pt x="668" y="40"/>
                  </a:lnTo>
                  <a:lnTo>
                    <a:pt x="658" y="58"/>
                  </a:lnTo>
                  <a:lnTo>
                    <a:pt x="642" y="86"/>
                  </a:lnTo>
                  <a:lnTo>
                    <a:pt x="626" y="118"/>
                  </a:lnTo>
                  <a:lnTo>
                    <a:pt x="610" y="140"/>
                  </a:lnTo>
                  <a:lnTo>
                    <a:pt x="592" y="162"/>
                  </a:lnTo>
                  <a:lnTo>
                    <a:pt x="578" y="166"/>
                  </a:lnTo>
                  <a:lnTo>
                    <a:pt x="566" y="170"/>
                  </a:lnTo>
                  <a:lnTo>
                    <a:pt x="546" y="166"/>
                  </a:lnTo>
                  <a:lnTo>
                    <a:pt x="532" y="156"/>
                  </a:lnTo>
                  <a:lnTo>
                    <a:pt x="528" y="152"/>
                  </a:lnTo>
                  <a:lnTo>
                    <a:pt x="512" y="134"/>
                  </a:lnTo>
                  <a:lnTo>
                    <a:pt x="496" y="112"/>
                  </a:lnTo>
                  <a:lnTo>
                    <a:pt x="486" y="94"/>
                  </a:lnTo>
                  <a:lnTo>
                    <a:pt x="476" y="72"/>
                  </a:lnTo>
                  <a:lnTo>
                    <a:pt x="464" y="50"/>
                  </a:lnTo>
                  <a:lnTo>
                    <a:pt x="452" y="28"/>
                  </a:lnTo>
                  <a:lnTo>
                    <a:pt x="434" y="14"/>
                  </a:lnTo>
                  <a:lnTo>
                    <a:pt x="422" y="8"/>
                  </a:lnTo>
                  <a:lnTo>
                    <a:pt x="414" y="4"/>
                  </a:lnTo>
                  <a:lnTo>
                    <a:pt x="404" y="2"/>
                  </a:lnTo>
                  <a:lnTo>
                    <a:pt x="392" y="4"/>
                  </a:lnTo>
                  <a:lnTo>
                    <a:pt x="380" y="8"/>
                  </a:lnTo>
                  <a:lnTo>
                    <a:pt x="368" y="14"/>
                  </a:lnTo>
                  <a:lnTo>
                    <a:pt x="358" y="24"/>
                  </a:lnTo>
                  <a:lnTo>
                    <a:pt x="352" y="30"/>
                  </a:lnTo>
                  <a:lnTo>
                    <a:pt x="342" y="46"/>
                  </a:lnTo>
                  <a:lnTo>
                    <a:pt x="332" y="62"/>
                  </a:lnTo>
                  <a:lnTo>
                    <a:pt x="320" y="88"/>
                  </a:lnTo>
                  <a:lnTo>
                    <a:pt x="308" y="110"/>
                  </a:lnTo>
                  <a:lnTo>
                    <a:pt x="294" y="132"/>
                  </a:lnTo>
                  <a:lnTo>
                    <a:pt x="278" y="152"/>
                  </a:lnTo>
                  <a:lnTo>
                    <a:pt x="266" y="162"/>
                  </a:lnTo>
                  <a:lnTo>
                    <a:pt x="256" y="170"/>
                  </a:lnTo>
                  <a:lnTo>
                    <a:pt x="240" y="174"/>
                  </a:lnTo>
                  <a:lnTo>
                    <a:pt x="226" y="170"/>
                  </a:lnTo>
                  <a:lnTo>
                    <a:pt x="212" y="164"/>
                  </a:lnTo>
                  <a:lnTo>
                    <a:pt x="202" y="156"/>
                  </a:lnTo>
                  <a:lnTo>
                    <a:pt x="188" y="136"/>
                  </a:lnTo>
                  <a:lnTo>
                    <a:pt x="176" y="112"/>
                  </a:lnTo>
                  <a:lnTo>
                    <a:pt x="166" y="94"/>
                  </a:lnTo>
                  <a:lnTo>
                    <a:pt x="162" y="76"/>
                  </a:lnTo>
                  <a:lnTo>
                    <a:pt x="154" y="62"/>
                  </a:lnTo>
                  <a:lnTo>
                    <a:pt x="144" y="42"/>
                  </a:lnTo>
                  <a:lnTo>
                    <a:pt x="132" y="28"/>
                  </a:lnTo>
                  <a:lnTo>
                    <a:pt x="122" y="18"/>
                  </a:lnTo>
                  <a:lnTo>
                    <a:pt x="98" y="6"/>
                  </a:lnTo>
                  <a:lnTo>
                    <a:pt x="74" y="0"/>
                  </a:lnTo>
                  <a:lnTo>
                    <a:pt x="58" y="4"/>
                  </a:lnTo>
                  <a:lnTo>
                    <a:pt x="50" y="8"/>
                  </a:lnTo>
                  <a:lnTo>
                    <a:pt x="40" y="18"/>
                  </a:lnTo>
                  <a:lnTo>
                    <a:pt x="30" y="32"/>
                  </a:lnTo>
                  <a:lnTo>
                    <a:pt x="16" y="56"/>
                  </a:lnTo>
                  <a:lnTo>
                    <a:pt x="6" y="74"/>
                  </a:lnTo>
                  <a:lnTo>
                    <a:pt x="0" y="84"/>
                  </a:lnTo>
                </a:path>
              </a:pathLst>
            </a:custGeom>
            <a:noFill/>
            <a:ln w="15875">
              <a:solidFill>
                <a:srgbClr val="0096D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2612" name="AutoShape 223"/>
          <p:cNvCxnSpPr>
            <a:cxnSpLocks noChangeShapeType="1"/>
            <a:stCxn id="22780" idx="2"/>
          </p:cNvCxnSpPr>
          <p:nvPr/>
        </p:nvCxnSpPr>
        <p:spPr bwMode="auto">
          <a:xfrm rot="16200000" flipH="1">
            <a:off x="5788025" y="4373563"/>
            <a:ext cx="133350" cy="1460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grpSp>
        <p:nvGrpSpPr>
          <p:cNvPr id="22613" name="Group 224"/>
          <p:cNvGrpSpPr>
            <a:grpSpLocks/>
          </p:cNvGrpSpPr>
          <p:nvPr/>
        </p:nvGrpSpPr>
        <p:grpSpPr bwMode="auto">
          <a:xfrm flipH="1">
            <a:off x="5613400" y="4143375"/>
            <a:ext cx="260350" cy="236538"/>
            <a:chOff x="3231" y="485"/>
            <a:chExt cx="564" cy="509"/>
          </a:xfrm>
        </p:grpSpPr>
        <p:sp>
          <p:nvSpPr>
            <p:cNvPr id="22768" name="Rectangle 225"/>
            <p:cNvSpPr>
              <a:spLocks noChangeArrowheads="1"/>
            </p:cNvSpPr>
            <p:nvPr/>
          </p:nvSpPr>
          <p:spPr bwMode="auto">
            <a:xfrm>
              <a:off x="3231" y="826"/>
              <a:ext cx="510" cy="94"/>
            </a:xfrm>
            <a:prstGeom prst="rect">
              <a:avLst/>
            </a:prstGeom>
            <a:solidFill>
              <a:srgbClr val="B7B7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69" name="Rectangle 226"/>
            <p:cNvSpPr>
              <a:spLocks noChangeArrowheads="1"/>
            </p:cNvSpPr>
            <p:nvPr/>
          </p:nvSpPr>
          <p:spPr bwMode="auto">
            <a:xfrm>
              <a:off x="3232" y="827"/>
              <a:ext cx="508" cy="92"/>
            </a:xfrm>
            <a:prstGeom prst="rect">
              <a:avLst/>
            </a:prstGeom>
            <a:solidFill>
              <a:srgbClr val="B7B79D"/>
            </a:solidFill>
            <a:ln w="4763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70" name="Freeform 227"/>
            <p:cNvSpPr>
              <a:spLocks/>
            </p:cNvSpPr>
            <p:nvPr/>
          </p:nvSpPr>
          <p:spPr bwMode="auto">
            <a:xfrm>
              <a:off x="3231" y="775"/>
              <a:ext cx="564" cy="51"/>
            </a:xfrm>
            <a:custGeom>
              <a:avLst/>
              <a:gdLst>
                <a:gd name="T0" fmla="*/ 0 w 564"/>
                <a:gd name="T1" fmla="*/ 51 h 51"/>
                <a:gd name="T2" fmla="*/ 54 w 564"/>
                <a:gd name="T3" fmla="*/ 0 h 51"/>
                <a:gd name="T4" fmla="*/ 564 w 564"/>
                <a:gd name="T5" fmla="*/ 0 h 51"/>
                <a:gd name="T6" fmla="*/ 510 w 564"/>
                <a:gd name="T7" fmla="*/ 51 h 51"/>
                <a:gd name="T8" fmla="*/ 0 w 564"/>
                <a:gd name="T9" fmla="*/ 51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4"/>
                <a:gd name="T16" fmla="*/ 0 h 51"/>
                <a:gd name="T17" fmla="*/ 564 w 564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4" h="51">
                  <a:moveTo>
                    <a:pt x="0" y="51"/>
                  </a:moveTo>
                  <a:lnTo>
                    <a:pt x="54" y="0"/>
                  </a:lnTo>
                  <a:lnTo>
                    <a:pt x="564" y="0"/>
                  </a:lnTo>
                  <a:lnTo>
                    <a:pt x="510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C9C9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71" name="Freeform 228"/>
            <p:cNvSpPr>
              <a:spLocks/>
            </p:cNvSpPr>
            <p:nvPr/>
          </p:nvSpPr>
          <p:spPr bwMode="auto">
            <a:xfrm>
              <a:off x="3231" y="775"/>
              <a:ext cx="564" cy="51"/>
            </a:xfrm>
            <a:custGeom>
              <a:avLst/>
              <a:gdLst>
                <a:gd name="T0" fmla="*/ 0 w 564"/>
                <a:gd name="T1" fmla="*/ 51 h 51"/>
                <a:gd name="T2" fmla="*/ 54 w 564"/>
                <a:gd name="T3" fmla="*/ 0 h 51"/>
                <a:gd name="T4" fmla="*/ 564 w 564"/>
                <a:gd name="T5" fmla="*/ 0 h 51"/>
                <a:gd name="T6" fmla="*/ 510 w 564"/>
                <a:gd name="T7" fmla="*/ 51 h 51"/>
                <a:gd name="T8" fmla="*/ 0 w 564"/>
                <a:gd name="T9" fmla="*/ 51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4"/>
                <a:gd name="T16" fmla="*/ 0 h 51"/>
                <a:gd name="T17" fmla="*/ 564 w 564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4" h="51">
                  <a:moveTo>
                    <a:pt x="0" y="51"/>
                  </a:moveTo>
                  <a:lnTo>
                    <a:pt x="54" y="0"/>
                  </a:lnTo>
                  <a:lnTo>
                    <a:pt x="564" y="0"/>
                  </a:lnTo>
                  <a:lnTo>
                    <a:pt x="510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C9C9B6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72" name="Line 229"/>
            <p:cNvSpPr>
              <a:spLocks noChangeShapeType="1"/>
            </p:cNvSpPr>
            <p:nvPr/>
          </p:nvSpPr>
          <p:spPr bwMode="auto">
            <a:xfrm flipH="1">
              <a:off x="3590" y="869"/>
              <a:ext cx="123" cy="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73" name="Freeform 230"/>
            <p:cNvSpPr>
              <a:spLocks/>
            </p:cNvSpPr>
            <p:nvPr/>
          </p:nvSpPr>
          <p:spPr bwMode="auto">
            <a:xfrm>
              <a:off x="3741" y="775"/>
              <a:ext cx="54" cy="145"/>
            </a:xfrm>
            <a:custGeom>
              <a:avLst/>
              <a:gdLst>
                <a:gd name="T0" fmla="*/ 0 w 54"/>
                <a:gd name="T1" fmla="*/ 145 h 145"/>
                <a:gd name="T2" fmla="*/ 54 w 54"/>
                <a:gd name="T3" fmla="*/ 91 h 145"/>
                <a:gd name="T4" fmla="*/ 54 w 54"/>
                <a:gd name="T5" fmla="*/ 0 h 145"/>
                <a:gd name="T6" fmla="*/ 0 w 54"/>
                <a:gd name="T7" fmla="*/ 51 h 145"/>
                <a:gd name="T8" fmla="*/ 0 w 54"/>
                <a:gd name="T9" fmla="*/ 145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45"/>
                <a:gd name="T17" fmla="*/ 54 w 54"/>
                <a:gd name="T18" fmla="*/ 145 h 1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45">
                  <a:moveTo>
                    <a:pt x="0" y="145"/>
                  </a:moveTo>
                  <a:lnTo>
                    <a:pt x="54" y="91"/>
                  </a:lnTo>
                  <a:lnTo>
                    <a:pt x="54" y="0"/>
                  </a:lnTo>
                  <a:lnTo>
                    <a:pt x="0" y="5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7A7A5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74" name="Freeform 231"/>
            <p:cNvSpPr>
              <a:spLocks/>
            </p:cNvSpPr>
            <p:nvPr/>
          </p:nvSpPr>
          <p:spPr bwMode="auto">
            <a:xfrm>
              <a:off x="3741" y="775"/>
              <a:ext cx="54" cy="145"/>
            </a:xfrm>
            <a:custGeom>
              <a:avLst/>
              <a:gdLst>
                <a:gd name="T0" fmla="*/ 0 w 54"/>
                <a:gd name="T1" fmla="*/ 145 h 145"/>
                <a:gd name="T2" fmla="*/ 54 w 54"/>
                <a:gd name="T3" fmla="*/ 91 h 145"/>
                <a:gd name="T4" fmla="*/ 54 w 54"/>
                <a:gd name="T5" fmla="*/ 0 h 145"/>
                <a:gd name="T6" fmla="*/ 0 w 54"/>
                <a:gd name="T7" fmla="*/ 51 h 145"/>
                <a:gd name="T8" fmla="*/ 0 w 54"/>
                <a:gd name="T9" fmla="*/ 145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45"/>
                <a:gd name="T17" fmla="*/ 54 w 54"/>
                <a:gd name="T18" fmla="*/ 145 h 1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45">
                  <a:moveTo>
                    <a:pt x="0" y="145"/>
                  </a:moveTo>
                  <a:lnTo>
                    <a:pt x="54" y="91"/>
                  </a:lnTo>
                  <a:lnTo>
                    <a:pt x="54" y="0"/>
                  </a:lnTo>
                  <a:lnTo>
                    <a:pt x="0" y="5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7A7A5A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75" name="Freeform 232"/>
            <p:cNvSpPr>
              <a:spLocks/>
            </p:cNvSpPr>
            <p:nvPr/>
          </p:nvSpPr>
          <p:spPr bwMode="auto">
            <a:xfrm>
              <a:off x="3234" y="909"/>
              <a:ext cx="450" cy="71"/>
            </a:xfrm>
            <a:custGeom>
              <a:avLst/>
              <a:gdLst>
                <a:gd name="T0" fmla="*/ 0 w 450"/>
                <a:gd name="T1" fmla="*/ 71 h 71"/>
                <a:gd name="T2" fmla="*/ 57 w 450"/>
                <a:gd name="T3" fmla="*/ 0 h 71"/>
                <a:gd name="T4" fmla="*/ 450 w 450"/>
                <a:gd name="T5" fmla="*/ 0 h 71"/>
                <a:gd name="T6" fmla="*/ 393 w 450"/>
                <a:gd name="T7" fmla="*/ 71 h 71"/>
                <a:gd name="T8" fmla="*/ 0 w 450"/>
                <a:gd name="T9" fmla="*/ 71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0"/>
                <a:gd name="T16" fmla="*/ 0 h 71"/>
                <a:gd name="T17" fmla="*/ 450 w 450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0" h="71">
                  <a:moveTo>
                    <a:pt x="0" y="71"/>
                  </a:moveTo>
                  <a:lnTo>
                    <a:pt x="57" y="0"/>
                  </a:lnTo>
                  <a:lnTo>
                    <a:pt x="450" y="0"/>
                  </a:lnTo>
                  <a:lnTo>
                    <a:pt x="393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C9C9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76" name="Freeform 233"/>
            <p:cNvSpPr>
              <a:spLocks/>
            </p:cNvSpPr>
            <p:nvPr/>
          </p:nvSpPr>
          <p:spPr bwMode="auto">
            <a:xfrm>
              <a:off x="3234" y="909"/>
              <a:ext cx="450" cy="71"/>
            </a:xfrm>
            <a:custGeom>
              <a:avLst/>
              <a:gdLst>
                <a:gd name="T0" fmla="*/ 0 w 450"/>
                <a:gd name="T1" fmla="*/ 71 h 71"/>
                <a:gd name="T2" fmla="*/ 57 w 450"/>
                <a:gd name="T3" fmla="*/ 0 h 71"/>
                <a:gd name="T4" fmla="*/ 450 w 450"/>
                <a:gd name="T5" fmla="*/ 0 h 71"/>
                <a:gd name="T6" fmla="*/ 393 w 450"/>
                <a:gd name="T7" fmla="*/ 71 h 71"/>
                <a:gd name="T8" fmla="*/ 0 w 450"/>
                <a:gd name="T9" fmla="*/ 71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0"/>
                <a:gd name="T16" fmla="*/ 0 h 71"/>
                <a:gd name="T17" fmla="*/ 450 w 450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0" h="71">
                  <a:moveTo>
                    <a:pt x="0" y="71"/>
                  </a:moveTo>
                  <a:lnTo>
                    <a:pt x="57" y="0"/>
                  </a:lnTo>
                  <a:lnTo>
                    <a:pt x="450" y="0"/>
                  </a:lnTo>
                  <a:lnTo>
                    <a:pt x="393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C9C9B6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77" name="Freeform 234"/>
            <p:cNvSpPr>
              <a:spLocks/>
            </p:cNvSpPr>
            <p:nvPr/>
          </p:nvSpPr>
          <p:spPr bwMode="auto">
            <a:xfrm>
              <a:off x="3627" y="909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26 h 85"/>
                <a:gd name="T4" fmla="*/ 57 w 57"/>
                <a:gd name="T5" fmla="*/ 0 h 85"/>
                <a:gd name="T6" fmla="*/ 0 w 57"/>
                <a:gd name="T7" fmla="*/ 71 h 85"/>
                <a:gd name="T8" fmla="*/ 0 w 57"/>
                <a:gd name="T9" fmla="*/ 85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85"/>
                <a:gd name="T17" fmla="*/ 57 w 57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85">
                  <a:moveTo>
                    <a:pt x="0" y="85"/>
                  </a:moveTo>
                  <a:lnTo>
                    <a:pt x="57" y="26"/>
                  </a:lnTo>
                  <a:lnTo>
                    <a:pt x="57" y="0"/>
                  </a:lnTo>
                  <a:lnTo>
                    <a:pt x="0" y="7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7A7A5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78" name="Freeform 235"/>
            <p:cNvSpPr>
              <a:spLocks/>
            </p:cNvSpPr>
            <p:nvPr/>
          </p:nvSpPr>
          <p:spPr bwMode="auto">
            <a:xfrm>
              <a:off x="3627" y="909"/>
              <a:ext cx="57" cy="85"/>
            </a:xfrm>
            <a:custGeom>
              <a:avLst/>
              <a:gdLst>
                <a:gd name="T0" fmla="*/ 0 w 57"/>
                <a:gd name="T1" fmla="*/ 85 h 85"/>
                <a:gd name="T2" fmla="*/ 57 w 57"/>
                <a:gd name="T3" fmla="*/ 26 h 85"/>
                <a:gd name="T4" fmla="*/ 57 w 57"/>
                <a:gd name="T5" fmla="*/ 0 h 85"/>
                <a:gd name="T6" fmla="*/ 0 w 57"/>
                <a:gd name="T7" fmla="*/ 71 h 85"/>
                <a:gd name="T8" fmla="*/ 0 w 57"/>
                <a:gd name="T9" fmla="*/ 85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85"/>
                <a:gd name="T17" fmla="*/ 57 w 57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85">
                  <a:moveTo>
                    <a:pt x="0" y="85"/>
                  </a:moveTo>
                  <a:lnTo>
                    <a:pt x="57" y="26"/>
                  </a:lnTo>
                  <a:lnTo>
                    <a:pt x="57" y="0"/>
                  </a:lnTo>
                  <a:lnTo>
                    <a:pt x="0" y="7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7A7A5A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79" name="Rectangle 236"/>
            <p:cNvSpPr>
              <a:spLocks noChangeArrowheads="1"/>
            </p:cNvSpPr>
            <p:nvPr/>
          </p:nvSpPr>
          <p:spPr bwMode="auto">
            <a:xfrm>
              <a:off x="3234" y="980"/>
              <a:ext cx="393" cy="14"/>
            </a:xfrm>
            <a:prstGeom prst="rect">
              <a:avLst/>
            </a:prstGeom>
            <a:solidFill>
              <a:srgbClr val="B7B7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80" name="Rectangle 237"/>
            <p:cNvSpPr>
              <a:spLocks noChangeArrowheads="1"/>
            </p:cNvSpPr>
            <p:nvPr/>
          </p:nvSpPr>
          <p:spPr bwMode="auto">
            <a:xfrm>
              <a:off x="3235" y="981"/>
              <a:ext cx="391" cy="12"/>
            </a:xfrm>
            <a:prstGeom prst="rect">
              <a:avLst/>
            </a:prstGeom>
            <a:solidFill>
              <a:srgbClr val="B7B79D"/>
            </a:solidFill>
            <a:ln w="4763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81" name="Freeform 238"/>
            <p:cNvSpPr>
              <a:spLocks/>
            </p:cNvSpPr>
            <p:nvPr/>
          </p:nvSpPr>
          <p:spPr bwMode="auto">
            <a:xfrm>
              <a:off x="3265" y="775"/>
              <a:ext cx="405" cy="40"/>
            </a:xfrm>
            <a:custGeom>
              <a:avLst/>
              <a:gdLst>
                <a:gd name="T0" fmla="*/ 0 w 405"/>
                <a:gd name="T1" fmla="*/ 40 h 40"/>
                <a:gd name="T2" fmla="*/ 43 w 405"/>
                <a:gd name="T3" fmla="*/ 0 h 40"/>
                <a:gd name="T4" fmla="*/ 405 w 405"/>
                <a:gd name="T5" fmla="*/ 0 h 40"/>
                <a:gd name="T6" fmla="*/ 365 w 405"/>
                <a:gd name="T7" fmla="*/ 40 h 40"/>
                <a:gd name="T8" fmla="*/ 0 w 405"/>
                <a:gd name="T9" fmla="*/ 4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40"/>
                <a:gd name="T17" fmla="*/ 405 w 405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40">
                  <a:moveTo>
                    <a:pt x="0" y="40"/>
                  </a:moveTo>
                  <a:lnTo>
                    <a:pt x="43" y="0"/>
                  </a:lnTo>
                  <a:lnTo>
                    <a:pt x="405" y="0"/>
                  </a:lnTo>
                  <a:lnTo>
                    <a:pt x="365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82" name="Freeform 239"/>
            <p:cNvSpPr>
              <a:spLocks/>
            </p:cNvSpPr>
            <p:nvPr/>
          </p:nvSpPr>
          <p:spPr bwMode="auto">
            <a:xfrm>
              <a:off x="3265" y="775"/>
              <a:ext cx="405" cy="40"/>
            </a:xfrm>
            <a:custGeom>
              <a:avLst/>
              <a:gdLst>
                <a:gd name="T0" fmla="*/ 0 w 405"/>
                <a:gd name="T1" fmla="*/ 40 h 40"/>
                <a:gd name="T2" fmla="*/ 43 w 405"/>
                <a:gd name="T3" fmla="*/ 0 h 40"/>
                <a:gd name="T4" fmla="*/ 405 w 405"/>
                <a:gd name="T5" fmla="*/ 0 h 40"/>
                <a:gd name="T6" fmla="*/ 365 w 405"/>
                <a:gd name="T7" fmla="*/ 40 h 40"/>
                <a:gd name="T8" fmla="*/ 0 w 405"/>
                <a:gd name="T9" fmla="*/ 4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40"/>
                <a:gd name="T17" fmla="*/ 405 w 405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40">
                  <a:moveTo>
                    <a:pt x="0" y="40"/>
                  </a:moveTo>
                  <a:lnTo>
                    <a:pt x="43" y="0"/>
                  </a:lnTo>
                  <a:lnTo>
                    <a:pt x="405" y="0"/>
                  </a:lnTo>
                  <a:lnTo>
                    <a:pt x="365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83" name="Freeform 240"/>
            <p:cNvSpPr>
              <a:spLocks/>
            </p:cNvSpPr>
            <p:nvPr/>
          </p:nvSpPr>
          <p:spPr bwMode="auto">
            <a:xfrm>
              <a:off x="3262" y="485"/>
              <a:ext cx="402" cy="37"/>
            </a:xfrm>
            <a:custGeom>
              <a:avLst/>
              <a:gdLst>
                <a:gd name="T0" fmla="*/ 0 w 402"/>
                <a:gd name="T1" fmla="*/ 37 h 37"/>
                <a:gd name="T2" fmla="*/ 40 w 402"/>
                <a:gd name="T3" fmla="*/ 0 h 37"/>
                <a:gd name="T4" fmla="*/ 402 w 402"/>
                <a:gd name="T5" fmla="*/ 0 h 37"/>
                <a:gd name="T6" fmla="*/ 362 w 402"/>
                <a:gd name="T7" fmla="*/ 37 h 37"/>
                <a:gd name="T8" fmla="*/ 0 w 402"/>
                <a:gd name="T9" fmla="*/ 37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2"/>
                <a:gd name="T16" fmla="*/ 0 h 37"/>
                <a:gd name="T17" fmla="*/ 402 w 402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2" h="37">
                  <a:moveTo>
                    <a:pt x="0" y="37"/>
                  </a:moveTo>
                  <a:lnTo>
                    <a:pt x="40" y="0"/>
                  </a:lnTo>
                  <a:lnTo>
                    <a:pt x="402" y="0"/>
                  </a:lnTo>
                  <a:lnTo>
                    <a:pt x="362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C9C9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84" name="Freeform 241"/>
            <p:cNvSpPr>
              <a:spLocks/>
            </p:cNvSpPr>
            <p:nvPr/>
          </p:nvSpPr>
          <p:spPr bwMode="auto">
            <a:xfrm>
              <a:off x="3262" y="485"/>
              <a:ext cx="402" cy="37"/>
            </a:xfrm>
            <a:custGeom>
              <a:avLst/>
              <a:gdLst>
                <a:gd name="T0" fmla="*/ 0 w 402"/>
                <a:gd name="T1" fmla="*/ 37 h 37"/>
                <a:gd name="T2" fmla="*/ 40 w 402"/>
                <a:gd name="T3" fmla="*/ 0 h 37"/>
                <a:gd name="T4" fmla="*/ 402 w 402"/>
                <a:gd name="T5" fmla="*/ 0 h 37"/>
                <a:gd name="T6" fmla="*/ 362 w 402"/>
                <a:gd name="T7" fmla="*/ 37 h 37"/>
                <a:gd name="T8" fmla="*/ 0 w 402"/>
                <a:gd name="T9" fmla="*/ 37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2"/>
                <a:gd name="T16" fmla="*/ 0 h 37"/>
                <a:gd name="T17" fmla="*/ 402 w 402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2" h="37">
                  <a:moveTo>
                    <a:pt x="0" y="37"/>
                  </a:moveTo>
                  <a:lnTo>
                    <a:pt x="40" y="0"/>
                  </a:lnTo>
                  <a:lnTo>
                    <a:pt x="402" y="0"/>
                  </a:lnTo>
                  <a:lnTo>
                    <a:pt x="362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C9C9B6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85" name="Rectangle 242"/>
            <p:cNvSpPr>
              <a:spLocks noChangeArrowheads="1"/>
            </p:cNvSpPr>
            <p:nvPr/>
          </p:nvSpPr>
          <p:spPr bwMode="auto">
            <a:xfrm>
              <a:off x="3263" y="523"/>
              <a:ext cx="363" cy="285"/>
            </a:xfrm>
            <a:prstGeom prst="rect">
              <a:avLst/>
            </a:prstGeom>
            <a:solidFill>
              <a:srgbClr val="B7B79D"/>
            </a:solidFill>
            <a:ln w="4763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86" name="Rectangle 243"/>
            <p:cNvSpPr>
              <a:spLocks noChangeArrowheads="1"/>
            </p:cNvSpPr>
            <p:nvPr/>
          </p:nvSpPr>
          <p:spPr bwMode="auto">
            <a:xfrm>
              <a:off x="3294" y="560"/>
              <a:ext cx="301" cy="220"/>
            </a:xfrm>
            <a:prstGeom prst="rect">
              <a:avLst/>
            </a:prstGeom>
            <a:solidFill>
              <a:srgbClr val="FFFFFF"/>
            </a:solidFill>
            <a:ln w="4763">
              <a:solidFill>
                <a:srgbClr val="49493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87" name="Freeform 244"/>
            <p:cNvSpPr>
              <a:spLocks/>
            </p:cNvSpPr>
            <p:nvPr/>
          </p:nvSpPr>
          <p:spPr bwMode="auto">
            <a:xfrm>
              <a:off x="3624" y="485"/>
              <a:ext cx="40" cy="321"/>
            </a:xfrm>
            <a:custGeom>
              <a:avLst/>
              <a:gdLst>
                <a:gd name="T0" fmla="*/ 0 w 40"/>
                <a:gd name="T1" fmla="*/ 321 h 321"/>
                <a:gd name="T2" fmla="*/ 40 w 40"/>
                <a:gd name="T3" fmla="*/ 282 h 321"/>
                <a:gd name="T4" fmla="*/ 40 w 40"/>
                <a:gd name="T5" fmla="*/ 0 h 321"/>
                <a:gd name="T6" fmla="*/ 0 w 40"/>
                <a:gd name="T7" fmla="*/ 37 h 321"/>
                <a:gd name="T8" fmla="*/ 0 w 40"/>
                <a:gd name="T9" fmla="*/ 321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21"/>
                <a:gd name="T17" fmla="*/ 40 w 40"/>
                <a:gd name="T18" fmla="*/ 321 h 3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21">
                  <a:moveTo>
                    <a:pt x="0" y="321"/>
                  </a:moveTo>
                  <a:lnTo>
                    <a:pt x="40" y="282"/>
                  </a:lnTo>
                  <a:lnTo>
                    <a:pt x="40" y="0"/>
                  </a:lnTo>
                  <a:lnTo>
                    <a:pt x="0" y="37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7A7A5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88" name="Freeform 245"/>
            <p:cNvSpPr>
              <a:spLocks/>
            </p:cNvSpPr>
            <p:nvPr/>
          </p:nvSpPr>
          <p:spPr bwMode="auto">
            <a:xfrm>
              <a:off x="3624" y="485"/>
              <a:ext cx="40" cy="321"/>
            </a:xfrm>
            <a:custGeom>
              <a:avLst/>
              <a:gdLst>
                <a:gd name="T0" fmla="*/ 0 w 40"/>
                <a:gd name="T1" fmla="*/ 321 h 321"/>
                <a:gd name="T2" fmla="*/ 40 w 40"/>
                <a:gd name="T3" fmla="*/ 282 h 321"/>
                <a:gd name="T4" fmla="*/ 40 w 40"/>
                <a:gd name="T5" fmla="*/ 0 h 321"/>
                <a:gd name="T6" fmla="*/ 0 w 40"/>
                <a:gd name="T7" fmla="*/ 37 h 321"/>
                <a:gd name="T8" fmla="*/ 0 w 40"/>
                <a:gd name="T9" fmla="*/ 321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321"/>
                <a:gd name="T17" fmla="*/ 40 w 40"/>
                <a:gd name="T18" fmla="*/ 321 h 3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321">
                  <a:moveTo>
                    <a:pt x="0" y="321"/>
                  </a:moveTo>
                  <a:lnTo>
                    <a:pt x="40" y="282"/>
                  </a:lnTo>
                  <a:lnTo>
                    <a:pt x="40" y="0"/>
                  </a:lnTo>
                  <a:lnTo>
                    <a:pt x="0" y="37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7A7A5A"/>
            </a:solidFill>
            <a:ln w="4763">
              <a:solidFill>
                <a:srgbClr val="49493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2789" name="Picture 246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611" y="720"/>
              <a:ext cx="129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614" name="Group 247"/>
          <p:cNvGrpSpPr>
            <a:grpSpLocks noChangeAspect="1"/>
          </p:cNvGrpSpPr>
          <p:nvPr/>
        </p:nvGrpSpPr>
        <p:grpSpPr bwMode="auto">
          <a:xfrm rot="20443068" flipH="1">
            <a:off x="5314950" y="4721225"/>
            <a:ext cx="641350" cy="58738"/>
            <a:chOff x="3120" y="3600"/>
            <a:chExt cx="2112" cy="200"/>
          </a:xfrm>
        </p:grpSpPr>
        <p:sp>
          <p:nvSpPr>
            <p:cNvPr id="22765" name="AutoShape 248"/>
            <p:cNvSpPr>
              <a:spLocks noChangeAspect="1" noChangeArrowheads="1" noTextEdit="1"/>
            </p:cNvSpPr>
            <p:nvPr/>
          </p:nvSpPr>
          <p:spPr bwMode="auto">
            <a:xfrm>
              <a:off x="3120" y="3600"/>
              <a:ext cx="2112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66" name="Freeform 249"/>
            <p:cNvSpPr>
              <a:spLocks/>
            </p:cNvSpPr>
            <p:nvPr/>
          </p:nvSpPr>
          <p:spPr bwMode="auto">
            <a:xfrm>
              <a:off x="3134" y="3612"/>
              <a:ext cx="2084" cy="174"/>
            </a:xfrm>
            <a:custGeom>
              <a:avLst/>
              <a:gdLst>
                <a:gd name="T0" fmla="*/ 2058 w 2084"/>
                <a:gd name="T1" fmla="*/ 138 h 174"/>
                <a:gd name="T2" fmla="*/ 2018 w 2084"/>
                <a:gd name="T3" fmla="*/ 172 h 174"/>
                <a:gd name="T4" fmla="*/ 1972 w 2084"/>
                <a:gd name="T5" fmla="*/ 160 h 174"/>
                <a:gd name="T6" fmla="*/ 1934 w 2084"/>
                <a:gd name="T7" fmla="*/ 106 h 174"/>
                <a:gd name="T8" fmla="*/ 1894 w 2084"/>
                <a:gd name="T9" fmla="*/ 30 h 174"/>
                <a:gd name="T10" fmla="*/ 1844 w 2084"/>
                <a:gd name="T11" fmla="*/ 2 h 174"/>
                <a:gd name="T12" fmla="*/ 1800 w 2084"/>
                <a:gd name="T13" fmla="*/ 22 h 174"/>
                <a:gd name="T14" fmla="*/ 1774 w 2084"/>
                <a:gd name="T15" fmla="*/ 66 h 174"/>
                <a:gd name="T16" fmla="*/ 1732 w 2084"/>
                <a:gd name="T17" fmla="*/ 134 h 174"/>
                <a:gd name="T18" fmla="*/ 1676 w 2084"/>
                <a:gd name="T19" fmla="*/ 170 h 174"/>
                <a:gd name="T20" fmla="*/ 1646 w 2084"/>
                <a:gd name="T21" fmla="*/ 150 h 174"/>
                <a:gd name="T22" fmla="*/ 1608 w 2084"/>
                <a:gd name="T23" fmla="*/ 92 h 174"/>
                <a:gd name="T24" fmla="*/ 1574 w 2084"/>
                <a:gd name="T25" fmla="*/ 30 h 174"/>
                <a:gd name="T26" fmla="*/ 1530 w 2084"/>
                <a:gd name="T27" fmla="*/ 2 h 174"/>
                <a:gd name="T28" fmla="*/ 1486 w 2084"/>
                <a:gd name="T29" fmla="*/ 18 h 174"/>
                <a:gd name="T30" fmla="*/ 1448 w 2084"/>
                <a:gd name="T31" fmla="*/ 88 h 174"/>
                <a:gd name="T32" fmla="*/ 1418 w 2084"/>
                <a:gd name="T33" fmla="*/ 138 h 174"/>
                <a:gd name="T34" fmla="*/ 1388 w 2084"/>
                <a:gd name="T35" fmla="*/ 162 h 174"/>
                <a:gd name="T36" fmla="*/ 1350 w 2084"/>
                <a:gd name="T37" fmla="*/ 170 h 174"/>
                <a:gd name="T38" fmla="*/ 1302 w 2084"/>
                <a:gd name="T39" fmla="*/ 124 h 174"/>
                <a:gd name="T40" fmla="*/ 1254 w 2084"/>
                <a:gd name="T41" fmla="*/ 38 h 174"/>
                <a:gd name="T42" fmla="*/ 1216 w 2084"/>
                <a:gd name="T43" fmla="*/ 4 h 174"/>
                <a:gd name="T44" fmla="*/ 1174 w 2084"/>
                <a:gd name="T45" fmla="*/ 12 h 174"/>
                <a:gd name="T46" fmla="*/ 1142 w 2084"/>
                <a:gd name="T47" fmla="*/ 56 h 174"/>
                <a:gd name="T48" fmla="*/ 1108 w 2084"/>
                <a:gd name="T49" fmla="*/ 122 h 174"/>
                <a:gd name="T50" fmla="*/ 1062 w 2084"/>
                <a:gd name="T51" fmla="*/ 166 h 174"/>
                <a:gd name="T52" fmla="*/ 1032 w 2084"/>
                <a:gd name="T53" fmla="*/ 174 h 174"/>
                <a:gd name="T54" fmla="*/ 996 w 2084"/>
                <a:gd name="T55" fmla="*/ 150 h 174"/>
                <a:gd name="T56" fmla="*/ 958 w 2084"/>
                <a:gd name="T57" fmla="*/ 76 h 174"/>
                <a:gd name="T58" fmla="*/ 926 w 2084"/>
                <a:gd name="T59" fmla="*/ 24 h 174"/>
                <a:gd name="T60" fmla="*/ 902 w 2084"/>
                <a:gd name="T61" fmla="*/ 8 h 174"/>
                <a:gd name="T62" fmla="*/ 878 w 2084"/>
                <a:gd name="T63" fmla="*/ 4 h 174"/>
                <a:gd name="T64" fmla="*/ 852 w 2084"/>
                <a:gd name="T65" fmla="*/ 14 h 174"/>
                <a:gd name="T66" fmla="*/ 826 w 2084"/>
                <a:gd name="T67" fmla="*/ 40 h 174"/>
                <a:gd name="T68" fmla="*/ 788 w 2084"/>
                <a:gd name="T69" fmla="*/ 118 h 174"/>
                <a:gd name="T70" fmla="*/ 754 w 2084"/>
                <a:gd name="T71" fmla="*/ 160 h 174"/>
                <a:gd name="T72" fmla="*/ 738 w 2084"/>
                <a:gd name="T73" fmla="*/ 170 h 174"/>
                <a:gd name="T74" fmla="*/ 724 w 2084"/>
                <a:gd name="T75" fmla="*/ 174 h 174"/>
                <a:gd name="T76" fmla="*/ 692 w 2084"/>
                <a:gd name="T77" fmla="*/ 162 h 174"/>
                <a:gd name="T78" fmla="*/ 656 w 2084"/>
                <a:gd name="T79" fmla="*/ 116 h 174"/>
                <a:gd name="T80" fmla="*/ 608 w 2084"/>
                <a:gd name="T81" fmla="*/ 34 h 174"/>
                <a:gd name="T82" fmla="*/ 564 w 2084"/>
                <a:gd name="T83" fmla="*/ 4 h 174"/>
                <a:gd name="T84" fmla="*/ 526 w 2084"/>
                <a:gd name="T85" fmla="*/ 22 h 174"/>
                <a:gd name="T86" fmla="*/ 484 w 2084"/>
                <a:gd name="T87" fmla="*/ 80 h 174"/>
                <a:gd name="T88" fmla="*/ 450 w 2084"/>
                <a:gd name="T89" fmla="*/ 146 h 174"/>
                <a:gd name="T90" fmla="*/ 414 w 2084"/>
                <a:gd name="T91" fmla="*/ 170 h 174"/>
                <a:gd name="T92" fmla="*/ 378 w 2084"/>
                <a:gd name="T93" fmla="*/ 166 h 174"/>
                <a:gd name="T94" fmla="*/ 350 w 2084"/>
                <a:gd name="T95" fmla="*/ 144 h 174"/>
                <a:gd name="T96" fmla="*/ 318 w 2084"/>
                <a:gd name="T97" fmla="*/ 86 h 174"/>
                <a:gd name="T98" fmla="*/ 276 w 2084"/>
                <a:gd name="T99" fmla="*/ 22 h 174"/>
                <a:gd name="T100" fmla="*/ 240 w 2084"/>
                <a:gd name="T101" fmla="*/ 0 h 174"/>
                <a:gd name="T102" fmla="*/ 200 w 2084"/>
                <a:gd name="T103" fmla="*/ 18 h 174"/>
                <a:gd name="T104" fmla="*/ 166 w 2084"/>
                <a:gd name="T105" fmla="*/ 80 h 174"/>
                <a:gd name="T106" fmla="*/ 142 w 2084"/>
                <a:gd name="T107" fmla="*/ 132 h 174"/>
                <a:gd name="T108" fmla="*/ 96 w 2084"/>
                <a:gd name="T109" fmla="*/ 168 h 174"/>
                <a:gd name="T110" fmla="*/ 50 w 2084"/>
                <a:gd name="T111" fmla="*/ 166 h 174"/>
                <a:gd name="T112" fmla="*/ 14 w 2084"/>
                <a:gd name="T113" fmla="*/ 118 h 17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84"/>
                <a:gd name="T172" fmla="*/ 0 h 174"/>
                <a:gd name="T173" fmla="*/ 2084 w 2084"/>
                <a:gd name="T174" fmla="*/ 174 h 17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84" h="174">
                  <a:moveTo>
                    <a:pt x="2084" y="84"/>
                  </a:moveTo>
                  <a:lnTo>
                    <a:pt x="2074" y="108"/>
                  </a:lnTo>
                  <a:lnTo>
                    <a:pt x="2058" y="138"/>
                  </a:lnTo>
                  <a:lnTo>
                    <a:pt x="2048" y="152"/>
                  </a:lnTo>
                  <a:lnTo>
                    <a:pt x="2034" y="164"/>
                  </a:lnTo>
                  <a:lnTo>
                    <a:pt x="2018" y="172"/>
                  </a:lnTo>
                  <a:lnTo>
                    <a:pt x="2002" y="172"/>
                  </a:lnTo>
                  <a:lnTo>
                    <a:pt x="1988" y="170"/>
                  </a:lnTo>
                  <a:lnTo>
                    <a:pt x="1972" y="160"/>
                  </a:lnTo>
                  <a:lnTo>
                    <a:pt x="1958" y="146"/>
                  </a:lnTo>
                  <a:lnTo>
                    <a:pt x="1946" y="130"/>
                  </a:lnTo>
                  <a:lnTo>
                    <a:pt x="1934" y="106"/>
                  </a:lnTo>
                  <a:lnTo>
                    <a:pt x="1922" y="78"/>
                  </a:lnTo>
                  <a:lnTo>
                    <a:pt x="1910" y="54"/>
                  </a:lnTo>
                  <a:lnTo>
                    <a:pt x="1894" y="30"/>
                  </a:lnTo>
                  <a:lnTo>
                    <a:pt x="1882" y="16"/>
                  </a:lnTo>
                  <a:lnTo>
                    <a:pt x="1864" y="6"/>
                  </a:lnTo>
                  <a:lnTo>
                    <a:pt x="1844" y="2"/>
                  </a:lnTo>
                  <a:lnTo>
                    <a:pt x="1834" y="4"/>
                  </a:lnTo>
                  <a:lnTo>
                    <a:pt x="1822" y="6"/>
                  </a:lnTo>
                  <a:lnTo>
                    <a:pt x="1800" y="22"/>
                  </a:lnTo>
                  <a:lnTo>
                    <a:pt x="1804" y="20"/>
                  </a:lnTo>
                  <a:lnTo>
                    <a:pt x="1788" y="38"/>
                  </a:lnTo>
                  <a:lnTo>
                    <a:pt x="1774" y="66"/>
                  </a:lnTo>
                  <a:lnTo>
                    <a:pt x="1760" y="90"/>
                  </a:lnTo>
                  <a:lnTo>
                    <a:pt x="1746" y="116"/>
                  </a:lnTo>
                  <a:lnTo>
                    <a:pt x="1732" y="134"/>
                  </a:lnTo>
                  <a:lnTo>
                    <a:pt x="1716" y="152"/>
                  </a:lnTo>
                  <a:lnTo>
                    <a:pt x="1698" y="164"/>
                  </a:lnTo>
                  <a:lnTo>
                    <a:pt x="1676" y="170"/>
                  </a:lnTo>
                  <a:lnTo>
                    <a:pt x="1662" y="164"/>
                  </a:lnTo>
                  <a:lnTo>
                    <a:pt x="1656" y="160"/>
                  </a:lnTo>
                  <a:lnTo>
                    <a:pt x="1646" y="150"/>
                  </a:lnTo>
                  <a:lnTo>
                    <a:pt x="1638" y="142"/>
                  </a:lnTo>
                  <a:lnTo>
                    <a:pt x="1624" y="122"/>
                  </a:lnTo>
                  <a:lnTo>
                    <a:pt x="1608" y="92"/>
                  </a:lnTo>
                  <a:lnTo>
                    <a:pt x="1600" y="74"/>
                  </a:lnTo>
                  <a:lnTo>
                    <a:pt x="1590" y="54"/>
                  </a:lnTo>
                  <a:lnTo>
                    <a:pt x="1574" y="30"/>
                  </a:lnTo>
                  <a:lnTo>
                    <a:pt x="1556" y="14"/>
                  </a:lnTo>
                  <a:lnTo>
                    <a:pt x="1544" y="6"/>
                  </a:lnTo>
                  <a:lnTo>
                    <a:pt x="1530" y="2"/>
                  </a:lnTo>
                  <a:lnTo>
                    <a:pt x="1514" y="2"/>
                  </a:lnTo>
                  <a:lnTo>
                    <a:pt x="1500" y="8"/>
                  </a:lnTo>
                  <a:lnTo>
                    <a:pt x="1486" y="18"/>
                  </a:lnTo>
                  <a:lnTo>
                    <a:pt x="1474" y="34"/>
                  </a:lnTo>
                  <a:lnTo>
                    <a:pt x="1462" y="56"/>
                  </a:lnTo>
                  <a:lnTo>
                    <a:pt x="1448" y="88"/>
                  </a:lnTo>
                  <a:lnTo>
                    <a:pt x="1434" y="114"/>
                  </a:lnTo>
                  <a:lnTo>
                    <a:pt x="1426" y="126"/>
                  </a:lnTo>
                  <a:lnTo>
                    <a:pt x="1418" y="138"/>
                  </a:lnTo>
                  <a:lnTo>
                    <a:pt x="1406" y="148"/>
                  </a:lnTo>
                  <a:lnTo>
                    <a:pt x="1402" y="154"/>
                  </a:lnTo>
                  <a:lnTo>
                    <a:pt x="1388" y="162"/>
                  </a:lnTo>
                  <a:lnTo>
                    <a:pt x="1374" y="170"/>
                  </a:lnTo>
                  <a:lnTo>
                    <a:pt x="1360" y="172"/>
                  </a:lnTo>
                  <a:lnTo>
                    <a:pt x="1350" y="170"/>
                  </a:lnTo>
                  <a:lnTo>
                    <a:pt x="1334" y="162"/>
                  </a:lnTo>
                  <a:lnTo>
                    <a:pt x="1318" y="150"/>
                  </a:lnTo>
                  <a:lnTo>
                    <a:pt x="1302" y="124"/>
                  </a:lnTo>
                  <a:lnTo>
                    <a:pt x="1280" y="84"/>
                  </a:lnTo>
                  <a:lnTo>
                    <a:pt x="1266" y="56"/>
                  </a:lnTo>
                  <a:lnTo>
                    <a:pt x="1254" y="38"/>
                  </a:lnTo>
                  <a:lnTo>
                    <a:pt x="1244" y="26"/>
                  </a:lnTo>
                  <a:lnTo>
                    <a:pt x="1226" y="8"/>
                  </a:lnTo>
                  <a:lnTo>
                    <a:pt x="1216" y="4"/>
                  </a:lnTo>
                  <a:lnTo>
                    <a:pt x="1204" y="0"/>
                  </a:lnTo>
                  <a:lnTo>
                    <a:pt x="1188" y="4"/>
                  </a:lnTo>
                  <a:lnTo>
                    <a:pt x="1174" y="12"/>
                  </a:lnTo>
                  <a:lnTo>
                    <a:pt x="1162" y="24"/>
                  </a:lnTo>
                  <a:lnTo>
                    <a:pt x="1152" y="38"/>
                  </a:lnTo>
                  <a:lnTo>
                    <a:pt x="1142" y="56"/>
                  </a:lnTo>
                  <a:lnTo>
                    <a:pt x="1132" y="76"/>
                  </a:lnTo>
                  <a:lnTo>
                    <a:pt x="1122" y="96"/>
                  </a:lnTo>
                  <a:lnTo>
                    <a:pt x="1108" y="122"/>
                  </a:lnTo>
                  <a:lnTo>
                    <a:pt x="1092" y="146"/>
                  </a:lnTo>
                  <a:lnTo>
                    <a:pt x="1078" y="158"/>
                  </a:lnTo>
                  <a:lnTo>
                    <a:pt x="1062" y="166"/>
                  </a:lnTo>
                  <a:lnTo>
                    <a:pt x="1054" y="170"/>
                  </a:lnTo>
                  <a:lnTo>
                    <a:pt x="1044" y="174"/>
                  </a:lnTo>
                  <a:lnTo>
                    <a:pt x="1032" y="174"/>
                  </a:lnTo>
                  <a:lnTo>
                    <a:pt x="1018" y="166"/>
                  </a:lnTo>
                  <a:lnTo>
                    <a:pt x="1004" y="158"/>
                  </a:lnTo>
                  <a:lnTo>
                    <a:pt x="996" y="150"/>
                  </a:lnTo>
                  <a:lnTo>
                    <a:pt x="990" y="138"/>
                  </a:lnTo>
                  <a:lnTo>
                    <a:pt x="972" y="106"/>
                  </a:lnTo>
                  <a:lnTo>
                    <a:pt x="958" y="76"/>
                  </a:lnTo>
                  <a:lnTo>
                    <a:pt x="950" y="56"/>
                  </a:lnTo>
                  <a:lnTo>
                    <a:pt x="940" y="42"/>
                  </a:lnTo>
                  <a:lnTo>
                    <a:pt x="926" y="24"/>
                  </a:lnTo>
                  <a:lnTo>
                    <a:pt x="916" y="14"/>
                  </a:lnTo>
                  <a:lnTo>
                    <a:pt x="910" y="12"/>
                  </a:lnTo>
                  <a:lnTo>
                    <a:pt x="902" y="8"/>
                  </a:lnTo>
                  <a:lnTo>
                    <a:pt x="896" y="4"/>
                  </a:lnTo>
                  <a:lnTo>
                    <a:pt x="888" y="2"/>
                  </a:lnTo>
                  <a:lnTo>
                    <a:pt x="878" y="4"/>
                  </a:lnTo>
                  <a:lnTo>
                    <a:pt x="870" y="6"/>
                  </a:lnTo>
                  <a:lnTo>
                    <a:pt x="860" y="10"/>
                  </a:lnTo>
                  <a:lnTo>
                    <a:pt x="852" y="14"/>
                  </a:lnTo>
                  <a:lnTo>
                    <a:pt x="846" y="18"/>
                  </a:lnTo>
                  <a:lnTo>
                    <a:pt x="838" y="26"/>
                  </a:lnTo>
                  <a:lnTo>
                    <a:pt x="826" y="40"/>
                  </a:lnTo>
                  <a:lnTo>
                    <a:pt x="812" y="64"/>
                  </a:lnTo>
                  <a:lnTo>
                    <a:pt x="800" y="94"/>
                  </a:lnTo>
                  <a:lnTo>
                    <a:pt x="788" y="118"/>
                  </a:lnTo>
                  <a:lnTo>
                    <a:pt x="780" y="132"/>
                  </a:lnTo>
                  <a:lnTo>
                    <a:pt x="770" y="146"/>
                  </a:lnTo>
                  <a:lnTo>
                    <a:pt x="754" y="160"/>
                  </a:lnTo>
                  <a:lnTo>
                    <a:pt x="746" y="166"/>
                  </a:lnTo>
                  <a:lnTo>
                    <a:pt x="740" y="168"/>
                  </a:lnTo>
                  <a:lnTo>
                    <a:pt x="738" y="170"/>
                  </a:lnTo>
                  <a:lnTo>
                    <a:pt x="742" y="168"/>
                  </a:lnTo>
                  <a:lnTo>
                    <a:pt x="732" y="172"/>
                  </a:lnTo>
                  <a:lnTo>
                    <a:pt x="724" y="174"/>
                  </a:lnTo>
                  <a:lnTo>
                    <a:pt x="710" y="172"/>
                  </a:lnTo>
                  <a:lnTo>
                    <a:pt x="700" y="168"/>
                  </a:lnTo>
                  <a:lnTo>
                    <a:pt x="692" y="162"/>
                  </a:lnTo>
                  <a:lnTo>
                    <a:pt x="682" y="154"/>
                  </a:lnTo>
                  <a:lnTo>
                    <a:pt x="666" y="134"/>
                  </a:lnTo>
                  <a:lnTo>
                    <a:pt x="656" y="116"/>
                  </a:lnTo>
                  <a:lnTo>
                    <a:pt x="640" y="88"/>
                  </a:lnTo>
                  <a:lnTo>
                    <a:pt x="624" y="56"/>
                  </a:lnTo>
                  <a:lnTo>
                    <a:pt x="608" y="34"/>
                  </a:lnTo>
                  <a:lnTo>
                    <a:pt x="590" y="12"/>
                  </a:lnTo>
                  <a:lnTo>
                    <a:pt x="578" y="8"/>
                  </a:lnTo>
                  <a:lnTo>
                    <a:pt x="564" y="4"/>
                  </a:lnTo>
                  <a:lnTo>
                    <a:pt x="544" y="8"/>
                  </a:lnTo>
                  <a:lnTo>
                    <a:pt x="530" y="18"/>
                  </a:lnTo>
                  <a:lnTo>
                    <a:pt x="526" y="22"/>
                  </a:lnTo>
                  <a:lnTo>
                    <a:pt x="510" y="40"/>
                  </a:lnTo>
                  <a:lnTo>
                    <a:pt x="494" y="62"/>
                  </a:lnTo>
                  <a:lnTo>
                    <a:pt x="484" y="80"/>
                  </a:lnTo>
                  <a:lnTo>
                    <a:pt x="474" y="102"/>
                  </a:lnTo>
                  <a:lnTo>
                    <a:pt x="464" y="124"/>
                  </a:lnTo>
                  <a:lnTo>
                    <a:pt x="450" y="146"/>
                  </a:lnTo>
                  <a:lnTo>
                    <a:pt x="432" y="160"/>
                  </a:lnTo>
                  <a:lnTo>
                    <a:pt x="422" y="166"/>
                  </a:lnTo>
                  <a:lnTo>
                    <a:pt x="414" y="170"/>
                  </a:lnTo>
                  <a:lnTo>
                    <a:pt x="404" y="172"/>
                  </a:lnTo>
                  <a:lnTo>
                    <a:pt x="390" y="170"/>
                  </a:lnTo>
                  <a:lnTo>
                    <a:pt x="378" y="166"/>
                  </a:lnTo>
                  <a:lnTo>
                    <a:pt x="368" y="160"/>
                  </a:lnTo>
                  <a:lnTo>
                    <a:pt x="356" y="150"/>
                  </a:lnTo>
                  <a:lnTo>
                    <a:pt x="350" y="144"/>
                  </a:lnTo>
                  <a:lnTo>
                    <a:pt x="342" y="128"/>
                  </a:lnTo>
                  <a:lnTo>
                    <a:pt x="332" y="112"/>
                  </a:lnTo>
                  <a:lnTo>
                    <a:pt x="318" y="86"/>
                  </a:lnTo>
                  <a:lnTo>
                    <a:pt x="306" y="64"/>
                  </a:lnTo>
                  <a:lnTo>
                    <a:pt x="292" y="42"/>
                  </a:lnTo>
                  <a:lnTo>
                    <a:pt x="276" y="22"/>
                  </a:lnTo>
                  <a:lnTo>
                    <a:pt x="266" y="12"/>
                  </a:lnTo>
                  <a:lnTo>
                    <a:pt x="254" y="4"/>
                  </a:lnTo>
                  <a:lnTo>
                    <a:pt x="240" y="0"/>
                  </a:lnTo>
                  <a:lnTo>
                    <a:pt x="224" y="4"/>
                  </a:lnTo>
                  <a:lnTo>
                    <a:pt x="212" y="8"/>
                  </a:lnTo>
                  <a:lnTo>
                    <a:pt x="200" y="18"/>
                  </a:lnTo>
                  <a:lnTo>
                    <a:pt x="186" y="38"/>
                  </a:lnTo>
                  <a:lnTo>
                    <a:pt x="174" y="62"/>
                  </a:lnTo>
                  <a:lnTo>
                    <a:pt x="166" y="80"/>
                  </a:lnTo>
                  <a:lnTo>
                    <a:pt x="160" y="98"/>
                  </a:lnTo>
                  <a:lnTo>
                    <a:pt x="152" y="112"/>
                  </a:lnTo>
                  <a:lnTo>
                    <a:pt x="142" y="132"/>
                  </a:lnTo>
                  <a:lnTo>
                    <a:pt x="130" y="146"/>
                  </a:lnTo>
                  <a:lnTo>
                    <a:pt x="120" y="156"/>
                  </a:lnTo>
                  <a:lnTo>
                    <a:pt x="96" y="168"/>
                  </a:lnTo>
                  <a:lnTo>
                    <a:pt x="72" y="174"/>
                  </a:lnTo>
                  <a:lnTo>
                    <a:pt x="56" y="168"/>
                  </a:lnTo>
                  <a:lnTo>
                    <a:pt x="50" y="166"/>
                  </a:lnTo>
                  <a:lnTo>
                    <a:pt x="40" y="156"/>
                  </a:lnTo>
                  <a:lnTo>
                    <a:pt x="30" y="142"/>
                  </a:lnTo>
                  <a:lnTo>
                    <a:pt x="14" y="118"/>
                  </a:lnTo>
                  <a:lnTo>
                    <a:pt x="4" y="100"/>
                  </a:ln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0096D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767" name="Freeform 250"/>
            <p:cNvSpPr>
              <a:spLocks/>
            </p:cNvSpPr>
            <p:nvPr/>
          </p:nvSpPr>
          <p:spPr bwMode="auto">
            <a:xfrm>
              <a:off x="3132" y="3612"/>
              <a:ext cx="2086" cy="174"/>
            </a:xfrm>
            <a:custGeom>
              <a:avLst/>
              <a:gdLst>
                <a:gd name="T0" fmla="*/ 2060 w 2086"/>
                <a:gd name="T1" fmla="*/ 36 h 174"/>
                <a:gd name="T2" fmla="*/ 2020 w 2086"/>
                <a:gd name="T3" fmla="*/ 2 h 174"/>
                <a:gd name="T4" fmla="*/ 1974 w 2086"/>
                <a:gd name="T5" fmla="*/ 14 h 174"/>
                <a:gd name="T6" fmla="*/ 1936 w 2086"/>
                <a:gd name="T7" fmla="*/ 68 h 174"/>
                <a:gd name="T8" fmla="*/ 1896 w 2086"/>
                <a:gd name="T9" fmla="*/ 144 h 174"/>
                <a:gd name="T10" fmla="*/ 1846 w 2086"/>
                <a:gd name="T11" fmla="*/ 172 h 174"/>
                <a:gd name="T12" fmla="*/ 1802 w 2086"/>
                <a:gd name="T13" fmla="*/ 152 h 174"/>
                <a:gd name="T14" fmla="*/ 1774 w 2086"/>
                <a:gd name="T15" fmla="*/ 108 h 174"/>
                <a:gd name="T16" fmla="*/ 1734 w 2086"/>
                <a:gd name="T17" fmla="*/ 40 h 174"/>
                <a:gd name="T18" fmla="*/ 1678 w 2086"/>
                <a:gd name="T19" fmla="*/ 4 h 174"/>
                <a:gd name="T20" fmla="*/ 1648 w 2086"/>
                <a:gd name="T21" fmla="*/ 24 h 174"/>
                <a:gd name="T22" fmla="*/ 1610 w 2086"/>
                <a:gd name="T23" fmla="*/ 82 h 174"/>
                <a:gd name="T24" fmla="*/ 1576 w 2086"/>
                <a:gd name="T25" fmla="*/ 144 h 174"/>
                <a:gd name="T26" fmla="*/ 1532 w 2086"/>
                <a:gd name="T27" fmla="*/ 172 h 174"/>
                <a:gd name="T28" fmla="*/ 1488 w 2086"/>
                <a:gd name="T29" fmla="*/ 156 h 174"/>
                <a:gd name="T30" fmla="*/ 1448 w 2086"/>
                <a:gd name="T31" fmla="*/ 86 h 174"/>
                <a:gd name="T32" fmla="*/ 1420 w 2086"/>
                <a:gd name="T33" fmla="*/ 36 h 174"/>
                <a:gd name="T34" fmla="*/ 1390 w 2086"/>
                <a:gd name="T35" fmla="*/ 12 h 174"/>
                <a:gd name="T36" fmla="*/ 1352 w 2086"/>
                <a:gd name="T37" fmla="*/ 4 h 174"/>
                <a:gd name="T38" fmla="*/ 1304 w 2086"/>
                <a:gd name="T39" fmla="*/ 50 h 174"/>
                <a:gd name="T40" fmla="*/ 1256 w 2086"/>
                <a:gd name="T41" fmla="*/ 136 h 174"/>
                <a:gd name="T42" fmla="*/ 1218 w 2086"/>
                <a:gd name="T43" fmla="*/ 170 h 174"/>
                <a:gd name="T44" fmla="*/ 1174 w 2086"/>
                <a:gd name="T45" fmla="*/ 162 h 174"/>
                <a:gd name="T46" fmla="*/ 1144 w 2086"/>
                <a:gd name="T47" fmla="*/ 118 h 174"/>
                <a:gd name="T48" fmla="*/ 1110 w 2086"/>
                <a:gd name="T49" fmla="*/ 52 h 174"/>
                <a:gd name="T50" fmla="*/ 1064 w 2086"/>
                <a:gd name="T51" fmla="*/ 8 h 174"/>
                <a:gd name="T52" fmla="*/ 1034 w 2086"/>
                <a:gd name="T53" fmla="*/ 0 h 174"/>
                <a:gd name="T54" fmla="*/ 998 w 2086"/>
                <a:gd name="T55" fmla="*/ 24 h 174"/>
                <a:gd name="T56" fmla="*/ 960 w 2086"/>
                <a:gd name="T57" fmla="*/ 98 h 174"/>
                <a:gd name="T58" fmla="*/ 928 w 2086"/>
                <a:gd name="T59" fmla="*/ 150 h 174"/>
                <a:gd name="T60" fmla="*/ 904 w 2086"/>
                <a:gd name="T61" fmla="*/ 166 h 174"/>
                <a:gd name="T62" fmla="*/ 880 w 2086"/>
                <a:gd name="T63" fmla="*/ 170 h 174"/>
                <a:gd name="T64" fmla="*/ 852 w 2086"/>
                <a:gd name="T65" fmla="*/ 160 h 174"/>
                <a:gd name="T66" fmla="*/ 828 w 2086"/>
                <a:gd name="T67" fmla="*/ 134 h 174"/>
                <a:gd name="T68" fmla="*/ 790 w 2086"/>
                <a:gd name="T69" fmla="*/ 56 h 174"/>
                <a:gd name="T70" fmla="*/ 754 w 2086"/>
                <a:gd name="T71" fmla="*/ 14 h 174"/>
                <a:gd name="T72" fmla="*/ 738 w 2086"/>
                <a:gd name="T73" fmla="*/ 4 h 174"/>
                <a:gd name="T74" fmla="*/ 724 w 2086"/>
                <a:gd name="T75" fmla="*/ 0 h 174"/>
                <a:gd name="T76" fmla="*/ 694 w 2086"/>
                <a:gd name="T77" fmla="*/ 10 h 174"/>
                <a:gd name="T78" fmla="*/ 658 w 2086"/>
                <a:gd name="T79" fmla="*/ 58 h 174"/>
                <a:gd name="T80" fmla="*/ 610 w 2086"/>
                <a:gd name="T81" fmla="*/ 140 h 174"/>
                <a:gd name="T82" fmla="*/ 566 w 2086"/>
                <a:gd name="T83" fmla="*/ 170 h 174"/>
                <a:gd name="T84" fmla="*/ 528 w 2086"/>
                <a:gd name="T85" fmla="*/ 152 h 174"/>
                <a:gd name="T86" fmla="*/ 486 w 2086"/>
                <a:gd name="T87" fmla="*/ 94 h 174"/>
                <a:gd name="T88" fmla="*/ 452 w 2086"/>
                <a:gd name="T89" fmla="*/ 28 h 174"/>
                <a:gd name="T90" fmla="*/ 414 w 2086"/>
                <a:gd name="T91" fmla="*/ 4 h 174"/>
                <a:gd name="T92" fmla="*/ 380 w 2086"/>
                <a:gd name="T93" fmla="*/ 8 h 174"/>
                <a:gd name="T94" fmla="*/ 352 w 2086"/>
                <a:gd name="T95" fmla="*/ 30 h 174"/>
                <a:gd name="T96" fmla="*/ 320 w 2086"/>
                <a:gd name="T97" fmla="*/ 88 h 174"/>
                <a:gd name="T98" fmla="*/ 278 w 2086"/>
                <a:gd name="T99" fmla="*/ 152 h 174"/>
                <a:gd name="T100" fmla="*/ 240 w 2086"/>
                <a:gd name="T101" fmla="*/ 174 h 174"/>
                <a:gd name="T102" fmla="*/ 202 w 2086"/>
                <a:gd name="T103" fmla="*/ 156 h 174"/>
                <a:gd name="T104" fmla="*/ 166 w 2086"/>
                <a:gd name="T105" fmla="*/ 94 h 174"/>
                <a:gd name="T106" fmla="*/ 144 w 2086"/>
                <a:gd name="T107" fmla="*/ 42 h 174"/>
                <a:gd name="T108" fmla="*/ 98 w 2086"/>
                <a:gd name="T109" fmla="*/ 6 h 174"/>
                <a:gd name="T110" fmla="*/ 50 w 2086"/>
                <a:gd name="T111" fmla="*/ 8 h 174"/>
                <a:gd name="T112" fmla="*/ 16 w 2086"/>
                <a:gd name="T113" fmla="*/ 56 h 17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86"/>
                <a:gd name="T172" fmla="*/ 0 h 174"/>
                <a:gd name="T173" fmla="*/ 2086 w 2086"/>
                <a:gd name="T174" fmla="*/ 174 h 17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86" h="174">
                  <a:moveTo>
                    <a:pt x="2086" y="90"/>
                  </a:moveTo>
                  <a:lnTo>
                    <a:pt x="2076" y="66"/>
                  </a:lnTo>
                  <a:lnTo>
                    <a:pt x="2060" y="36"/>
                  </a:lnTo>
                  <a:lnTo>
                    <a:pt x="2050" y="22"/>
                  </a:lnTo>
                  <a:lnTo>
                    <a:pt x="2036" y="10"/>
                  </a:lnTo>
                  <a:lnTo>
                    <a:pt x="2020" y="2"/>
                  </a:lnTo>
                  <a:lnTo>
                    <a:pt x="2004" y="2"/>
                  </a:lnTo>
                  <a:lnTo>
                    <a:pt x="1990" y="4"/>
                  </a:lnTo>
                  <a:lnTo>
                    <a:pt x="1974" y="14"/>
                  </a:lnTo>
                  <a:lnTo>
                    <a:pt x="1960" y="28"/>
                  </a:lnTo>
                  <a:lnTo>
                    <a:pt x="1948" y="44"/>
                  </a:lnTo>
                  <a:lnTo>
                    <a:pt x="1936" y="68"/>
                  </a:lnTo>
                  <a:lnTo>
                    <a:pt x="1924" y="96"/>
                  </a:lnTo>
                  <a:lnTo>
                    <a:pt x="1912" y="120"/>
                  </a:lnTo>
                  <a:lnTo>
                    <a:pt x="1896" y="144"/>
                  </a:lnTo>
                  <a:lnTo>
                    <a:pt x="1882" y="158"/>
                  </a:lnTo>
                  <a:lnTo>
                    <a:pt x="1866" y="168"/>
                  </a:lnTo>
                  <a:lnTo>
                    <a:pt x="1846" y="172"/>
                  </a:lnTo>
                  <a:lnTo>
                    <a:pt x="1834" y="170"/>
                  </a:lnTo>
                  <a:lnTo>
                    <a:pt x="1824" y="168"/>
                  </a:lnTo>
                  <a:lnTo>
                    <a:pt x="1802" y="152"/>
                  </a:lnTo>
                  <a:lnTo>
                    <a:pt x="1806" y="154"/>
                  </a:lnTo>
                  <a:lnTo>
                    <a:pt x="1790" y="136"/>
                  </a:lnTo>
                  <a:lnTo>
                    <a:pt x="1774" y="108"/>
                  </a:lnTo>
                  <a:lnTo>
                    <a:pt x="1760" y="84"/>
                  </a:lnTo>
                  <a:lnTo>
                    <a:pt x="1746" y="58"/>
                  </a:lnTo>
                  <a:lnTo>
                    <a:pt x="1734" y="40"/>
                  </a:lnTo>
                  <a:lnTo>
                    <a:pt x="1718" y="22"/>
                  </a:lnTo>
                  <a:lnTo>
                    <a:pt x="1698" y="10"/>
                  </a:lnTo>
                  <a:lnTo>
                    <a:pt x="1678" y="4"/>
                  </a:lnTo>
                  <a:lnTo>
                    <a:pt x="1664" y="10"/>
                  </a:lnTo>
                  <a:lnTo>
                    <a:pt x="1658" y="14"/>
                  </a:lnTo>
                  <a:lnTo>
                    <a:pt x="1648" y="24"/>
                  </a:lnTo>
                  <a:lnTo>
                    <a:pt x="1638" y="32"/>
                  </a:lnTo>
                  <a:lnTo>
                    <a:pt x="1624" y="52"/>
                  </a:lnTo>
                  <a:lnTo>
                    <a:pt x="1610" y="82"/>
                  </a:lnTo>
                  <a:lnTo>
                    <a:pt x="1600" y="100"/>
                  </a:lnTo>
                  <a:lnTo>
                    <a:pt x="1592" y="120"/>
                  </a:lnTo>
                  <a:lnTo>
                    <a:pt x="1576" y="144"/>
                  </a:lnTo>
                  <a:lnTo>
                    <a:pt x="1558" y="160"/>
                  </a:lnTo>
                  <a:lnTo>
                    <a:pt x="1544" y="168"/>
                  </a:lnTo>
                  <a:lnTo>
                    <a:pt x="1532" y="172"/>
                  </a:lnTo>
                  <a:lnTo>
                    <a:pt x="1514" y="170"/>
                  </a:lnTo>
                  <a:lnTo>
                    <a:pt x="1502" y="166"/>
                  </a:lnTo>
                  <a:lnTo>
                    <a:pt x="1488" y="156"/>
                  </a:lnTo>
                  <a:lnTo>
                    <a:pt x="1476" y="140"/>
                  </a:lnTo>
                  <a:lnTo>
                    <a:pt x="1464" y="118"/>
                  </a:lnTo>
                  <a:lnTo>
                    <a:pt x="1448" y="86"/>
                  </a:lnTo>
                  <a:lnTo>
                    <a:pt x="1436" y="60"/>
                  </a:lnTo>
                  <a:lnTo>
                    <a:pt x="1428" y="48"/>
                  </a:lnTo>
                  <a:lnTo>
                    <a:pt x="1420" y="36"/>
                  </a:lnTo>
                  <a:lnTo>
                    <a:pt x="1408" y="26"/>
                  </a:lnTo>
                  <a:lnTo>
                    <a:pt x="1402" y="20"/>
                  </a:lnTo>
                  <a:lnTo>
                    <a:pt x="1390" y="12"/>
                  </a:lnTo>
                  <a:lnTo>
                    <a:pt x="1376" y="4"/>
                  </a:lnTo>
                  <a:lnTo>
                    <a:pt x="1362" y="2"/>
                  </a:lnTo>
                  <a:lnTo>
                    <a:pt x="1352" y="4"/>
                  </a:lnTo>
                  <a:lnTo>
                    <a:pt x="1336" y="10"/>
                  </a:lnTo>
                  <a:lnTo>
                    <a:pt x="1320" y="24"/>
                  </a:lnTo>
                  <a:lnTo>
                    <a:pt x="1304" y="50"/>
                  </a:lnTo>
                  <a:lnTo>
                    <a:pt x="1282" y="90"/>
                  </a:lnTo>
                  <a:lnTo>
                    <a:pt x="1268" y="118"/>
                  </a:lnTo>
                  <a:lnTo>
                    <a:pt x="1256" y="136"/>
                  </a:lnTo>
                  <a:lnTo>
                    <a:pt x="1246" y="148"/>
                  </a:lnTo>
                  <a:lnTo>
                    <a:pt x="1228" y="166"/>
                  </a:lnTo>
                  <a:lnTo>
                    <a:pt x="1218" y="170"/>
                  </a:lnTo>
                  <a:lnTo>
                    <a:pt x="1206" y="174"/>
                  </a:lnTo>
                  <a:lnTo>
                    <a:pt x="1190" y="170"/>
                  </a:lnTo>
                  <a:lnTo>
                    <a:pt x="1174" y="162"/>
                  </a:lnTo>
                  <a:lnTo>
                    <a:pt x="1164" y="150"/>
                  </a:lnTo>
                  <a:lnTo>
                    <a:pt x="1152" y="136"/>
                  </a:lnTo>
                  <a:lnTo>
                    <a:pt x="1144" y="118"/>
                  </a:lnTo>
                  <a:lnTo>
                    <a:pt x="1134" y="98"/>
                  </a:lnTo>
                  <a:lnTo>
                    <a:pt x="1124" y="78"/>
                  </a:lnTo>
                  <a:lnTo>
                    <a:pt x="1110" y="52"/>
                  </a:lnTo>
                  <a:lnTo>
                    <a:pt x="1094" y="28"/>
                  </a:lnTo>
                  <a:lnTo>
                    <a:pt x="1078" y="16"/>
                  </a:lnTo>
                  <a:lnTo>
                    <a:pt x="1064" y="8"/>
                  </a:lnTo>
                  <a:lnTo>
                    <a:pt x="1056" y="4"/>
                  </a:lnTo>
                  <a:lnTo>
                    <a:pt x="1044" y="0"/>
                  </a:lnTo>
                  <a:lnTo>
                    <a:pt x="1034" y="0"/>
                  </a:lnTo>
                  <a:lnTo>
                    <a:pt x="1018" y="6"/>
                  </a:lnTo>
                  <a:lnTo>
                    <a:pt x="1006" y="16"/>
                  </a:lnTo>
                  <a:lnTo>
                    <a:pt x="998" y="24"/>
                  </a:lnTo>
                  <a:lnTo>
                    <a:pt x="990" y="36"/>
                  </a:lnTo>
                  <a:lnTo>
                    <a:pt x="972" y="68"/>
                  </a:lnTo>
                  <a:lnTo>
                    <a:pt x="960" y="98"/>
                  </a:lnTo>
                  <a:lnTo>
                    <a:pt x="950" y="116"/>
                  </a:lnTo>
                  <a:lnTo>
                    <a:pt x="942" y="132"/>
                  </a:lnTo>
                  <a:lnTo>
                    <a:pt x="928" y="150"/>
                  </a:lnTo>
                  <a:lnTo>
                    <a:pt x="916" y="160"/>
                  </a:lnTo>
                  <a:lnTo>
                    <a:pt x="912" y="162"/>
                  </a:lnTo>
                  <a:lnTo>
                    <a:pt x="904" y="166"/>
                  </a:lnTo>
                  <a:lnTo>
                    <a:pt x="896" y="168"/>
                  </a:lnTo>
                  <a:lnTo>
                    <a:pt x="890" y="172"/>
                  </a:lnTo>
                  <a:lnTo>
                    <a:pt x="880" y="170"/>
                  </a:lnTo>
                  <a:lnTo>
                    <a:pt x="872" y="168"/>
                  </a:lnTo>
                  <a:lnTo>
                    <a:pt x="862" y="164"/>
                  </a:lnTo>
                  <a:lnTo>
                    <a:pt x="852" y="160"/>
                  </a:lnTo>
                  <a:lnTo>
                    <a:pt x="848" y="156"/>
                  </a:lnTo>
                  <a:lnTo>
                    <a:pt x="838" y="148"/>
                  </a:lnTo>
                  <a:lnTo>
                    <a:pt x="828" y="134"/>
                  </a:lnTo>
                  <a:lnTo>
                    <a:pt x="814" y="110"/>
                  </a:lnTo>
                  <a:lnTo>
                    <a:pt x="802" y="80"/>
                  </a:lnTo>
                  <a:lnTo>
                    <a:pt x="790" y="56"/>
                  </a:lnTo>
                  <a:lnTo>
                    <a:pt x="780" y="42"/>
                  </a:lnTo>
                  <a:lnTo>
                    <a:pt x="770" y="28"/>
                  </a:lnTo>
                  <a:lnTo>
                    <a:pt x="754" y="14"/>
                  </a:lnTo>
                  <a:lnTo>
                    <a:pt x="746" y="8"/>
                  </a:lnTo>
                  <a:lnTo>
                    <a:pt x="740" y="4"/>
                  </a:lnTo>
                  <a:lnTo>
                    <a:pt x="738" y="4"/>
                  </a:lnTo>
                  <a:lnTo>
                    <a:pt x="744" y="6"/>
                  </a:lnTo>
                  <a:lnTo>
                    <a:pt x="734" y="2"/>
                  </a:lnTo>
                  <a:lnTo>
                    <a:pt x="724" y="0"/>
                  </a:lnTo>
                  <a:lnTo>
                    <a:pt x="712" y="2"/>
                  </a:lnTo>
                  <a:lnTo>
                    <a:pt x="702" y="6"/>
                  </a:lnTo>
                  <a:lnTo>
                    <a:pt x="694" y="10"/>
                  </a:lnTo>
                  <a:lnTo>
                    <a:pt x="684" y="20"/>
                  </a:lnTo>
                  <a:lnTo>
                    <a:pt x="668" y="40"/>
                  </a:lnTo>
                  <a:lnTo>
                    <a:pt x="658" y="58"/>
                  </a:lnTo>
                  <a:lnTo>
                    <a:pt x="642" y="86"/>
                  </a:lnTo>
                  <a:lnTo>
                    <a:pt x="626" y="118"/>
                  </a:lnTo>
                  <a:lnTo>
                    <a:pt x="610" y="140"/>
                  </a:lnTo>
                  <a:lnTo>
                    <a:pt x="592" y="162"/>
                  </a:lnTo>
                  <a:lnTo>
                    <a:pt x="578" y="166"/>
                  </a:lnTo>
                  <a:lnTo>
                    <a:pt x="566" y="170"/>
                  </a:lnTo>
                  <a:lnTo>
                    <a:pt x="546" y="166"/>
                  </a:lnTo>
                  <a:lnTo>
                    <a:pt x="532" y="156"/>
                  </a:lnTo>
                  <a:lnTo>
                    <a:pt x="528" y="152"/>
                  </a:lnTo>
                  <a:lnTo>
                    <a:pt x="512" y="134"/>
                  </a:lnTo>
                  <a:lnTo>
                    <a:pt x="496" y="112"/>
                  </a:lnTo>
                  <a:lnTo>
                    <a:pt x="486" y="94"/>
                  </a:lnTo>
                  <a:lnTo>
                    <a:pt x="476" y="72"/>
                  </a:lnTo>
                  <a:lnTo>
                    <a:pt x="464" y="50"/>
                  </a:lnTo>
                  <a:lnTo>
                    <a:pt x="452" y="28"/>
                  </a:lnTo>
                  <a:lnTo>
                    <a:pt x="434" y="14"/>
                  </a:lnTo>
                  <a:lnTo>
                    <a:pt x="422" y="8"/>
                  </a:lnTo>
                  <a:lnTo>
                    <a:pt x="414" y="4"/>
                  </a:lnTo>
                  <a:lnTo>
                    <a:pt x="404" y="2"/>
                  </a:lnTo>
                  <a:lnTo>
                    <a:pt x="392" y="4"/>
                  </a:lnTo>
                  <a:lnTo>
                    <a:pt x="380" y="8"/>
                  </a:lnTo>
                  <a:lnTo>
                    <a:pt x="368" y="14"/>
                  </a:lnTo>
                  <a:lnTo>
                    <a:pt x="358" y="24"/>
                  </a:lnTo>
                  <a:lnTo>
                    <a:pt x="352" y="30"/>
                  </a:lnTo>
                  <a:lnTo>
                    <a:pt x="342" y="46"/>
                  </a:lnTo>
                  <a:lnTo>
                    <a:pt x="332" y="62"/>
                  </a:lnTo>
                  <a:lnTo>
                    <a:pt x="320" y="88"/>
                  </a:lnTo>
                  <a:lnTo>
                    <a:pt x="308" y="110"/>
                  </a:lnTo>
                  <a:lnTo>
                    <a:pt x="294" y="132"/>
                  </a:lnTo>
                  <a:lnTo>
                    <a:pt x="278" y="152"/>
                  </a:lnTo>
                  <a:lnTo>
                    <a:pt x="266" y="162"/>
                  </a:lnTo>
                  <a:lnTo>
                    <a:pt x="256" y="170"/>
                  </a:lnTo>
                  <a:lnTo>
                    <a:pt x="240" y="174"/>
                  </a:lnTo>
                  <a:lnTo>
                    <a:pt x="226" y="170"/>
                  </a:lnTo>
                  <a:lnTo>
                    <a:pt x="212" y="164"/>
                  </a:lnTo>
                  <a:lnTo>
                    <a:pt x="202" y="156"/>
                  </a:lnTo>
                  <a:lnTo>
                    <a:pt x="188" y="136"/>
                  </a:lnTo>
                  <a:lnTo>
                    <a:pt x="176" y="112"/>
                  </a:lnTo>
                  <a:lnTo>
                    <a:pt x="166" y="94"/>
                  </a:lnTo>
                  <a:lnTo>
                    <a:pt x="162" y="76"/>
                  </a:lnTo>
                  <a:lnTo>
                    <a:pt x="154" y="62"/>
                  </a:lnTo>
                  <a:lnTo>
                    <a:pt x="144" y="42"/>
                  </a:lnTo>
                  <a:lnTo>
                    <a:pt x="132" y="28"/>
                  </a:lnTo>
                  <a:lnTo>
                    <a:pt x="122" y="18"/>
                  </a:lnTo>
                  <a:lnTo>
                    <a:pt x="98" y="6"/>
                  </a:lnTo>
                  <a:lnTo>
                    <a:pt x="74" y="0"/>
                  </a:lnTo>
                  <a:lnTo>
                    <a:pt x="58" y="4"/>
                  </a:lnTo>
                  <a:lnTo>
                    <a:pt x="50" y="8"/>
                  </a:lnTo>
                  <a:lnTo>
                    <a:pt x="40" y="18"/>
                  </a:lnTo>
                  <a:lnTo>
                    <a:pt x="30" y="32"/>
                  </a:lnTo>
                  <a:lnTo>
                    <a:pt x="16" y="56"/>
                  </a:lnTo>
                  <a:lnTo>
                    <a:pt x="6" y="74"/>
                  </a:lnTo>
                  <a:lnTo>
                    <a:pt x="0" y="84"/>
                  </a:lnTo>
                </a:path>
              </a:pathLst>
            </a:custGeom>
            <a:noFill/>
            <a:ln w="15875">
              <a:solidFill>
                <a:srgbClr val="0096D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2615" name="Picture 251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10188" y="4724400"/>
            <a:ext cx="266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16" name="Picture 252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262563" y="4329113"/>
            <a:ext cx="3079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17" name="Picture 253" descr="lafonera"/>
          <p:cNvPicPr>
            <a:picLocks noChangeAspect="1" noChangeArrowheads="1"/>
          </p:cNvPicPr>
          <p:nvPr/>
        </p:nvPicPr>
        <p:blipFill>
          <a:blip r:embed="rId18" cstate="print"/>
          <a:srcRect l="9412" t="11203" r="10001" b="8241"/>
          <a:stretch>
            <a:fillRect/>
          </a:stretch>
        </p:blipFill>
        <p:spPr bwMode="auto">
          <a:xfrm>
            <a:off x="5808663" y="4513263"/>
            <a:ext cx="236537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18" name="Picture 25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213475" y="4518025"/>
            <a:ext cx="2651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619" name="AutoShape 255"/>
          <p:cNvCxnSpPr>
            <a:cxnSpLocks noChangeShapeType="1"/>
          </p:cNvCxnSpPr>
          <p:nvPr/>
        </p:nvCxnSpPr>
        <p:spPr bwMode="auto">
          <a:xfrm rot="10800000" flipV="1">
            <a:off x="5808663" y="4637088"/>
            <a:ext cx="406400" cy="1587"/>
          </a:xfrm>
          <a:prstGeom prst="bentConnector5">
            <a:avLst>
              <a:gd name="adj1" fmla="val 21093"/>
              <a:gd name="adj2" fmla="val -22200009"/>
              <a:gd name="adj3" fmla="val 156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2620" name="Oval 256"/>
          <p:cNvSpPr>
            <a:spLocks noChangeArrowheads="1"/>
          </p:cNvSpPr>
          <p:nvPr/>
        </p:nvSpPr>
        <p:spPr bwMode="auto">
          <a:xfrm rot="10800000" flipH="1">
            <a:off x="5703888" y="4321175"/>
            <a:ext cx="76200" cy="77788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21" name="Oval 257"/>
          <p:cNvSpPr>
            <a:spLocks noChangeArrowheads="1"/>
          </p:cNvSpPr>
          <p:nvPr/>
        </p:nvSpPr>
        <p:spPr bwMode="auto">
          <a:xfrm rot="10800000" flipH="1">
            <a:off x="5795963" y="4275138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22" name="Oval 258"/>
          <p:cNvSpPr>
            <a:spLocks noChangeArrowheads="1"/>
          </p:cNvSpPr>
          <p:nvPr/>
        </p:nvSpPr>
        <p:spPr bwMode="auto">
          <a:xfrm rot="4743934" flipH="1">
            <a:off x="6197600" y="4648200"/>
            <a:ext cx="77788" cy="77788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23" name="Oval 259"/>
          <p:cNvSpPr>
            <a:spLocks noChangeArrowheads="1"/>
          </p:cNvSpPr>
          <p:nvPr/>
        </p:nvSpPr>
        <p:spPr bwMode="auto">
          <a:xfrm rot="16200000" flipH="1">
            <a:off x="6350794" y="4680744"/>
            <a:ext cx="77788" cy="76200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24" name="Oval 260"/>
          <p:cNvSpPr>
            <a:spLocks noChangeArrowheads="1"/>
          </p:cNvSpPr>
          <p:nvPr/>
        </p:nvSpPr>
        <p:spPr bwMode="auto">
          <a:xfrm flipH="1">
            <a:off x="5318125" y="4781550"/>
            <a:ext cx="77788" cy="76200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25" name="Oval 261"/>
          <p:cNvSpPr>
            <a:spLocks noChangeArrowheads="1"/>
          </p:cNvSpPr>
          <p:nvPr/>
        </p:nvSpPr>
        <p:spPr bwMode="auto">
          <a:xfrm rot="16200000" flipH="1">
            <a:off x="6408738" y="46101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26" name="Oval 262"/>
          <p:cNvSpPr>
            <a:spLocks noChangeArrowheads="1"/>
          </p:cNvSpPr>
          <p:nvPr/>
        </p:nvSpPr>
        <p:spPr bwMode="auto">
          <a:xfrm flipH="1">
            <a:off x="5438775" y="4821238"/>
            <a:ext cx="77788" cy="76200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27" name="Oval 263"/>
          <p:cNvSpPr>
            <a:spLocks noChangeArrowheads="1"/>
          </p:cNvSpPr>
          <p:nvPr/>
        </p:nvSpPr>
        <p:spPr bwMode="auto">
          <a:xfrm rot="5948538" flipH="1">
            <a:off x="5478463" y="44132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28" name="Oval 264"/>
          <p:cNvSpPr>
            <a:spLocks noChangeArrowheads="1"/>
          </p:cNvSpPr>
          <p:nvPr/>
        </p:nvSpPr>
        <p:spPr bwMode="auto">
          <a:xfrm rot="10800000" flipH="1">
            <a:off x="5588000" y="4264025"/>
            <a:ext cx="76200" cy="77788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22629" name="Group 265"/>
          <p:cNvGrpSpPr>
            <a:grpSpLocks/>
          </p:cNvGrpSpPr>
          <p:nvPr/>
        </p:nvGrpSpPr>
        <p:grpSpPr bwMode="auto">
          <a:xfrm>
            <a:off x="6223000" y="4410075"/>
            <a:ext cx="149225" cy="98425"/>
            <a:chOff x="3719" y="1330"/>
            <a:chExt cx="735" cy="439"/>
          </a:xfrm>
        </p:grpSpPr>
        <p:sp>
          <p:nvSpPr>
            <p:cNvPr id="22756" name="Oval 266"/>
            <p:cNvSpPr>
              <a:spLocks noChangeArrowheads="1"/>
            </p:cNvSpPr>
            <p:nvPr/>
          </p:nvSpPr>
          <p:spPr bwMode="auto">
            <a:xfrm>
              <a:off x="3970" y="1330"/>
              <a:ext cx="320" cy="182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57" name="Oval 267"/>
            <p:cNvSpPr>
              <a:spLocks noChangeArrowheads="1"/>
            </p:cNvSpPr>
            <p:nvPr/>
          </p:nvSpPr>
          <p:spPr bwMode="auto">
            <a:xfrm>
              <a:off x="3793" y="1378"/>
              <a:ext cx="246" cy="181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58" name="Oval 268"/>
            <p:cNvSpPr>
              <a:spLocks noChangeArrowheads="1"/>
            </p:cNvSpPr>
            <p:nvPr/>
          </p:nvSpPr>
          <p:spPr bwMode="auto">
            <a:xfrm>
              <a:off x="3719" y="1487"/>
              <a:ext cx="165" cy="14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59" name="Oval 269"/>
            <p:cNvSpPr>
              <a:spLocks noChangeArrowheads="1"/>
            </p:cNvSpPr>
            <p:nvPr/>
          </p:nvSpPr>
          <p:spPr bwMode="auto">
            <a:xfrm>
              <a:off x="3768" y="1552"/>
              <a:ext cx="250" cy="16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60" name="Oval 270"/>
            <p:cNvSpPr>
              <a:spLocks noChangeArrowheads="1"/>
            </p:cNvSpPr>
            <p:nvPr/>
          </p:nvSpPr>
          <p:spPr bwMode="auto">
            <a:xfrm>
              <a:off x="3945" y="1579"/>
              <a:ext cx="372" cy="19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61" name="Oval 271"/>
            <p:cNvSpPr>
              <a:spLocks noChangeArrowheads="1"/>
            </p:cNvSpPr>
            <p:nvPr/>
          </p:nvSpPr>
          <p:spPr bwMode="auto">
            <a:xfrm>
              <a:off x="4181" y="1383"/>
              <a:ext cx="239" cy="14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62" name="Oval 272"/>
            <p:cNvSpPr>
              <a:spLocks noChangeArrowheads="1"/>
            </p:cNvSpPr>
            <p:nvPr/>
          </p:nvSpPr>
          <p:spPr bwMode="auto">
            <a:xfrm>
              <a:off x="4217" y="1475"/>
              <a:ext cx="237" cy="142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63" name="Oval 273"/>
            <p:cNvSpPr>
              <a:spLocks noChangeArrowheads="1"/>
            </p:cNvSpPr>
            <p:nvPr/>
          </p:nvSpPr>
          <p:spPr bwMode="auto">
            <a:xfrm>
              <a:off x="4196" y="1505"/>
              <a:ext cx="235" cy="234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2764" name="Oval 274"/>
            <p:cNvSpPr>
              <a:spLocks noChangeArrowheads="1"/>
            </p:cNvSpPr>
            <p:nvPr/>
          </p:nvSpPr>
          <p:spPr bwMode="auto">
            <a:xfrm>
              <a:off x="3852" y="1434"/>
              <a:ext cx="477" cy="234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cxnSp>
        <p:nvCxnSpPr>
          <p:cNvPr id="22630" name="AutoShape 275"/>
          <p:cNvCxnSpPr>
            <a:cxnSpLocks noChangeShapeType="1"/>
            <a:stCxn id="22620" idx="0"/>
            <a:endCxn id="22757" idx="2"/>
          </p:cNvCxnSpPr>
          <p:nvPr/>
        </p:nvCxnSpPr>
        <p:spPr bwMode="auto">
          <a:xfrm rot="16200000" flipH="1">
            <a:off x="5967413" y="4171950"/>
            <a:ext cx="42862" cy="496888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31" name="AutoShape 276"/>
          <p:cNvCxnSpPr>
            <a:cxnSpLocks noChangeShapeType="1"/>
            <a:stCxn id="22621" idx="0"/>
            <a:endCxn id="22757" idx="2"/>
          </p:cNvCxnSpPr>
          <p:nvPr/>
        </p:nvCxnSpPr>
        <p:spPr bwMode="auto">
          <a:xfrm rot="16200000" flipH="1">
            <a:off x="5991226" y="4195762"/>
            <a:ext cx="88900" cy="403225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32" name="AutoShape 277"/>
          <p:cNvCxnSpPr>
            <a:cxnSpLocks noChangeShapeType="1"/>
            <a:stCxn id="22627" idx="0"/>
            <a:endCxn id="22758" idx="2"/>
          </p:cNvCxnSpPr>
          <p:nvPr/>
        </p:nvCxnSpPr>
        <p:spPr bwMode="auto">
          <a:xfrm>
            <a:off x="5556250" y="4459288"/>
            <a:ext cx="666750" cy="3175"/>
          </a:xfrm>
          <a:prstGeom prst="bentConnector3">
            <a:avLst>
              <a:gd name="adj1" fmla="val 50273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33" name="AutoShape 278"/>
          <p:cNvCxnSpPr>
            <a:cxnSpLocks noChangeShapeType="1"/>
            <a:stCxn id="22626" idx="0"/>
            <a:endCxn id="22759" idx="3"/>
          </p:cNvCxnSpPr>
          <p:nvPr/>
        </p:nvCxnSpPr>
        <p:spPr bwMode="auto">
          <a:xfrm rot="-5400000">
            <a:off x="5693569" y="4275932"/>
            <a:ext cx="330200" cy="760412"/>
          </a:xfrm>
          <a:prstGeom prst="bentConnector3">
            <a:avLst>
              <a:gd name="adj1" fmla="val 49079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34" name="AutoShape 279"/>
          <p:cNvCxnSpPr>
            <a:cxnSpLocks noChangeShapeType="1"/>
            <a:stCxn id="22628" idx="0"/>
            <a:endCxn id="22757" idx="2"/>
          </p:cNvCxnSpPr>
          <p:nvPr/>
        </p:nvCxnSpPr>
        <p:spPr bwMode="auto">
          <a:xfrm rot="16200000" flipH="1">
            <a:off x="5881688" y="4086225"/>
            <a:ext cx="100012" cy="611188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35" name="AutoShape 280"/>
          <p:cNvCxnSpPr>
            <a:cxnSpLocks noChangeShapeType="1"/>
            <a:stCxn id="22624" idx="0"/>
            <a:endCxn id="22759" idx="3"/>
          </p:cNvCxnSpPr>
          <p:nvPr/>
        </p:nvCxnSpPr>
        <p:spPr bwMode="auto">
          <a:xfrm rot="-5400000">
            <a:off x="5653088" y="4195763"/>
            <a:ext cx="290512" cy="881062"/>
          </a:xfrm>
          <a:prstGeom prst="bentConnector3">
            <a:avLst>
              <a:gd name="adj1" fmla="val 48954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36" name="AutoShape 281"/>
          <p:cNvCxnSpPr>
            <a:cxnSpLocks noChangeShapeType="1"/>
            <a:stCxn id="22625" idx="0"/>
            <a:endCxn id="22760" idx="4"/>
          </p:cNvCxnSpPr>
          <p:nvPr/>
        </p:nvCxnSpPr>
        <p:spPr bwMode="auto">
          <a:xfrm rot="10800000">
            <a:off x="6307138" y="4508500"/>
            <a:ext cx="103187" cy="139700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37" name="AutoShape 282"/>
          <p:cNvCxnSpPr>
            <a:cxnSpLocks noChangeShapeType="1"/>
            <a:stCxn id="22623" idx="0"/>
            <a:endCxn id="22760" idx="4"/>
          </p:cNvCxnSpPr>
          <p:nvPr/>
        </p:nvCxnSpPr>
        <p:spPr bwMode="auto">
          <a:xfrm rot="10800000">
            <a:off x="6307138" y="4508500"/>
            <a:ext cx="46037" cy="211138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38" name="AutoShape 283"/>
          <p:cNvCxnSpPr>
            <a:cxnSpLocks noChangeShapeType="1"/>
            <a:stCxn id="22622" idx="0"/>
            <a:endCxn id="22760" idx="4"/>
          </p:cNvCxnSpPr>
          <p:nvPr/>
        </p:nvCxnSpPr>
        <p:spPr bwMode="auto">
          <a:xfrm flipV="1">
            <a:off x="6275388" y="4508500"/>
            <a:ext cx="31750" cy="173038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39" name="AutoShape 284"/>
          <p:cNvCxnSpPr>
            <a:cxnSpLocks noChangeShapeType="1"/>
            <a:stCxn id="22530" idx="3"/>
            <a:endCxn id="22877" idx="2"/>
          </p:cNvCxnSpPr>
          <p:nvPr/>
        </p:nvCxnSpPr>
        <p:spPr bwMode="auto">
          <a:xfrm>
            <a:off x="3402013" y="1749425"/>
            <a:ext cx="1593850" cy="6429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40" name="AutoShape 300"/>
          <p:cNvCxnSpPr>
            <a:cxnSpLocks noChangeShapeType="1"/>
            <a:stCxn id="22642" idx="1"/>
            <a:endCxn id="22806" idx="6"/>
          </p:cNvCxnSpPr>
          <p:nvPr/>
        </p:nvCxnSpPr>
        <p:spPr bwMode="auto">
          <a:xfrm>
            <a:off x="6345238" y="3349625"/>
            <a:ext cx="1909762" cy="644525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41" name="AutoShape 301"/>
          <p:cNvCxnSpPr>
            <a:cxnSpLocks noChangeShapeType="1"/>
            <a:stCxn id="22642" idx="1"/>
            <a:endCxn id="22807" idx="6"/>
          </p:cNvCxnSpPr>
          <p:nvPr/>
        </p:nvCxnSpPr>
        <p:spPr bwMode="auto">
          <a:xfrm>
            <a:off x="6345238" y="3349625"/>
            <a:ext cx="1966912" cy="563563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642" name="Rectangle 302"/>
          <p:cNvSpPr>
            <a:spLocks noChangeArrowheads="1"/>
          </p:cNvSpPr>
          <p:nvPr/>
        </p:nvSpPr>
        <p:spPr bwMode="auto">
          <a:xfrm rot="10644972">
            <a:off x="6289675" y="3324225"/>
            <a:ext cx="55563" cy="5715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43" name="Rectangle 303"/>
          <p:cNvSpPr>
            <a:spLocks noChangeArrowheads="1"/>
          </p:cNvSpPr>
          <p:nvPr/>
        </p:nvSpPr>
        <p:spPr bwMode="auto">
          <a:xfrm rot="10800000">
            <a:off x="6296025" y="3435350"/>
            <a:ext cx="53975" cy="58738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644" name="AutoShape 304"/>
          <p:cNvCxnSpPr>
            <a:cxnSpLocks noChangeShapeType="1"/>
            <a:stCxn id="22648" idx="1"/>
            <a:endCxn id="22801" idx="6"/>
          </p:cNvCxnSpPr>
          <p:nvPr/>
        </p:nvCxnSpPr>
        <p:spPr bwMode="auto">
          <a:xfrm>
            <a:off x="6350000" y="3406775"/>
            <a:ext cx="1063625" cy="80645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45" name="AutoShape 305"/>
          <p:cNvCxnSpPr>
            <a:cxnSpLocks noChangeShapeType="1"/>
            <a:stCxn id="22648" idx="1"/>
            <a:endCxn id="22794" idx="6"/>
          </p:cNvCxnSpPr>
          <p:nvPr/>
        </p:nvCxnSpPr>
        <p:spPr bwMode="auto">
          <a:xfrm>
            <a:off x="6350000" y="3406775"/>
            <a:ext cx="1146175" cy="890588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46" name="AutoShape 306"/>
          <p:cNvCxnSpPr>
            <a:cxnSpLocks noChangeShapeType="1"/>
            <a:stCxn id="22648" idx="1"/>
            <a:endCxn id="22799" idx="6"/>
          </p:cNvCxnSpPr>
          <p:nvPr/>
        </p:nvCxnSpPr>
        <p:spPr bwMode="auto">
          <a:xfrm>
            <a:off x="6350000" y="3406775"/>
            <a:ext cx="1222375" cy="655638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47" name="AutoShape 307"/>
          <p:cNvCxnSpPr>
            <a:cxnSpLocks noChangeShapeType="1"/>
            <a:stCxn id="22648" idx="1"/>
            <a:endCxn id="22795" idx="6"/>
          </p:cNvCxnSpPr>
          <p:nvPr/>
        </p:nvCxnSpPr>
        <p:spPr bwMode="auto">
          <a:xfrm>
            <a:off x="6350000" y="3406775"/>
            <a:ext cx="992188" cy="58420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648" name="Rectangle 308"/>
          <p:cNvSpPr>
            <a:spLocks noChangeArrowheads="1"/>
          </p:cNvSpPr>
          <p:nvPr/>
        </p:nvSpPr>
        <p:spPr bwMode="auto">
          <a:xfrm rot="10507471">
            <a:off x="6296025" y="3379788"/>
            <a:ext cx="53975" cy="58737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649" name="AutoShape 309"/>
          <p:cNvCxnSpPr>
            <a:cxnSpLocks noChangeShapeType="1"/>
            <a:stCxn id="22655" idx="1"/>
            <a:endCxn id="22834" idx="2"/>
          </p:cNvCxnSpPr>
          <p:nvPr/>
        </p:nvCxnSpPr>
        <p:spPr bwMode="auto">
          <a:xfrm flipV="1">
            <a:off x="6345238" y="2832100"/>
            <a:ext cx="747712" cy="357188"/>
          </a:xfrm>
          <a:prstGeom prst="bentConnector3">
            <a:avLst>
              <a:gd name="adj1" fmla="val 123616"/>
            </a:avLst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50" name="AutoShape 310"/>
          <p:cNvCxnSpPr>
            <a:cxnSpLocks noChangeShapeType="1"/>
            <a:stCxn id="22654" idx="1"/>
            <a:endCxn id="22821" idx="6"/>
          </p:cNvCxnSpPr>
          <p:nvPr/>
        </p:nvCxnSpPr>
        <p:spPr bwMode="auto">
          <a:xfrm flipV="1">
            <a:off x="6345238" y="2933700"/>
            <a:ext cx="1635125" cy="31115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51" name="AutoShape 311"/>
          <p:cNvCxnSpPr>
            <a:cxnSpLocks noChangeShapeType="1"/>
            <a:stCxn id="22654" idx="1"/>
            <a:endCxn id="22822" idx="6"/>
          </p:cNvCxnSpPr>
          <p:nvPr/>
        </p:nvCxnSpPr>
        <p:spPr bwMode="auto">
          <a:xfrm flipV="1">
            <a:off x="6345238" y="3044825"/>
            <a:ext cx="1673225" cy="200025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52" name="AutoShape 312"/>
          <p:cNvCxnSpPr>
            <a:cxnSpLocks noChangeShapeType="1"/>
            <a:stCxn id="22654" idx="1"/>
            <a:endCxn id="22823" idx="6"/>
          </p:cNvCxnSpPr>
          <p:nvPr/>
        </p:nvCxnSpPr>
        <p:spPr bwMode="auto">
          <a:xfrm flipV="1">
            <a:off x="6345238" y="2981325"/>
            <a:ext cx="1712912" cy="263525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53" name="AutoShape 313"/>
          <p:cNvCxnSpPr>
            <a:cxnSpLocks noChangeShapeType="1"/>
            <a:stCxn id="22654" idx="1"/>
            <a:endCxn id="22824" idx="6"/>
          </p:cNvCxnSpPr>
          <p:nvPr/>
        </p:nvCxnSpPr>
        <p:spPr bwMode="auto">
          <a:xfrm flipV="1">
            <a:off x="6345238" y="2770188"/>
            <a:ext cx="1430337" cy="474662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654" name="Rectangle 314"/>
          <p:cNvSpPr>
            <a:spLocks noChangeArrowheads="1"/>
          </p:cNvSpPr>
          <p:nvPr/>
        </p:nvSpPr>
        <p:spPr bwMode="auto">
          <a:xfrm rot="10800000">
            <a:off x="6289675" y="3214688"/>
            <a:ext cx="53975" cy="58737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655" name="Rectangle 315"/>
          <p:cNvSpPr>
            <a:spLocks noChangeArrowheads="1"/>
          </p:cNvSpPr>
          <p:nvPr/>
        </p:nvSpPr>
        <p:spPr bwMode="auto">
          <a:xfrm rot="10800000">
            <a:off x="6289675" y="3160713"/>
            <a:ext cx="53975" cy="58737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656" name="AutoShape 316"/>
          <p:cNvCxnSpPr>
            <a:cxnSpLocks noChangeShapeType="1"/>
            <a:stCxn id="22660" idx="1"/>
            <a:endCxn id="22819" idx="6"/>
          </p:cNvCxnSpPr>
          <p:nvPr/>
        </p:nvCxnSpPr>
        <p:spPr bwMode="auto">
          <a:xfrm flipV="1">
            <a:off x="6345238" y="2890838"/>
            <a:ext cx="2136775" cy="40640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57" name="AutoShape 317"/>
          <p:cNvCxnSpPr>
            <a:cxnSpLocks noChangeShapeType="1"/>
            <a:stCxn id="22660" idx="1"/>
            <a:endCxn id="22818" idx="6"/>
          </p:cNvCxnSpPr>
          <p:nvPr/>
        </p:nvCxnSpPr>
        <p:spPr bwMode="auto">
          <a:xfrm flipV="1">
            <a:off x="6345238" y="2747963"/>
            <a:ext cx="2259012" cy="549275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58" name="AutoShape 318"/>
          <p:cNvCxnSpPr>
            <a:cxnSpLocks noChangeShapeType="1"/>
            <a:stCxn id="22660" idx="1"/>
            <a:endCxn id="22812" idx="6"/>
          </p:cNvCxnSpPr>
          <p:nvPr/>
        </p:nvCxnSpPr>
        <p:spPr bwMode="auto">
          <a:xfrm flipV="1">
            <a:off x="6345238" y="3068638"/>
            <a:ext cx="2209800" cy="22860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cxnSp>
        <p:nvCxnSpPr>
          <p:cNvPr id="22659" name="AutoShape 319"/>
          <p:cNvCxnSpPr>
            <a:cxnSpLocks noChangeShapeType="1"/>
            <a:stCxn id="22660" idx="1"/>
            <a:endCxn id="22813" idx="6"/>
          </p:cNvCxnSpPr>
          <p:nvPr/>
        </p:nvCxnSpPr>
        <p:spPr bwMode="auto">
          <a:xfrm flipV="1">
            <a:off x="6345238" y="3094038"/>
            <a:ext cx="1960562" cy="203200"/>
          </a:xfrm>
          <a:prstGeom prst="bentConnector2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cxnSp>
      <p:sp>
        <p:nvSpPr>
          <p:cNvPr id="22660" name="Rectangle 320"/>
          <p:cNvSpPr>
            <a:spLocks noChangeArrowheads="1"/>
          </p:cNvSpPr>
          <p:nvPr/>
        </p:nvSpPr>
        <p:spPr bwMode="auto">
          <a:xfrm rot="10800000">
            <a:off x="6289675" y="3268663"/>
            <a:ext cx="53975" cy="58737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661" name="AutoShape 321"/>
          <p:cNvCxnSpPr>
            <a:cxnSpLocks noChangeShapeType="1"/>
            <a:stCxn id="22747" idx="0"/>
            <a:endCxn id="22720" idx="2"/>
          </p:cNvCxnSpPr>
          <p:nvPr/>
        </p:nvCxnSpPr>
        <p:spPr bwMode="auto">
          <a:xfrm>
            <a:off x="3240088" y="3724275"/>
            <a:ext cx="636587" cy="15875"/>
          </a:xfrm>
          <a:prstGeom prst="curvedConnector3">
            <a:avLst>
              <a:gd name="adj1" fmla="val 50287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</p:cxnSp>
      <p:cxnSp>
        <p:nvCxnSpPr>
          <p:cNvPr id="22662" name="AutoShape 334"/>
          <p:cNvCxnSpPr>
            <a:cxnSpLocks noChangeShapeType="1"/>
            <a:stCxn id="22750" idx="1"/>
            <a:endCxn id="22808" idx="6"/>
          </p:cNvCxnSpPr>
          <p:nvPr/>
        </p:nvCxnSpPr>
        <p:spPr bwMode="auto">
          <a:xfrm>
            <a:off x="5838825" y="3741738"/>
            <a:ext cx="2078038" cy="412750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63" name="AutoShape 335"/>
          <p:cNvCxnSpPr>
            <a:cxnSpLocks noChangeShapeType="1"/>
            <a:stCxn id="22751" idx="1"/>
            <a:endCxn id="22804" idx="6"/>
          </p:cNvCxnSpPr>
          <p:nvPr/>
        </p:nvCxnSpPr>
        <p:spPr bwMode="auto">
          <a:xfrm>
            <a:off x="5845175" y="3854450"/>
            <a:ext cx="1036638" cy="342900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64" name="AutoShape 336"/>
          <p:cNvCxnSpPr>
            <a:cxnSpLocks noChangeShapeType="1"/>
            <a:stCxn id="22750" idx="1"/>
            <a:endCxn id="22809" idx="6"/>
          </p:cNvCxnSpPr>
          <p:nvPr/>
        </p:nvCxnSpPr>
        <p:spPr bwMode="auto">
          <a:xfrm>
            <a:off x="5838825" y="3741738"/>
            <a:ext cx="2149475" cy="325437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65" name="AutoShape 337"/>
          <p:cNvCxnSpPr>
            <a:cxnSpLocks noChangeShapeType="1"/>
            <a:stCxn id="22750" idx="1"/>
            <a:endCxn id="22810" idx="6"/>
          </p:cNvCxnSpPr>
          <p:nvPr/>
        </p:nvCxnSpPr>
        <p:spPr bwMode="auto">
          <a:xfrm>
            <a:off x="5838825" y="3741738"/>
            <a:ext cx="2003425" cy="314325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66" name="AutoShape 338"/>
          <p:cNvCxnSpPr>
            <a:cxnSpLocks noChangeShapeType="1"/>
            <a:stCxn id="22752" idx="1"/>
            <a:endCxn id="22800" idx="6"/>
          </p:cNvCxnSpPr>
          <p:nvPr/>
        </p:nvCxnSpPr>
        <p:spPr bwMode="auto">
          <a:xfrm>
            <a:off x="5832475" y="3794125"/>
            <a:ext cx="1608138" cy="430213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67" name="AutoShape 339"/>
          <p:cNvCxnSpPr>
            <a:cxnSpLocks noChangeShapeType="1"/>
            <a:stCxn id="22752" idx="1"/>
            <a:endCxn id="22796" idx="6"/>
          </p:cNvCxnSpPr>
          <p:nvPr/>
        </p:nvCxnSpPr>
        <p:spPr bwMode="auto">
          <a:xfrm>
            <a:off x="5832475" y="3794125"/>
            <a:ext cx="1692275" cy="514350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68" name="AutoShape 340"/>
          <p:cNvCxnSpPr>
            <a:cxnSpLocks noChangeShapeType="1"/>
            <a:stCxn id="22752" idx="1"/>
            <a:endCxn id="22797" idx="6"/>
          </p:cNvCxnSpPr>
          <p:nvPr/>
        </p:nvCxnSpPr>
        <p:spPr bwMode="auto">
          <a:xfrm>
            <a:off x="5832475" y="3794125"/>
            <a:ext cx="1768475" cy="280988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69" name="AutoShape 341"/>
          <p:cNvCxnSpPr>
            <a:cxnSpLocks noChangeShapeType="1"/>
            <a:stCxn id="22752" idx="1"/>
            <a:endCxn id="22798" idx="6"/>
          </p:cNvCxnSpPr>
          <p:nvPr/>
        </p:nvCxnSpPr>
        <p:spPr bwMode="auto">
          <a:xfrm>
            <a:off x="5832475" y="3794125"/>
            <a:ext cx="1538288" cy="209550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70" name="AutoShape 342"/>
          <p:cNvCxnSpPr>
            <a:cxnSpLocks noChangeShapeType="1"/>
            <a:stCxn id="22754" idx="1"/>
            <a:endCxn id="22839" idx="2"/>
          </p:cNvCxnSpPr>
          <p:nvPr/>
        </p:nvCxnSpPr>
        <p:spPr bwMode="auto">
          <a:xfrm flipV="1">
            <a:off x="5835650" y="2847975"/>
            <a:ext cx="1279525" cy="742950"/>
          </a:xfrm>
          <a:prstGeom prst="bentConnector3">
            <a:avLst>
              <a:gd name="adj1" fmla="val 113796"/>
            </a:avLst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71" name="AutoShape 343"/>
          <p:cNvCxnSpPr>
            <a:cxnSpLocks noChangeShapeType="1"/>
            <a:stCxn id="22753" idx="1"/>
            <a:endCxn id="22825" idx="6"/>
          </p:cNvCxnSpPr>
          <p:nvPr/>
        </p:nvCxnSpPr>
        <p:spPr bwMode="auto">
          <a:xfrm flipV="1">
            <a:off x="5835650" y="2947988"/>
            <a:ext cx="1892300" cy="695325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72" name="AutoShape 344"/>
          <p:cNvCxnSpPr>
            <a:cxnSpLocks noChangeShapeType="1"/>
            <a:stCxn id="22753" idx="1"/>
            <a:endCxn id="22826" idx="6"/>
          </p:cNvCxnSpPr>
          <p:nvPr/>
        </p:nvCxnSpPr>
        <p:spPr bwMode="auto">
          <a:xfrm flipV="1">
            <a:off x="5835650" y="2981325"/>
            <a:ext cx="1801813" cy="661988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73" name="AutoShape 345"/>
          <p:cNvCxnSpPr>
            <a:cxnSpLocks noChangeShapeType="1"/>
            <a:stCxn id="22753" idx="1"/>
            <a:endCxn id="22827" idx="6"/>
          </p:cNvCxnSpPr>
          <p:nvPr/>
        </p:nvCxnSpPr>
        <p:spPr bwMode="auto">
          <a:xfrm flipV="1">
            <a:off x="5835650" y="3138488"/>
            <a:ext cx="2293938" cy="504825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74" name="AutoShape 346"/>
          <p:cNvCxnSpPr>
            <a:cxnSpLocks noChangeShapeType="1"/>
            <a:stCxn id="22753" idx="1"/>
            <a:endCxn id="22828" idx="6"/>
          </p:cNvCxnSpPr>
          <p:nvPr/>
        </p:nvCxnSpPr>
        <p:spPr bwMode="auto">
          <a:xfrm flipV="1">
            <a:off x="5835650" y="2759075"/>
            <a:ext cx="1952625" cy="884238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75" name="AutoShape 347"/>
          <p:cNvCxnSpPr>
            <a:cxnSpLocks noChangeShapeType="1"/>
            <a:stCxn id="22755" idx="1"/>
            <a:endCxn id="22814" idx="6"/>
          </p:cNvCxnSpPr>
          <p:nvPr/>
        </p:nvCxnSpPr>
        <p:spPr bwMode="auto">
          <a:xfrm flipV="1">
            <a:off x="5835650" y="2879725"/>
            <a:ext cx="2614613" cy="814388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76" name="AutoShape 348"/>
          <p:cNvCxnSpPr>
            <a:cxnSpLocks noChangeShapeType="1"/>
            <a:stCxn id="22755" idx="1"/>
            <a:endCxn id="22815" idx="6"/>
          </p:cNvCxnSpPr>
          <p:nvPr/>
        </p:nvCxnSpPr>
        <p:spPr bwMode="auto">
          <a:xfrm flipV="1">
            <a:off x="5835650" y="2752725"/>
            <a:ext cx="2781300" cy="941388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77" name="AutoShape 349"/>
          <p:cNvCxnSpPr>
            <a:cxnSpLocks noChangeShapeType="1"/>
            <a:stCxn id="22755" idx="1"/>
            <a:endCxn id="22816" idx="6"/>
          </p:cNvCxnSpPr>
          <p:nvPr/>
        </p:nvCxnSpPr>
        <p:spPr bwMode="auto">
          <a:xfrm flipV="1">
            <a:off x="5835650" y="3073400"/>
            <a:ext cx="2825750" cy="620713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cxnSp>
        <p:nvCxnSpPr>
          <p:cNvPr id="22678" name="AutoShape 350"/>
          <p:cNvCxnSpPr>
            <a:cxnSpLocks noChangeShapeType="1"/>
            <a:stCxn id="22755" idx="1"/>
            <a:endCxn id="22817" idx="6"/>
          </p:cNvCxnSpPr>
          <p:nvPr/>
        </p:nvCxnSpPr>
        <p:spPr bwMode="auto">
          <a:xfrm flipV="1">
            <a:off x="5835650" y="2474913"/>
            <a:ext cx="2535238" cy="1219200"/>
          </a:xfrm>
          <a:prstGeom prst="bentConnector2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cxnSp>
      <p:grpSp>
        <p:nvGrpSpPr>
          <p:cNvPr id="22679" name="Group 351"/>
          <p:cNvGrpSpPr>
            <a:grpSpLocks/>
          </p:cNvGrpSpPr>
          <p:nvPr/>
        </p:nvGrpSpPr>
        <p:grpSpPr bwMode="auto">
          <a:xfrm>
            <a:off x="5778500" y="3562350"/>
            <a:ext cx="66675" cy="322263"/>
            <a:chOff x="5664" y="3605"/>
            <a:chExt cx="55" cy="264"/>
          </a:xfrm>
        </p:grpSpPr>
        <p:sp>
          <p:nvSpPr>
            <p:cNvPr id="22750" name="Rectangle 352"/>
            <p:cNvSpPr>
              <a:spLocks noChangeArrowheads="1"/>
            </p:cNvSpPr>
            <p:nvPr/>
          </p:nvSpPr>
          <p:spPr bwMode="auto">
            <a:xfrm rot="10644972">
              <a:off x="5669" y="3730"/>
              <a:ext cx="45" cy="4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51" name="Rectangle 353"/>
            <p:cNvSpPr>
              <a:spLocks noChangeArrowheads="1"/>
            </p:cNvSpPr>
            <p:nvPr/>
          </p:nvSpPr>
          <p:spPr bwMode="auto">
            <a:xfrm rot="10800000">
              <a:off x="5674" y="3821"/>
              <a:ext cx="45" cy="4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52" name="Rectangle 354"/>
            <p:cNvSpPr>
              <a:spLocks noChangeArrowheads="1"/>
            </p:cNvSpPr>
            <p:nvPr/>
          </p:nvSpPr>
          <p:spPr bwMode="auto">
            <a:xfrm rot="10187446">
              <a:off x="5664" y="3776"/>
              <a:ext cx="45" cy="4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53" name="Rectangle 355"/>
            <p:cNvSpPr>
              <a:spLocks noChangeArrowheads="1"/>
            </p:cNvSpPr>
            <p:nvPr/>
          </p:nvSpPr>
          <p:spPr bwMode="auto">
            <a:xfrm rot="10800000">
              <a:off x="5665" y="3647"/>
              <a:ext cx="45" cy="4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54" name="Rectangle 356"/>
            <p:cNvSpPr>
              <a:spLocks noChangeArrowheads="1"/>
            </p:cNvSpPr>
            <p:nvPr/>
          </p:nvSpPr>
          <p:spPr bwMode="auto">
            <a:xfrm rot="10800000">
              <a:off x="5665" y="3605"/>
              <a:ext cx="45" cy="4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55" name="Rectangle 357"/>
            <p:cNvSpPr>
              <a:spLocks noChangeArrowheads="1"/>
            </p:cNvSpPr>
            <p:nvPr/>
          </p:nvSpPr>
          <p:spPr bwMode="auto">
            <a:xfrm rot="10800000">
              <a:off x="5665" y="3689"/>
              <a:ext cx="45" cy="4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2680" name="Rectangle 358"/>
          <p:cNvSpPr>
            <a:spLocks noChangeArrowheads="1"/>
          </p:cNvSpPr>
          <p:nvPr/>
        </p:nvSpPr>
        <p:spPr bwMode="auto">
          <a:xfrm rot="6467819">
            <a:off x="4644231" y="3809207"/>
            <a:ext cx="53975" cy="58738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22681" name="AutoShape 359"/>
          <p:cNvCxnSpPr>
            <a:cxnSpLocks noChangeShapeType="1"/>
            <a:stCxn id="22748" idx="1"/>
            <a:endCxn id="22710" idx="2"/>
          </p:cNvCxnSpPr>
          <p:nvPr/>
        </p:nvCxnSpPr>
        <p:spPr bwMode="auto">
          <a:xfrm flipV="1">
            <a:off x="3251200" y="3267075"/>
            <a:ext cx="1465263" cy="419100"/>
          </a:xfrm>
          <a:prstGeom prst="curvedConnector3">
            <a:avLst>
              <a:gd name="adj1" fmla="val 50458"/>
            </a:avLst>
          </a:prstGeom>
          <a:noFill/>
          <a:ln w="9525">
            <a:solidFill>
              <a:srgbClr val="800000"/>
            </a:solidFill>
            <a:round/>
            <a:headEnd/>
            <a:tailEnd/>
          </a:ln>
        </p:spPr>
      </p:cxnSp>
      <p:grpSp>
        <p:nvGrpSpPr>
          <p:cNvPr id="22682" name="Group 360"/>
          <p:cNvGrpSpPr>
            <a:grpSpLocks/>
          </p:cNvGrpSpPr>
          <p:nvPr/>
        </p:nvGrpSpPr>
        <p:grpSpPr bwMode="auto">
          <a:xfrm>
            <a:off x="468313" y="3479800"/>
            <a:ext cx="2962275" cy="1673225"/>
            <a:chOff x="176" y="3083"/>
            <a:chExt cx="2433" cy="1374"/>
          </a:xfrm>
        </p:grpSpPr>
        <p:sp>
          <p:nvSpPr>
            <p:cNvPr id="22747" name="Rectangle 361"/>
            <p:cNvSpPr>
              <a:spLocks noChangeArrowheads="1"/>
            </p:cNvSpPr>
            <p:nvPr/>
          </p:nvSpPr>
          <p:spPr bwMode="auto">
            <a:xfrm rot="6289954">
              <a:off x="2405" y="3255"/>
              <a:ext cx="45" cy="48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48" name="Rectangle 362"/>
            <p:cNvSpPr>
              <a:spLocks noChangeArrowheads="1"/>
            </p:cNvSpPr>
            <p:nvPr/>
          </p:nvSpPr>
          <p:spPr bwMode="auto">
            <a:xfrm rot="9530388">
              <a:off x="2404" y="3232"/>
              <a:ext cx="60" cy="64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pic>
          <p:nvPicPr>
            <p:cNvPr id="22749" name="Picture 363" descr="device and 2 user sessions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" y="3083"/>
              <a:ext cx="2433" cy="1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683" name="Text Box 364"/>
          <p:cNvSpPr txBox="1">
            <a:spLocks noChangeArrowheads="1"/>
          </p:cNvSpPr>
          <p:nvPr/>
        </p:nvSpPr>
        <p:spPr bwMode="auto">
          <a:xfrm>
            <a:off x="777875" y="1246188"/>
            <a:ext cx="2408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1600">
                <a:cs typeface="Arial" charset="0"/>
              </a:rPr>
              <a:t>Device and Sensor Mote</a:t>
            </a:r>
          </a:p>
        </p:txBody>
      </p:sp>
      <p:sp>
        <p:nvSpPr>
          <p:cNvPr id="22684" name="Text Box 365"/>
          <p:cNvSpPr txBox="1">
            <a:spLocks noChangeArrowheads="1"/>
          </p:cNvSpPr>
          <p:nvPr/>
        </p:nvSpPr>
        <p:spPr bwMode="auto">
          <a:xfrm>
            <a:off x="601663" y="3257550"/>
            <a:ext cx="2828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79525"/>
            <a:r>
              <a:rPr lang="en-GB" sz="1600">
                <a:cs typeface="Arial" charset="0"/>
              </a:rPr>
              <a:t>Device sharing 2 PNs</a:t>
            </a:r>
          </a:p>
        </p:txBody>
      </p:sp>
      <p:cxnSp>
        <p:nvCxnSpPr>
          <p:cNvPr id="22685" name="AutoShape 366"/>
          <p:cNvCxnSpPr>
            <a:cxnSpLocks noChangeShapeType="1"/>
            <a:stCxn id="22725" idx="5"/>
            <a:endCxn id="22756" idx="0"/>
          </p:cNvCxnSpPr>
          <p:nvPr/>
        </p:nvCxnSpPr>
        <p:spPr bwMode="auto">
          <a:xfrm rot="16200000" flipH="1">
            <a:off x="5889626" y="3992562"/>
            <a:ext cx="493712" cy="341313"/>
          </a:xfrm>
          <a:prstGeom prst="curvedConnector3">
            <a:avLst>
              <a:gd name="adj1" fmla="val 54019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</p:cxnSp>
      <p:cxnSp>
        <p:nvCxnSpPr>
          <p:cNvPr id="22686" name="AutoShape 367"/>
          <p:cNvCxnSpPr>
            <a:cxnSpLocks noChangeShapeType="1"/>
            <a:stCxn id="22859" idx="1"/>
            <a:endCxn id="22722" idx="3"/>
          </p:cNvCxnSpPr>
          <p:nvPr/>
        </p:nvCxnSpPr>
        <p:spPr bwMode="auto">
          <a:xfrm rot="5400000" flipH="1">
            <a:off x="4656138" y="4044950"/>
            <a:ext cx="185738" cy="14287"/>
          </a:xfrm>
          <a:prstGeom prst="curvedConnector3">
            <a:avLst>
              <a:gd name="adj1" fmla="val 42106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</p:cxnSp>
      <p:grpSp>
        <p:nvGrpSpPr>
          <p:cNvPr id="22687" name="Group 368"/>
          <p:cNvGrpSpPr>
            <a:grpSpLocks/>
          </p:cNvGrpSpPr>
          <p:nvPr/>
        </p:nvGrpSpPr>
        <p:grpSpPr bwMode="auto">
          <a:xfrm>
            <a:off x="5781675" y="1414463"/>
            <a:ext cx="1089025" cy="1312862"/>
            <a:chOff x="3145" y="1963"/>
            <a:chExt cx="895" cy="1078"/>
          </a:xfrm>
        </p:grpSpPr>
        <p:sp>
          <p:nvSpPr>
            <p:cNvPr id="22727" name="AutoShape 369"/>
            <p:cNvSpPr>
              <a:spLocks noChangeArrowheads="1"/>
            </p:cNvSpPr>
            <p:nvPr/>
          </p:nvSpPr>
          <p:spPr bwMode="auto">
            <a:xfrm>
              <a:off x="3145" y="1963"/>
              <a:ext cx="895" cy="1078"/>
            </a:xfrm>
            <a:prstGeom prst="roundRect">
              <a:avLst>
                <a:gd name="adj" fmla="val 10204"/>
              </a:avLst>
            </a:prstGeom>
            <a:solidFill>
              <a:srgbClr val="800000">
                <a:alpha val="10196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lIns="36000" tIns="36000" rIns="36000" bIns="36000"/>
            <a:lstStyle/>
            <a:p>
              <a:pPr defTabSz="1279525"/>
              <a:r>
                <a:rPr lang="en-GB" sz="1200">
                  <a:cs typeface="Arial" charset="0"/>
                </a:rPr>
                <a:t>Brown’s</a:t>
              </a:r>
            </a:p>
            <a:p>
              <a:pPr defTabSz="1279525"/>
              <a:r>
                <a:rPr lang="en-GB" sz="1200">
                  <a:cs typeface="Arial" charset="0"/>
                </a:rPr>
                <a:t>in-car Services</a:t>
              </a:r>
            </a:p>
          </p:txBody>
        </p:sp>
        <p:pic>
          <p:nvPicPr>
            <p:cNvPr id="22728" name="Picture 370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C0C0C0"/>
                </a:clrFrom>
                <a:clrTo>
                  <a:srgbClr val="C0C0C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6" y="2322"/>
              <a:ext cx="742" cy="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729" name="Oval 371"/>
            <p:cNvSpPr>
              <a:spLocks noChangeArrowheads="1"/>
            </p:cNvSpPr>
            <p:nvPr/>
          </p:nvSpPr>
          <p:spPr bwMode="auto">
            <a:xfrm rot="5175742">
              <a:off x="3442" y="2730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30" name="Oval 372"/>
            <p:cNvSpPr>
              <a:spLocks noChangeArrowheads="1"/>
            </p:cNvSpPr>
            <p:nvPr/>
          </p:nvSpPr>
          <p:spPr bwMode="auto">
            <a:xfrm rot="5618252">
              <a:off x="3624" y="2620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31" name="Oval 373"/>
            <p:cNvSpPr>
              <a:spLocks noChangeArrowheads="1"/>
            </p:cNvSpPr>
            <p:nvPr/>
          </p:nvSpPr>
          <p:spPr bwMode="auto">
            <a:xfrm rot="5175742">
              <a:off x="3778" y="2526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32" name="Oval 374"/>
            <p:cNvSpPr>
              <a:spLocks noChangeArrowheads="1"/>
            </p:cNvSpPr>
            <p:nvPr/>
          </p:nvSpPr>
          <p:spPr bwMode="auto">
            <a:xfrm rot="5175742">
              <a:off x="3352" y="2349"/>
              <a:ext cx="63" cy="63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cxnSp>
          <p:nvCxnSpPr>
            <p:cNvPr id="22733" name="AutoShape 375"/>
            <p:cNvCxnSpPr>
              <a:cxnSpLocks noChangeShapeType="1"/>
              <a:stCxn id="22740" idx="2"/>
              <a:endCxn id="22729" idx="6"/>
            </p:cNvCxnSpPr>
            <p:nvPr/>
          </p:nvCxnSpPr>
          <p:spPr bwMode="auto">
            <a:xfrm rot="10800000">
              <a:off x="3477" y="2793"/>
              <a:ext cx="274" cy="21"/>
            </a:xfrm>
            <a:prstGeom prst="bentConnector2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</p:spPr>
        </p:cxnSp>
        <p:cxnSp>
          <p:nvCxnSpPr>
            <p:cNvPr id="22734" name="AutoShape 376"/>
            <p:cNvCxnSpPr>
              <a:cxnSpLocks noChangeShapeType="1"/>
              <a:stCxn id="22739" idx="2"/>
              <a:endCxn id="22730" idx="6"/>
            </p:cNvCxnSpPr>
            <p:nvPr/>
          </p:nvCxnSpPr>
          <p:spPr bwMode="auto">
            <a:xfrm rot="10800000">
              <a:off x="3655" y="2683"/>
              <a:ext cx="108" cy="115"/>
            </a:xfrm>
            <a:prstGeom prst="bentConnector2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</p:spPr>
        </p:cxnSp>
        <p:cxnSp>
          <p:nvCxnSpPr>
            <p:cNvPr id="22735" name="AutoShape 377"/>
            <p:cNvCxnSpPr>
              <a:cxnSpLocks noChangeShapeType="1"/>
              <a:stCxn id="22745" idx="0"/>
              <a:endCxn id="22731" idx="6"/>
            </p:cNvCxnSpPr>
            <p:nvPr/>
          </p:nvCxnSpPr>
          <p:spPr bwMode="auto">
            <a:xfrm rot="-5400000">
              <a:off x="3712" y="2690"/>
              <a:ext cx="202" cy="0"/>
            </a:xfrm>
            <a:prstGeom prst="straightConnector1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/>
            </a:ln>
          </p:spPr>
        </p:cxnSp>
        <p:cxnSp>
          <p:nvCxnSpPr>
            <p:cNvPr id="22736" name="AutoShape 378"/>
            <p:cNvCxnSpPr>
              <a:cxnSpLocks noChangeShapeType="1"/>
              <a:stCxn id="22741" idx="2"/>
              <a:endCxn id="22732" idx="6"/>
            </p:cNvCxnSpPr>
            <p:nvPr/>
          </p:nvCxnSpPr>
          <p:spPr bwMode="auto">
            <a:xfrm rot="10800000">
              <a:off x="3387" y="2412"/>
              <a:ext cx="372" cy="415"/>
            </a:xfrm>
            <a:prstGeom prst="bentConnector2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</p:spPr>
        </p:cxnSp>
        <p:grpSp>
          <p:nvGrpSpPr>
            <p:cNvPr id="22737" name="Group 379"/>
            <p:cNvGrpSpPr>
              <a:grpSpLocks/>
            </p:cNvGrpSpPr>
            <p:nvPr/>
          </p:nvGrpSpPr>
          <p:grpSpPr bwMode="auto">
            <a:xfrm>
              <a:off x="3751" y="2772"/>
              <a:ext cx="123" cy="80"/>
              <a:chOff x="3861" y="2793"/>
              <a:chExt cx="217" cy="141"/>
            </a:xfrm>
          </p:grpSpPr>
          <p:sp>
            <p:nvSpPr>
              <p:cNvPr id="22738" name="Oval 380"/>
              <p:cNvSpPr>
                <a:spLocks noChangeArrowheads="1"/>
              </p:cNvSpPr>
              <p:nvPr/>
            </p:nvSpPr>
            <p:spPr bwMode="auto">
              <a:xfrm>
                <a:off x="3935" y="2793"/>
                <a:ext cx="95" cy="58"/>
              </a:xfrm>
              <a:prstGeom prst="ellipse">
                <a:avLst/>
              </a:prstGeom>
              <a:solidFill>
                <a:srgbClr val="8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2739" name="Oval 381"/>
              <p:cNvSpPr>
                <a:spLocks noChangeArrowheads="1"/>
              </p:cNvSpPr>
              <p:nvPr/>
            </p:nvSpPr>
            <p:spPr bwMode="auto">
              <a:xfrm>
                <a:off x="3883" y="2808"/>
                <a:ext cx="72" cy="59"/>
              </a:xfrm>
              <a:prstGeom prst="ellipse">
                <a:avLst/>
              </a:prstGeom>
              <a:solidFill>
                <a:srgbClr val="8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2740" name="Oval 382"/>
              <p:cNvSpPr>
                <a:spLocks noChangeArrowheads="1"/>
              </p:cNvSpPr>
              <p:nvPr/>
            </p:nvSpPr>
            <p:spPr bwMode="auto">
              <a:xfrm>
                <a:off x="3861" y="2843"/>
                <a:ext cx="49" cy="48"/>
              </a:xfrm>
              <a:prstGeom prst="ellipse">
                <a:avLst/>
              </a:prstGeom>
              <a:solidFill>
                <a:srgbClr val="8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2741" name="Oval 383"/>
              <p:cNvSpPr>
                <a:spLocks noChangeArrowheads="1"/>
              </p:cNvSpPr>
              <p:nvPr/>
            </p:nvSpPr>
            <p:spPr bwMode="auto">
              <a:xfrm>
                <a:off x="3875" y="2864"/>
                <a:ext cx="74" cy="52"/>
              </a:xfrm>
              <a:prstGeom prst="ellipse">
                <a:avLst/>
              </a:prstGeom>
              <a:solidFill>
                <a:srgbClr val="8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2742" name="Oval 384"/>
              <p:cNvSpPr>
                <a:spLocks noChangeArrowheads="1"/>
              </p:cNvSpPr>
              <p:nvPr/>
            </p:nvSpPr>
            <p:spPr bwMode="auto">
              <a:xfrm>
                <a:off x="3928" y="2873"/>
                <a:ext cx="110" cy="61"/>
              </a:xfrm>
              <a:prstGeom prst="ellipse">
                <a:avLst/>
              </a:prstGeom>
              <a:solidFill>
                <a:srgbClr val="8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2743" name="Oval 385"/>
              <p:cNvSpPr>
                <a:spLocks noChangeArrowheads="1"/>
              </p:cNvSpPr>
              <p:nvPr/>
            </p:nvSpPr>
            <p:spPr bwMode="auto">
              <a:xfrm>
                <a:off x="4008" y="2840"/>
                <a:ext cx="70" cy="45"/>
              </a:xfrm>
              <a:prstGeom prst="ellipse">
                <a:avLst/>
              </a:prstGeom>
              <a:solidFill>
                <a:srgbClr val="8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2744" name="Oval 386"/>
              <p:cNvSpPr>
                <a:spLocks noChangeArrowheads="1"/>
              </p:cNvSpPr>
              <p:nvPr/>
            </p:nvSpPr>
            <p:spPr bwMode="auto">
              <a:xfrm>
                <a:off x="4002" y="2849"/>
                <a:ext cx="69" cy="75"/>
              </a:xfrm>
              <a:prstGeom prst="ellipse">
                <a:avLst/>
              </a:prstGeom>
              <a:solidFill>
                <a:srgbClr val="8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2745" name="Oval 387"/>
              <p:cNvSpPr>
                <a:spLocks noChangeArrowheads="1"/>
              </p:cNvSpPr>
              <p:nvPr/>
            </p:nvSpPr>
            <p:spPr bwMode="auto">
              <a:xfrm>
                <a:off x="3900" y="2826"/>
                <a:ext cx="141" cy="76"/>
              </a:xfrm>
              <a:prstGeom prst="ellipse">
                <a:avLst/>
              </a:prstGeom>
              <a:solidFill>
                <a:srgbClr val="8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2746" name="Oval 388"/>
              <p:cNvSpPr>
                <a:spLocks noChangeArrowheads="1"/>
              </p:cNvSpPr>
              <p:nvPr/>
            </p:nvSpPr>
            <p:spPr bwMode="auto">
              <a:xfrm>
                <a:off x="3997" y="2810"/>
                <a:ext cx="71" cy="46"/>
              </a:xfrm>
              <a:prstGeom prst="ellipse">
                <a:avLst/>
              </a:prstGeom>
              <a:solidFill>
                <a:srgbClr val="80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</p:grpSp>
      <p:cxnSp>
        <p:nvCxnSpPr>
          <p:cNvPr id="22688" name="AutoShape 389"/>
          <p:cNvCxnSpPr>
            <a:cxnSpLocks noChangeShapeType="1"/>
          </p:cNvCxnSpPr>
          <p:nvPr/>
        </p:nvCxnSpPr>
        <p:spPr bwMode="auto">
          <a:xfrm flipV="1">
            <a:off x="6316663" y="2544763"/>
            <a:ext cx="287337" cy="663575"/>
          </a:xfrm>
          <a:prstGeom prst="curvedConnector2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</p:spPr>
      </p:cxnSp>
      <p:cxnSp>
        <p:nvCxnSpPr>
          <p:cNvPr id="22689" name="AutoShape 390"/>
          <p:cNvCxnSpPr>
            <a:cxnSpLocks noChangeShapeType="1"/>
            <a:stCxn id="22707" idx="2"/>
            <a:endCxn id="22877" idx="4"/>
          </p:cNvCxnSpPr>
          <p:nvPr/>
        </p:nvCxnSpPr>
        <p:spPr bwMode="auto">
          <a:xfrm rot="10800000">
            <a:off x="5033963" y="2413000"/>
            <a:ext cx="304800" cy="596900"/>
          </a:xfrm>
          <a:prstGeom prst="curvedConnector2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</p:spPr>
      </p:cxnSp>
      <p:cxnSp>
        <p:nvCxnSpPr>
          <p:cNvPr id="22690" name="AutoShape 396"/>
          <p:cNvCxnSpPr>
            <a:cxnSpLocks noChangeShapeType="1"/>
            <a:stCxn id="22868" idx="2"/>
            <a:endCxn id="22718" idx="2"/>
          </p:cNvCxnSpPr>
          <p:nvPr/>
        </p:nvCxnSpPr>
        <p:spPr bwMode="auto">
          <a:xfrm rot="10800000" flipV="1">
            <a:off x="4651375" y="1912938"/>
            <a:ext cx="6350" cy="1657350"/>
          </a:xfrm>
          <a:prstGeom prst="curvedConnector3">
            <a:avLst>
              <a:gd name="adj1" fmla="val 3700000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</p:cxnSp>
      <p:grpSp>
        <p:nvGrpSpPr>
          <p:cNvPr id="22691" name="Group 322"/>
          <p:cNvGrpSpPr>
            <a:grpSpLocks/>
          </p:cNvGrpSpPr>
          <p:nvPr/>
        </p:nvGrpSpPr>
        <p:grpSpPr bwMode="auto">
          <a:xfrm>
            <a:off x="3876675" y="3459163"/>
            <a:ext cx="2266950" cy="534987"/>
            <a:chOff x="3397" y="668"/>
            <a:chExt cx="1862" cy="439"/>
          </a:xfrm>
        </p:grpSpPr>
        <p:grpSp>
          <p:nvGrpSpPr>
            <p:cNvPr id="22716" name="Group 323"/>
            <p:cNvGrpSpPr>
              <a:grpSpLocks/>
            </p:cNvGrpSpPr>
            <p:nvPr/>
          </p:nvGrpSpPr>
          <p:grpSpPr bwMode="auto">
            <a:xfrm>
              <a:off x="3397" y="668"/>
              <a:ext cx="1862" cy="439"/>
              <a:chOff x="3719" y="1330"/>
              <a:chExt cx="735" cy="439"/>
            </a:xfrm>
          </p:grpSpPr>
          <p:sp>
            <p:nvSpPr>
              <p:cNvPr id="22718" name="Oval 324"/>
              <p:cNvSpPr>
                <a:spLocks noChangeArrowheads="1"/>
              </p:cNvSpPr>
              <p:nvPr/>
            </p:nvSpPr>
            <p:spPr bwMode="auto">
              <a:xfrm>
                <a:off x="3970" y="1330"/>
                <a:ext cx="320" cy="182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719" name="Oval 325"/>
              <p:cNvSpPr>
                <a:spLocks noChangeArrowheads="1"/>
              </p:cNvSpPr>
              <p:nvPr/>
            </p:nvSpPr>
            <p:spPr bwMode="auto">
              <a:xfrm>
                <a:off x="3793" y="1378"/>
                <a:ext cx="246" cy="181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720" name="Oval 326"/>
              <p:cNvSpPr>
                <a:spLocks noChangeArrowheads="1"/>
              </p:cNvSpPr>
              <p:nvPr/>
            </p:nvSpPr>
            <p:spPr bwMode="auto">
              <a:xfrm>
                <a:off x="3719" y="1487"/>
                <a:ext cx="165" cy="148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721" name="Oval 327"/>
              <p:cNvSpPr>
                <a:spLocks noChangeArrowheads="1"/>
              </p:cNvSpPr>
              <p:nvPr/>
            </p:nvSpPr>
            <p:spPr bwMode="auto">
              <a:xfrm>
                <a:off x="3768" y="1552"/>
                <a:ext cx="250" cy="160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722" name="Oval 328"/>
              <p:cNvSpPr>
                <a:spLocks noChangeArrowheads="1"/>
              </p:cNvSpPr>
              <p:nvPr/>
            </p:nvSpPr>
            <p:spPr bwMode="auto">
              <a:xfrm>
                <a:off x="3945" y="1579"/>
                <a:ext cx="372" cy="190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723" name="Oval 329"/>
              <p:cNvSpPr>
                <a:spLocks noChangeArrowheads="1"/>
              </p:cNvSpPr>
              <p:nvPr/>
            </p:nvSpPr>
            <p:spPr bwMode="auto">
              <a:xfrm>
                <a:off x="4181" y="1383"/>
                <a:ext cx="239" cy="143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724" name="Oval 330"/>
              <p:cNvSpPr>
                <a:spLocks noChangeArrowheads="1"/>
              </p:cNvSpPr>
              <p:nvPr/>
            </p:nvSpPr>
            <p:spPr bwMode="auto">
              <a:xfrm>
                <a:off x="4217" y="1475"/>
                <a:ext cx="237" cy="142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725" name="Oval 331"/>
              <p:cNvSpPr>
                <a:spLocks noChangeArrowheads="1"/>
              </p:cNvSpPr>
              <p:nvPr/>
            </p:nvSpPr>
            <p:spPr bwMode="auto">
              <a:xfrm>
                <a:off x="4196" y="1505"/>
                <a:ext cx="235" cy="234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22726" name="Oval 332"/>
              <p:cNvSpPr>
                <a:spLocks noChangeArrowheads="1"/>
              </p:cNvSpPr>
              <p:nvPr/>
            </p:nvSpPr>
            <p:spPr bwMode="auto">
              <a:xfrm>
                <a:off x="3852" y="1434"/>
                <a:ext cx="477" cy="234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22717" name="Text Box 333"/>
            <p:cNvSpPr txBox="1">
              <a:spLocks noChangeArrowheads="1"/>
            </p:cNvSpPr>
            <p:nvPr/>
          </p:nvSpPr>
          <p:spPr bwMode="auto">
            <a:xfrm>
              <a:off x="3700" y="757"/>
              <a:ext cx="1283" cy="333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 sz="2000">
                  <a:solidFill>
                    <a:schemeClr val="bg1"/>
                  </a:solidFill>
                  <a:cs typeface="Arial" charset="0"/>
                </a:rPr>
                <a:t>Green’s PN</a:t>
              </a:r>
            </a:p>
          </p:txBody>
        </p:sp>
      </p:grpSp>
      <p:grpSp>
        <p:nvGrpSpPr>
          <p:cNvPr id="22692" name="Group 285"/>
          <p:cNvGrpSpPr>
            <a:grpSpLocks/>
          </p:cNvGrpSpPr>
          <p:nvPr/>
        </p:nvGrpSpPr>
        <p:grpSpPr bwMode="auto">
          <a:xfrm>
            <a:off x="4564063" y="2898775"/>
            <a:ext cx="2268537" cy="598488"/>
            <a:chOff x="4075" y="3055"/>
            <a:chExt cx="1862" cy="491"/>
          </a:xfrm>
        </p:grpSpPr>
        <p:sp>
          <p:nvSpPr>
            <p:cNvPr id="22702" name="Oval 286"/>
            <p:cNvSpPr>
              <a:spLocks noChangeArrowheads="1"/>
            </p:cNvSpPr>
            <p:nvPr/>
          </p:nvSpPr>
          <p:spPr bwMode="auto">
            <a:xfrm>
              <a:off x="5247" y="3358"/>
              <a:ext cx="488" cy="188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703" name="Oval 287"/>
            <p:cNvSpPr>
              <a:spLocks noChangeArrowheads="1"/>
            </p:cNvSpPr>
            <p:nvPr/>
          </p:nvSpPr>
          <p:spPr bwMode="auto">
            <a:xfrm>
              <a:off x="4493" y="3309"/>
              <a:ext cx="488" cy="188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22704" name="Group 288"/>
            <p:cNvGrpSpPr>
              <a:grpSpLocks/>
            </p:cNvGrpSpPr>
            <p:nvPr/>
          </p:nvGrpSpPr>
          <p:grpSpPr bwMode="auto">
            <a:xfrm>
              <a:off x="4075" y="3055"/>
              <a:ext cx="1862" cy="439"/>
              <a:chOff x="3397" y="668"/>
              <a:chExt cx="1862" cy="439"/>
            </a:xfrm>
          </p:grpSpPr>
          <p:grpSp>
            <p:nvGrpSpPr>
              <p:cNvPr id="22705" name="Group 289"/>
              <p:cNvGrpSpPr>
                <a:grpSpLocks/>
              </p:cNvGrpSpPr>
              <p:nvPr/>
            </p:nvGrpSpPr>
            <p:grpSpPr bwMode="auto">
              <a:xfrm>
                <a:off x="3397" y="668"/>
                <a:ext cx="1862" cy="439"/>
                <a:chOff x="3719" y="1330"/>
                <a:chExt cx="735" cy="439"/>
              </a:xfrm>
            </p:grpSpPr>
            <p:sp>
              <p:nvSpPr>
                <p:cNvPr id="22707" name="Oval 290"/>
                <p:cNvSpPr>
                  <a:spLocks noChangeArrowheads="1"/>
                </p:cNvSpPr>
                <p:nvPr/>
              </p:nvSpPr>
              <p:spPr bwMode="auto">
                <a:xfrm>
                  <a:off x="3970" y="1330"/>
                  <a:ext cx="320" cy="182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22708" name="Oval 291"/>
                <p:cNvSpPr>
                  <a:spLocks noChangeArrowheads="1"/>
                </p:cNvSpPr>
                <p:nvPr/>
              </p:nvSpPr>
              <p:spPr bwMode="auto">
                <a:xfrm>
                  <a:off x="3793" y="1378"/>
                  <a:ext cx="246" cy="181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22709" name="Oval 292"/>
                <p:cNvSpPr>
                  <a:spLocks noChangeArrowheads="1"/>
                </p:cNvSpPr>
                <p:nvPr/>
              </p:nvSpPr>
              <p:spPr bwMode="auto">
                <a:xfrm>
                  <a:off x="3719" y="1487"/>
                  <a:ext cx="165" cy="148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22710" name="Oval 293"/>
                <p:cNvSpPr>
                  <a:spLocks noChangeArrowheads="1"/>
                </p:cNvSpPr>
                <p:nvPr/>
              </p:nvSpPr>
              <p:spPr bwMode="auto">
                <a:xfrm>
                  <a:off x="3768" y="1552"/>
                  <a:ext cx="250" cy="160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22711" name="Oval 294"/>
                <p:cNvSpPr>
                  <a:spLocks noChangeArrowheads="1"/>
                </p:cNvSpPr>
                <p:nvPr/>
              </p:nvSpPr>
              <p:spPr bwMode="auto">
                <a:xfrm>
                  <a:off x="3945" y="1579"/>
                  <a:ext cx="372" cy="190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22712" name="Oval 295"/>
                <p:cNvSpPr>
                  <a:spLocks noChangeArrowheads="1"/>
                </p:cNvSpPr>
                <p:nvPr/>
              </p:nvSpPr>
              <p:spPr bwMode="auto">
                <a:xfrm>
                  <a:off x="4181" y="1383"/>
                  <a:ext cx="239" cy="143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22713" name="Oval 296"/>
                <p:cNvSpPr>
                  <a:spLocks noChangeArrowheads="1"/>
                </p:cNvSpPr>
                <p:nvPr/>
              </p:nvSpPr>
              <p:spPr bwMode="auto">
                <a:xfrm>
                  <a:off x="4217" y="1475"/>
                  <a:ext cx="237" cy="142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22714" name="Oval 297"/>
                <p:cNvSpPr>
                  <a:spLocks noChangeArrowheads="1"/>
                </p:cNvSpPr>
                <p:nvPr/>
              </p:nvSpPr>
              <p:spPr bwMode="auto">
                <a:xfrm>
                  <a:off x="4196" y="1505"/>
                  <a:ext cx="235" cy="234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  <p:sp>
              <p:nvSpPr>
                <p:cNvPr id="22715" name="Oval 298"/>
                <p:cNvSpPr>
                  <a:spLocks noChangeArrowheads="1"/>
                </p:cNvSpPr>
                <p:nvPr/>
              </p:nvSpPr>
              <p:spPr bwMode="auto">
                <a:xfrm>
                  <a:off x="3852" y="1434"/>
                  <a:ext cx="477" cy="234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sp>
            <p:nvSpPr>
              <p:cNvPr id="22706" name="Text Box 299"/>
              <p:cNvSpPr txBox="1">
                <a:spLocks noChangeArrowheads="1"/>
              </p:cNvSpPr>
              <p:nvPr/>
            </p:nvSpPr>
            <p:spPr bwMode="auto">
              <a:xfrm>
                <a:off x="3680" y="757"/>
                <a:ext cx="1321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1279525"/>
                <a:r>
                  <a:rPr lang="en-GB" sz="2000">
                    <a:solidFill>
                      <a:schemeClr val="bg1"/>
                    </a:solidFill>
                    <a:cs typeface="Arial" charset="0"/>
                  </a:rPr>
                  <a:t>Brown’s PN</a:t>
                </a:r>
              </a:p>
            </p:txBody>
          </p:sp>
        </p:grpSp>
      </p:grpSp>
      <p:sp>
        <p:nvSpPr>
          <p:cNvPr id="22694" name="Slide Number Placeholder 39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4249B7-929B-415B-A796-0BC7909EA737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2695" name="Footer Placeholder 39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2696" name="TextBox 395"/>
          <p:cNvSpPr txBox="1">
            <a:spLocks noChangeArrowheads="1"/>
          </p:cNvSpPr>
          <p:nvPr/>
        </p:nvSpPr>
        <p:spPr bwMode="auto">
          <a:xfrm>
            <a:off x="228600" y="5943600"/>
            <a:ext cx="495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From Freeband PNP2008 (Rieks Joosten)</a:t>
            </a:r>
          </a:p>
        </p:txBody>
      </p:sp>
      <p:grpSp>
        <p:nvGrpSpPr>
          <p:cNvPr id="22697" name="Group 396"/>
          <p:cNvGrpSpPr>
            <a:grpSpLocks/>
          </p:cNvGrpSpPr>
          <p:nvPr/>
        </p:nvGrpSpPr>
        <p:grpSpPr bwMode="auto">
          <a:xfrm>
            <a:off x="5638800" y="5307013"/>
            <a:ext cx="3263900" cy="1017587"/>
            <a:chOff x="3560" y="164"/>
            <a:chExt cx="2056" cy="641"/>
          </a:xfrm>
        </p:grpSpPr>
        <p:sp>
          <p:nvSpPr>
            <p:cNvPr id="22698" name="AutoShape 10"/>
            <p:cNvSpPr>
              <a:spLocks noChangeArrowheads="1"/>
            </p:cNvSpPr>
            <p:nvPr/>
          </p:nvSpPr>
          <p:spPr bwMode="auto">
            <a:xfrm>
              <a:off x="3560" y="164"/>
              <a:ext cx="2056" cy="641"/>
            </a:xfrm>
            <a:prstGeom prst="roundRect">
              <a:avLst>
                <a:gd name="adj" fmla="val 10204"/>
              </a:avLst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/>
            <a:lstStyle/>
            <a:p>
              <a:pPr defTabSz="1279525"/>
              <a:r>
                <a:rPr lang="en-GB">
                  <a:cs typeface="Arial" charset="0"/>
                </a:rPr>
                <a:t>Legenda</a:t>
              </a:r>
            </a:p>
          </p:txBody>
        </p:sp>
        <p:sp>
          <p:nvSpPr>
            <p:cNvPr id="22699" name="Oval 11"/>
            <p:cNvSpPr>
              <a:spLocks noChangeArrowheads="1"/>
            </p:cNvSpPr>
            <p:nvPr/>
          </p:nvSpPr>
          <p:spPr bwMode="auto">
            <a:xfrm>
              <a:off x="3601" y="620"/>
              <a:ext cx="100" cy="10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1279525"/>
              <a:endParaRPr lang="en-US" sz="1900">
                <a:cs typeface="Arial" charset="0"/>
              </a:endParaRPr>
            </a:p>
          </p:txBody>
        </p:sp>
        <p:sp>
          <p:nvSpPr>
            <p:cNvPr id="22700" name="Oval 12"/>
            <p:cNvSpPr>
              <a:spLocks noChangeArrowheads="1"/>
            </p:cNvSpPr>
            <p:nvPr/>
          </p:nvSpPr>
          <p:spPr bwMode="auto">
            <a:xfrm>
              <a:off x="3601" y="440"/>
              <a:ext cx="100" cy="101"/>
            </a:xfrm>
            <a:prstGeom prst="ellipse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1279525"/>
              <a:endParaRPr lang="en-US" sz="1900">
                <a:cs typeface="Arial" charset="0"/>
              </a:endParaRPr>
            </a:p>
          </p:txBody>
        </p:sp>
        <p:sp>
          <p:nvSpPr>
            <p:cNvPr id="22701" name="Text Box 13"/>
            <p:cNvSpPr txBox="1">
              <a:spLocks noChangeArrowheads="1"/>
            </p:cNvSpPr>
            <p:nvPr/>
          </p:nvSpPr>
          <p:spPr bwMode="auto">
            <a:xfrm>
              <a:off x="3674" y="383"/>
              <a:ext cx="190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279525"/>
              <a:r>
                <a:rPr lang="en-GB">
                  <a:cs typeface="Arial" charset="0"/>
                </a:rPr>
                <a:t>Service in a ‘Brown’ session</a:t>
              </a:r>
            </a:p>
            <a:p>
              <a:pPr defTabSz="1279525"/>
              <a:r>
                <a:rPr lang="en-GB">
                  <a:cs typeface="Arial" charset="0"/>
                </a:rPr>
                <a:t>Service in a ‘Green’ session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1328</Words>
  <Application>Microsoft Office PowerPoint</Application>
  <PresentationFormat>On-screen Show (4:3)</PresentationFormat>
  <Paragraphs>391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Personal Networks Application Support Systems</vt:lpstr>
      <vt:lpstr>Three Layer View (1)</vt:lpstr>
      <vt:lpstr>Application Support Systems</vt:lpstr>
      <vt:lpstr>Slide 4</vt:lpstr>
      <vt:lpstr>Devices, Nodes, and Services</vt:lpstr>
      <vt:lpstr>Device Sharing</vt:lpstr>
      <vt:lpstr>Private vs. Professional Life</vt:lpstr>
      <vt:lpstr>Sharing of a Device</vt:lpstr>
      <vt:lpstr>Distribution of PN Services on Devices</vt:lpstr>
      <vt:lpstr>Three Ways to Share Service</vt:lpstr>
      <vt:lpstr>Slide 11</vt:lpstr>
      <vt:lpstr>Why Service Oriented?</vt:lpstr>
      <vt:lpstr>Service Discovery Domains/Tiers</vt:lpstr>
      <vt:lpstr>Service Management Node (1)</vt:lpstr>
      <vt:lpstr>Service Management Node (2)</vt:lpstr>
      <vt:lpstr>Intentional Naming System (INS)</vt:lpstr>
      <vt:lpstr>Universal Plug and Play (UPnP)</vt:lpstr>
      <vt:lpstr>TU Delft Implementation</vt:lpstr>
      <vt:lpstr>Slide 19</vt:lpstr>
      <vt:lpstr>Context Information and Management</vt:lpstr>
      <vt:lpstr>What Does a PN Use Context for?</vt:lpstr>
      <vt:lpstr>Context Management Framework</vt:lpstr>
      <vt:lpstr>Context Agent</vt:lpstr>
      <vt:lpstr>Context Modeling</vt:lpstr>
      <vt:lpstr>Context Management Architecture</vt:lpstr>
      <vt:lpstr>Slide 26</vt:lpstr>
      <vt:lpstr>Naming</vt:lpstr>
      <vt:lpstr>Recap – Application Support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41</cp:revision>
  <dcterms:created xsi:type="dcterms:W3CDTF">2011-06-08T14:58:11Z</dcterms:created>
  <dcterms:modified xsi:type="dcterms:W3CDTF">2011-06-22T21:03:19Z</dcterms:modified>
</cp:coreProperties>
</file>