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79" r:id="rId4"/>
    <p:sldId id="281" r:id="rId5"/>
    <p:sldId id="280" r:id="rId6"/>
    <p:sldId id="275" r:id="rId7"/>
    <p:sldId id="282" r:id="rId8"/>
    <p:sldId id="265" r:id="rId9"/>
    <p:sldId id="283" r:id="rId10"/>
    <p:sldId id="262" r:id="rId11"/>
    <p:sldId id="266" r:id="rId12"/>
    <p:sldId id="267" r:id="rId13"/>
    <p:sldId id="268" r:id="rId14"/>
    <p:sldId id="270" r:id="rId15"/>
    <p:sldId id="264" r:id="rId16"/>
    <p:sldId id="260" r:id="rId17"/>
    <p:sldId id="26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3D75604-F948-4242-B9D3-5CFA99F18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2765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3072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3379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739775" y="676275"/>
            <a:ext cx="4514850" cy="3386138"/>
          </a:xfrm>
          <a:solidFill>
            <a:srgbClr val="FFFFFF"/>
          </a:solidFill>
          <a:ln/>
        </p:spPr>
      </p:sp>
      <p:sp>
        <p:nvSpPr>
          <p:cNvPr id="378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00075" y="4289425"/>
            <a:ext cx="4795838" cy="4062413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823B2-EB3A-468B-972B-88EE8C0BA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FDD19-2589-4452-8DD9-45946E023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C488-DBB2-424C-B823-93AA113D6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F28A4-D323-46F2-802E-980040B23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A7289-88A3-44FF-9DC7-309B1D47F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048B-ACD5-4D9B-88E2-7A79A53ED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1A1AE-8876-40C4-8CE3-58C3B277B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A47B-4BE9-404E-BF44-378E7E46A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8C5E3-D613-4693-90C0-22D14AB9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5277B-4639-4210-B0F2-C45388CD6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3C173-9503-470B-8AC4-2D4F1F60F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C5A93009-F26C-465B-80EE-3E4ED86C44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and the Future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1DA446-2A46-4EBF-9121-E390EC45E6D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3C60BF-332A-4F2E-BC0C-3AA45DFEA05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8676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and the Future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28D6EC6-197D-4214-8F0C-3F6D7792CF18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10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678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PNs and Cloud / Grid Computing</a:t>
            </a:r>
          </a:p>
          <a:p>
            <a:pPr lvl="2"/>
            <a:r>
              <a:rPr lang="nl-NL" b="1" smtClean="0">
                <a:solidFill>
                  <a:srgbClr val="7030A0"/>
                </a:solidFill>
              </a:rPr>
              <a:t>PNs and Virtualization</a:t>
            </a:r>
            <a:endParaRPr lang="en-US" b="1" smtClean="0">
              <a:solidFill>
                <a:srgbClr val="7030A0"/>
              </a:solidFill>
            </a:endParaRPr>
          </a:p>
          <a:p>
            <a:pPr lvl="2"/>
            <a:r>
              <a:rPr lang="en-US" smtClean="0"/>
              <a:t>Further Reading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Virtualisation Layer: Virtual Device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/>
        <p:txBody>
          <a:bodyPr tIns="0" bIns="0">
            <a:normAutofit/>
          </a:bodyPr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700" smtClean="0"/>
              <a:t>1000 wireless devices per person*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/>
              <a:t>How can a single person manage that?</a:t>
            </a:r>
          </a:p>
          <a:p>
            <a:pPr>
              <a:lnSpc>
                <a:spcPct val="90000"/>
              </a:lnSpc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900" smtClean="0"/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700" smtClean="0"/>
              <a:t>Create the illusion that it is one virtual device consisting of many physical devices/PNs/PN-Fs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smtClean="0"/>
              <a:t>Virtual device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700" smtClean="0"/>
              <a:t>Distribute virtual storage, computation, and other resources over the physical devices.</a:t>
            </a:r>
          </a:p>
          <a:p>
            <a:pPr>
              <a:lnSpc>
                <a:spcPct val="90000"/>
              </a:lnSpc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900" smtClean="0"/>
          </a:p>
          <a:p>
            <a:pPr>
              <a:lnSpc>
                <a:spcPct val="90000"/>
              </a:lnSpc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700" smtClean="0"/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700" smtClean="0"/>
          </a:p>
          <a:p>
            <a:pPr>
              <a:lnSpc>
                <a:spcPct val="90000"/>
              </a:lnSpc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smtClean="0"/>
          </a:p>
          <a:p>
            <a:pPr>
              <a:lnSpc>
                <a:spcPct val="90000"/>
              </a:lnSpc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smtClean="0"/>
              <a:t>* Nigel Jefferies, “Global Vision for a Wireless World”, Wireless World Research Forum, 18th WWRF meeting, Helsinki, Finland, June 2007.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944621-43E0-4315-9589-2139651AF76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970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Virtualization Layer (VL)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CD567B-EE01-4DE3-BBF0-6112C9411A95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975" y="1600200"/>
            <a:ext cx="7766050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Virtualisation Layer = Middleware?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500" smtClean="0"/>
              <a:t>Virtualization layer (VL) needs to build on: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Wireless and mobile networking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Self-organized networking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Service-oriented architectures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Service discovery/provisioning/etc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Context management frameworks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Context information collection/distribution/processing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500" smtClean="0"/>
              <a:t>Provide support for the applications and services: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Well-defined and portable API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Hide maintenance and administration from application, services, and ultimately the users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Use knowledge intelligently to enhance the application and service operation and thereby the user experience</a:t>
            </a:r>
          </a:p>
          <a:p>
            <a:pPr>
              <a:lnSpc>
                <a:spcPct val="80000"/>
              </a:lnSpc>
            </a:pPr>
            <a:endParaRPr lang="nl-NL" sz="2500" smtClean="0"/>
          </a:p>
        </p:txBody>
      </p:sp>
      <p:sp>
        <p:nvSpPr>
          <p:cNvPr id="3277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26D67D-9E5C-44EC-B085-3D000DF69EA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Research Issues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/>
        <p:txBody>
          <a:bodyPr tIns="0" bIns="0">
            <a:normAutofit/>
          </a:bodyPr>
          <a:lstStyle/>
          <a:p>
            <a:pPr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smtClean="0"/>
              <a:t>Dependability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Availability, reliability, safety, security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Video conferencing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Medical applications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Disaster-relief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VL may manage routing paths and used resources</a:t>
            </a:r>
          </a:p>
          <a:p>
            <a:pPr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smtClean="0"/>
              <a:t>Energy efficiency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Minimize power consumption and radio radiation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1000 devices / person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600" smtClean="0"/>
              <a:t>VL may manage available resources, including available radios, CPUs, storage, etc.</a:t>
            </a:r>
          </a:p>
        </p:txBody>
      </p:sp>
      <p:sp>
        <p:nvSpPr>
          <p:cNvPr id="3686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FEF765-9C54-40D6-8C27-DBFD2FCE30D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096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230702-F0BD-4240-A994-F883990016F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0964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and the Future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5969859-1620-4856-B40C-8D5C3A830EDA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15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966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smtClean="0"/>
              <a:t>PNs and Cloud / Grid Computing</a:t>
            </a:r>
          </a:p>
          <a:p>
            <a:pPr lvl="2"/>
            <a:r>
              <a:rPr lang="nl-NL" smtClean="0"/>
              <a:t>PNs and Virtualization</a:t>
            </a:r>
            <a:endParaRPr lang="en-US" smtClean="0"/>
          </a:p>
          <a:p>
            <a:pPr lvl="2"/>
            <a:r>
              <a:rPr lang="en-US" b="1" smtClean="0">
                <a:solidFill>
                  <a:srgbClr val="7030A0"/>
                </a:solidFill>
              </a:rPr>
              <a:t>Further Reading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Further Reading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err="1" smtClean="0"/>
              <a:t>Ecma</a:t>
            </a:r>
            <a:r>
              <a:rPr lang="en-US" b="1" dirty="0" smtClean="0"/>
              <a:t> Technical Report TR-102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http://www.ecma-international.org/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	publications/</a:t>
            </a:r>
            <a:r>
              <a:rPr lang="en-US" dirty="0" err="1" smtClean="0"/>
              <a:t>techreports</a:t>
            </a:r>
            <a:r>
              <a:rPr lang="en-US" dirty="0" smtClean="0"/>
              <a:t>/E-TR-102.htm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http://www.pn-technology.com/</a:t>
            </a:r>
          </a:p>
          <a:p>
            <a:pPr eaLnBrk="1" hangingPunct="1">
              <a:buFontTx/>
              <a:buNone/>
            </a:pPr>
            <a:endParaRPr lang="nl-NL" dirty="0" smtClean="0"/>
          </a:p>
          <a:p>
            <a:pPr eaLnBrk="1" hangingPunct="1">
              <a:buFontTx/>
              <a:buNone/>
            </a:pPr>
            <a:r>
              <a:rPr lang="nl-NL" b="1" dirty="0" smtClean="0"/>
              <a:t>http://magnet.aau.dk/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542578-C984-4284-BCE7-4BAA14918E1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198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Book on Personal Networks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5105400" cy="48307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b="1" dirty="0" smtClean="0"/>
              <a:t>Personal Networks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b="1" dirty="0" smtClean="0"/>
              <a:t>	Wireless Networking for Personal Devices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Martin Jacobsson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Ignas Niemegeers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Sonia Heemstra de Groot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Wiley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http://www.pn-technology.com/</a:t>
            </a:r>
          </a:p>
          <a:p>
            <a:pPr eaLnBrk="1" hangingPunct="1">
              <a:buFont typeface="Arial" charset="0"/>
              <a:buNone/>
              <a:defRPr/>
            </a:pPr>
            <a:endParaRPr lang="nl-NL" dirty="0" smtClean="0"/>
          </a:p>
        </p:txBody>
      </p:sp>
      <p:sp>
        <p:nvSpPr>
          <p:cNvPr id="4301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4301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D8468-A5CC-4FEB-AFF1-0534C1A4D71C}" type="slidenum">
              <a:rPr lang="en-US" smtClean="0"/>
              <a:pPr/>
              <a:t>17</a:t>
            </a:fld>
            <a:endParaRPr lang="en-US" smtClean="0"/>
          </a:p>
        </p:txBody>
      </p:sp>
      <p:pic>
        <p:nvPicPr>
          <p:cNvPr id="430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2925" y="1597025"/>
            <a:ext cx="28575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C6C5FF-444F-484E-A2D0-14D5FF1F538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4" name="Text Placeholder 7"/>
          <p:cNvSpPr>
            <a:spLocks noGrp="1"/>
          </p:cNvSpPr>
          <p:nvPr>
            <p:ph type="body" idx="4294967295"/>
          </p:nvPr>
        </p:nvSpPr>
        <p:spPr>
          <a:xfrm>
            <a:off x="684213" y="1295400"/>
            <a:ext cx="7772400" cy="1379538"/>
          </a:xfrm>
        </p:spPr>
        <p:txBody>
          <a:bodyPr anchor="b"/>
          <a:lstStyle/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Personal Networks</a:t>
            </a:r>
          </a:p>
          <a:p>
            <a:pPr marL="0" indent="0" algn="ctr">
              <a:lnSpc>
                <a:spcPts val="3200"/>
              </a:lnSpc>
              <a:buFontTx/>
              <a:buNone/>
            </a:pPr>
            <a:r>
              <a:rPr lang="nl-NL" sz="3600" b="1" smtClean="0">
                <a:latin typeface="Calibri" pitchFamily="34" charset="0"/>
              </a:rPr>
              <a:t>and the Future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C045735-2997-4846-9FA1-F78B6718C944}" type="slidenum">
              <a:rPr lang="en-US" sz="1400">
                <a:solidFill>
                  <a:schemeClr val="bg1"/>
                </a:solidFill>
                <a:latin typeface="+mj-lt"/>
              </a:rPr>
              <a:pPr algn="r">
                <a:defRPr/>
              </a:pPr>
              <a:t>2</a:t>
            </a:fld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366" name="Content Placeholder 8"/>
          <p:cNvSpPr>
            <a:spLocks noGrp="1"/>
          </p:cNvSpPr>
          <p:nvPr>
            <p:ph idx="4294967295"/>
          </p:nvPr>
        </p:nvSpPr>
        <p:spPr>
          <a:xfrm>
            <a:off x="457200" y="3038475"/>
            <a:ext cx="8229600" cy="3087688"/>
          </a:xfrm>
        </p:spPr>
        <p:txBody>
          <a:bodyPr/>
          <a:lstStyle/>
          <a:p>
            <a:pPr lvl="2"/>
            <a:r>
              <a:rPr lang="nl-NL" b="1" smtClean="0">
                <a:solidFill>
                  <a:srgbClr val="7030A0"/>
                </a:solidFill>
              </a:rPr>
              <a:t>PNs and Cloud / Grid Computing</a:t>
            </a:r>
          </a:p>
          <a:p>
            <a:pPr lvl="2"/>
            <a:r>
              <a:rPr lang="nl-NL" smtClean="0"/>
              <a:t>PNs and Virtualization</a:t>
            </a:r>
            <a:endParaRPr lang="en-US" smtClean="0"/>
          </a:p>
          <a:p>
            <a:pPr lvl="2"/>
            <a:r>
              <a:rPr lang="en-US" smtClean="0"/>
              <a:t>Further Reading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What is Grid?</a:t>
            </a:r>
          </a:p>
        </p:txBody>
      </p:sp>
      <p:sp>
        <p:nvSpPr>
          <p:cNvPr id="1638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Grid</a:t>
            </a:r>
          </a:p>
          <a:p>
            <a:pPr lvl="1"/>
            <a:r>
              <a:rPr lang="nl-NL" smtClean="0"/>
              <a:t>Computers from different organizations</a:t>
            </a:r>
          </a:p>
          <a:p>
            <a:pPr lvl="1"/>
            <a:r>
              <a:rPr lang="nl-NL" smtClean="0"/>
              <a:t>Collaborating in one system</a:t>
            </a:r>
          </a:p>
          <a:p>
            <a:pPr lvl="1"/>
            <a:r>
              <a:rPr lang="nl-NL" smtClean="0"/>
              <a:t>Sharing resources</a:t>
            </a:r>
          </a:p>
          <a:p>
            <a:r>
              <a:rPr lang="nl-NL" smtClean="0"/>
              <a:t>Computational Grid</a:t>
            </a:r>
          </a:p>
          <a:p>
            <a:pPr lvl="1"/>
            <a:r>
              <a:rPr lang="nl-NL" smtClean="0"/>
              <a:t>Sharing computational resources (GFLOPS)</a:t>
            </a:r>
          </a:p>
          <a:p>
            <a:r>
              <a:rPr lang="nl-NL" smtClean="0"/>
              <a:t>Storage Grid</a:t>
            </a:r>
          </a:p>
          <a:p>
            <a:pPr lvl="1"/>
            <a:r>
              <a:rPr lang="nl-NL" smtClean="0"/>
              <a:t>Sharing storage resources (Exa Bytes)</a:t>
            </a:r>
          </a:p>
        </p:txBody>
      </p:sp>
      <p:sp>
        <p:nvSpPr>
          <p:cNvPr id="1638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638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37F532-6425-4E0C-9B91-445C932C42F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Computing Grid</a:t>
            </a: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FDD752-041F-49A6-BC84-78E138944E0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3000" dirty="0" smtClean="0"/>
              <a:t>Heterogeneous resources/environment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Computing and working memory capacity varies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Intermittent connectivity or poor/expensive links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Link with cloud computing, Software as a service, etc.</a:t>
            </a:r>
          </a:p>
          <a:p>
            <a:pPr>
              <a:lnSpc>
                <a:spcPct val="80000"/>
              </a:lnSpc>
            </a:pPr>
            <a:r>
              <a:rPr lang="en-US" sz="3000" dirty="0" smtClean="0"/>
              <a:t>Application requirements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Heavy number crunching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Fast response/Interactive applications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Needs plenty of working memory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Privacy and dependability requirements</a:t>
            </a:r>
          </a:p>
          <a:p>
            <a:pPr>
              <a:lnSpc>
                <a:spcPct val="80000"/>
              </a:lnSpc>
            </a:pPr>
            <a:r>
              <a:rPr lang="en-US" sz="3000" dirty="0" smtClean="0"/>
              <a:t>Computation as a service in a service-oriented mobile/wireless architecture (i.e., PNs)</a:t>
            </a:r>
            <a:endParaRPr lang="nl-NL" sz="3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Storage Grid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 smtClean="0"/>
              <a:t>Heterogeneous resources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Storage capacity and speed varies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Intermittent connectivity or poor/expensive links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CPU required for de- and encryption</a:t>
            </a:r>
          </a:p>
          <a:p>
            <a:pPr>
              <a:lnSpc>
                <a:spcPct val="90000"/>
              </a:lnSpc>
            </a:pPr>
            <a:r>
              <a:rPr lang="en-US" sz="3000" dirty="0" smtClean="0"/>
              <a:t>Application requirements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Guarantee file access when needed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Avoid loss of data when devices are lost or fail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Store privacy sensitive information safely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File sizes and storage requirements differ: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Movies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Bank transaction information</a:t>
            </a:r>
            <a:endParaRPr lang="nl-NL" sz="2100" dirty="0" smtClean="0"/>
          </a:p>
        </p:txBody>
      </p:sp>
      <p:sp>
        <p:nvSpPr>
          <p:cNvPr id="1946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5DA267-3DCE-46EC-8D39-2BC8A741681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Mobile/Wireless File Sharing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nl-NL" dirty="0" smtClean="0"/>
              <a:t>Personal File Sharing:</a:t>
            </a:r>
          </a:p>
          <a:p>
            <a:pPr lvl="1">
              <a:defRPr/>
            </a:pPr>
            <a:r>
              <a:rPr lang="nl-NL" dirty="0" smtClean="0"/>
              <a:t>Accessing data (e.g., documents, mp3s, movies) in ones network (e.g., PN) wherever whenever</a:t>
            </a:r>
          </a:p>
          <a:p>
            <a:pPr lvl="1">
              <a:defRPr/>
            </a:pPr>
            <a:r>
              <a:rPr lang="nl-NL" dirty="0" smtClean="0"/>
              <a:t>Synchronizing agendas across multiple heterogeneous devices</a:t>
            </a:r>
          </a:p>
          <a:p>
            <a:pPr lvl="1">
              <a:defRPr/>
            </a:pPr>
            <a:r>
              <a:rPr lang="nl-NL" dirty="0" smtClean="0"/>
              <a:t>Backup of precious data</a:t>
            </a:r>
          </a:p>
          <a:p>
            <a:pPr lvl="1">
              <a:defRPr/>
            </a:pPr>
            <a:r>
              <a:rPr lang="nl-NL" dirty="0" smtClean="0"/>
              <a:t>Personal wired/wireless devices, “storage in the cloud”</a:t>
            </a:r>
          </a:p>
          <a:p>
            <a:pPr>
              <a:defRPr/>
            </a:pPr>
            <a:r>
              <a:rPr lang="nl-NL" dirty="0" smtClean="0"/>
              <a:t>Inter-Personal File Sharing</a:t>
            </a:r>
          </a:p>
          <a:p>
            <a:pPr lvl="1">
              <a:defRPr/>
            </a:pPr>
            <a:r>
              <a:rPr lang="nl-NL" dirty="0" smtClean="0"/>
              <a:t>P2P file sharing over the Internet while being mobile</a:t>
            </a:r>
          </a:p>
          <a:p>
            <a:pPr lvl="1">
              <a:defRPr/>
            </a:pPr>
            <a:r>
              <a:rPr lang="nl-NL" dirty="0" smtClean="0"/>
              <a:t>File sharing using ad hoc networking (when meeting)</a:t>
            </a:r>
          </a:p>
          <a:p>
            <a:pPr lvl="1">
              <a:defRPr/>
            </a:pPr>
            <a:r>
              <a:rPr lang="nl-NL" dirty="0" smtClean="0"/>
              <a:t>Collaborative work on documents (including multimedia documents)</a:t>
            </a:r>
          </a:p>
          <a:p>
            <a:pPr>
              <a:defRPr/>
            </a:pPr>
            <a:endParaRPr lang="nl-NL" dirty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405DBB-32AC-4277-9A76-1B860BA3328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741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Solution Space</a:t>
            </a:r>
          </a:p>
        </p:txBody>
      </p:sp>
      <p:sp>
        <p:nvSpPr>
          <p:cNvPr id="2355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B54F4B-F77A-4077-B37B-97DDE105110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700" smtClean="0"/>
              <a:t>Context-awareness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Move files/processes to more suitable devices in an intelligent way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Predict connectivity to make the moves at the right time</a:t>
            </a:r>
          </a:p>
          <a:p>
            <a:pPr>
              <a:lnSpc>
                <a:spcPct val="80000"/>
              </a:lnSpc>
            </a:pPr>
            <a:r>
              <a:rPr lang="en-US" sz="2700" smtClean="0"/>
              <a:t>Application-aware networking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Networking based on application requirements</a:t>
            </a:r>
          </a:p>
          <a:p>
            <a:pPr>
              <a:lnSpc>
                <a:spcPct val="80000"/>
              </a:lnSpc>
            </a:pPr>
            <a:r>
              <a:rPr lang="en-US" sz="2700" smtClean="0"/>
              <a:t>Virtualization layer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Create the illusion to the user that there is one virtual storage/computational device that consists of all the physical entities.</a:t>
            </a:r>
          </a:p>
          <a:p>
            <a:pPr>
              <a:lnSpc>
                <a:spcPct val="80000"/>
              </a:lnSpc>
            </a:pPr>
            <a:r>
              <a:rPr lang="en-US" sz="2700" smtClean="0"/>
              <a:t>Grid computing/storage with support for dynamics</a:t>
            </a:r>
          </a:p>
          <a:p>
            <a:pPr>
              <a:lnSpc>
                <a:spcPct val="80000"/>
              </a:lnSpc>
            </a:pPr>
            <a:r>
              <a:rPr lang="en-US" sz="2700" smtClean="0"/>
              <a:t>Let's build on current PN technology!</a:t>
            </a:r>
            <a:endParaRPr lang="nl-NL" sz="27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Mobile Personal Grid</a:t>
            </a:r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559D04-BD65-4335-8CDF-2FB3A2587350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24813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0" bIns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My Grid, Our Grid, One Grid?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 have one storage/computation grid</a:t>
            </a:r>
          </a:p>
          <a:p>
            <a:pPr>
              <a:defRPr/>
            </a:pPr>
            <a:r>
              <a:rPr lang="en-US" dirty="0" smtClean="0"/>
              <a:t>Sharing of my grid with others?</a:t>
            </a:r>
          </a:p>
          <a:p>
            <a:pPr>
              <a:defRPr/>
            </a:pPr>
            <a:r>
              <a:rPr lang="en-US" dirty="0" smtClean="0"/>
              <a:t>Can we have one grid together?</a:t>
            </a:r>
          </a:p>
          <a:p>
            <a:pPr>
              <a:defRPr/>
            </a:pPr>
            <a:r>
              <a:rPr lang="en-US" dirty="0" smtClean="0"/>
              <a:t>Can grids overlap?</a:t>
            </a:r>
          </a:p>
          <a:p>
            <a:pPr>
              <a:defRPr/>
            </a:pPr>
            <a:r>
              <a:rPr lang="en-US" dirty="0" smtClean="0"/>
              <a:t>Or is there only one global and common grid?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Privacy and security implications of this?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F28A4-D323-46F2-802E-980040B233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746</Words>
  <Application>Microsoft Office PowerPoint</Application>
  <PresentationFormat>On-screen Show (4:3)</PresentationFormat>
  <Paragraphs>174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Personal Networks and the Future</vt:lpstr>
      <vt:lpstr>Slide 2</vt:lpstr>
      <vt:lpstr>What is Grid?</vt:lpstr>
      <vt:lpstr>Computing Grid</vt:lpstr>
      <vt:lpstr>Storage Grid</vt:lpstr>
      <vt:lpstr>Mobile/Wireless File Sharing</vt:lpstr>
      <vt:lpstr>Solution Space</vt:lpstr>
      <vt:lpstr>Mobile Personal Grid</vt:lpstr>
      <vt:lpstr>My Grid, Our Grid, One Grid?</vt:lpstr>
      <vt:lpstr>Slide 10</vt:lpstr>
      <vt:lpstr>Virtualisation Layer: Virtual Device</vt:lpstr>
      <vt:lpstr>Virtualization Layer (VL)</vt:lpstr>
      <vt:lpstr>Virtualisation Layer = Middleware?</vt:lpstr>
      <vt:lpstr>Research Issues</vt:lpstr>
      <vt:lpstr>Slide 15</vt:lpstr>
      <vt:lpstr>Further Reading</vt:lpstr>
      <vt:lpstr>Book on Personal Networks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16</cp:revision>
  <dcterms:created xsi:type="dcterms:W3CDTF">2011-06-08T14:58:11Z</dcterms:created>
  <dcterms:modified xsi:type="dcterms:W3CDTF">2011-06-22T21:15:54Z</dcterms:modified>
</cp:coreProperties>
</file>