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261" r:id="rId4"/>
    <p:sldId id="270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9F5D62B-3E15-4F27-AF19-733C747CA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2895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CC527-43A8-43E7-94B4-375B4E64E1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A673A-1EB1-493E-91B7-7A68ED28F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3FA99-110A-4F75-9C06-26CF959E34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65CDB-67AD-431D-8D9E-5334C05C74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82DED-07E9-4442-9F06-1B7573623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2F590-09FC-4E68-B789-31390CDDB9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5078D-AE32-4AA6-9B61-1844B462B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064F4-6E20-44BB-A2B6-0601BCDB58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74DAE-F41D-47B7-A57B-179A877172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A589E-CB24-4420-8D9F-C27BDFFD7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A61E7-72C0-480E-AF43-D6B9A7585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810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D0994058-0940-4E58-80A7-FFCA37DD1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lnSpc>
          <a:spcPts val="4400"/>
        </a:lnSpc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Networks</a:t>
            </a:r>
            <a:br>
              <a:rPr lang="en-US" smtClean="0"/>
            </a:br>
            <a:r>
              <a:rPr lang="en-US" smtClean="0"/>
              <a:t>Foreign Communication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Dr. Martin Jacobsson</a:t>
            </a:r>
          </a:p>
          <a:p>
            <a:pPr eaLnBrk="1" hangingPunct="1"/>
            <a:r>
              <a:rPr lang="en-US" dirty="0" smtClean="0"/>
              <a:t>Prof.dr.ir. Ignas Niemegeers</a:t>
            </a:r>
          </a:p>
          <a:p>
            <a:pPr eaLnBrk="1" hangingPunct="1"/>
            <a:r>
              <a:rPr lang="en-US" dirty="0" smtClean="0"/>
              <a:t>Prof.dr.ir. Sonia Heemstra de Groot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Delft University of Technology</a:t>
            </a:r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C8C2FE-DCAD-48EB-BFBF-A048CC169A0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434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Foreign Communication Mobility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708150"/>
            <a:ext cx="8001000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D9EC54-6D49-4011-9DAD-756C8CD85FDA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3558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Recap – Foreign Communication</a:t>
            </a:r>
          </a:p>
        </p:txBody>
      </p:sp>
      <p:sp>
        <p:nvSpPr>
          <p:cNvPr id="24578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What are the benefits of bridging foreign communication at the service level?</a:t>
            </a:r>
          </a:p>
          <a:p>
            <a:endParaRPr lang="nl-NL" smtClean="0"/>
          </a:p>
          <a:p>
            <a:r>
              <a:rPr lang="nl-NL" smtClean="0"/>
              <a:t>What roles and functions can the PN Agent take in foreign communication?</a:t>
            </a:r>
          </a:p>
          <a:p>
            <a:endParaRPr lang="nl-NL" smtClean="0"/>
          </a:p>
          <a:p>
            <a:r>
              <a:rPr lang="nl-NL" smtClean="0"/>
              <a:t>What security problems do foreign communication cause?</a:t>
            </a:r>
          </a:p>
        </p:txBody>
      </p:sp>
      <p:sp>
        <p:nvSpPr>
          <p:cNvPr id="2458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458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22E239-30E8-4E80-9BA2-FDB79211BD10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Types of Foreign Communication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013" y="2057400"/>
            <a:ext cx="76739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8FADE5-2AD2-455C-9D19-968F9DEC88AB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5366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Types of Foreign Communication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413" y="1752600"/>
            <a:ext cx="78771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810052-1A74-44E3-8DEC-BE9DE6A9BB8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639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Three Layer View (1)</a:t>
            </a:r>
          </a:p>
        </p:txBody>
      </p:sp>
      <p:sp>
        <p:nvSpPr>
          <p:cNvPr id="26630" name="Freeform 7"/>
          <p:cNvSpPr>
            <a:spLocks noChangeArrowheads="1"/>
          </p:cNvSpPr>
          <p:nvPr/>
        </p:nvSpPr>
        <p:spPr bwMode="auto">
          <a:xfrm>
            <a:off x="531813" y="2949575"/>
            <a:ext cx="7448550" cy="1416050"/>
          </a:xfrm>
          <a:custGeom>
            <a:avLst/>
            <a:gdLst>
              <a:gd name="T0" fmla="*/ 5171 w 20692"/>
              <a:gd name="T1" fmla="*/ 0 h 3934"/>
              <a:gd name="T2" fmla="*/ 20691 w 20692"/>
              <a:gd name="T3" fmla="*/ 0 h 3934"/>
              <a:gd name="T4" fmla="*/ 15519 w 20692"/>
              <a:gd name="T5" fmla="*/ 3933 h 3934"/>
              <a:gd name="T6" fmla="*/ 0 w 20692"/>
              <a:gd name="T7" fmla="*/ 3933 h 3934"/>
              <a:gd name="T8" fmla="*/ 5171 w 20692"/>
              <a:gd name="T9" fmla="*/ 0 h 3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2"/>
              <a:gd name="T16" fmla="*/ 0 h 3934"/>
              <a:gd name="T17" fmla="*/ 20692 w 20692"/>
              <a:gd name="T18" fmla="*/ 3934 h 39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2" h="3934">
                <a:moveTo>
                  <a:pt x="5171" y="0"/>
                </a:moveTo>
                <a:lnTo>
                  <a:pt x="20691" y="0"/>
                </a:lnTo>
                <a:lnTo>
                  <a:pt x="15519" y="3933"/>
                </a:lnTo>
                <a:lnTo>
                  <a:pt x="0" y="3933"/>
                </a:lnTo>
                <a:lnTo>
                  <a:pt x="5171" y="0"/>
                </a:lnTo>
              </a:path>
            </a:pathLst>
          </a:custGeom>
          <a:solidFill>
            <a:srgbClr val="CCEC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6631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5238" y="3281363"/>
            <a:ext cx="2147887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Text Box 6"/>
          <p:cNvSpPr txBox="1">
            <a:spLocks noChangeArrowheads="1"/>
          </p:cNvSpPr>
          <p:nvPr/>
        </p:nvSpPr>
        <p:spPr bwMode="auto">
          <a:xfrm>
            <a:off x="4386263" y="3548063"/>
            <a:ext cx="1247775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Interconnecting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Structures</a:t>
            </a:r>
          </a:p>
        </p:txBody>
      </p:sp>
      <p:sp>
        <p:nvSpPr>
          <p:cNvPr id="26633" name="Oval 10"/>
          <p:cNvSpPr>
            <a:spLocks noChangeArrowheads="1"/>
          </p:cNvSpPr>
          <p:nvPr/>
        </p:nvSpPr>
        <p:spPr bwMode="auto">
          <a:xfrm>
            <a:off x="4875213" y="2992438"/>
            <a:ext cx="1063625" cy="54133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34" name="Oval 11"/>
          <p:cNvSpPr>
            <a:spLocks noChangeArrowheads="1"/>
          </p:cNvSpPr>
          <p:nvPr/>
        </p:nvSpPr>
        <p:spPr bwMode="auto">
          <a:xfrm>
            <a:off x="5038725" y="3770313"/>
            <a:ext cx="1235075" cy="542925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35" name="Oval 12"/>
          <p:cNvSpPr>
            <a:spLocks noChangeArrowheads="1"/>
          </p:cNvSpPr>
          <p:nvPr/>
        </p:nvSpPr>
        <p:spPr bwMode="auto">
          <a:xfrm>
            <a:off x="2332038" y="3195638"/>
            <a:ext cx="2054225" cy="90328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36" name="Freeform 13"/>
          <p:cNvSpPr>
            <a:spLocks noChangeArrowheads="1"/>
          </p:cNvSpPr>
          <p:nvPr/>
        </p:nvSpPr>
        <p:spPr bwMode="auto">
          <a:xfrm>
            <a:off x="579438" y="1301750"/>
            <a:ext cx="7448550" cy="1416050"/>
          </a:xfrm>
          <a:custGeom>
            <a:avLst/>
            <a:gdLst>
              <a:gd name="T0" fmla="*/ 5172 w 20691"/>
              <a:gd name="T1" fmla="*/ 0 h 3935"/>
              <a:gd name="T2" fmla="*/ 20690 w 20691"/>
              <a:gd name="T3" fmla="*/ 0 h 3935"/>
              <a:gd name="T4" fmla="*/ 15517 w 20691"/>
              <a:gd name="T5" fmla="*/ 3934 h 3935"/>
              <a:gd name="T6" fmla="*/ 0 w 20691"/>
              <a:gd name="T7" fmla="*/ 3934 h 3935"/>
              <a:gd name="T8" fmla="*/ 5172 w 20691"/>
              <a:gd name="T9" fmla="*/ 0 h 3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1"/>
              <a:gd name="T16" fmla="*/ 0 h 3935"/>
              <a:gd name="T17" fmla="*/ 20691 w 20691"/>
              <a:gd name="T18" fmla="*/ 3935 h 39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1" h="3935">
                <a:moveTo>
                  <a:pt x="5172" y="0"/>
                </a:moveTo>
                <a:lnTo>
                  <a:pt x="20690" y="0"/>
                </a:lnTo>
                <a:lnTo>
                  <a:pt x="15517" y="3934"/>
                </a:lnTo>
                <a:lnTo>
                  <a:pt x="0" y="3934"/>
                </a:lnTo>
                <a:lnTo>
                  <a:pt x="5172" y="0"/>
                </a:lnTo>
              </a:path>
            </a:pathLst>
          </a:custGeom>
          <a:solidFill>
            <a:srgbClr val="CCEC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Oval 14"/>
          <p:cNvSpPr>
            <a:spLocks noChangeArrowheads="1"/>
          </p:cNvSpPr>
          <p:nvPr/>
        </p:nvSpPr>
        <p:spPr bwMode="auto">
          <a:xfrm>
            <a:off x="5087938" y="3090863"/>
            <a:ext cx="155575" cy="90487"/>
          </a:xfrm>
          <a:prstGeom prst="ellipse">
            <a:avLst/>
          </a:prstGeom>
          <a:solidFill>
            <a:srgbClr val="CECECE"/>
          </a:solidFill>
          <a:ln w="48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38" name="Oval 15"/>
          <p:cNvSpPr>
            <a:spLocks noChangeArrowheads="1"/>
          </p:cNvSpPr>
          <p:nvPr/>
        </p:nvSpPr>
        <p:spPr bwMode="auto">
          <a:xfrm>
            <a:off x="3063875" y="3768725"/>
            <a:ext cx="157163" cy="90488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39" name="Oval 16"/>
          <p:cNvSpPr>
            <a:spLocks noChangeArrowheads="1"/>
          </p:cNvSpPr>
          <p:nvPr/>
        </p:nvSpPr>
        <p:spPr bwMode="auto">
          <a:xfrm>
            <a:off x="2701925" y="3598863"/>
            <a:ext cx="155575" cy="90487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0" name="Oval 17"/>
          <p:cNvSpPr>
            <a:spLocks noChangeArrowheads="1"/>
          </p:cNvSpPr>
          <p:nvPr/>
        </p:nvSpPr>
        <p:spPr bwMode="auto">
          <a:xfrm>
            <a:off x="2103438" y="3575050"/>
            <a:ext cx="155575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1" name="Oval 18"/>
          <p:cNvSpPr>
            <a:spLocks noChangeArrowheads="1"/>
          </p:cNvSpPr>
          <p:nvPr/>
        </p:nvSpPr>
        <p:spPr bwMode="auto">
          <a:xfrm>
            <a:off x="1868488" y="3922713"/>
            <a:ext cx="155575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2" name="Oval 19"/>
          <p:cNvSpPr>
            <a:spLocks noChangeArrowheads="1"/>
          </p:cNvSpPr>
          <p:nvPr/>
        </p:nvSpPr>
        <p:spPr bwMode="auto">
          <a:xfrm>
            <a:off x="2471738" y="3760788"/>
            <a:ext cx="155575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3" name="Oval 23"/>
          <p:cNvSpPr>
            <a:spLocks noChangeArrowheads="1"/>
          </p:cNvSpPr>
          <p:nvPr/>
        </p:nvSpPr>
        <p:spPr bwMode="auto">
          <a:xfrm>
            <a:off x="6018213" y="3932238"/>
            <a:ext cx="155575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4" name="Oval 24"/>
          <p:cNvSpPr>
            <a:spLocks noChangeArrowheads="1"/>
          </p:cNvSpPr>
          <p:nvPr/>
        </p:nvSpPr>
        <p:spPr bwMode="auto">
          <a:xfrm>
            <a:off x="5481638" y="3106738"/>
            <a:ext cx="155575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5" name="Oval 25"/>
          <p:cNvSpPr>
            <a:spLocks noChangeArrowheads="1"/>
          </p:cNvSpPr>
          <p:nvPr/>
        </p:nvSpPr>
        <p:spPr bwMode="auto">
          <a:xfrm>
            <a:off x="3805238" y="3379788"/>
            <a:ext cx="157162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6" name="Text Box 42"/>
          <p:cNvSpPr txBox="1">
            <a:spLocks noChangeArrowheads="1"/>
          </p:cNvSpPr>
          <p:nvPr/>
        </p:nvSpPr>
        <p:spPr bwMode="auto">
          <a:xfrm>
            <a:off x="3025775" y="3871913"/>
            <a:ext cx="6921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1">
                <a:solidFill>
                  <a:srgbClr val="000000"/>
                </a:solidFill>
                <a:latin typeface="Nokia Sans Wide"/>
              </a:rPr>
              <a:t>P-PAN</a:t>
            </a:r>
          </a:p>
        </p:txBody>
      </p:sp>
      <p:sp>
        <p:nvSpPr>
          <p:cNvPr id="26647" name="Oval 48"/>
          <p:cNvSpPr>
            <a:spLocks noChangeArrowheads="1"/>
          </p:cNvSpPr>
          <p:nvPr/>
        </p:nvSpPr>
        <p:spPr bwMode="auto">
          <a:xfrm>
            <a:off x="5686425" y="3833813"/>
            <a:ext cx="155575" cy="90487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8" name="Oval 56"/>
          <p:cNvSpPr>
            <a:spLocks noChangeArrowheads="1"/>
          </p:cNvSpPr>
          <p:nvPr/>
        </p:nvSpPr>
        <p:spPr bwMode="auto">
          <a:xfrm>
            <a:off x="5297488" y="4008438"/>
            <a:ext cx="155575" cy="88900"/>
          </a:xfrm>
          <a:prstGeom prst="ellipse">
            <a:avLst/>
          </a:prstGeom>
          <a:solidFill>
            <a:srgbClr val="CECECE"/>
          </a:solidFill>
          <a:ln w="48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49" name="Text Box 54"/>
          <p:cNvSpPr txBox="1">
            <a:spLocks noChangeArrowheads="1"/>
          </p:cNvSpPr>
          <p:nvPr/>
        </p:nvSpPr>
        <p:spPr bwMode="auto">
          <a:xfrm rot="-2220000">
            <a:off x="831850" y="3414713"/>
            <a:ext cx="1928813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latin typeface="Nokia Sans Wide"/>
              </a:rPr>
              <a:t>Network Level</a:t>
            </a:r>
          </a:p>
        </p:txBody>
      </p:sp>
      <p:sp>
        <p:nvSpPr>
          <p:cNvPr id="26650" name="Text Box 55"/>
          <p:cNvSpPr txBox="1">
            <a:spLocks noChangeArrowheads="1"/>
          </p:cNvSpPr>
          <p:nvPr/>
        </p:nvSpPr>
        <p:spPr bwMode="auto">
          <a:xfrm rot="-2340000">
            <a:off x="1065213" y="1701800"/>
            <a:ext cx="1722437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latin typeface="Nokia Sans Wide"/>
              </a:rPr>
              <a:t>Service Level</a:t>
            </a:r>
          </a:p>
        </p:txBody>
      </p:sp>
      <p:sp>
        <p:nvSpPr>
          <p:cNvPr id="26651" name="Text Box 56"/>
          <p:cNvSpPr txBox="1">
            <a:spLocks noChangeArrowheads="1"/>
          </p:cNvSpPr>
          <p:nvPr/>
        </p:nvSpPr>
        <p:spPr bwMode="auto">
          <a:xfrm>
            <a:off x="7107238" y="2106613"/>
            <a:ext cx="1276350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Public service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Private service</a:t>
            </a:r>
          </a:p>
        </p:txBody>
      </p:sp>
      <p:sp>
        <p:nvSpPr>
          <p:cNvPr id="26652" name="Freeform 60"/>
          <p:cNvSpPr>
            <a:spLocks noChangeArrowheads="1"/>
          </p:cNvSpPr>
          <p:nvPr/>
        </p:nvSpPr>
        <p:spPr bwMode="auto">
          <a:xfrm>
            <a:off x="8293100" y="2363788"/>
            <a:ext cx="215900" cy="76200"/>
          </a:xfrm>
          <a:custGeom>
            <a:avLst/>
            <a:gdLst>
              <a:gd name="T0" fmla="*/ 142 w 601"/>
              <a:gd name="T1" fmla="*/ 0 h 213"/>
              <a:gd name="T2" fmla="*/ 600 w 601"/>
              <a:gd name="T3" fmla="*/ 0 h 213"/>
              <a:gd name="T4" fmla="*/ 456 w 601"/>
              <a:gd name="T5" fmla="*/ 212 h 213"/>
              <a:gd name="T6" fmla="*/ 0 w 601"/>
              <a:gd name="T7" fmla="*/ 212 h 213"/>
              <a:gd name="T8" fmla="*/ 142 w 601"/>
              <a:gd name="T9" fmla="*/ 0 h 2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1"/>
              <a:gd name="T16" fmla="*/ 0 h 213"/>
              <a:gd name="T17" fmla="*/ 601 w 601"/>
              <a:gd name="T18" fmla="*/ 213 h 2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1" h="213">
                <a:moveTo>
                  <a:pt x="142" y="0"/>
                </a:moveTo>
                <a:lnTo>
                  <a:pt x="600" y="0"/>
                </a:lnTo>
                <a:lnTo>
                  <a:pt x="456" y="212"/>
                </a:lnTo>
                <a:lnTo>
                  <a:pt x="0" y="212"/>
                </a:lnTo>
                <a:lnTo>
                  <a:pt x="142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3" name="Freeform 61"/>
          <p:cNvSpPr>
            <a:spLocks noChangeArrowheads="1"/>
          </p:cNvSpPr>
          <p:nvPr/>
        </p:nvSpPr>
        <p:spPr bwMode="auto">
          <a:xfrm>
            <a:off x="8313738" y="2174875"/>
            <a:ext cx="215900" cy="76200"/>
          </a:xfrm>
          <a:custGeom>
            <a:avLst/>
            <a:gdLst>
              <a:gd name="T0" fmla="*/ 142 w 601"/>
              <a:gd name="T1" fmla="*/ 0 h 212"/>
              <a:gd name="T2" fmla="*/ 600 w 601"/>
              <a:gd name="T3" fmla="*/ 0 h 212"/>
              <a:gd name="T4" fmla="*/ 456 w 601"/>
              <a:gd name="T5" fmla="*/ 211 h 212"/>
              <a:gd name="T6" fmla="*/ 0 w 601"/>
              <a:gd name="T7" fmla="*/ 211 h 212"/>
              <a:gd name="T8" fmla="*/ 142 w 601"/>
              <a:gd name="T9" fmla="*/ 0 h 2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1"/>
              <a:gd name="T16" fmla="*/ 0 h 212"/>
              <a:gd name="T17" fmla="*/ 601 w 601"/>
              <a:gd name="T18" fmla="*/ 212 h 2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1" h="212">
                <a:moveTo>
                  <a:pt x="142" y="0"/>
                </a:moveTo>
                <a:lnTo>
                  <a:pt x="600" y="0"/>
                </a:lnTo>
                <a:lnTo>
                  <a:pt x="456" y="211"/>
                </a:lnTo>
                <a:lnTo>
                  <a:pt x="0" y="211"/>
                </a:lnTo>
                <a:lnTo>
                  <a:pt x="142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4" name="Oval 62"/>
          <p:cNvSpPr>
            <a:spLocks noChangeArrowheads="1"/>
          </p:cNvSpPr>
          <p:nvPr/>
        </p:nvSpPr>
        <p:spPr bwMode="auto">
          <a:xfrm>
            <a:off x="4119563" y="3522663"/>
            <a:ext cx="157162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55" name="Oval 63"/>
          <p:cNvSpPr>
            <a:spLocks noChangeArrowheads="1"/>
          </p:cNvSpPr>
          <p:nvPr/>
        </p:nvSpPr>
        <p:spPr bwMode="auto">
          <a:xfrm>
            <a:off x="3409950" y="3355975"/>
            <a:ext cx="157163" cy="88900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56" name="Text Box 61"/>
          <p:cNvSpPr txBox="1">
            <a:spLocks noChangeArrowheads="1"/>
          </p:cNvSpPr>
          <p:nvPr/>
        </p:nvSpPr>
        <p:spPr bwMode="auto">
          <a:xfrm>
            <a:off x="7242175" y="3584575"/>
            <a:ext cx="1316038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Personal node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Foreign node</a:t>
            </a:r>
          </a:p>
        </p:txBody>
      </p:sp>
      <p:sp>
        <p:nvSpPr>
          <p:cNvPr id="26657" name="Oval 65"/>
          <p:cNvSpPr>
            <a:spLocks noChangeArrowheads="1"/>
          </p:cNvSpPr>
          <p:nvPr/>
        </p:nvSpPr>
        <p:spPr bwMode="auto">
          <a:xfrm>
            <a:off x="8432800" y="3816350"/>
            <a:ext cx="177800" cy="141288"/>
          </a:xfrm>
          <a:prstGeom prst="ellipse">
            <a:avLst/>
          </a:prstGeom>
          <a:solidFill>
            <a:schemeClr val="bg1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58" name="Oval 66"/>
          <p:cNvSpPr>
            <a:spLocks noChangeArrowheads="1"/>
          </p:cNvSpPr>
          <p:nvPr/>
        </p:nvSpPr>
        <p:spPr bwMode="auto">
          <a:xfrm>
            <a:off x="8429625" y="3652838"/>
            <a:ext cx="177800" cy="141287"/>
          </a:xfrm>
          <a:prstGeom prst="ellipse">
            <a:avLst/>
          </a:prstGeom>
          <a:solidFill>
            <a:srgbClr val="C0C0C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59" name="Oval 69"/>
          <p:cNvSpPr>
            <a:spLocks noChangeArrowheads="1"/>
          </p:cNvSpPr>
          <p:nvPr/>
        </p:nvSpPr>
        <p:spPr bwMode="auto">
          <a:xfrm>
            <a:off x="6345238" y="3338513"/>
            <a:ext cx="155575" cy="9048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60" name="Oval 72"/>
          <p:cNvSpPr>
            <a:spLocks noChangeArrowheads="1"/>
          </p:cNvSpPr>
          <p:nvPr/>
        </p:nvSpPr>
        <p:spPr bwMode="auto">
          <a:xfrm>
            <a:off x="5880100" y="3443288"/>
            <a:ext cx="157163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61" name="Oval 75"/>
          <p:cNvSpPr>
            <a:spLocks noChangeArrowheads="1"/>
          </p:cNvSpPr>
          <p:nvPr/>
        </p:nvSpPr>
        <p:spPr bwMode="auto">
          <a:xfrm>
            <a:off x="2586038" y="3111500"/>
            <a:ext cx="157162" cy="88900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62" name="Oval 79"/>
          <p:cNvSpPr>
            <a:spLocks noChangeArrowheads="1"/>
          </p:cNvSpPr>
          <p:nvPr/>
        </p:nvSpPr>
        <p:spPr bwMode="auto">
          <a:xfrm>
            <a:off x="3416300" y="3635375"/>
            <a:ext cx="157163" cy="90488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63" name="Oval 80"/>
          <p:cNvSpPr>
            <a:spLocks noChangeArrowheads="1"/>
          </p:cNvSpPr>
          <p:nvPr/>
        </p:nvSpPr>
        <p:spPr bwMode="auto">
          <a:xfrm>
            <a:off x="3013075" y="3432175"/>
            <a:ext cx="155575" cy="90488"/>
          </a:xfrm>
          <a:prstGeom prst="ellipse">
            <a:avLst/>
          </a:prstGeom>
          <a:solidFill>
            <a:srgbClr val="CECECE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64" name="Oval 81"/>
          <p:cNvSpPr>
            <a:spLocks noChangeArrowheads="1"/>
          </p:cNvSpPr>
          <p:nvPr/>
        </p:nvSpPr>
        <p:spPr bwMode="auto">
          <a:xfrm>
            <a:off x="3643313" y="3794125"/>
            <a:ext cx="155575" cy="90488"/>
          </a:xfrm>
          <a:prstGeom prst="ellipse">
            <a:avLst/>
          </a:prstGeom>
          <a:solidFill>
            <a:srgbClr val="CECECE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65" name="Text Box 79"/>
          <p:cNvSpPr txBox="1">
            <a:spLocks noChangeArrowheads="1"/>
          </p:cNvSpPr>
          <p:nvPr/>
        </p:nvSpPr>
        <p:spPr bwMode="auto">
          <a:xfrm>
            <a:off x="5427663" y="4048125"/>
            <a:ext cx="6921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Cluster</a:t>
            </a:r>
          </a:p>
        </p:txBody>
      </p:sp>
      <p:sp>
        <p:nvSpPr>
          <p:cNvPr id="26666" name="Text Box 80"/>
          <p:cNvSpPr txBox="1">
            <a:spLocks noChangeArrowheads="1"/>
          </p:cNvSpPr>
          <p:nvPr/>
        </p:nvSpPr>
        <p:spPr bwMode="auto">
          <a:xfrm>
            <a:off x="5040313" y="3257550"/>
            <a:ext cx="6921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Cluster</a:t>
            </a:r>
          </a:p>
        </p:txBody>
      </p:sp>
      <p:sp>
        <p:nvSpPr>
          <p:cNvPr id="26667" name="Freeform 84"/>
          <p:cNvSpPr>
            <a:spLocks noChangeArrowheads="1"/>
          </p:cNvSpPr>
          <p:nvPr/>
        </p:nvSpPr>
        <p:spPr bwMode="auto">
          <a:xfrm>
            <a:off x="531813" y="4594225"/>
            <a:ext cx="7448550" cy="1416050"/>
          </a:xfrm>
          <a:custGeom>
            <a:avLst/>
            <a:gdLst>
              <a:gd name="T0" fmla="*/ 5171 w 20692"/>
              <a:gd name="T1" fmla="*/ 0 h 3935"/>
              <a:gd name="T2" fmla="*/ 20691 w 20692"/>
              <a:gd name="T3" fmla="*/ 0 h 3935"/>
              <a:gd name="T4" fmla="*/ 15519 w 20692"/>
              <a:gd name="T5" fmla="*/ 3934 h 3935"/>
              <a:gd name="T6" fmla="*/ 0 w 20692"/>
              <a:gd name="T7" fmla="*/ 3934 h 3935"/>
              <a:gd name="T8" fmla="*/ 5171 w 20692"/>
              <a:gd name="T9" fmla="*/ 0 h 3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692"/>
              <a:gd name="T16" fmla="*/ 0 h 3935"/>
              <a:gd name="T17" fmla="*/ 20692 w 20692"/>
              <a:gd name="T18" fmla="*/ 3935 h 39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692" h="3935">
                <a:moveTo>
                  <a:pt x="5171" y="0"/>
                </a:moveTo>
                <a:lnTo>
                  <a:pt x="20691" y="0"/>
                </a:lnTo>
                <a:lnTo>
                  <a:pt x="15519" y="3934"/>
                </a:lnTo>
                <a:lnTo>
                  <a:pt x="0" y="3934"/>
                </a:lnTo>
                <a:lnTo>
                  <a:pt x="5171" y="0"/>
                </a:lnTo>
              </a:path>
            </a:pathLst>
          </a:custGeom>
          <a:solidFill>
            <a:srgbClr val="CCEC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68" name="Oval 85"/>
          <p:cNvSpPr>
            <a:spLocks noChangeArrowheads="1"/>
          </p:cNvSpPr>
          <p:nvPr/>
        </p:nvSpPr>
        <p:spPr bwMode="auto">
          <a:xfrm>
            <a:off x="3222625" y="4832350"/>
            <a:ext cx="1181100" cy="1092200"/>
          </a:xfrm>
          <a:prstGeom prst="ellipse">
            <a:avLst/>
          </a:prstGeom>
          <a:solidFill>
            <a:srgbClr val="CCCCFF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69" name="Oval 86"/>
          <p:cNvSpPr>
            <a:spLocks noChangeArrowheads="1"/>
          </p:cNvSpPr>
          <p:nvPr/>
        </p:nvSpPr>
        <p:spPr bwMode="auto">
          <a:xfrm>
            <a:off x="4978400" y="4627563"/>
            <a:ext cx="809625" cy="381000"/>
          </a:xfrm>
          <a:prstGeom prst="ellipse">
            <a:avLst/>
          </a:prstGeom>
          <a:solidFill>
            <a:srgbClr val="FFC8C8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70" name="Oval 87"/>
          <p:cNvSpPr>
            <a:spLocks noChangeArrowheads="1"/>
          </p:cNvSpPr>
          <p:nvPr/>
        </p:nvSpPr>
        <p:spPr bwMode="auto">
          <a:xfrm>
            <a:off x="5087938" y="4738688"/>
            <a:ext cx="155575" cy="90487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71" name="Oval 88"/>
          <p:cNvSpPr>
            <a:spLocks noChangeArrowheads="1"/>
          </p:cNvSpPr>
          <p:nvPr/>
        </p:nvSpPr>
        <p:spPr bwMode="auto">
          <a:xfrm>
            <a:off x="5832475" y="4748213"/>
            <a:ext cx="765175" cy="1039812"/>
          </a:xfrm>
          <a:prstGeom prst="ellipse">
            <a:avLst/>
          </a:prstGeom>
          <a:solidFill>
            <a:srgbClr val="00CCCC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72" name="Oval 89"/>
          <p:cNvSpPr>
            <a:spLocks noChangeArrowheads="1"/>
          </p:cNvSpPr>
          <p:nvPr/>
        </p:nvSpPr>
        <p:spPr bwMode="auto">
          <a:xfrm>
            <a:off x="5194300" y="5454650"/>
            <a:ext cx="1100138" cy="430213"/>
          </a:xfrm>
          <a:prstGeom prst="ellipse">
            <a:avLst/>
          </a:prstGeom>
          <a:solidFill>
            <a:srgbClr val="CCCCFF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73" name="Oval 90"/>
          <p:cNvSpPr>
            <a:spLocks noChangeArrowheads="1"/>
          </p:cNvSpPr>
          <p:nvPr/>
        </p:nvSpPr>
        <p:spPr bwMode="auto">
          <a:xfrm>
            <a:off x="5686425" y="5481638"/>
            <a:ext cx="155575" cy="90487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74" name="Oval 91"/>
          <p:cNvSpPr>
            <a:spLocks noChangeArrowheads="1"/>
          </p:cNvSpPr>
          <p:nvPr/>
        </p:nvSpPr>
        <p:spPr bwMode="auto">
          <a:xfrm rot="1860000">
            <a:off x="2065338" y="4705350"/>
            <a:ext cx="488950" cy="693738"/>
          </a:xfrm>
          <a:prstGeom prst="ellipse">
            <a:avLst/>
          </a:prstGeom>
          <a:solidFill>
            <a:srgbClr val="00CCCC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75" name="Oval 92"/>
          <p:cNvSpPr>
            <a:spLocks noChangeArrowheads="1"/>
          </p:cNvSpPr>
          <p:nvPr/>
        </p:nvSpPr>
        <p:spPr bwMode="auto">
          <a:xfrm>
            <a:off x="1792288" y="5176838"/>
            <a:ext cx="906462" cy="647700"/>
          </a:xfrm>
          <a:prstGeom prst="ellipse">
            <a:avLst/>
          </a:prstGeom>
          <a:solidFill>
            <a:srgbClr val="FFC8C8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76" name="Oval 93"/>
          <p:cNvSpPr>
            <a:spLocks noChangeArrowheads="1"/>
          </p:cNvSpPr>
          <p:nvPr/>
        </p:nvSpPr>
        <p:spPr bwMode="auto">
          <a:xfrm>
            <a:off x="2371725" y="5013325"/>
            <a:ext cx="1255713" cy="714375"/>
          </a:xfrm>
          <a:prstGeom prst="ellipse">
            <a:avLst/>
          </a:prstGeom>
          <a:solidFill>
            <a:srgbClr val="FFC8C8"/>
          </a:solidFill>
          <a:ln w="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77" name="Text Box 91"/>
          <p:cNvSpPr txBox="1">
            <a:spLocks noChangeArrowheads="1"/>
          </p:cNvSpPr>
          <p:nvPr/>
        </p:nvSpPr>
        <p:spPr bwMode="auto">
          <a:xfrm rot="-2220000">
            <a:off x="674688" y="5170488"/>
            <a:ext cx="1928812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000000"/>
                </a:solidFill>
                <a:latin typeface="Nokia Sans Wide"/>
              </a:rPr>
              <a:t>Connectivity Level</a:t>
            </a:r>
          </a:p>
        </p:txBody>
      </p:sp>
      <p:sp>
        <p:nvSpPr>
          <p:cNvPr id="26678" name="Line 92"/>
          <p:cNvSpPr>
            <a:spLocks noChangeShapeType="1"/>
          </p:cNvSpPr>
          <p:nvPr/>
        </p:nvSpPr>
        <p:spPr bwMode="auto">
          <a:xfrm flipV="1">
            <a:off x="2543175" y="5295900"/>
            <a:ext cx="244475" cy="166688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79" name="Line 93"/>
          <p:cNvSpPr>
            <a:spLocks noChangeShapeType="1"/>
          </p:cNvSpPr>
          <p:nvPr/>
        </p:nvSpPr>
        <p:spPr bwMode="auto">
          <a:xfrm>
            <a:off x="3090863" y="5127625"/>
            <a:ext cx="34925" cy="3286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0" name="Line 94"/>
          <p:cNvSpPr>
            <a:spLocks noChangeShapeType="1"/>
          </p:cNvSpPr>
          <p:nvPr/>
        </p:nvSpPr>
        <p:spPr bwMode="auto">
          <a:xfrm flipH="1">
            <a:off x="2787650" y="5127625"/>
            <a:ext cx="319088" cy="168275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1" name="Line 95"/>
          <p:cNvSpPr>
            <a:spLocks noChangeShapeType="1"/>
          </p:cNvSpPr>
          <p:nvPr/>
        </p:nvSpPr>
        <p:spPr bwMode="auto">
          <a:xfrm>
            <a:off x="2779713" y="5294313"/>
            <a:ext cx="369887" cy="177800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2" name="Line 96"/>
          <p:cNvSpPr>
            <a:spLocks noChangeShapeType="1"/>
          </p:cNvSpPr>
          <p:nvPr/>
        </p:nvSpPr>
        <p:spPr bwMode="auto">
          <a:xfrm>
            <a:off x="3090863" y="5127625"/>
            <a:ext cx="403225" cy="2016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3" name="Line 97"/>
          <p:cNvSpPr>
            <a:spLocks noChangeShapeType="1"/>
          </p:cNvSpPr>
          <p:nvPr/>
        </p:nvSpPr>
        <p:spPr bwMode="auto">
          <a:xfrm flipV="1">
            <a:off x="3149600" y="5327650"/>
            <a:ext cx="354013" cy="1508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4" name="Line 98"/>
          <p:cNvSpPr>
            <a:spLocks noChangeShapeType="1"/>
          </p:cNvSpPr>
          <p:nvPr/>
        </p:nvSpPr>
        <p:spPr bwMode="auto">
          <a:xfrm>
            <a:off x="3494088" y="5051425"/>
            <a:ext cx="9525" cy="287338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5" name="Line 99"/>
          <p:cNvSpPr>
            <a:spLocks noChangeShapeType="1"/>
          </p:cNvSpPr>
          <p:nvPr/>
        </p:nvSpPr>
        <p:spPr bwMode="auto">
          <a:xfrm flipH="1" flipV="1">
            <a:off x="3462338" y="5035550"/>
            <a:ext cx="434975" cy="47625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6" name="Line 100"/>
          <p:cNvSpPr>
            <a:spLocks noChangeShapeType="1"/>
          </p:cNvSpPr>
          <p:nvPr/>
        </p:nvSpPr>
        <p:spPr bwMode="auto">
          <a:xfrm>
            <a:off x="3503613" y="5345113"/>
            <a:ext cx="217487" cy="150812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7" name="Line 101"/>
          <p:cNvSpPr>
            <a:spLocks noChangeShapeType="1"/>
          </p:cNvSpPr>
          <p:nvPr/>
        </p:nvSpPr>
        <p:spPr bwMode="auto">
          <a:xfrm>
            <a:off x="3881438" y="5076825"/>
            <a:ext cx="336550" cy="142875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8" name="Line 102"/>
          <p:cNvSpPr>
            <a:spLocks noChangeShapeType="1"/>
          </p:cNvSpPr>
          <p:nvPr/>
        </p:nvSpPr>
        <p:spPr bwMode="auto">
          <a:xfrm flipV="1">
            <a:off x="3519488" y="5067300"/>
            <a:ext cx="354012" cy="268288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9" name="Line 103"/>
          <p:cNvSpPr>
            <a:spLocks noChangeShapeType="1"/>
          </p:cNvSpPr>
          <p:nvPr/>
        </p:nvSpPr>
        <p:spPr bwMode="auto">
          <a:xfrm flipH="1" flipV="1">
            <a:off x="5759450" y="5530850"/>
            <a:ext cx="350838" cy="100013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0" name="Line 104"/>
          <p:cNvSpPr>
            <a:spLocks noChangeShapeType="1"/>
          </p:cNvSpPr>
          <p:nvPr/>
        </p:nvSpPr>
        <p:spPr bwMode="auto">
          <a:xfrm>
            <a:off x="5175250" y="4781550"/>
            <a:ext cx="387350" cy="15875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1" name="Line 105"/>
          <p:cNvSpPr>
            <a:spLocks noChangeShapeType="1"/>
          </p:cNvSpPr>
          <p:nvPr/>
        </p:nvSpPr>
        <p:spPr bwMode="auto">
          <a:xfrm>
            <a:off x="4217988" y="5219700"/>
            <a:ext cx="277812" cy="33338"/>
          </a:xfrm>
          <a:prstGeom prst="line">
            <a:avLst/>
          </a:prstGeom>
          <a:noFill/>
          <a:ln w="28440">
            <a:solidFill>
              <a:srgbClr val="FFCC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2" name="Line 106"/>
          <p:cNvSpPr>
            <a:spLocks noChangeShapeType="1"/>
          </p:cNvSpPr>
          <p:nvPr/>
        </p:nvSpPr>
        <p:spPr bwMode="auto">
          <a:xfrm flipH="1">
            <a:off x="5411788" y="4814888"/>
            <a:ext cx="166687" cy="268287"/>
          </a:xfrm>
          <a:prstGeom prst="line">
            <a:avLst/>
          </a:prstGeom>
          <a:noFill/>
          <a:ln w="28440">
            <a:solidFill>
              <a:srgbClr val="FFCC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3" name="Line 107"/>
          <p:cNvSpPr>
            <a:spLocks noChangeShapeType="1"/>
          </p:cNvSpPr>
          <p:nvPr/>
        </p:nvSpPr>
        <p:spPr bwMode="auto">
          <a:xfrm flipH="1" flipV="1">
            <a:off x="5211763" y="5464175"/>
            <a:ext cx="157162" cy="242888"/>
          </a:xfrm>
          <a:prstGeom prst="line">
            <a:avLst/>
          </a:prstGeom>
          <a:noFill/>
          <a:ln w="28440">
            <a:solidFill>
              <a:srgbClr val="FFCC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4" name="Oval 111"/>
          <p:cNvSpPr>
            <a:spLocks noChangeArrowheads="1"/>
          </p:cNvSpPr>
          <p:nvPr/>
        </p:nvSpPr>
        <p:spPr bwMode="auto">
          <a:xfrm>
            <a:off x="5481638" y="4754563"/>
            <a:ext cx="155575" cy="88900"/>
          </a:xfrm>
          <a:prstGeom prst="ellipse">
            <a:avLst/>
          </a:prstGeom>
          <a:gradFill rotWithShape="0">
            <a:gsLst>
              <a:gs pos="0">
                <a:srgbClr val="FFCC99"/>
              </a:gs>
              <a:gs pos="100000">
                <a:srgbClr val="FF0000"/>
              </a:gs>
            </a:gsLst>
            <a:lin ang="10800000" scaled="1"/>
          </a:gra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695" name="Line 109"/>
          <p:cNvSpPr>
            <a:spLocks noChangeShapeType="1"/>
          </p:cNvSpPr>
          <p:nvPr/>
        </p:nvSpPr>
        <p:spPr bwMode="auto">
          <a:xfrm flipH="1">
            <a:off x="3714750" y="5219700"/>
            <a:ext cx="511175" cy="260350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6" name="Line 110"/>
          <p:cNvSpPr>
            <a:spLocks noChangeShapeType="1"/>
          </p:cNvSpPr>
          <p:nvPr/>
        </p:nvSpPr>
        <p:spPr bwMode="auto">
          <a:xfrm flipV="1">
            <a:off x="5411788" y="5522913"/>
            <a:ext cx="369887" cy="184150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6697" name="Picture 1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5000625"/>
            <a:ext cx="1211263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98" name="Text Box 112"/>
          <p:cNvSpPr txBox="1">
            <a:spLocks noChangeArrowheads="1"/>
          </p:cNvSpPr>
          <p:nvPr/>
        </p:nvSpPr>
        <p:spPr bwMode="auto">
          <a:xfrm>
            <a:off x="4562475" y="5062538"/>
            <a:ext cx="1247775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Interconnecting</a:t>
            </a:r>
          </a:p>
          <a:p>
            <a:pPr>
              <a:lnSpc>
                <a:spcPct val="89000"/>
              </a:lnSpc>
              <a:spcBef>
                <a:spcPts val="188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>
                <a:solidFill>
                  <a:srgbClr val="000000"/>
                </a:solidFill>
                <a:latin typeface="Nokia Sans Wide"/>
              </a:rPr>
              <a:t>Structures</a:t>
            </a:r>
          </a:p>
        </p:txBody>
      </p:sp>
      <p:sp>
        <p:nvSpPr>
          <p:cNvPr id="26699" name="Line 113"/>
          <p:cNvSpPr>
            <a:spLocks noChangeShapeType="1"/>
          </p:cNvSpPr>
          <p:nvPr/>
        </p:nvSpPr>
        <p:spPr bwMode="auto">
          <a:xfrm flipH="1" flipV="1">
            <a:off x="2093913" y="5260975"/>
            <a:ext cx="387350" cy="207963"/>
          </a:xfrm>
          <a:prstGeom prst="line">
            <a:avLst/>
          </a:prstGeom>
          <a:noFill/>
          <a:ln w="126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0" name="Line 114"/>
          <p:cNvSpPr>
            <a:spLocks noChangeShapeType="1"/>
          </p:cNvSpPr>
          <p:nvPr/>
        </p:nvSpPr>
        <p:spPr bwMode="auto">
          <a:xfrm flipV="1">
            <a:off x="1955800" y="5453063"/>
            <a:ext cx="593725" cy="179387"/>
          </a:xfrm>
          <a:prstGeom prst="line">
            <a:avLst/>
          </a:prstGeom>
          <a:noFill/>
          <a:ln w="126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1" name="Text Box 115"/>
          <p:cNvSpPr txBox="1">
            <a:spLocks noChangeArrowheads="1"/>
          </p:cNvSpPr>
          <p:nvPr/>
        </p:nvSpPr>
        <p:spPr bwMode="auto">
          <a:xfrm>
            <a:off x="2601913" y="5472113"/>
            <a:ext cx="557212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25000">
                <a:solidFill>
                  <a:srgbClr val="000000"/>
                </a:solidFill>
                <a:latin typeface="Nokia Sans Wide"/>
              </a:rPr>
              <a:t>1</a:t>
            </a:r>
          </a:p>
        </p:txBody>
      </p:sp>
      <p:sp>
        <p:nvSpPr>
          <p:cNvPr id="26702" name="Text Box 116"/>
          <p:cNvSpPr txBox="1">
            <a:spLocks noChangeArrowheads="1"/>
          </p:cNvSpPr>
          <p:nvPr/>
        </p:nvSpPr>
        <p:spPr bwMode="auto">
          <a:xfrm>
            <a:off x="3830638" y="5356225"/>
            <a:ext cx="58896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2</a:t>
            </a:r>
          </a:p>
        </p:txBody>
      </p:sp>
      <p:sp>
        <p:nvSpPr>
          <p:cNvPr id="26703" name="Text Box 117"/>
          <p:cNvSpPr txBox="1">
            <a:spLocks noChangeArrowheads="1"/>
          </p:cNvSpPr>
          <p:nvPr/>
        </p:nvSpPr>
        <p:spPr bwMode="auto">
          <a:xfrm>
            <a:off x="5491163" y="5657850"/>
            <a:ext cx="6096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3</a:t>
            </a:r>
          </a:p>
        </p:txBody>
      </p:sp>
      <p:sp>
        <p:nvSpPr>
          <p:cNvPr id="26704" name="Text Box 118"/>
          <p:cNvSpPr txBox="1">
            <a:spLocks noChangeArrowheads="1"/>
          </p:cNvSpPr>
          <p:nvPr/>
        </p:nvSpPr>
        <p:spPr bwMode="auto">
          <a:xfrm>
            <a:off x="5059363" y="4795838"/>
            <a:ext cx="506412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4</a:t>
            </a:r>
          </a:p>
        </p:txBody>
      </p:sp>
      <p:sp>
        <p:nvSpPr>
          <p:cNvPr id="26705" name="Line 119"/>
          <p:cNvSpPr>
            <a:spLocks noChangeShapeType="1"/>
          </p:cNvSpPr>
          <p:nvPr/>
        </p:nvSpPr>
        <p:spPr bwMode="auto">
          <a:xfrm flipH="1">
            <a:off x="2192338" y="4822825"/>
            <a:ext cx="193675" cy="446088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6" name="Line 120"/>
          <p:cNvSpPr>
            <a:spLocks noChangeShapeType="1"/>
          </p:cNvSpPr>
          <p:nvPr/>
        </p:nvSpPr>
        <p:spPr bwMode="auto">
          <a:xfrm flipH="1" flipV="1">
            <a:off x="5957888" y="5133975"/>
            <a:ext cx="157162" cy="504825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7" name="Line 121"/>
          <p:cNvSpPr>
            <a:spLocks noChangeShapeType="1"/>
          </p:cNvSpPr>
          <p:nvPr/>
        </p:nvSpPr>
        <p:spPr bwMode="auto">
          <a:xfrm flipH="1">
            <a:off x="6084888" y="5037138"/>
            <a:ext cx="357187" cy="587375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8" name="Oval 125"/>
          <p:cNvSpPr>
            <a:spLocks noChangeArrowheads="1"/>
          </p:cNvSpPr>
          <p:nvPr/>
        </p:nvSpPr>
        <p:spPr bwMode="auto">
          <a:xfrm>
            <a:off x="2300288" y="4773613"/>
            <a:ext cx="157162" cy="88900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09" name="Oval 126"/>
          <p:cNvSpPr>
            <a:spLocks noChangeArrowheads="1"/>
          </p:cNvSpPr>
          <p:nvPr/>
        </p:nvSpPr>
        <p:spPr bwMode="auto">
          <a:xfrm>
            <a:off x="3013075" y="5081588"/>
            <a:ext cx="155575" cy="90487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10" name="Text Box 124"/>
          <p:cNvSpPr txBox="1">
            <a:spLocks noChangeArrowheads="1"/>
          </p:cNvSpPr>
          <p:nvPr/>
        </p:nvSpPr>
        <p:spPr bwMode="auto">
          <a:xfrm>
            <a:off x="2052638" y="5567363"/>
            <a:ext cx="614362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5</a:t>
            </a:r>
          </a:p>
        </p:txBody>
      </p:sp>
      <p:sp>
        <p:nvSpPr>
          <p:cNvPr id="26711" name="Text Box 125"/>
          <p:cNvSpPr txBox="1">
            <a:spLocks noChangeArrowheads="1"/>
          </p:cNvSpPr>
          <p:nvPr/>
        </p:nvSpPr>
        <p:spPr bwMode="auto">
          <a:xfrm>
            <a:off x="5867400" y="4800600"/>
            <a:ext cx="533400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7</a:t>
            </a:r>
          </a:p>
        </p:txBody>
      </p:sp>
      <p:sp>
        <p:nvSpPr>
          <p:cNvPr id="26712" name="Text Box 126"/>
          <p:cNvSpPr txBox="1">
            <a:spLocks noChangeArrowheads="1"/>
          </p:cNvSpPr>
          <p:nvPr/>
        </p:nvSpPr>
        <p:spPr bwMode="auto">
          <a:xfrm>
            <a:off x="2274888" y="4876800"/>
            <a:ext cx="54451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000">
                <a:solidFill>
                  <a:srgbClr val="000000"/>
                </a:solidFill>
                <a:latin typeface="Nokia Sans Wide"/>
              </a:rPr>
              <a:t>RCD</a:t>
            </a:r>
            <a:r>
              <a:rPr lang="en-GB" sz="1000" baseline="-33000">
                <a:solidFill>
                  <a:srgbClr val="000000"/>
                </a:solidFill>
                <a:latin typeface="Nokia Sans Wide"/>
              </a:rPr>
              <a:t>6</a:t>
            </a:r>
          </a:p>
        </p:txBody>
      </p:sp>
      <p:sp>
        <p:nvSpPr>
          <p:cNvPr id="26713" name="Freeform 130"/>
          <p:cNvSpPr>
            <a:spLocks noChangeArrowheads="1"/>
          </p:cNvSpPr>
          <p:nvPr/>
        </p:nvSpPr>
        <p:spPr bwMode="auto">
          <a:xfrm>
            <a:off x="2281238" y="3052763"/>
            <a:ext cx="4003675" cy="1211262"/>
          </a:xfrm>
          <a:custGeom>
            <a:avLst/>
            <a:gdLst>
              <a:gd name="T0" fmla="*/ 783 w 11122"/>
              <a:gd name="T1" fmla="*/ 1399 h 3366"/>
              <a:gd name="T2" fmla="*/ 1443 w 11122"/>
              <a:gd name="T3" fmla="*/ 1250 h 3366"/>
              <a:gd name="T4" fmla="*/ 2186 w 11122"/>
              <a:gd name="T5" fmla="*/ 887 h 3366"/>
              <a:gd name="T6" fmla="*/ 2550 w 11122"/>
              <a:gd name="T7" fmla="*/ 689 h 3366"/>
              <a:gd name="T8" fmla="*/ 2714 w 11122"/>
              <a:gd name="T9" fmla="*/ 589 h 3366"/>
              <a:gd name="T10" fmla="*/ 2913 w 11122"/>
              <a:gd name="T11" fmla="*/ 503 h 3366"/>
              <a:gd name="T12" fmla="*/ 3218 w 11122"/>
              <a:gd name="T13" fmla="*/ 301 h 3366"/>
              <a:gd name="T14" fmla="*/ 3544 w 11122"/>
              <a:gd name="T15" fmla="*/ 218 h 3366"/>
              <a:gd name="T16" fmla="*/ 4266 w 11122"/>
              <a:gd name="T17" fmla="*/ 90 h 3366"/>
              <a:gd name="T18" fmla="*/ 5120 w 11122"/>
              <a:gd name="T19" fmla="*/ 73 h 3366"/>
              <a:gd name="T20" fmla="*/ 5913 w 11122"/>
              <a:gd name="T21" fmla="*/ 218 h 3366"/>
              <a:gd name="T22" fmla="*/ 6384 w 11122"/>
              <a:gd name="T23" fmla="*/ 647 h 3366"/>
              <a:gd name="T24" fmla="*/ 6858 w 11122"/>
              <a:gd name="T25" fmla="*/ 647 h 3366"/>
              <a:gd name="T26" fmla="*/ 7176 w 11122"/>
              <a:gd name="T27" fmla="*/ 503 h 3366"/>
              <a:gd name="T28" fmla="*/ 7646 w 11122"/>
              <a:gd name="T29" fmla="*/ 218 h 3366"/>
              <a:gd name="T30" fmla="*/ 8505 w 11122"/>
              <a:gd name="T31" fmla="*/ 0 h 3366"/>
              <a:gd name="T32" fmla="*/ 9197 w 11122"/>
              <a:gd name="T33" fmla="*/ 32 h 3366"/>
              <a:gd name="T34" fmla="*/ 9590 w 11122"/>
              <a:gd name="T35" fmla="*/ 147 h 3366"/>
              <a:gd name="T36" fmla="*/ 9953 w 11122"/>
              <a:gd name="T37" fmla="*/ 325 h 3366"/>
              <a:gd name="T38" fmla="*/ 10180 w 11122"/>
              <a:gd name="T39" fmla="*/ 507 h 3366"/>
              <a:gd name="T40" fmla="*/ 10279 w 11122"/>
              <a:gd name="T41" fmla="*/ 776 h 3366"/>
              <a:gd name="T42" fmla="*/ 9817 w 11122"/>
              <a:gd name="T43" fmla="*/ 1308 h 3366"/>
              <a:gd name="T44" fmla="*/ 9751 w 11122"/>
              <a:gd name="T45" fmla="*/ 1548 h 3366"/>
              <a:gd name="T46" fmla="*/ 10015 w 11122"/>
              <a:gd name="T47" fmla="*/ 1792 h 3366"/>
              <a:gd name="T48" fmla="*/ 10329 w 11122"/>
              <a:gd name="T49" fmla="*/ 2076 h 3366"/>
              <a:gd name="T50" fmla="*/ 10961 w 11122"/>
              <a:gd name="T51" fmla="*/ 2506 h 3366"/>
              <a:gd name="T52" fmla="*/ 11121 w 11122"/>
              <a:gd name="T53" fmla="*/ 2791 h 3366"/>
              <a:gd name="T54" fmla="*/ 10903 w 11122"/>
              <a:gd name="T55" fmla="*/ 3063 h 3366"/>
              <a:gd name="T56" fmla="*/ 10646 w 11122"/>
              <a:gd name="T57" fmla="*/ 3220 h 3366"/>
              <a:gd name="T58" fmla="*/ 9223 w 11122"/>
              <a:gd name="T59" fmla="*/ 3365 h 3366"/>
              <a:gd name="T60" fmla="*/ 8120 w 11122"/>
              <a:gd name="T61" fmla="*/ 3365 h 3366"/>
              <a:gd name="T62" fmla="*/ 7332 w 11122"/>
              <a:gd name="T63" fmla="*/ 3220 h 3366"/>
              <a:gd name="T64" fmla="*/ 6379 w 11122"/>
              <a:gd name="T65" fmla="*/ 3101 h 3366"/>
              <a:gd name="T66" fmla="*/ 4728 w 11122"/>
              <a:gd name="T67" fmla="*/ 2572 h 3366"/>
              <a:gd name="T68" fmla="*/ 3903 w 11122"/>
              <a:gd name="T69" fmla="*/ 2804 h 3366"/>
              <a:gd name="T70" fmla="*/ 2880 w 11122"/>
              <a:gd name="T71" fmla="*/ 2869 h 3366"/>
              <a:gd name="T72" fmla="*/ 1967 w 11122"/>
              <a:gd name="T73" fmla="*/ 2936 h 3366"/>
              <a:gd name="T74" fmla="*/ 1443 w 11122"/>
              <a:gd name="T75" fmla="*/ 2977 h 3366"/>
              <a:gd name="T76" fmla="*/ 861 w 11122"/>
              <a:gd name="T77" fmla="*/ 2936 h 3366"/>
              <a:gd name="T78" fmla="*/ 457 w 11122"/>
              <a:gd name="T79" fmla="*/ 2708 h 3366"/>
              <a:gd name="T80" fmla="*/ 115 w 11122"/>
              <a:gd name="T81" fmla="*/ 2444 h 3366"/>
              <a:gd name="T82" fmla="*/ 0 w 11122"/>
              <a:gd name="T83" fmla="*/ 2023 h 3366"/>
              <a:gd name="T84" fmla="*/ 259 w 11122"/>
              <a:gd name="T85" fmla="*/ 1639 h 3366"/>
              <a:gd name="T86" fmla="*/ 783 w 11122"/>
              <a:gd name="T87" fmla="*/ 1399 h 336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122"/>
              <a:gd name="T133" fmla="*/ 0 h 3366"/>
              <a:gd name="T134" fmla="*/ 11122 w 11122"/>
              <a:gd name="T135" fmla="*/ 3366 h 336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122" h="3366">
                <a:moveTo>
                  <a:pt x="783" y="1399"/>
                </a:moveTo>
                <a:lnTo>
                  <a:pt x="1443" y="1250"/>
                </a:lnTo>
                <a:lnTo>
                  <a:pt x="2186" y="887"/>
                </a:lnTo>
                <a:lnTo>
                  <a:pt x="2550" y="689"/>
                </a:lnTo>
                <a:lnTo>
                  <a:pt x="2714" y="589"/>
                </a:lnTo>
                <a:lnTo>
                  <a:pt x="2913" y="503"/>
                </a:lnTo>
                <a:lnTo>
                  <a:pt x="3218" y="301"/>
                </a:lnTo>
                <a:lnTo>
                  <a:pt x="3544" y="218"/>
                </a:lnTo>
                <a:lnTo>
                  <a:pt x="4266" y="90"/>
                </a:lnTo>
                <a:lnTo>
                  <a:pt x="5120" y="73"/>
                </a:lnTo>
                <a:lnTo>
                  <a:pt x="5913" y="218"/>
                </a:lnTo>
                <a:lnTo>
                  <a:pt x="6384" y="647"/>
                </a:lnTo>
                <a:lnTo>
                  <a:pt x="6858" y="647"/>
                </a:lnTo>
                <a:lnTo>
                  <a:pt x="7176" y="503"/>
                </a:lnTo>
                <a:lnTo>
                  <a:pt x="7646" y="218"/>
                </a:lnTo>
                <a:lnTo>
                  <a:pt x="8505" y="0"/>
                </a:lnTo>
                <a:lnTo>
                  <a:pt x="9197" y="32"/>
                </a:lnTo>
                <a:lnTo>
                  <a:pt x="9590" y="147"/>
                </a:lnTo>
                <a:lnTo>
                  <a:pt x="9953" y="325"/>
                </a:lnTo>
                <a:lnTo>
                  <a:pt x="10180" y="507"/>
                </a:lnTo>
                <a:lnTo>
                  <a:pt x="10279" y="776"/>
                </a:lnTo>
                <a:lnTo>
                  <a:pt x="9817" y="1308"/>
                </a:lnTo>
                <a:lnTo>
                  <a:pt x="9751" y="1548"/>
                </a:lnTo>
                <a:lnTo>
                  <a:pt x="10015" y="1792"/>
                </a:lnTo>
                <a:lnTo>
                  <a:pt x="10329" y="2076"/>
                </a:lnTo>
                <a:lnTo>
                  <a:pt x="10961" y="2506"/>
                </a:lnTo>
                <a:lnTo>
                  <a:pt x="11121" y="2791"/>
                </a:lnTo>
                <a:lnTo>
                  <a:pt x="10903" y="3063"/>
                </a:lnTo>
                <a:lnTo>
                  <a:pt x="10646" y="3220"/>
                </a:lnTo>
                <a:lnTo>
                  <a:pt x="9223" y="3365"/>
                </a:lnTo>
                <a:lnTo>
                  <a:pt x="8120" y="3365"/>
                </a:lnTo>
                <a:lnTo>
                  <a:pt x="7332" y="3220"/>
                </a:lnTo>
                <a:lnTo>
                  <a:pt x="6379" y="3101"/>
                </a:lnTo>
                <a:lnTo>
                  <a:pt x="4728" y="2572"/>
                </a:lnTo>
                <a:lnTo>
                  <a:pt x="3903" y="2804"/>
                </a:lnTo>
                <a:lnTo>
                  <a:pt x="2880" y="2869"/>
                </a:lnTo>
                <a:lnTo>
                  <a:pt x="1967" y="2936"/>
                </a:lnTo>
                <a:lnTo>
                  <a:pt x="1443" y="2977"/>
                </a:lnTo>
                <a:lnTo>
                  <a:pt x="861" y="2936"/>
                </a:lnTo>
                <a:lnTo>
                  <a:pt x="457" y="2708"/>
                </a:lnTo>
                <a:lnTo>
                  <a:pt x="115" y="2444"/>
                </a:lnTo>
                <a:lnTo>
                  <a:pt x="0" y="2023"/>
                </a:lnTo>
                <a:lnTo>
                  <a:pt x="259" y="1639"/>
                </a:lnTo>
                <a:lnTo>
                  <a:pt x="783" y="1399"/>
                </a:lnTo>
              </a:path>
            </a:pathLst>
          </a:custGeom>
          <a:solidFill>
            <a:srgbClr val="FF0000">
              <a:alpha val="25098"/>
            </a:srgbClr>
          </a:solidFill>
          <a:ln w="12573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14" name="Text Box 128"/>
          <p:cNvSpPr txBox="1">
            <a:spLocks noChangeArrowheads="1"/>
          </p:cNvSpPr>
          <p:nvPr/>
        </p:nvSpPr>
        <p:spPr bwMode="auto">
          <a:xfrm>
            <a:off x="3990975" y="3621088"/>
            <a:ext cx="3937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1813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FF0000"/>
                </a:solidFill>
                <a:latin typeface="Helvetica" pitchFamily="34" charset="0"/>
              </a:rPr>
              <a:t>PN</a:t>
            </a:r>
          </a:p>
        </p:txBody>
      </p:sp>
      <p:sp>
        <p:nvSpPr>
          <p:cNvPr id="26715" name="Line 129"/>
          <p:cNvSpPr>
            <a:spLocks noChangeShapeType="1"/>
          </p:cNvSpPr>
          <p:nvPr/>
        </p:nvSpPr>
        <p:spPr bwMode="auto">
          <a:xfrm flipV="1">
            <a:off x="1955800" y="5267325"/>
            <a:ext cx="230188" cy="365125"/>
          </a:xfrm>
          <a:prstGeom prst="line">
            <a:avLst/>
          </a:prstGeom>
          <a:noFill/>
          <a:ln w="126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16" name="Line 130"/>
          <p:cNvSpPr>
            <a:spLocks noChangeShapeType="1"/>
          </p:cNvSpPr>
          <p:nvPr/>
        </p:nvSpPr>
        <p:spPr bwMode="auto">
          <a:xfrm>
            <a:off x="2579688" y="5454650"/>
            <a:ext cx="557212" cy="7938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17" name="Line 131"/>
          <p:cNvSpPr>
            <a:spLocks noChangeShapeType="1"/>
          </p:cNvSpPr>
          <p:nvPr/>
        </p:nvSpPr>
        <p:spPr bwMode="auto">
          <a:xfrm>
            <a:off x="2809875" y="5305425"/>
            <a:ext cx="682625" cy="3651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18" name="Line 132"/>
          <p:cNvSpPr>
            <a:spLocks noChangeShapeType="1"/>
          </p:cNvSpPr>
          <p:nvPr/>
        </p:nvSpPr>
        <p:spPr bwMode="auto">
          <a:xfrm flipH="1">
            <a:off x="3716338" y="5075238"/>
            <a:ext cx="185737" cy="423862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19" name="Line 133"/>
          <p:cNvSpPr>
            <a:spLocks noChangeShapeType="1"/>
          </p:cNvSpPr>
          <p:nvPr/>
        </p:nvSpPr>
        <p:spPr bwMode="auto">
          <a:xfrm flipH="1">
            <a:off x="3498850" y="5230813"/>
            <a:ext cx="714375" cy="119062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20" name="Line 134"/>
          <p:cNvSpPr>
            <a:spLocks noChangeShapeType="1"/>
          </p:cNvSpPr>
          <p:nvPr/>
        </p:nvSpPr>
        <p:spPr bwMode="auto">
          <a:xfrm flipV="1">
            <a:off x="5372100" y="5630863"/>
            <a:ext cx="720725" cy="82550"/>
          </a:xfrm>
          <a:prstGeom prst="line">
            <a:avLst/>
          </a:prstGeom>
          <a:noFill/>
          <a:ln w="12600">
            <a:solidFill>
              <a:srgbClr val="0066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21" name="Line 135"/>
          <p:cNvSpPr>
            <a:spLocks noChangeShapeType="1"/>
          </p:cNvSpPr>
          <p:nvPr/>
        </p:nvSpPr>
        <p:spPr bwMode="auto">
          <a:xfrm flipV="1">
            <a:off x="5981700" y="5030788"/>
            <a:ext cx="460375" cy="111125"/>
          </a:xfrm>
          <a:prstGeom prst="line">
            <a:avLst/>
          </a:prstGeom>
          <a:noFill/>
          <a:ln w="126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22" name="Oval 139"/>
          <p:cNvSpPr>
            <a:spLocks noChangeArrowheads="1"/>
          </p:cNvSpPr>
          <p:nvPr/>
        </p:nvSpPr>
        <p:spPr bwMode="auto">
          <a:xfrm>
            <a:off x="5880100" y="5091113"/>
            <a:ext cx="157163" cy="88900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23" name="Oval 140"/>
          <p:cNvSpPr>
            <a:spLocks noChangeArrowheads="1"/>
          </p:cNvSpPr>
          <p:nvPr/>
        </p:nvSpPr>
        <p:spPr bwMode="auto">
          <a:xfrm>
            <a:off x="6345238" y="4986338"/>
            <a:ext cx="155575" cy="88900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24" name="Oval 141"/>
          <p:cNvSpPr>
            <a:spLocks noChangeArrowheads="1"/>
          </p:cNvSpPr>
          <p:nvPr/>
        </p:nvSpPr>
        <p:spPr bwMode="auto">
          <a:xfrm>
            <a:off x="5297488" y="5656263"/>
            <a:ext cx="155575" cy="88900"/>
          </a:xfrm>
          <a:prstGeom prst="ellipse">
            <a:avLst/>
          </a:prstGeom>
          <a:gradFill rotWithShape="0">
            <a:gsLst>
              <a:gs pos="0">
                <a:srgbClr val="FFCC99"/>
              </a:gs>
              <a:gs pos="100000">
                <a:srgbClr val="0066CC"/>
              </a:gs>
            </a:gsLst>
            <a:lin ang="10800000" scaled="1"/>
          </a:gra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25" name="Oval 142"/>
          <p:cNvSpPr>
            <a:spLocks noChangeArrowheads="1"/>
          </p:cNvSpPr>
          <p:nvPr/>
        </p:nvSpPr>
        <p:spPr bwMode="auto">
          <a:xfrm>
            <a:off x="6018213" y="5580063"/>
            <a:ext cx="155575" cy="88900"/>
          </a:xfrm>
          <a:prstGeom prst="ellipse">
            <a:avLst/>
          </a:prstGeom>
          <a:gradFill rotWithShape="0">
            <a:gsLst>
              <a:gs pos="0">
                <a:srgbClr val="008000"/>
              </a:gs>
              <a:gs pos="100000">
                <a:srgbClr val="0066CC"/>
              </a:gs>
            </a:gsLst>
            <a:lin ang="171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26" name="Oval 143"/>
          <p:cNvSpPr>
            <a:spLocks noChangeArrowheads="1"/>
          </p:cNvSpPr>
          <p:nvPr/>
        </p:nvSpPr>
        <p:spPr bwMode="auto">
          <a:xfrm>
            <a:off x="3063875" y="5416550"/>
            <a:ext cx="157163" cy="90488"/>
          </a:xfrm>
          <a:prstGeom prst="ellipse">
            <a:avLst/>
          </a:prstGeom>
          <a:solidFill>
            <a:srgbClr val="FF0000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27" name="Oval 144"/>
          <p:cNvSpPr>
            <a:spLocks noChangeArrowheads="1"/>
          </p:cNvSpPr>
          <p:nvPr/>
        </p:nvSpPr>
        <p:spPr bwMode="auto">
          <a:xfrm>
            <a:off x="3805238" y="5027613"/>
            <a:ext cx="157162" cy="88900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28" name="Oval 145"/>
          <p:cNvSpPr>
            <a:spLocks noChangeArrowheads="1"/>
          </p:cNvSpPr>
          <p:nvPr/>
        </p:nvSpPr>
        <p:spPr bwMode="auto">
          <a:xfrm>
            <a:off x="3416300" y="5283200"/>
            <a:ext cx="157163" cy="90488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0066CC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29" name="Oval 146"/>
          <p:cNvSpPr>
            <a:spLocks noChangeArrowheads="1"/>
          </p:cNvSpPr>
          <p:nvPr/>
        </p:nvSpPr>
        <p:spPr bwMode="auto">
          <a:xfrm>
            <a:off x="4119563" y="5170488"/>
            <a:ext cx="157162" cy="88900"/>
          </a:xfrm>
          <a:prstGeom prst="ellipse">
            <a:avLst/>
          </a:prstGeom>
          <a:gradFill rotWithShape="0">
            <a:gsLst>
              <a:gs pos="0">
                <a:srgbClr val="0066CC"/>
              </a:gs>
              <a:gs pos="100000">
                <a:srgbClr val="FFCC99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30" name="Oval 147"/>
          <p:cNvSpPr>
            <a:spLocks noChangeArrowheads="1"/>
          </p:cNvSpPr>
          <p:nvPr/>
        </p:nvSpPr>
        <p:spPr bwMode="auto">
          <a:xfrm>
            <a:off x="3409950" y="5002213"/>
            <a:ext cx="157163" cy="88900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31" name="Oval 148"/>
          <p:cNvSpPr>
            <a:spLocks noChangeArrowheads="1"/>
          </p:cNvSpPr>
          <p:nvPr/>
        </p:nvSpPr>
        <p:spPr bwMode="auto">
          <a:xfrm>
            <a:off x="2701925" y="5246688"/>
            <a:ext cx="155575" cy="90487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32" name="Oval 149"/>
          <p:cNvSpPr>
            <a:spLocks noChangeArrowheads="1"/>
          </p:cNvSpPr>
          <p:nvPr/>
        </p:nvSpPr>
        <p:spPr bwMode="auto">
          <a:xfrm>
            <a:off x="2471738" y="5407025"/>
            <a:ext cx="155575" cy="8890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33" name="Oval 150"/>
          <p:cNvSpPr>
            <a:spLocks noChangeArrowheads="1"/>
          </p:cNvSpPr>
          <p:nvPr/>
        </p:nvSpPr>
        <p:spPr bwMode="auto">
          <a:xfrm>
            <a:off x="2103438" y="5221288"/>
            <a:ext cx="155575" cy="8890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008000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34" name="Line 148"/>
          <p:cNvSpPr>
            <a:spLocks noChangeShapeType="1"/>
          </p:cNvSpPr>
          <p:nvPr/>
        </p:nvSpPr>
        <p:spPr bwMode="auto">
          <a:xfrm flipH="1">
            <a:off x="3679825" y="5502275"/>
            <a:ext cx="61913" cy="280988"/>
          </a:xfrm>
          <a:prstGeom prst="line">
            <a:avLst/>
          </a:prstGeom>
          <a:noFill/>
          <a:ln w="12600">
            <a:solidFill>
              <a:srgbClr val="0066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35" name="Line 149"/>
          <p:cNvSpPr>
            <a:spLocks noChangeShapeType="1"/>
          </p:cNvSpPr>
          <p:nvPr/>
        </p:nvSpPr>
        <p:spPr bwMode="auto">
          <a:xfrm flipH="1">
            <a:off x="3703638" y="5699125"/>
            <a:ext cx="334962" cy="85725"/>
          </a:xfrm>
          <a:prstGeom prst="line">
            <a:avLst/>
          </a:prstGeom>
          <a:noFill/>
          <a:ln w="12600">
            <a:solidFill>
              <a:srgbClr val="0066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36" name="Line 150"/>
          <p:cNvSpPr>
            <a:spLocks noChangeShapeType="1"/>
          </p:cNvSpPr>
          <p:nvPr/>
        </p:nvSpPr>
        <p:spPr bwMode="auto">
          <a:xfrm flipH="1" flipV="1">
            <a:off x="3744913" y="5499100"/>
            <a:ext cx="300037" cy="188913"/>
          </a:xfrm>
          <a:prstGeom prst="line">
            <a:avLst/>
          </a:prstGeom>
          <a:noFill/>
          <a:ln w="12600">
            <a:solidFill>
              <a:srgbClr val="0066CC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37" name="Oval 154"/>
          <p:cNvSpPr>
            <a:spLocks noChangeArrowheads="1"/>
          </p:cNvSpPr>
          <p:nvPr/>
        </p:nvSpPr>
        <p:spPr bwMode="auto">
          <a:xfrm>
            <a:off x="3589338" y="5762625"/>
            <a:ext cx="157162" cy="90488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38" name="Oval 155"/>
          <p:cNvSpPr>
            <a:spLocks noChangeArrowheads="1"/>
          </p:cNvSpPr>
          <p:nvPr/>
        </p:nvSpPr>
        <p:spPr bwMode="auto">
          <a:xfrm>
            <a:off x="3963988" y="5683250"/>
            <a:ext cx="155575" cy="90488"/>
          </a:xfrm>
          <a:prstGeom prst="ellipse">
            <a:avLst/>
          </a:prstGeom>
          <a:solidFill>
            <a:srgbClr val="0066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39" name="Oval 156"/>
          <p:cNvSpPr>
            <a:spLocks noChangeArrowheads="1"/>
          </p:cNvSpPr>
          <p:nvPr/>
        </p:nvSpPr>
        <p:spPr bwMode="auto">
          <a:xfrm>
            <a:off x="3643313" y="5441950"/>
            <a:ext cx="155575" cy="90488"/>
          </a:xfrm>
          <a:prstGeom prst="ellipse">
            <a:avLst/>
          </a:prstGeom>
          <a:solidFill>
            <a:srgbClr val="0066CC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40" name="Oval 157"/>
          <p:cNvSpPr>
            <a:spLocks noChangeArrowheads="1"/>
          </p:cNvSpPr>
          <p:nvPr/>
        </p:nvSpPr>
        <p:spPr bwMode="auto">
          <a:xfrm>
            <a:off x="3582988" y="4122738"/>
            <a:ext cx="157162" cy="90487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41" name="Oval 158"/>
          <p:cNvSpPr>
            <a:spLocks noChangeArrowheads="1"/>
          </p:cNvSpPr>
          <p:nvPr/>
        </p:nvSpPr>
        <p:spPr bwMode="auto">
          <a:xfrm>
            <a:off x="3957638" y="4041775"/>
            <a:ext cx="155575" cy="90488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42" name="Text Box 158"/>
          <p:cNvSpPr txBox="1">
            <a:spLocks noChangeArrowheads="1"/>
          </p:cNvSpPr>
          <p:nvPr/>
        </p:nvSpPr>
        <p:spPr bwMode="auto">
          <a:xfrm>
            <a:off x="7251700" y="5181600"/>
            <a:ext cx="1316038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Air IF 1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Air IF 2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Air IF 3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Dual Air IF</a:t>
            </a:r>
          </a:p>
          <a:p>
            <a:pPr>
              <a:lnSpc>
                <a:spcPct val="60000"/>
              </a:lnSpc>
              <a:spcBef>
                <a:spcPts val="750"/>
              </a:spcBef>
              <a:buClr>
                <a:srgbClr val="000000"/>
              </a:buClr>
              <a:buSzPct val="100000"/>
              <a:buFont typeface="Nokia Sans Wide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000000"/>
                </a:solidFill>
                <a:latin typeface="Nokia Sans Wide"/>
              </a:rPr>
              <a:t>Radio Controller</a:t>
            </a:r>
          </a:p>
        </p:txBody>
      </p:sp>
      <p:sp>
        <p:nvSpPr>
          <p:cNvPr id="26743" name="Oval 162"/>
          <p:cNvSpPr>
            <a:spLocks noChangeArrowheads="1"/>
          </p:cNvSpPr>
          <p:nvPr/>
        </p:nvSpPr>
        <p:spPr bwMode="auto">
          <a:xfrm>
            <a:off x="8494713" y="5192713"/>
            <a:ext cx="177800" cy="166687"/>
          </a:xfrm>
          <a:prstGeom prst="ellipse">
            <a:avLst/>
          </a:prstGeom>
          <a:solidFill>
            <a:srgbClr val="FC0128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44" name="Oval 163"/>
          <p:cNvSpPr>
            <a:spLocks noChangeArrowheads="1"/>
          </p:cNvSpPr>
          <p:nvPr/>
        </p:nvSpPr>
        <p:spPr bwMode="auto">
          <a:xfrm>
            <a:off x="8501063" y="5386388"/>
            <a:ext cx="177800" cy="166687"/>
          </a:xfrm>
          <a:prstGeom prst="ellipse">
            <a:avLst/>
          </a:prstGeom>
          <a:solidFill>
            <a:srgbClr val="3333CC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45" name="Oval 164"/>
          <p:cNvSpPr>
            <a:spLocks noChangeArrowheads="1"/>
          </p:cNvSpPr>
          <p:nvPr/>
        </p:nvSpPr>
        <p:spPr bwMode="auto">
          <a:xfrm>
            <a:off x="8507413" y="5570538"/>
            <a:ext cx="179387" cy="166687"/>
          </a:xfrm>
          <a:prstGeom prst="ellipse">
            <a:avLst/>
          </a:prstGeom>
          <a:solidFill>
            <a:srgbClr val="008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46" name="Oval 165"/>
          <p:cNvSpPr>
            <a:spLocks noChangeArrowheads="1"/>
          </p:cNvSpPr>
          <p:nvPr/>
        </p:nvSpPr>
        <p:spPr bwMode="auto">
          <a:xfrm>
            <a:off x="8504238" y="5765800"/>
            <a:ext cx="179387" cy="166688"/>
          </a:xfrm>
          <a:prstGeom prst="ellipse">
            <a:avLst/>
          </a:prstGeom>
          <a:gradFill rotWithShape="0">
            <a:gsLst>
              <a:gs pos="0">
                <a:srgbClr val="009900"/>
              </a:gs>
              <a:gs pos="100000">
                <a:srgbClr val="FC0128"/>
              </a:gs>
            </a:gsLst>
            <a:lin ang="10800000" scaled="1"/>
          </a:gra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47" name="Oval 166"/>
          <p:cNvSpPr>
            <a:spLocks noChangeArrowheads="1"/>
          </p:cNvSpPr>
          <p:nvPr/>
        </p:nvSpPr>
        <p:spPr bwMode="auto">
          <a:xfrm>
            <a:off x="8504238" y="5969000"/>
            <a:ext cx="179387" cy="166688"/>
          </a:xfrm>
          <a:prstGeom prst="ellipse">
            <a:avLst/>
          </a:prstGeom>
          <a:solidFill>
            <a:srgbClr val="FC0128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48" name="Oval 167"/>
          <p:cNvSpPr>
            <a:spLocks noChangeArrowheads="1"/>
          </p:cNvSpPr>
          <p:nvPr/>
        </p:nvSpPr>
        <p:spPr bwMode="auto">
          <a:xfrm>
            <a:off x="1874838" y="5594350"/>
            <a:ext cx="157162" cy="90488"/>
          </a:xfrm>
          <a:prstGeom prst="ellipse">
            <a:avLst/>
          </a:prstGeom>
          <a:solidFill>
            <a:srgbClr val="FF0000"/>
          </a:solidFill>
          <a:ln w="381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6749" name="Line 125"/>
          <p:cNvSpPr>
            <a:spLocks noChangeShapeType="1"/>
          </p:cNvSpPr>
          <p:nvPr/>
        </p:nvSpPr>
        <p:spPr bwMode="auto">
          <a:xfrm>
            <a:off x="1943100" y="220503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50" name="Line 126"/>
          <p:cNvSpPr>
            <a:spLocks noChangeShapeType="1"/>
          </p:cNvSpPr>
          <p:nvPr/>
        </p:nvSpPr>
        <p:spPr bwMode="auto">
          <a:xfrm>
            <a:off x="2171700" y="186213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51" name="Line 127"/>
          <p:cNvSpPr>
            <a:spLocks noChangeShapeType="1"/>
          </p:cNvSpPr>
          <p:nvPr/>
        </p:nvSpPr>
        <p:spPr bwMode="auto">
          <a:xfrm>
            <a:off x="2671763" y="140017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52" name="Line 128"/>
          <p:cNvSpPr>
            <a:spLocks noChangeShapeType="1"/>
          </p:cNvSpPr>
          <p:nvPr/>
        </p:nvSpPr>
        <p:spPr bwMode="auto">
          <a:xfrm>
            <a:off x="2557463" y="204787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53" name="Line 129"/>
          <p:cNvSpPr>
            <a:spLocks noChangeShapeType="1"/>
          </p:cNvSpPr>
          <p:nvPr/>
        </p:nvSpPr>
        <p:spPr bwMode="auto">
          <a:xfrm>
            <a:off x="2781300" y="1885950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54" name="Line 130"/>
          <p:cNvSpPr>
            <a:spLocks noChangeShapeType="1"/>
          </p:cNvSpPr>
          <p:nvPr/>
        </p:nvSpPr>
        <p:spPr bwMode="auto">
          <a:xfrm>
            <a:off x="3143250" y="206216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55" name="Line 131"/>
          <p:cNvSpPr>
            <a:spLocks noChangeShapeType="1"/>
          </p:cNvSpPr>
          <p:nvPr/>
        </p:nvSpPr>
        <p:spPr bwMode="auto">
          <a:xfrm>
            <a:off x="3495675" y="164782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56" name="Line 132"/>
          <p:cNvSpPr>
            <a:spLocks noChangeShapeType="1"/>
          </p:cNvSpPr>
          <p:nvPr/>
        </p:nvSpPr>
        <p:spPr bwMode="auto">
          <a:xfrm>
            <a:off x="3767138" y="1652588"/>
            <a:ext cx="109537" cy="17764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57" name="Line 133"/>
          <p:cNvSpPr>
            <a:spLocks noChangeShapeType="1"/>
          </p:cNvSpPr>
          <p:nvPr/>
        </p:nvSpPr>
        <p:spPr bwMode="auto">
          <a:xfrm>
            <a:off x="4200525" y="181451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58" name="Line 134"/>
          <p:cNvSpPr>
            <a:spLocks noChangeShapeType="1"/>
          </p:cNvSpPr>
          <p:nvPr/>
        </p:nvSpPr>
        <p:spPr bwMode="auto">
          <a:xfrm flipH="1">
            <a:off x="3890963" y="1652588"/>
            <a:ext cx="176212" cy="17668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59" name="Line 135"/>
          <p:cNvSpPr>
            <a:spLocks noChangeShapeType="1"/>
          </p:cNvSpPr>
          <p:nvPr/>
        </p:nvSpPr>
        <p:spPr bwMode="auto">
          <a:xfrm>
            <a:off x="3657600" y="241458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60" name="Line 136"/>
          <p:cNvSpPr>
            <a:spLocks noChangeShapeType="1"/>
          </p:cNvSpPr>
          <p:nvPr/>
        </p:nvSpPr>
        <p:spPr bwMode="auto">
          <a:xfrm>
            <a:off x="5010150" y="1395413"/>
            <a:ext cx="152400" cy="17383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61" name="Line 137"/>
          <p:cNvSpPr>
            <a:spLocks noChangeShapeType="1"/>
          </p:cNvSpPr>
          <p:nvPr/>
        </p:nvSpPr>
        <p:spPr bwMode="auto">
          <a:xfrm>
            <a:off x="5381625" y="2300288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62" name="Line 138"/>
          <p:cNvSpPr>
            <a:spLocks noChangeShapeType="1"/>
          </p:cNvSpPr>
          <p:nvPr/>
        </p:nvSpPr>
        <p:spPr bwMode="auto">
          <a:xfrm>
            <a:off x="5953125" y="1733550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63" name="Line 139"/>
          <p:cNvSpPr>
            <a:spLocks noChangeShapeType="1"/>
          </p:cNvSpPr>
          <p:nvPr/>
        </p:nvSpPr>
        <p:spPr bwMode="auto">
          <a:xfrm>
            <a:off x="5757863" y="2124075"/>
            <a:ext cx="0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64" name="Line 140"/>
          <p:cNvSpPr>
            <a:spLocks noChangeShapeType="1"/>
          </p:cNvSpPr>
          <p:nvPr/>
        </p:nvSpPr>
        <p:spPr bwMode="auto">
          <a:xfrm>
            <a:off x="6419850" y="162401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65" name="Line 141"/>
          <p:cNvSpPr>
            <a:spLocks noChangeShapeType="1"/>
          </p:cNvSpPr>
          <p:nvPr/>
        </p:nvSpPr>
        <p:spPr bwMode="auto">
          <a:xfrm>
            <a:off x="5562600" y="1395413"/>
            <a:ext cx="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66" name="Line 142"/>
          <p:cNvSpPr>
            <a:spLocks noChangeShapeType="1"/>
          </p:cNvSpPr>
          <p:nvPr/>
        </p:nvSpPr>
        <p:spPr bwMode="auto">
          <a:xfrm>
            <a:off x="6067425" y="2209800"/>
            <a:ext cx="33338" cy="17573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67" name="Line 143"/>
          <p:cNvSpPr>
            <a:spLocks noChangeShapeType="1"/>
          </p:cNvSpPr>
          <p:nvPr/>
        </p:nvSpPr>
        <p:spPr bwMode="auto">
          <a:xfrm flipH="1">
            <a:off x="6115050" y="2214563"/>
            <a:ext cx="185738" cy="176212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68" name="Line 144"/>
          <p:cNvSpPr>
            <a:spLocks noChangeShapeType="1"/>
          </p:cNvSpPr>
          <p:nvPr/>
        </p:nvSpPr>
        <p:spPr bwMode="auto">
          <a:xfrm flipH="1">
            <a:off x="5162550" y="1366838"/>
            <a:ext cx="152400" cy="175736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69" name="Freeform 20"/>
          <p:cNvSpPr>
            <a:spLocks noChangeArrowheads="1"/>
          </p:cNvSpPr>
          <p:nvPr/>
        </p:nvSpPr>
        <p:spPr bwMode="auto">
          <a:xfrm>
            <a:off x="5226050" y="1349375"/>
            <a:ext cx="177800" cy="80963"/>
          </a:xfrm>
          <a:custGeom>
            <a:avLst/>
            <a:gdLst>
              <a:gd name="T0" fmla="*/ 116 w 495"/>
              <a:gd name="T1" fmla="*/ 0 h 226"/>
              <a:gd name="T2" fmla="*/ 494 w 495"/>
              <a:gd name="T3" fmla="*/ 0 h 226"/>
              <a:gd name="T4" fmla="*/ 376 w 495"/>
              <a:gd name="T5" fmla="*/ 225 h 226"/>
              <a:gd name="T6" fmla="*/ 0 w 495"/>
              <a:gd name="T7" fmla="*/ 225 h 226"/>
              <a:gd name="T8" fmla="*/ 11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70" name="Freeform 21"/>
          <p:cNvSpPr>
            <a:spLocks noChangeArrowheads="1"/>
          </p:cNvSpPr>
          <p:nvPr/>
        </p:nvSpPr>
        <p:spPr bwMode="auto">
          <a:xfrm>
            <a:off x="5303838" y="2247900"/>
            <a:ext cx="177800" cy="80963"/>
          </a:xfrm>
          <a:custGeom>
            <a:avLst/>
            <a:gdLst>
              <a:gd name="T0" fmla="*/ 116 w 494"/>
              <a:gd name="T1" fmla="*/ 0 h 225"/>
              <a:gd name="T2" fmla="*/ 493 w 494"/>
              <a:gd name="T3" fmla="*/ 0 h 225"/>
              <a:gd name="T4" fmla="*/ 375 w 494"/>
              <a:gd name="T5" fmla="*/ 224 h 225"/>
              <a:gd name="T6" fmla="*/ 0 w 494"/>
              <a:gd name="T7" fmla="*/ 224 h 225"/>
              <a:gd name="T8" fmla="*/ 116 w 494"/>
              <a:gd name="T9" fmla="*/ 0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4"/>
              <a:gd name="T16" fmla="*/ 0 h 225"/>
              <a:gd name="T17" fmla="*/ 494 w 494"/>
              <a:gd name="T18" fmla="*/ 225 h 2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4" h="225">
                <a:moveTo>
                  <a:pt x="116" y="0"/>
                </a:moveTo>
                <a:lnTo>
                  <a:pt x="493" y="0"/>
                </a:lnTo>
                <a:lnTo>
                  <a:pt x="375" y="224"/>
                </a:lnTo>
                <a:lnTo>
                  <a:pt x="0" y="224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71" name="Freeform 22"/>
          <p:cNvSpPr>
            <a:spLocks noChangeArrowheads="1"/>
          </p:cNvSpPr>
          <p:nvPr/>
        </p:nvSpPr>
        <p:spPr bwMode="auto">
          <a:xfrm>
            <a:off x="4918075" y="1363663"/>
            <a:ext cx="179388" cy="80962"/>
          </a:xfrm>
          <a:custGeom>
            <a:avLst/>
            <a:gdLst>
              <a:gd name="T0" fmla="*/ 118 w 499"/>
              <a:gd name="T1" fmla="*/ 0 h 226"/>
              <a:gd name="T2" fmla="*/ 498 w 499"/>
              <a:gd name="T3" fmla="*/ 0 h 226"/>
              <a:gd name="T4" fmla="*/ 379 w 499"/>
              <a:gd name="T5" fmla="*/ 225 h 226"/>
              <a:gd name="T6" fmla="*/ 0 w 499"/>
              <a:gd name="T7" fmla="*/ 225 h 226"/>
              <a:gd name="T8" fmla="*/ 118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8" y="0"/>
                </a:moveTo>
                <a:lnTo>
                  <a:pt x="498" y="0"/>
                </a:lnTo>
                <a:lnTo>
                  <a:pt x="379" y="225"/>
                </a:lnTo>
                <a:lnTo>
                  <a:pt x="0" y="225"/>
                </a:lnTo>
                <a:lnTo>
                  <a:pt x="118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72" name="Freeform 26"/>
          <p:cNvSpPr>
            <a:spLocks noChangeArrowheads="1"/>
          </p:cNvSpPr>
          <p:nvPr/>
        </p:nvSpPr>
        <p:spPr bwMode="auto">
          <a:xfrm>
            <a:off x="5986463" y="2174875"/>
            <a:ext cx="177800" cy="80963"/>
          </a:xfrm>
          <a:custGeom>
            <a:avLst/>
            <a:gdLst>
              <a:gd name="T0" fmla="*/ 116 w 495"/>
              <a:gd name="T1" fmla="*/ 0 h 226"/>
              <a:gd name="T2" fmla="*/ 494 w 495"/>
              <a:gd name="T3" fmla="*/ 0 h 226"/>
              <a:gd name="T4" fmla="*/ 376 w 495"/>
              <a:gd name="T5" fmla="*/ 225 h 226"/>
              <a:gd name="T6" fmla="*/ 0 w 495"/>
              <a:gd name="T7" fmla="*/ 225 h 226"/>
              <a:gd name="T8" fmla="*/ 11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73" name="Freeform 27"/>
          <p:cNvSpPr>
            <a:spLocks noChangeArrowheads="1"/>
          </p:cNvSpPr>
          <p:nvPr/>
        </p:nvSpPr>
        <p:spPr bwMode="auto">
          <a:xfrm>
            <a:off x="6229350" y="2174875"/>
            <a:ext cx="177800" cy="80963"/>
          </a:xfrm>
          <a:custGeom>
            <a:avLst/>
            <a:gdLst>
              <a:gd name="T0" fmla="*/ 117 w 495"/>
              <a:gd name="T1" fmla="*/ 0 h 226"/>
              <a:gd name="T2" fmla="*/ 494 w 495"/>
              <a:gd name="T3" fmla="*/ 0 h 226"/>
              <a:gd name="T4" fmla="*/ 376 w 495"/>
              <a:gd name="T5" fmla="*/ 225 h 226"/>
              <a:gd name="T6" fmla="*/ 0 w 495"/>
              <a:gd name="T7" fmla="*/ 225 h 226"/>
              <a:gd name="T8" fmla="*/ 117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74" name="Freeform 30"/>
          <p:cNvSpPr>
            <a:spLocks noChangeArrowheads="1"/>
          </p:cNvSpPr>
          <p:nvPr/>
        </p:nvSpPr>
        <p:spPr bwMode="auto">
          <a:xfrm>
            <a:off x="5473700" y="1346200"/>
            <a:ext cx="179388" cy="80963"/>
          </a:xfrm>
          <a:custGeom>
            <a:avLst/>
            <a:gdLst>
              <a:gd name="T0" fmla="*/ 118 w 500"/>
              <a:gd name="T1" fmla="*/ 0 h 226"/>
              <a:gd name="T2" fmla="*/ 499 w 500"/>
              <a:gd name="T3" fmla="*/ 0 h 226"/>
              <a:gd name="T4" fmla="*/ 381 w 500"/>
              <a:gd name="T5" fmla="*/ 225 h 226"/>
              <a:gd name="T6" fmla="*/ 0 w 500"/>
              <a:gd name="T7" fmla="*/ 225 h 226"/>
              <a:gd name="T8" fmla="*/ 118 w 500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00"/>
              <a:gd name="T16" fmla="*/ 0 h 226"/>
              <a:gd name="T17" fmla="*/ 500 w 500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00" h="226">
                <a:moveTo>
                  <a:pt x="118" y="0"/>
                </a:moveTo>
                <a:lnTo>
                  <a:pt x="499" y="0"/>
                </a:lnTo>
                <a:lnTo>
                  <a:pt x="381" y="225"/>
                </a:lnTo>
                <a:lnTo>
                  <a:pt x="0" y="225"/>
                </a:lnTo>
                <a:lnTo>
                  <a:pt x="118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75" name="Freeform 35"/>
          <p:cNvSpPr>
            <a:spLocks noChangeArrowheads="1"/>
          </p:cNvSpPr>
          <p:nvPr/>
        </p:nvSpPr>
        <p:spPr bwMode="auto">
          <a:xfrm>
            <a:off x="2698750" y="1836738"/>
            <a:ext cx="177800" cy="80962"/>
          </a:xfrm>
          <a:custGeom>
            <a:avLst/>
            <a:gdLst>
              <a:gd name="T0" fmla="*/ 116 w 495"/>
              <a:gd name="T1" fmla="*/ 0 h 226"/>
              <a:gd name="T2" fmla="*/ 494 w 495"/>
              <a:gd name="T3" fmla="*/ 0 h 226"/>
              <a:gd name="T4" fmla="*/ 376 w 495"/>
              <a:gd name="T5" fmla="*/ 225 h 226"/>
              <a:gd name="T6" fmla="*/ 0 w 495"/>
              <a:gd name="T7" fmla="*/ 225 h 226"/>
              <a:gd name="T8" fmla="*/ 11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76" name="Freeform 36"/>
          <p:cNvSpPr>
            <a:spLocks noChangeArrowheads="1"/>
          </p:cNvSpPr>
          <p:nvPr/>
        </p:nvSpPr>
        <p:spPr bwMode="auto">
          <a:xfrm>
            <a:off x="3049588" y="2011363"/>
            <a:ext cx="177800" cy="80962"/>
          </a:xfrm>
          <a:custGeom>
            <a:avLst/>
            <a:gdLst>
              <a:gd name="T0" fmla="*/ 116 w 495"/>
              <a:gd name="T1" fmla="*/ 0 h 226"/>
              <a:gd name="T2" fmla="*/ 494 w 495"/>
              <a:gd name="T3" fmla="*/ 0 h 226"/>
              <a:gd name="T4" fmla="*/ 376 w 495"/>
              <a:gd name="T5" fmla="*/ 225 h 226"/>
              <a:gd name="T6" fmla="*/ 0 w 495"/>
              <a:gd name="T7" fmla="*/ 225 h 226"/>
              <a:gd name="T8" fmla="*/ 11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77" name="Freeform 37"/>
          <p:cNvSpPr>
            <a:spLocks noChangeArrowheads="1"/>
          </p:cNvSpPr>
          <p:nvPr/>
        </p:nvSpPr>
        <p:spPr bwMode="auto">
          <a:xfrm>
            <a:off x="1857375" y="2147888"/>
            <a:ext cx="177800" cy="80962"/>
          </a:xfrm>
          <a:custGeom>
            <a:avLst/>
            <a:gdLst>
              <a:gd name="T0" fmla="*/ 116 w 495"/>
              <a:gd name="T1" fmla="*/ 0 h 226"/>
              <a:gd name="T2" fmla="*/ 494 w 495"/>
              <a:gd name="T3" fmla="*/ 0 h 226"/>
              <a:gd name="T4" fmla="*/ 376 w 495"/>
              <a:gd name="T5" fmla="*/ 225 h 226"/>
              <a:gd name="T6" fmla="*/ 0 w 495"/>
              <a:gd name="T7" fmla="*/ 225 h 226"/>
              <a:gd name="T8" fmla="*/ 11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78" name="Freeform 38"/>
          <p:cNvSpPr>
            <a:spLocks noChangeArrowheads="1"/>
          </p:cNvSpPr>
          <p:nvPr/>
        </p:nvSpPr>
        <p:spPr bwMode="auto">
          <a:xfrm>
            <a:off x="4108450" y="1765300"/>
            <a:ext cx="177800" cy="80963"/>
          </a:xfrm>
          <a:custGeom>
            <a:avLst/>
            <a:gdLst>
              <a:gd name="T0" fmla="*/ 117 w 495"/>
              <a:gd name="T1" fmla="*/ 0 h 226"/>
              <a:gd name="T2" fmla="*/ 494 w 495"/>
              <a:gd name="T3" fmla="*/ 0 h 226"/>
              <a:gd name="T4" fmla="*/ 377 w 495"/>
              <a:gd name="T5" fmla="*/ 225 h 226"/>
              <a:gd name="T6" fmla="*/ 0 w 495"/>
              <a:gd name="T7" fmla="*/ 225 h 226"/>
              <a:gd name="T8" fmla="*/ 117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7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79" name="Freeform 39"/>
          <p:cNvSpPr>
            <a:spLocks noChangeArrowheads="1"/>
          </p:cNvSpPr>
          <p:nvPr/>
        </p:nvSpPr>
        <p:spPr bwMode="auto">
          <a:xfrm>
            <a:off x="3679825" y="1614488"/>
            <a:ext cx="179388" cy="80962"/>
          </a:xfrm>
          <a:custGeom>
            <a:avLst/>
            <a:gdLst>
              <a:gd name="T0" fmla="*/ 117 w 499"/>
              <a:gd name="T1" fmla="*/ 0 h 226"/>
              <a:gd name="T2" fmla="*/ 498 w 499"/>
              <a:gd name="T3" fmla="*/ 0 h 226"/>
              <a:gd name="T4" fmla="*/ 379 w 499"/>
              <a:gd name="T5" fmla="*/ 225 h 226"/>
              <a:gd name="T6" fmla="*/ 0 w 499"/>
              <a:gd name="T7" fmla="*/ 225 h 226"/>
              <a:gd name="T8" fmla="*/ 117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7" y="0"/>
                </a:moveTo>
                <a:lnTo>
                  <a:pt x="498" y="0"/>
                </a:lnTo>
                <a:lnTo>
                  <a:pt x="379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80" name="Freeform 40"/>
          <p:cNvSpPr>
            <a:spLocks noChangeArrowheads="1"/>
          </p:cNvSpPr>
          <p:nvPr/>
        </p:nvSpPr>
        <p:spPr bwMode="auto">
          <a:xfrm>
            <a:off x="3987800" y="1622425"/>
            <a:ext cx="177800" cy="80963"/>
          </a:xfrm>
          <a:custGeom>
            <a:avLst/>
            <a:gdLst>
              <a:gd name="T0" fmla="*/ 117 w 495"/>
              <a:gd name="T1" fmla="*/ 0 h 226"/>
              <a:gd name="T2" fmla="*/ 494 w 495"/>
              <a:gd name="T3" fmla="*/ 0 h 226"/>
              <a:gd name="T4" fmla="*/ 376 w 495"/>
              <a:gd name="T5" fmla="*/ 225 h 226"/>
              <a:gd name="T6" fmla="*/ 0 w 495"/>
              <a:gd name="T7" fmla="*/ 225 h 226"/>
              <a:gd name="T8" fmla="*/ 117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81" name="Freeform 51"/>
          <p:cNvSpPr>
            <a:spLocks noChangeArrowheads="1"/>
          </p:cNvSpPr>
          <p:nvPr/>
        </p:nvSpPr>
        <p:spPr bwMode="auto">
          <a:xfrm>
            <a:off x="2460625" y="2001838"/>
            <a:ext cx="179388" cy="80962"/>
          </a:xfrm>
          <a:custGeom>
            <a:avLst/>
            <a:gdLst>
              <a:gd name="T0" fmla="*/ 118 w 499"/>
              <a:gd name="T1" fmla="*/ 0 h 226"/>
              <a:gd name="T2" fmla="*/ 498 w 499"/>
              <a:gd name="T3" fmla="*/ 0 h 226"/>
              <a:gd name="T4" fmla="*/ 380 w 499"/>
              <a:gd name="T5" fmla="*/ 225 h 226"/>
              <a:gd name="T6" fmla="*/ 0 w 499"/>
              <a:gd name="T7" fmla="*/ 225 h 226"/>
              <a:gd name="T8" fmla="*/ 118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8" y="0"/>
                </a:moveTo>
                <a:lnTo>
                  <a:pt x="498" y="0"/>
                </a:lnTo>
                <a:lnTo>
                  <a:pt x="380" y="225"/>
                </a:lnTo>
                <a:lnTo>
                  <a:pt x="0" y="225"/>
                </a:lnTo>
                <a:lnTo>
                  <a:pt x="118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82" name="Freeform 53"/>
          <p:cNvSpPr>
            <a:spLocks noChangeArrowheads="1"/>
          </p:cNvSpPr>
          <p:nvPr/>
        </p:nvSpPr>
        <p:spPr bwMode="auto">
          <a:xfrm>
            <a:off x="2087563" y="1838325"/>
            <a:ext cx="177800" cy="80963"/>
          </a:xfrm>
          <a:custGeom>
            <a:avLst/>
            <a:gdLst>
              <a:gd name="T0" fmla="*/ 117 w 495"/>
              <a:gd name="T1" fmla="*/ 0 h 226"/>
              <a:gd name="T2" fmla="*/ 494 w 495"/>
              <a:gd name="T3" fmla="*/ 0 h 226"/>
              <a:gd name="T4" fmla="*/ 375 w 495"/>
              <a:gd name="T5" fmla="*/ 225 h 226"/>
              <a:gd name="T6" fmla="*/ 0 w 495"/>
              <a:gd name="T7" fmla="*/ 225 h 226"/>
              <a:gd name="T8" fmla="*/ 117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7" y="0"/>
                </a:moveTo>
                <a:lnTo>
                  <a:pt x="494" y="0"/>
                </a:lnTo>
                <a:lnTo>
                  <a:pt x="375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83" name="Freeform 54"/>
          <p:cNvSpPr>
            <a:spLocks noChangeArrowheads="1"/>
          </p:cNvSpPr>
          <p:nvPr/>
        </p:nvSpPr>
        <p:spPr bwMode="auto">
          <a:xfrm>
            <a:off x="5675313" y="2076450"/>
            <a:ext cx="177800" cy="80963"/>
          </a:xfrm>
          <a:custGeom>
            <a:avLst/>
            <a:gdLst>
              <a:gd name="T0" fmla="*/ 116 w 494"/>
              <a:gd name="T1" fmla="*/ 0 h 226"/>
              <a:gd name="T2" fmla="*/ 493 w 494"/>
              <a:gd name="T3" fmla="*/ 0 h 226"/>
              <a:gd name="T4" fmla="*/ 375 w 494"/>
              <a:gd name="T5" fmla="*/ 225 h 226"/>
              <a:gd name="T6" fmla="*/ 0 w 494"/>
              <a:gd name="T7" fmla="*/ 225 h 226"/>
              <a:gd name="T8" fmla="*/ 116 w 494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4"/>
              <a:gd name="T16" fmla="*/ 0 h 226"/>
              <a:gd name="T17" fmla="*/ 494 w 494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4" h="226">
                <a:moveTo>
                  <a:pt x="116" y="0"/>
                </a:moveTo>
                <a:lnTo>
                  <a:pt x="493" y="0"/>
                </a:lnTo>
                <a:lnTo>
                  <a:pt x="375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84" name="Freeform 70"/>
          <p:cNvSpPr>
            <a:spLocks noChangeArrowheads="1"/>
          </p:cNvSpPr>
          <p:nvPr/>
        </p:nvSpPr>
        <p:spPr bwMode="auto">
          <a:xfrm>
            <a:off x="6332538" y="1582738"/>
            <a:ext cx="179387" cy="80962"/>
          </a:xfrm>
          <a:custGeom>
            <a:avLst/>
            <a:gdLst>
              <a:gd name="T0" fmla="*/ 117 w 500"/>
              <a:gd name="T1" fmla="*/ 0 h 226"/>
              <a:gd name="T2" fmla="*/ 499 w 500"/>
              <a:gd name="T3" fmla="*/ 0 h 226"/>
              <a:gd name="T4" fmla="*/ 381 w 500"/>
              <a:gd name="T5" fmla="*/ 225 h 226"/>
              <a:gd name="T6" fmla="*/ 0 w 500"/>
              <a:gd name="T7" fmla="*/ 225 h 226"/>
              <a:gd name="T8" fmla="*/ 117 w 500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00"/>
              <a:gd name="T16" fmla="*/ 0 h 226"/>
              <a:gd name="T17" fmla="*/ 500 w 500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00" h="226">
                <a:moveTo>
                  <a:pt x="117" y="0"/>
                </a:moveTo>
                <a:lnTo>
                  <a:pt x="499" y="0"/>
                </a:lnTo>
                <a:lnTo>
                  <a:pt x="381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85" name="Freeform 74"/>
          <p:cNvSpPr>
            <a:spLocks noChangeArrowheads="1"/>
          </p:cNvSpPr>
          <p:nvPr/>
        </p:nvSpPr>
        <p:spPr bwMode="auto">
          <a:xfrm>
            <a:off x="5861050" y="1684338"/>
            <a:ext cx="177800" cy="80962"/>
          </a:xfrm>
          <a:custGeom>
            <a:avLst/>
            <a:gdLst>
              <a:gd name="T0" fmla="*/ 116 w 495"/>
              <a:gd name="T1" fmla="*/ 0 h 226"/>
              <a:gd name="T2" fmla="*/ 494 w 495"/>
              <a:gd name="T3" fmla="*/ 0 h 226"/>
              <a:gd name="T4" fmla="*/ 377 w 495"/>
              <a:gd name="T5" fmla="*/ 225 h 226"/>
              <a:gd name="T6" fmla="*/ 0 w 495"/>
              <a:gd name="T7" fmla="*/ 225 h 226"/>
              <a:gd name="T8" fmla="*/ 11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7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86" name="Freeform 76"/>
          <p:cNvSpPr>
            <a:spLocks noChangeArrowheads="1"/>
          </p:cNvSpPr>
          <p:nvPr/>
        </p:nvSpPr>
        <p:spPr bwMode="auto">
          <a:xfrm>
            <a:off x="2573338" y="1358900"/>
            <a:ext cx="177800" cy="80963"/>
          </a:xfrm>
          <a:custGeom>
            <a:avLst/>
            <a:gdLst>
              <a:gd name="T0" fmla="*/ 116 w 495"/>
              <a:gd name="T1" fmla="*/ 0 h 226"/>
              <a:gd name="T2" fmla="*/ 494 w 495"/>
              <a:gd name="T3" fmla="*/ 0 h 226"/>
              <a:gd name="T4" fmla="*/ 376 w 495"/>
              <a:gd name="T5" fmla="*/ 225 h 226"/>
              <a:gd name="T6" fmla="*/ 0 w 495"/>
              <a:gd name="T7" fmla="*/ 225 h 226"/>
              <a:gd name="T8" fmla="*/ 11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2844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87" name="Freeform 78"/>
          <p:cNvSpPr>
            <a:spLocks noChangeArrowheads="1"/>
          </p:cNvSpPr>
          <p:nvPr/>
        </p:nvSpPr>
        <p:spPr bwMode="auto">
          <a:xfrm>
            <a:off x="3409950" y="1587500"/>
            <a:ext cx="179388" cy="80963"/>
          </a:xfrm>
          <a:custGeom>
            <a:avLst/>
            <a:gdLst>
              <a:gd name="T0" fmla="*/ 117 w 499"/>
              <a:gd name="T1" fmla="*/ 0 h 226"/>
              <a:gd name="T2" fmla="*/ 498 w 499"/>
              <a:gd name="T3" fmla="*/ 0 h 226"/>
              <a:gd name="T4" fmla="*/ 379 w 499"/>
              <a:gd name="T5" fmla="*/ 225 h 226"/>
              <a:gd name="T6" fmla="*/ 0 w 499"/>
              <a:gd name="T7" fmla="*/ 225 h 226"/>
              <a:gd name="T8" fmla="*/ 117 w 499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9"/>
              <a:gd name="T16" fmla="*/ 0 h 226"/>
              <a:gd name="T17" fmla="*/ 499 w 499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9" h="226">
                <a:moveTo>
                  <a:pt x="117" y="0"/>
                </a:moveTo>
                <a:lnTo>
                  <a:pt x="498" y="0"/>
                </a:lnTo>
                <a:lnTo>
                  <a:pt x="379" y="225"/>
                </a:lnTo>
                <a:lnTo>
                  <a:pt x="0" y="225"/>
                </a:lnTo>
                <a:lnTo>
                  <a:pt x="117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788" name="Freeform 160"/>
          <p:cNvSpPr>
            <a:spLocks noChangeArrowheads="1"/>
          </p:cNvSpPr>
          <p:nvPr/>
        </p:nvSpPr>
        <p:spPr bwMode="auto">
          <a:xfrm>
            <a:off x="3565525" y="2370138"/>
            <a:ext cx="177800" cy="80962"/>
          </a:xfrm>
          <a:custGeom>
            <a:avLst/>
            <a:gdLst>
              <a:gd name="T0" fmla="*/ 116 w 495"/>
              <a:gd name="T1" fmla="*/ 0 h 226"/>
              <a:gd name="T2" fmla="*/ 494 w 495"/>
              <a:gd name="T3" fmla="*/ 0 h 226"/>
              <a:gd name="T4" fmla="*/ 376 w 495"/>
              <a:gd name="T5" fmla="*/ 225 h 226"/>
              <a:gd name="T6" fmla="*/ 0 w 495"/>
              <a:gd name="T7" fmla="*/ 225 h 226"/>
              <a:gd name="T8" fmla="*/ 116 w 495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5"/>
              <a:gd name="T16" fmla="*/ 0 h 226"/>
              <a:gd name="T17" fmla="*/ 495 w 495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5" h="226">
                <a:moveTo>
                  <a:pt x="116" y="0"/>
                </a:moveTo>
                <a:lnTo>
                  <a:pt x="494" y="0"/>
                </a:lnTo>
                <a:lnTo>
                  <a:pt x="376" y="225"/>
                </a:lnTo>
                <a:lnTo>
                  <a:pt x="0" y="225"/>
                </a:lnTo>
                <a:lnTo>
                  <a:pt x="116" y="0"/>
                </a:lnTo>
              </a:path>
            </a:pathLst>
          </a:custGeom>
          <a:solidFill>
            <a:srgbClr val="FFFFFF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7" name="Slide Number Placeholder 16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574DAE-F41D-47B7-A57B-179A8771728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68" name="Footer Placeholder 16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2011 Delft University of Technology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Network Level Foreign Comm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5925" y="1912938"/>
            <a:ext cx="5772150" cy="342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E4B417-9E8B-4B4D-939D-EB7E4CFE9EAD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8438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Service Level Foreign Comm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5925" y="1752600"/>
            <a:ext cx="57721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ADA70D-8DF7-453E-B9E4-2F09F6A0D36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9462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Service vs. Network Level</a:t>
            </a:r>
            <a:endParaRPr lang="nl-NL" smtClean="0"/>
          </a:p>
        </p:txBody>
      </p:sp>
      <p:sp>
        <p:nvSpPr>
          <p:cNvPr id="20482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Service Level:</a:t>
            </a:r>
          </a:p>
          <a:p>
            <a:pPr lvl="1"/>
            <a:r>
              <a:rPr lang="en-US" smtClean="0"/>
              <a:t>Using Service-Level Proxies</a:t>
            </a:r>
          </a:p>
          <a:p>
            <a:pPr lvl="1"/>
            <a:r>
              <a:rPr lang="en-US" smtClean="0"/>
              <a:t>Two sessions instead of one (mainly problem for TCP)</a:t>
            </a:r>
          </a:p>
          <a:p>
            <a:pPr lvl="1"/>
            <a:r>
              <a:rPr lang="en-US" smtClean="0"/>
              <a:t>Finer granularity access control</a:t>
            </a:r>
          </a:p>
          <a:p>
            <a:r>
              <a:rPr lang="en-US" smtClean="0"/>
              <a:t>Network Level:</a:t>
            </a:r>
          </a:p>
          <a:p>
            <a:pPr lvl="1"/>
            <a:r>
              <a:rPr lang="en-US" smtClean="0"/>
              <a:t>Using NAT/NAPT</a:t>
            </a:r>
          </a:p>
          <a:p>
            <a:pPr lvl="1"/>
            <a:r>
              <a:rPr lang="en-US" smtClean="0"/>
              <a:t>End-to-end IP connectivity</a:t>
            </a:r>
          </a:p>
          <a:p>
            <a:pPr lvl="1"/>
            <a:r>
              <a:rPr lang="en-US" smtClean="0"/>
              <a:t>Access control based on port numbers only</a:t>
            </a:r>
          </a:p>
        </p:txBody>
      </p:sp>
      <p:sp>
        <p:nvSpPr>
          <p:cNvPr id="20484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FDE3F9-F9AE-4993-8D14-C32280EC20E6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PN to PN Foreign Communication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325" y="1770063"/>
            <a:ext cx="7751763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CEE280-4E8F-4275-9EF6-E4D97A430EAD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151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Foreign Communication Mobility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" y="1600200"/>
            <a:ext cx="8039100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E7B512-B3D8-4F90-BC5A-4D776D96CF10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2534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Copyright 2011 Delft University of Technology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252</Words>
  <Application>Microsoft Office PowerPoint</Application>
  <PresentationFormat>On-screen Show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Personal Networks Foreign Communication</vt:lpstr>
      <vt:lpstr>Types of Foreign Communication</vt:lpstr>
      <vt:lpstr>Types of Foreign Communication</vt:lpstr>
      <vt:lpstr>Three Layer View (1)</vt:lpstr>
      <vt:lpstr>Network Level Foreign Comm</vt:lpstr>
      <vt:lpstr>Service Level Foreign Comm</vt:lpstr>
      <vt:lpstr>Service vs. Network Level</vt:lpstr>
      <vt:lpstr>PN to PN Foreign Communication</vt:lpstr>
      <vt:lpstr>Foreign Communication Mobility</vt:lpstr>
      <vt:lpstr>Foreign Communication Mobility</vt:lpstr>
      <vt:lpstr>Recap – Foreign Communication</vt:lpstr>
    </vt:vector>
  </TitlesOfParts>
  <Company>TU Delft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Networks</dc:title>
  <dc:creator>Martin Jacobsson</dc:creator>
  <cp:lastModifiedBy>Fransisca</cp:lastModifiedBy>
  <cp:revision>11</cp:revision>
  <dcterms:created xsi:type="dcterms:W3CDTF">2011-06-08T14:58:11Z</dcterms:created>
  <dcterms:modified xsi:type="dcterms:W3CDTF">2011-06-22T21:09:23Z</dcterms:modified>
</cp:coreProperties>
</file>