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Default Extension="emf" ContentType="image/x-emf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6"/>
  </p:notesMasterIdLst>
  <p:sldIdLst>
    <p:sldId id="256" r:id="rId2"/>
    <p:sldId id="258" r:id="rId3"/>
    <p:sldId id="259" r:id="rId4"/>
    <p:sldId id="261" r:id="rId5"/>
    <p:sldId id="262" r:id="rId6"/>
    <p:sldId id="268" r:id="rId7"/>
    <p:sldId id="296" r:id="rId8"/>
    <p:sldId id="297" r:id="rId9"/>
    <p:sldId id="298" r:id="rId10"/>
    <p:sldId id="299" r:id="rId11"/>
    <p:sldId id="300" r:id="rId12"/>
    <p:sldId id="301" r:id="rId13"/>
    <p:sldId id="302" r:id="rId14"/>
    <p:sldId id="303" r:id="rId15"/>
    <p:sldId id="305" r:id="rId16"/>
    <p:sldId id="304" r:id="rId17"/>
    <p:sldId id="277" r:id="rId18"/>
    <p:sldId id="306" r:id="rId19"/>
    <p:sldId id="292" r:id="rId20"/>
    <p:sldId id="294" r:id="rId21"/>
    <p:sldId id="295" r:id="rId22"/>
    <p:sldId id="307" r:id="rId23"/>
    <p:sldId id="291" r:id="rId24"/>
    <p:sldId id="317" r:id="rId25"/>
    <p:sldId id="278" r:id="rId26"/>
    <p:sldId id="312" r:id="rId27"/>
    <p:sldId id="313" r:id="rId28"/>
    <p:sldId id="279" r:id="rId29"/>
    <p:sldId id="314" r:id="rId30"/>
    <p:sldId id="318" r:id="rId31"/>
    <p:sldId id="320" r:id="rId32"/>
    <p:sldId id="319" r:id="rId33"/>
    <p:sldId id="315" r:id="rId34"/>
    <p:sldId id="316" r:id="rId35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CC"/>
    <a:srgbClr val="0000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50" autoAdjust="0"/>
    <p:restoredTop sz="94667" autoAdjust="0"/>
  </p:normalViewPr>
  <p:slideViewPr>
    <p:cSldViewPr>
      <p:cViewPr varScale="1">
        <p:scale>
          <a:sx n="110" d="100"/>
          <a:sy n="110" d="100"/>
        </p:scale>
        <p:origin x="-9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image" Target="../media/image14.emf"/><Relationship Id="rId1" Type="http://schemas.openxmlformats.org/officeDocument/2006/relationships/image" Target="../media/image13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FC23737D-0067-40AB-AD5B-A6ED5EB5F41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 userDrawn="1"/>
        </p:nvSpPr>
        <p:spPr bwMode="auto">
          <a:xfrm>
            <a:off x="0" y="6248400"/>
            <a:ext cx="9144000" cy="609600"/>
          </a:xfrm>
          <a:prstGeom prst="rect">
            <a:avLst/>
          </a:prstGeom>
          <a:solidFill>
            <a:srgbClr val="000099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nl-NL"/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685800" y="914400"/>
            <a:ext cx="7772400" cy="1470025"/>
          </a:xfrm>
        </p:spPr>
        <p:txBody>
          <a:bodyPr/>
          <a:lstStyle>
            <a:lvl1pPr algn="ctr">
              <a:defRPr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19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743200"/>
            <a:ext cx="6400800" cy="2895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Copyright 2011 Delft University of Technology</a:t>
            </a:r>
            <a:endParaRPr lang="en-US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6B0E99-B0F6-4FF0-865A-ACDC0579678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Copyright 2011 Delft University of Technology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FCE600-2E8A-4D12-B36B-D0D2932DA6C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52400"/>
            <a:ext cx="2057400" cy="59737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52400"/>
            <a:ext cx="6019800" cy="59737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Copyright 2011 Delft University of Technology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78C0A3-7A0C-4FDC-A04D-3ED472C9223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nl-NL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Copyright 2011 Delft University of Technology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1DF5E3-C1FF-4517-80D7-C2E5DA19D22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3568" y="1340769"/>
            <a:ext cx="7772400" cy="1368152"/>
          </a:xfrm>
        </p:spPr>
        <p:txBody>
          <a:bodyPr anchor="b"/>
          <a:lstStyle>
            <a:lvl1pPr marL="0" indent="0" algn="ctr">
              <a:lnSpc>
                <a:spcPts val="3200"/>
              </a:lnSpc>
              <a:buNone/>
              <a:defRPr sz="3600" b="1">
                <a:latin typeface="+mj-lt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noProof="0" dirty="0" smtClean="0"/>
              <a:t>Click to edit Master text styles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idx="13"/>
          </p:nvPr>
        </p:nvSpPr>
        <p:spPr>
          <a:xfrm>
            <a:off x="457200" y="3068960"/>
            <a:ext cx="8229600" cy="3057203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nl-NL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4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5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Copyright 2011 Delft University of Technology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6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025210-F670-4EF8-9250-4F0CE8CF69A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Copyright 2011 Delft University of Technology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BE54FA-1D04-4F82-930E-6762E7389F9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Copyright 2011 Delft University of Technology</a:t>
            </a: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10EEEB-C04E-4379-99B6-7BE7072648F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Copyright 2011 Delft University of Technology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AFE670-680C-467C-BC2B-37DFA1AC4F3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Copyright 2011 Delft University of Technology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2FEA89-7F8A-49A5-BB21-D59C0EE4BA1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Copyright 2011 Delft University of Technology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E64A76-51C1-42C6-93E5-AED33D47B8B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 smtClean="0"/>
              <a:t>Click icon to add picture</a:t>
            </a:r>
            <a:endParaRPr lang="nl-NL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Copyright 2011 Delft University of Technology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95E974-847E-416A-9F64-4DE966C70ED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0" y="0"/>
            <a:ext cx="9144000" cy="1143000"/>
          </a:xfrm>
          <a:prstGeom prst="rect">
            <a:avLst/>
          </a:prstGeom>
          <a:solidFill>
            <a:srgbClr val="0033CC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nl-NL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0" y="6248400"/>
            <a:ext cx="9144000" cy="609600"/>
          </a:xfrm>
          <a:prstGeom prst="rect">
            <a:avLst/>
          </a:prstGeom>
          <a:solidFill>
            <a:srgbClr val="000099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nl-NL"/>
          </a:p>
        </p:txBody>
      </p:sp>
      <p:sp>
        <p:nvSpPr>
          <p:cNvPr id="1741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28600"/>
            <a:ext cx="82296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741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341438"/>
            <a:ext cx="8229600" cy="4784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400800"/>
            <a:ext cx="21336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chemeClr val="bg1"/>
                </a:solidFill>
                <a:latin typeface="+mj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771800" y="6400800"/>
            <a:ext cx="36004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chemeClr val="bg1"/>
                </a:solidFill>
                <a:latin typeface="+mj-lt"/>
              </a:defRPr>
            </a:lvl1pPr>
          </a:lstStyle>
          <a:p>
            <a:pPr>
              <a:defRPr/>
            </a:pPr>
            <a:r>
              <a:rPr lang="en-US" smtClean="0"/>
              <a:t>Copyright 2011 Delft University of Technology</a:t>
            </a: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400800"/>
            <a:ext cx="21336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bg1"/>
                </a:solidFill>
                <a:latin typeface="+mj-lt"/>
              </a:defRPr>
            </a:lvl1pPr>
          </a:lstStyle>
          <a:p>
            <a:pPr>
              <a:defRPr/>
            </a:pPr>
            <a:fld id="{23443768-8368-461D-AA02-1D53DC1861A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033" name="Line 9"/>
          <p:cNvSpPr>
            <a:spLocks noChangeShapeType="1"/>
          </p:cNvSpPr>
          <p:nvPr/>
        </p:nvSpPr>
        <p:spPr bwMode="auto">
          <a:xfrm>
            <a:off x="0" y="1143000"/>
            <a:ext cx="9144000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59" r:id="rId2"/>
    <p:sldLayoutId id="2147483658" r:id="rId3"/>
    <p:sldLayoutId id="2147483657" r:id="rId4"/>
    <p:sldLayoutId id="2147483656" r:id="rId5"/>
    <p:sldLayoutId id="2147483655" r:id="rId6"/>
    <p:sldLayoutId id="2147483654" r:id="rId7"/>
    <p:sldLayoutId id="2147483653" r:id="rId8"/>
    <p:sldLayoutId id="2147483652" r:id="rId9"/>
    <p:sldLayoutId id="2147483651" r:id="rId10"/>
    <p:sldLayoutId id="2147483650" r:id="rId11"/>
  </p:sldLayoutIdLst>
  <p:hf hdr="0" dt="0"/>
  <p:txStyles>
    <p:titleStyle>
      <a:lvl1pPr algn="l" rtl="0" eaLnBrk="0" fontAlgn="base" hangingPunct="0">
        <a:lnSpc>
          <a:spcPts val="3800"/>
        </a:lnSpc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ts val="3800"/>
        </a:lnSpc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Calibri" pitchFamily="34" charset="0"/>
        </a:defRPr>
      </a:lvl2pPr>
      <a:lvl3pPr algn="l" rtl="0" eaLnBrk="0" fontAlgn="base" hangingPunct="0">
        <a:lnSpc>
          <a:spcPts val="3800"/>
        </a:lnSpc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Calibri" pitchFamily="34" charset="0"/>
        </a:defRPr>
      </a:lvl3pPr>
      <a:lvl4pPr algn="l" rtl="0" eaLnBrk="0" fontAlgn="base" hangingPunct="0">
        <a:lnSpc>
          <a:spcPts val="3800"/>
        </a:lnSpc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Calibri" pitchFamily="34" charset="0"/>
        </a:defRPr>
      </a:lvl4pPr>
      <a:lvl5pPr algn="l" rtl="0" eaLnBrk="0" fontAlgn="base" hangingPunct="0">
        <a:lnSpc>
          <a:spcPts val="3800"/>
        </a:lnSpc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Calibri" pitchFamily="34" charset="0"/>
        </a:defRPr>
      </a:lvl5pPr>
      <a:lvl6pPr marL="457200" algn="l" rtl="0" eaLnBrk="1" fontAlgn="base" hangingPunct="1">
        <a:lnSpc>
          <a:spcPts val="4400"/>
        </a:lnSpc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Calibri" pitchFamily="34" charset="0"/>
        </a:defRPr>
      </a:lvl6pPr>
      <a:lvl7pPr marL="914400" algn="l" rtl="0" eaLnBrk="1" fontAlgn="base" hangingPunct="1">
        <a:lnSpc>
          <a:spcPts val="4400"/>
        </a:lnSpc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Calibri" pitchFamily="34" charset="0"/>
        </a:defRPr>
      </a:lvl7pPr>
      <a:lvl8pPr marL="1371600" algn="l" rtl="0" eaLnBrk="1" fontAlgn="base" hangingPunct="1">
        <a:lnSpc>
          <a:spcPts val="4400"/>
        </a:lnSpc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Calibri" pitchFamily="34" charset="0"/>
        </a:defRPr>
      </a:lvl8pPr>
      <a:lvl9pPr marL="1828800" algn="l" rtl="0" eaLnBrk="1" fontAlgn="base" hangingPunct="1">
        <a:lnSpc>
          <a:spcPts val="4400"/>
        </a:lnSpc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7.bin"/><Relationship Id="rId13" Type="http://schemas.openxmlformats.org/officeDocument/2006/relationships/image" Target="../media/image19.emf"/><Relationship Id="rId18" Type="http://schemas.openxmlformats.org/officeDocument/2006/relationships/image" Target="../media/image24.png"/><Relationship Id="rId3" Type="http://schemas.openxmlformats.org/officeDocument/2006/relationships/oleObject" Target="../embeddings/oleObject2.bin"/><Relationship Id="rId7" Type="http://schemas.openxmlformats.org/officeDocument/2006/relationships/oleObject" Target="../embeddings/oleObject6.bin"/><Relationship Id="rId12" Type="http://schemas.openxmlformats.org/officeDocument/2006/relationships/image" Target="../media/image18.png"/><Relationship Id="rId17" Type="http://schemas.openxmlformats.org/officeDocument/2006/relationships/image" Target="../media/image23.emf"/><Relationship Id="rId2" Type="http://schemas.openxmlformats.org/officeDocument/2006/relationships/slideLayout" Target="../slideLayouts/slideLayout6.xml"/><Relationship Id="rId16" Type="http://schemas.openxmlformats.org/officeDocument/2006/relationships/image" Target="../media/image22.emf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5.bin"/><Relationship Id="rId11" Type="http://schemas.openxmlformats.org/officeDocument/2006/relationships/image" Target="../media/image17.png"/><Relationship Id="rId5" Type="http://schemas.openxmlformats.org/officeDocument/2006/relationships/oleObject" Target="../embeddings/oleObject4.bin"/><Relationship Id="rId15" Type="http://schemas.openxmlformats.org/officeDocument/2006/relationships/image" Target="../media/image21.png"/><Relationship Id="rId10" Type="http://schemas.openxmlformats.org/officeDocument/2006/relationships/image" Target="../media/image16.wmf"/><Relationship Id="rId4" Type="http://schemas.openxmlformats.org/officeDocument/2006/relationships/oleObject" Target="../embeddings/oleObject3.bin"/><Relationship Id="rId9" Type="http://schemas.openxmlformats.org/officeDocument/2006/relationships/oleObject" Target="../embeddings/oleObject8.bin"/><Relationship Id="rId14" Type="http://schemas.openxmlformats.org/officeDocument/2006/relationships/image" Target="../media/image20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wmf"/><Relationship Id="rId3" Type="http://schemas.openxmlformats.org/officeDocument/2006/relationships/image" Target="../media/image2.jpeg"/><Relationship Id="rId7" Type="http://schemas.openxmlformats.org/officeDocument/2006/relationships/image" Target="../media/image5.png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4.png"/><Relationship Id="rId5" Type="http://schemas.openxmlformats.org/officeDocument/2006/relationships/oleObject" Target="../embeddings/oleObject1.bin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emf"/><Relationship Id="rId3" Type="http://schemas.openxmlformats.org/officeDocument/2006/relationships/image" Target="../media/image26.png"/><Relationship Id="rId7" Type="http://schemas.openxmlformats.org/officeDocument/2006/relationships/image" Target="../media/image30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png"/><Relationship Id="rId5" Type="http://schemas.openxmlformats.org/officeDocument/2006/relationships/image" Target="../media/image28.emf"/><Relationship Id="rId4" Type="http://schemas.openxmlformats.org/officeDocument/2006/relationships/image" Target="../media/image27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Personal Networks</a:t>
            </a:r>
            <a:br>
              <a:rPr lang="en-US" smtClean="0"/>
            </a:br>
            <a:r>
              <a:rPr lang="en-US" smtClean="0"/>
              <a:t>Introduction</a:t>
            </a:r>
          </a:p>
        </p:txBody>
      </p:sp>
      <p:sp>
        <p:nvSpPr>
          <p:cNvPr id="14338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>
            <a:normAutofit fontScale="92500"/>
          </a:bodyPr>
          <a:lstStyle/>
          <a:p>
            <a:pPr eaLnBrk="1" hangingPunct="1"/>
            <a:r>
              <a:rPr lang="en-US" dirty="0" smtClean="0"/>
              <a:t>Dr. Martin Jacobsson</a:t>
            </a:r>
          </a:p>
          <a:p>
            <a:pPr eaLnBrk="1" hangingPunct="1"/>
            <a:r>
              <a:rPr lang="en-US" dirty="0" smtClean="0"/>
              <a:t>Prof.dr.ir. Ignas Niemegeers</a:t>
            </a:r>
          </a:p>
          <a:p>
            <a:pPr eaLnBrk="1" hangingPunct="1"/>
            <a:r>
              <a:rPr lang="en-US" dirty="0" smtClean="0"/>
              <a:t>Prof.dr.ir. Sonia Heemstra de Groot</a:t>
            </a:r>
          </a:p>
          <a:p>
            <a:pPr eaLnBrk="1" hangingPunct="1"/>
            <a:endParaRPr lang="en-US" dirty="0" smtClean="0"/>
          </a:p>
          <a:p>
            <a:pPr eaLnBrk="1" hangingPunct="1"/>
            <a:r>
              <a:rPr lang="en-US" dirty="0" smtClean="0"/>
              <a:t>Delft University of Technology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46B0E99-B0F6-4FF0-865A-ACDC0579678D}" type="slidenum">
              <a:rPr lang="en-US" smtClean="0"/>
              <a:pPr>
                <a:defRPr/>
              </a:pPr>
              <a:t>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Copyright 2011 Delft University of Technology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 smtClean="0"/>
              <a:t>Devices, Devices, Devices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eaLnBrk="1" hangingPunct="1">
              <a:defRPr/>
            </a:pPr>
            <a:r>
              <a:rPr lang="en-US" dirty="0" smtClean="0"/>
              <a:t>Appliances (TVs, PVRs, fridges, etc …)</a:t>
            </a:r>
          </a:p>
          <a:p>
            <a:pPr lvl="1" eaLnBrk="1" hangingPunct="1">
              <a:defRPr/>
            </a:pPr>
            <a:r>
              <a:rPr lang="en-US" dirty="0" smtClean="0"/>
              <a:t>5.5 million replaced in 2008 in the Netherlands only</a:t>
            </a:r>
          </a:p>
          <a:p>
            <a:pPr eaLnBrk="1" hangingPunct="1">
              <a:defRPr/>
            </a:pPr>
            <a:r>
              <a:rPr lang="en-US" dirty="0" smtClean="0"/>
              <a:t>Smart phones</a:t>
            </a:r>
          </a:p>
          <a:p>
            <a:pPr lvl="1" eaLnBrk="1" hangingPunct="1">
              <a:defRPr/>
            </a:pPr>
            <a:r>
              <a:rPr lang="en-US" dirty="0" smtClean="0"/>
              <a:t>65 millions sold in US alone in 2010</a:t>
            </a:r>
          </a:p>
          <a:p>
            <a:pPr eaLnBrk="1" hangingPunct="1">
              <a:defRPr/>
            </a:pPr>
            <a:r>
              <a:rPr lang="en-US" dirty="0" smtClean="0"/>
              <a:t>IMS Research (August 2010):</a:t>
            </a:r>
          </a:p>
          <a:p>
            <a:pPr lvl="1" eaLnBrk="1" hangingPunct="1">
              <a:defRPr/>
            </a:pPr>
            <a:r>
              <a:rPr lang="en-US" dirty="0" smtClean="0"/>
              <a:t>5 billion Internet-connected devices today</a:t>
            </a:r>
          </a:p>
          <a:p>
            <a:pPr eaLnBrk="1" hangingPunct="1">
              <a:defRPr/>
            </a:pPr>
            <a:r>
              <a:rPr lang="en-US" dirty="0" smtClean="0"/>
              <a:t>Cisco (June 2011):</a:t>
            </a:r>
          </a:p>
          <a:p>
            <a:pPr lvl="1" eaLnBrk="1" hangingPunct="1">
              <a:defRPr/>
            </a:pPr>
            <a:r>
              <a:rPr lang="en-US" dirty="0" smtClean="0"/>
              <a:t>15 billion devices on the Internet by 2015.</a:t>
            </a:r>
          </a:p>
          <a:p>
            <a:pPr eaLnBrk="1" hangingPunct="1">
              <a:defRPr/>
            </a:pPr>
            <a:r>
              <a:rPr lang="en-US" dirty="0" smtClean="0"/>
              <a:t>WWRF Book of Visions</a:t>
            </a:r>
          </a:p>
          <a:p>
            <a:pPr lvl="1" eaLnBrk="1" hangingPunct="1">
              <a:defRPr/>
            </a:pPr>
            <a:r>
              <a:rPr lang="en-US" dirty="0" smtClean="0"/>
              <a:t>1000 wireless devices per person on earth by 2017</a:t>
            </a:r>
          </a:p>
          <a:p>
            <a:pPr eaLnBrk="1" hangingPunct="1">
              <a:defRPr/>
            </a:pPr>
            <a:endParaRPr lang="en-US" dirty="0" smtClean="0"/>
          </a:p>
          <a:p>
            <a:pPr eaLnBrk="1" hangingPunct="1">
              <a:defRPr/>
            </a:pPr>
            <a:endParaRPr lang="en-US" dirty="0" smtClean="0"/>
          </a:p>
          <a:p>
            <a:pPr eaLnBrk="1" hangingPunct="1">
              <a:defRPr/>
            </a:pPr>
            <a:endParaRPr lang="nl-NL" dirty="0" smtClean="0"/>
          </a:p>
          <a:p>
            <a:pPr eaLnBrk="1" hangingPunct="1">
              <a:defRPr/>
            </a:pPr>
            <a:endParaRPr lang="nl-NL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Copyright 2011 Delft University of Technology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2D89D69-9441-4361-B2A6-EB692561AA45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 smtClean="0"/>
              <a:t>Technology Drivers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263525" indent="-263525" eaLnBrk="1" hangingPunct="1">
              <a:lnSpc>
                <a:spcPct val="90000"/>
              </a:lnSpc>
            </a:pPr>
            <a:r>
              <a:rPr lang="en-GB" sz="3000" smtClean="0"/>
              <a:t>More personal devices per person</a:t>
            </a:r>
          </a:p>
          <a:p>
            <a:pPr marL="663575" lvl="1" indent="-263525" eaLnBrk="1" hangingPunct="1">
              <a:lnSpc>
                <a:spcPct val="90000"/>
              </a:lnSpc>
            </a:pPr>
            <a:r>
              <a:rPr lang="en-GB" sz="2600" smtClean="0"/>
              <a:t>Also more diverse devices</a:t>
            </a:r>
          </a:p>
          <a:p>
            <a:pPr marL="663575" lvl="1" indent="-263525" eaLnBrk="1" hangingPunct="1">
              <a:lnSpc>
                <a:spcPct val="90000"/>
              </a:lnSpc>
            </a:pPr>
            <a:r>
              <a:rPr lang="en-GB" sz="2600" smtClean="0"/>
              <a:t>Vision of </a:t>
            </a:r>
            <a:r>
              <a:rPr lang="en-GB" sz="2600" smtClean="0">
                <a:solidFill>
                  <a:srgbClr val="000000"/>
                </a:solidFill>
              </a:rPr>
              <a:t>pervasive computing, </a:t>
            </a:r>
            <a:r>
              <a:rPr lang="en-GB" sz="2600" smtClean="0"/>
              <a:t>driven by Moore’s law</a:t>
            </a:r>
          </a:p>
          <a:p>
            <a:pPr marL="263525" indent="-263525" eaLnBrk="1" hangingPunct="1">
              <a:lnSpc>
                <a:spcPct val="90000"/>
              </a:lnSpc>
            </a:pPr>
            <a:r>
              <a:rPr lang="en-GB" sz="3000" smtClean="0"/>
              <a:t>More low cost air-interfaces</a:t>
            </a:r>
          </a:p>
          <a:p>
            <a:pPr marL="263525" indent="-263525" eaLnBrk="1" hangingPunct="1">
              <a:lnSpc>
                <a:spcPct val="90000"/>
              </a:lnSpc>
            </a:pPr>
            <a:r>
              <a:rPr lang="en-GB" sz="3000" smtClean="0"/>
              <a:t>Infrastructure (Internet) access is becoming ubiquitous to fixed and mobile users</a:t>
            </a:r>
          </a:p>
          <a:p>
            <a:pPr marL="263525" indent="-263525" eaLnBrk="1" hangingPunct="1">
              <a:lnSpc>
                <a:spcPct val="90000"/>
              </a:lnSpc>
            </a:pPr>
            <a:r>
              <a:rPr lang="en-GB" sz="3000" smtClean="0"/>
              <a:t>Growth of IP capable devices</a:t>
            </a:r>
          </a:p>
          <a:p>
            <a:pPr marL="663575" lvl="1" indent="-263525" eaLnBrk="1" hangingPunct="1">
              <a:lnSpc>
                <a:spcPct val="90000"/>
              </a:lnSpc>
            </a:pPr>
            <a:r>
              <a:rPr lang="en-GB" sz="2600" smtClean="0"/>
              <a:t>Sensors and simple actuators</a:t>
            </a:r>
          </a:p>
          <a:p>
            <a:pPr marL="663575" lvl="1" indent="-263525" eaLnBrk="1" hangingPunct="1">
              <a:lnSpc>
                <a:spcPct val="90000"/>
              </a:lnSpc>
            </a:pPr>
            <a:r>
              <a:rPr lang="en-GB" sz="2600" smtClean="0"/>
              <a:t>(e.g., ZigBee, 6LoWPAN)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Copyright 2011 Delft University of Technology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E29D395-FDDE-48B4-BD21-A080B15EE169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 smtClean="0"/>
              <a:t>The Future of Wireless:</a:t>
            </a:r>
            <a:br>
              <a:rPr lang="nl-NL" smtClean="0"/>
            </a:br>
            <a:r>
              <a:rPr lang="nl-NL" smtClean="0"/>
              <a:t>Explosion at the Edges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Copyright 2011 Delft University of Technology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1097282-FD7F-4377-AF31-60F92645645F}" type="slidenum">
              <a:rPr lang="en-US" smtClean="0"/>
              <a:pPr>
                <a:defRPr/>
              </a:pPr>
              <a:t>12</a:t>
            </a:fld>
            <a:endParaRPr lang="en-US" dirty="0"/>
          </a:p>
        </p:txBody>
      </p:sp>
      <p:sp>
        <p:nvSpPr>
          <p:cNvPr id="3085" name="Line 3"/>
          <p:cNvSpPr>
            <a:spLocks noChangeAspect="1" noChangeShapeType="1"/>
          </p:cNvSpPr>
          <p:nvPr/>
        </p:nvSpPr>
        <p:spPr bwMode="auto">
          <a:xfrm flipH="1" flipV="1">
            <a:off x="4981575" y="3800475"/>
            <a:ext cx="279400" cy="490538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" name="Freeform 4"/>
          <p:cNvSpPr>
            <a:spLocks noChangeAspect="1"/>
          </p:cNvSpPr>
          <p:nvPr/>
        </p:nvSpPr>
        <p:spPr bwMode="auto">
          <a:xfrm>
            <a:off x="2733675" y="2189163"/>
            <a:ext cx="3657600" cy="1817687"/>
          </a:xfrm>
          <a:custGeom>
            <a:avLst/>
            <a:gdLst>
              <a:gd name="T0" fmla="*/ 424 w 2549"/>
              <a:gd name="T1" fmla="*/ 1312 h 1623"/>
              <a:gd name="T2" fmla="*/ 566 w 2549"/>
              <a:gd name="T3" fmla="*/ 1483 h 1623"/>
              <a:gd name="T4" fmla="*/ 741 w 2549"/>
              <a:gd name="T5" fmla="*/ 1593 h 1623"/>
              <a:gd name="T6" fmla="*/ 923 w 2549"/>
              <a:gd name="T7" fmla="*/ 1622 h 1623"/>
              <a:gd name="T8" fmla="*/ 1110 w 2549"/>
              <a:gd name="T9" fmla="*/ 1570 h 1623"/>
              <a:gd name="T10" fmla="*/ 1275 w 2549"/>
              <a:gd name="T11" fmla="*/ 1443 h 1623"/>
              <a:gd name="T12" fmla="*/ 1440 w 2549"/>
              <a:gd name="T13" fmla="*/ 1570 h 1623"/>
              <a:gd name="T14" fmla="*/ 1623 w 2549"/>
              <a:gd name="T15" fmla="*/ 1622 h 1623"/>
              <a:gd name="T16" fmla="*/ 1813 w 2549"/>
              <a:gd name="T17" fmla="*/ 1593 h 1623"/>
              <a:gd name="T18" fmla="*/ 1986 w 2549"/>
              <a:gd name="T19" fmla="*/ 1483 h 1623"/>
              <a:gd name="T20" fmla="*/ 2120 w 2549"/>
              <a:gd name="T21" fmla="*/ 1312 h 1623"/>
              <a:gd name="T22" fmla="*/ 2240 w 2549"/>
              <a:gd name="T23" fmla="*/ 1220 h 1623"/>
              <a:gd name="T24" fmla="*/ 2373 w 2549"/>
              <a:gd name="T25" fmla="*/ 1180 h 1623"/>
              <a:gd name="T26" fmla="*/ 2483 w 2549"/>
              <a:gd name="T27" fmla="*/ 1065 h 1623"/>
              <a:gd name="T28" fmla="*/ 2542 w 2549"/>
              <a:gd name="T29" fmla="*/ 899 h 1623"/>
              <a:gd name="T30" fmla="*/ 2542 w 2549"/>
              <a:gd name="T31" fmla="*/ 718 h 1623"/>
              <a:gd name="T32" fmla="*/ 2483 w 2549"/>
              <a:gd name="T33" fmla="*/ 554 h 1623"/>
              <a:gd name="T34" fmla="*/ 2373 w 2549"/>
              <a:gd name="T35" fmla="*/ 444 h 1623"/>
              <a:gd name="T36" fmla="*/ 2240 w 2549"/>
              <a:gd name="T37" fmla="*/ 406 h 1623"/>
              <a:gd name="T38" fmla="*/ 2120 w 2549"/>
              <a:gd name="T39" fmla="*/ 312 h 1623"/>
              <a:gd name="T40" fmla="*/ 1986 w 2549"/>
              <a:gd name="T41" fmla="*/ 134 h 1623"/>
              <a:gd name="T42" fmla="*/ 1813 w 2549"/>
              <a:gd name="T43" fmla="*/ 31 h 1623"/>
              <a:gd name="T44" fmla="*/ 1623 w 2549"/>
              <a:gd name="T45" fmla="*/ 0 h 1623"/>
              <a:gd name="T46" fmla="*/ 1440 w 2549"/>
              <a:gd name="T47" fmla="*/ 54 h 1623"/>
              <a:gd name="T48" fmla="*/ 1275 w 2549"/>
              <a:gd name="T49" fmla="*/ 181 h 1623"/>
              <a:gd name="T50" fmla="*/ 1110 w 2549"/>
              <a:gd name="T51" fmla="*/ 54 h 1623"/>
              <a:gd name="T52" fmla="*/ 923 w 2549"/>
              <a:gd name="T53" fmla="*/ 0 h 1623"/>
              <a:gd name="T54" fmla="*/ 741 w 2549"/>
              <a:gd name="T55" fmla="*/ 31 h 1623"/>
              <a:gd name="T56" fmla="*/ 566 w 2549"/>
              <a:gd name="T57" fmla="*/ 134 h 1623"/>
              <a:gd name="T58" fmla="*/ 424 w 2549"/>
              <a:gd name="T59" fmla="*/ 312 h 1623"/>
              <a:gd name="T60" fmla="*/ 306 w 2549"/>
              <a:gd name="T61" fmla="*/ 406 h 1623"/>
              <a:gd name="T62" fmla="*/ 171 w 2549"/>
              <a:gd name="T63" fmla="*/ 444 h 1623"/>
              <a:gd name="T64" fmla="*/ 65 w 2549"/>
              <a:gd name="T65" fmla="*/ 554 h 1623"/>
              <a:gd name="T66" fmla="*/ 6 w 2549"/>
              <a:gd name="T67" fmla="*/ 718 h 1623"/>
              <a:gd name="T68" fmla="*/ 6 w 2549"/>
              <a:gd name="T69" fmla="*/ 899 h 1623"/>
              <a:gd name="T70" fmla="*/ 65 w 2549"/>
              <a:gd name="T71" fmla="*/ 1065 h 1623"/>
              <a:gd name="T72" fmla="*/ 171 w 2549"/>
              <a:gd name="T73" fmla="*/ 1180 h 1623"/>
              <a:gd name="T74" fmla="*/ 306 w 2549"/>
              <a:gd name="T75" fmla="*/ 1220 h 1623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w 2549"/>
              <a:gd name="T115" fmla="*/ 0 h 1623"/>
              <a:gd name="T116" fmla="*/ 2549 w 2549"/>
              <a:gd name="T117" fmla="*/ 1623 h 1623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T114" t="T115" r="T116" b="T117"/>
            <a:pathLst>
              <a:path w="2549" h="1623">
                <a:moveTo>
                  <a:pt x="371" y="1204"/>
                </a:moveTo>
                <a:lnTo>
                  <a:pt x="424" y="1312"/>
                </a:lnTo>
                <a:lnTo>
                  <a:pt x="489" y="1406"/>
                </a:lnTo>
                <a:lnTo>
                  <a:pt x="566" y="1483"/>
                </a:lnTo>
                <a:lnTo>
                  <a:pt x="646" y="1549"/>
                </a:lnTo>
                <a:lnTo>
                  <a:pt x="741" y="1593"/>
                </a:lnTo>
                <a:lnTo>
                  <a:pt x="829" y="1617"/>
                </a:lnTo>
                <a:lnTo>
                  <a:pt x="923" y="1622"/>
                </a:lnTo>
                <a:lnTo>
                  <a:pt x="1018" y="1605"/>
                </a:lnTo>
                <a:lnTo>
                  <a:pt x="1110" y="1570"/>
                </a:lnTo>
                <a:lnTo>
                  <a:pt x="1198" y="1516"/>
                </a:lnTo>
                <a:lnTo>
                  <a:pt x="1275" y="1443"/>
                </a:lnTo>
                <a:lnTo>
                  <a:pt x="1354" y="1516"/>
                </a:lnTo>
                <a:lnTo>
                  <a:pt x="1440" y="1570"/>
                </a:lnTo>
                <a:lnTo>
                  <a:pt x="1526" y="1605"/>
                </a:lnTo>
                <a:lnTo>
                  <a:pt x="1623" y="1622"/>
                </a:lnTo>
                <a:lnTo>
                  <a:pt x="1715" y="1617"/>
                </a:lnTo>
                <a:lnTo>
                  <a:pt x="1813" y="1593"/>
                </a:lnTo>
                <a:lnTo>
                  <a:pt x="1898" y="1549"/>
                </a:lnTo>
                <a:lnTo>
                  <a:pt x="1986" y="1483"/>
                </a:lnTo>
                <a:lnTo>
                  <a:pt x="2055" y="1406"/>
                </a:lnTo>
                <a:lnTo>
                  <a:pt x="2120" y="1312"/>
                </a:lnTo>
                <a:lnTo>
                  <a:pt x="2175" y="1204"/>
                </a:lnTo>
                <a:lnTo>
                  <a:pt x="2240" y="1220"/>
                </a:lnTo>
                <a:lnTo>
                  <a:pt x="2308" y="1209"/>
                </a:lnTo>
                <a:lnTo>
                  <a:pt x="2373" y="1180"/>
                </a:lnTo>
                <a:lnTo>
                  <a:pt x="2432" y="1131"/>
                </a:lnTo>
                <a:lnTo>
                  <a:pt x="2483" y="1065"/>
                </a:lnTo>
                <a:lnTo>
                  <a:pt x="2521" y="988"/>
                </a:lnTo>
                <a:lnTo>
                  <a:pt x="2542" y="899"/>
                </a:lnTo>
                <a:lnTo>
                  <a:pt x="2548" y="814"/>
                </a:lnTo>
                <a:lnTo>
                  <a:pt x="2542" y="718"/>
                </a:lnTo>
                <a:lnTo>
                  <a:pt x="2521" y="631"/>
                </a:lnTo>
                <a:lnTo>
                  <a:pt x="2483" y="554"/>
                </a:lnTo>
                <a:lnTo>
                  <a:pt x="2432" y="488"/>
                </a:lnTo>
                <a:lnTo>
                  <a:pt x="2373" y="444"/>
                </a:lnTo>
                <a:lnTo>
                  <a:pt x="2308" y="415"/>
                </a:lnTo>
                <a:lnTo>
                  <a:pt x="2240" y="406"/>
                </a:lnTo>
                <a:lnTo>
                  <a:pt x="2175" y="415"/>
                </a:lnTo>
                <a:lnTo>
                  <a:pt x="2120" y="312"/>
                </a:lnTo>
                <a:lnTo>
                  <a:pt x="2055" y="218"/>
                </a:lnTo>
                <a:lnTo>
                  <a:pt x="1986" y="134"/>
                </a:lnTo>
                <a:lnTo>
                  <a:pt x="1898" y="75"/>
                </a:lnTo>
                <a:lnTo>
                  <a:pt x="1813" y="31"/>
                </a:lnTo>
                <a:lnTo>
                  <a:pt x="1715" y="2"/>
                </a:lnTo>
                <a:lnTo>
                  <a:pt x="1623" y="0"/>
                </a:lnTo>
                <a:lnTo>
                  <a:pt x="1526" y="14"/>
                </a:lnTo>
                <a:lnTo>
                  <a:pt x="1440" y="54"/>
                </a:lnTo>
                <a:lnTo>
                  <a:pt x="1354" y="103"/>
                </a:lnTo>
                <a:lnTo>
                  <a:pt x="1275" y="181"/>
                </a:lnTo>
                <a:lnTo>
                  <a:pt x="1198" y="103"/>
                </a:lnTo>
                <a:lnTo>
                  <a:pt x="1110" y="54"/>
                </a:lnTo>
                <a:lnTo>
                  <a:pt x="1018" y="14"/>
                </a:lnTo>
                <a:lnTo>
                  <a:pt x="923" y="0"/>
                </a:lnTo>
                <a:lnTo>
                  <a:pt x="829" y="2"/>
                </a:lnTo>
                <a:lnTo>
                  <a:pt x="741" y="31"/>
                </a:lnTo>
                <a:lnTo>
                  <a:pt x="646" y="75"/>
                </a:lnTo>
                <a:lnTo>
                  <a:pt x="566" y="134"/>
                </a:lnTo>
                <a:lnTo>
                  <a:pt x="489" y="218"/>
                </a:lnTo>
                <a:lnTo>
                  <a:pt x="424" y="312"/>
                </a:lnTo>
                <a:lnTo>
                  <a:pt x="371" y="415"/>
                </a:lnTo>
                <a:lnTo>
                  <a:pt x="306" y="406"/>
                </a:lnTo>
                <a:lnTo>
                  <a:pt x="236" y="415"/>
                </a:lnTo>
                <a:lnTo>
                  <a:pt x="171" y="444"/>
                </a:lnTo>
                <a:lnTo>
                  <a:pt x="112" y="488"/>
                </a:lnTo>
                <a:lnTo>
                  <a:pt x="65" y="554"/>
                </a:lnTo>
                <a:lnTo>
                  <a:pt x="31" y="631"/>
                </a:lnTo>
                <a:lnTo>
                  <a:pt x="6" y="718"/>
                </a:lnTo>
                <a:lnTo>
                  <a:pt x="0" y="814"/>
                </a:lnTo>
                <a:lnTo>
                  <a:pt x="6" y="899"/>
                </a:lnTo>
                <a:lnTo>
                  <a:pt x="31" y="988"/>
                </a:lnTo>
                <a:lnTo>
                  <a:pt x="65" y="1065"/>
                </a:lnTo>
                <a:lnTo>
                  <a:pt x="112" y="1131"/>
                </a:lnTo>
                <a:lnTo>
                  <a:pt x="171" y="1180"/>
                </a:lnTo>
                <a:lnTo>
                  <a:pt x="236" y="1209"/>
                </a:lnTo>
                <a:lnTo>
                  <a:pt x="306" y="1220"/>
                </a:lnTo>
                <a:lnTo>
                  <a:pt x="371" y="1204"/>
                </a:lnTo>
              </a:path>
            </a:pathLst>
          </a:custGeom>
          <a:gradFill rotWithShape="1">
            <a:gsLst>
              <a:gs pos="0">
                <a:srgbClr val="FFFF00"/>
              </a:gs>
              <a:gs pos="100000">
                <a:srgbClr val="767600"/>
              </a:gs>
            </a:gsLst>
            <a:lin ang="5400000" scaled="1"/>
          </a:gradFill>
          <a:ln w="12700" cap="rnd">
            <a:solidFill>
              <a:srgbClr val="FFFF00"/>
            </a:solidFill>
            <a:round/>
            <a:headEnd type="triangle" w="med" len="med"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/>
          <a:lstStyle/>
          <a:p>
            <a:pPr eaLnBrk="0" hangingPunct="0">
              <a:defRPr/>
            </a:pPr>
            <a:endParaRPr lang="nl-NL" sz="2200"/>
          </a:p>
        </p:txBody>
      </p:sp>
      <p:sp>
        <p:nvSpPr>
          <p:cNvPr id="3087" name="Freeform 5"/>
          <p:cNvSpPr>
            <a:spLocks noChangeAspect="1"/>
          </p:cNvSpPr>
          <p:nvPr/>
        </p:nvSpPr>
        <p:spPr bwMode="auto">
          <a:xfrm rot="-1884864">
            <a:off x="5611813" y="2049463"/>
            <a:ext cx="1209675" cy="968375"/>
          </a:xfrm>
          <a:custGeom>
            <a:avLst/>
            <a:gdLst>
              <a:gd name="T0" fmla="*/ 256504 w 830"/>
              <a:gd name="T1" fmla="*/ 157582 h 664"/>
              <a:gd name="T2" fmla="*/ 298768 w 830"/>
              <a:gd name="T3" fmla="*/ 56905 h 664"/>
              <a:gd name="T4" fmla="*/ 384756 w 830"/>
              <a:gd name="T5" fmla="*/ 0 h 664"/>
              <a:gd name="T6" fmla="*/ 540698 w 830"/>
              <a:gd name="T7" fmla="*/ 14591 h 664"/>
              <a:gd name="T8" fmla="*/ 668950 w 830"/>
              <a:gd name="T9" fmla="*/ 86087 h 664"/>
              <a:gd name="T10" fmla="*/ 824893 w 830"/>
              <a:gd name="T11" fmla="*/ 100678 h 664"/>
              <a:gd name="T12" fmla="*/ 967718 w 830"/>
              <a:gd name="T13" fmla="*/ 214487 h 664"/>
              <a:gd name="T14" fmla="*/ 1024557 w 830"/>
              <a:gd name="T15" fmla="*/ 370610 h 664"/>
              <a:gd name="T16" fmla="*/ 1081396 w 830"/>
              <a:gd name="T17" fmla="*/ 385201 h 664"/>
              <a:gd name="T18" fmla="*/ 1123661 w 830"/>
              <a:gd name="T19" fmla="*/ 399792 h 664"/>
              <a:gd name="T20" fmla="*/ 1123661 w 830"/>
              <a:gd name="T21" fmla="*/ 627411 h 664"/>
              <a:gd name="T22" fmla="*/ 1180500 w 830"/>
              <a:gd name="T23" fmla="*/ 726630 h 664"/>
              <a:gd name="T24" fmla="*/ 938570 w 830"/>
              <a:gd name="T25" fmla="*/ 869621 h 664"/>
              <a:gd name="T26" fmla="*/ 797202 w 830"/>
              <a:gd name="T27" fmla="*/ 855031 h 664"/>
              <a:gd name="T28" fmla="*/ 740363 w 830"/>
              <a:gd name="T29" fmla="*/ 941117 h 664"/>
              <a:gd name="T30" fmla="*/ 696641 w 830"/>
              <a:gd name="T31" fmla="*/ 968840 h 664"/>
              <a:gd name="T32" fmla="*/ 555272 w 830"/>
              <a:gd name="T33" fmla="*/ 954249 h 664"/>
              <a:gd name="T34" fmla="*/ 384756 w 830"/>
              <a:gd name="T35" fmla="*/ 812717 h 664"/>
              <a:gd name="T36" fmla="*/ 199665 w 830"/>
              <a:gd name="T37" fmla="*/ 755812 h 664"/>
              <a:gd name="T38" fmla="*/ 113678 w 830"/>
              <a:gd name="T39" fmla="*/ 627411 h 664"/>
              <a:gd name="T40" fmla="*/ 142826 w 830"/>
              <a:gd name="T41" fmla="*/ 499011 h 664"/>
              <a:gd name="T42" fmla="*/ 56839 w 830"/>
              <a:gd name="T43" fmla="*/ 442106 h 664"/>
              <a:gd name="T44" fmla="*/ 0 w 830"/>
              <a:gd name="T45" fmla="*/ 313706 h 664"/>
              <a:gd name="T46" fmla="*/ 256504 w 830"/>
              <a:gd name="T47" fmla="*/ 157582 h 664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w 830"/>
              <a:gd name="T73" fmla="*/ 0 h 664"/>
              <a:gd name="T74" fmla="*/ 830 w 830"/>
              <a:gd name="T75" fmla="*/ 664 h 664"/>
            </a:gdLst>
            <a:ahLst/>
            <a:cxnLst>
              <a:cxn ang="T48">
                <a:pos x="T0" y="T1"/>
              </a:cxn>
              <a:cxn ang="T49">
                <a:pos x="T2" y="T3"/>
              </a:cxn>
              <a:cxn ang="T50">
                <a:pos x="T4" y="T5"/>
              </a:cxn>
              <a:cxn ang="T51">
                <a:pos x="T6" y="T7"/>
              </a:cxn>
              <a:cxn ang="T52">
                <a:pos x="T8" y="T9"/>
              </a:cxn>
              <a:cxn ang="T53">
                <a:pos x="T10" y="T11"/>
              </a:cxn>
              <a:cxn ang="T54">
                <a:pos x="T12" y="T13"/>
              </a:cxn>
              <a:cxn ang="T55">
                <a:pos x="T14" y="T15"/>
              </a:cxn>
              <a:cxn ang="T56">
                <a:pos x="T16" y="T17"/>
              </a:cxn>
              <a:cxn ang="T57">
                <a:pos x="T18" y="T19"/>
              </a:cxn>
              <a:cxn ang="T58">
                <a:pos x="T20" y="T21"/>
              </a:cxn>
              <a:cxn ang="T59">
                <a:pos x="T22" y="T23"/>
              </a:cxn>
              <a:cxn ang="T60">
                <a:pos x="T24" y="T25"/>
              </a:cxn>
              <a:cxn ang="T61">
                <a:pos x="T26" y="T27"/>
              </a:cxn>
              <a:cxn ang="T62">
                <a:pos x="T28" y="T29"/>
              </a:cxn>
              <a:cxn ang="T63">
                <a:pos x="T30" y="T31"/>
              </a:cxn>
              <a:cxn ang="T64">
                <a:pos x="T32" y="T33"/>
              </a:cxn>
              <a:cxn ang="T65">
                <a:pos x="T34" y="T35"/>
              </a:cxn>
              <a:cxn ang="T66">
                <a:pos x="T36" y="T37"/>
              </a:cxn>
              <a:cxn ang="T67">
                <a:pos x="T38" y="T39"/>
              </a:cxn>
              <a:cxn ang="T68">
                <a:pos x="T40" y="T41"/>
              </a:cxn>
              <a:cxn ang="T69">
                <a:pos x="T42" y="T43"/>
              </a:cxn>
              <a:cxn ang="T70">
                <a:pos x="T44" y="T45"/>
              </a:cxn>
              <a:cxn ang="T71">
                <a:pos x="T46" y="T47"/>
              </a:cxn>
            </a:cxnLst>
            <a:rect l="T72" t="T73" r="T74" b="T75"/>
            <a:pathLst>
              <a:path w="830" h="664">
                <a:moveTo>
                  <a:pt x="176" y="108"/>
                </a:moveTo>
                <a:cubicBezTo>
                  <a:pt x="182" y="81"/>
                  <a:pt x="183" y="59"/>
                  <a:pt x="205" y="39"/>
                </a:cubicBezTo>
                <a:cubicBezTo>
                  <a:pt x="223" y="23"/>
                  <a:pt x="264" y="0"/>
                  <a:pt x="264" y="0"/>
                </a:cubicBezTo>
                <a:cubicBezTo>
                  <a:pt x="300" y="3"/>
                  <a:pt x="337" y="0"/>
                  <a:pt x="371" y="10"/>
                </a:cubicBezTo>
                <a:cubicBezTo>
                  <a:pt x="447" y="33"/>
                  <a:pt x="404" y="51"/>
                  <a:pt x="459" y="59"/>
                </a:cubicBezTo>
                <a:cubicBezTo>
                  <a:pt x="494" y="64"/>
                  <a:pt x="530" y="66"/>
                  <a:pt x="566" y="69"/>
                </a:cubicBezTo>
                <a:cubicBezTo>
                  <a:pt x="602" y="92"/>
                  <a:pt x="629" y="123"/>
                  <a:pt x="664" y="147"/>
                </a:cubicBezTo>
                <a:cubicBezTo>
                  <a:pt x="690" y="215"/>
                  <a:pt x="677" y="179"/>
                  <a:pt x="703" y="254"/>
                </a:cubicBezTo>
                <a:cubicBezTo>
                  <a:pt x="707" y="267"/>
                  <a:pt x="729" y="260"/>
                  <a:pt x="742" y="264"/>
                </a:cubicBezTo>
                <a:cubicBezTo>
                  <a:pt x="752" y="267"/>
                  <a:pt x="761" y="271"/>
                  <a:pt x="771" y="274"/>
                </a:cubicBezTo>
                <a:cubicBezTo>
                  <a:pt x="830" y="331"/>
                  <a:pt x="813" y="370"/>
                  <a:pt x="771" y="430"/>
                </a:cubicBezTo>
                <a:cubicBezTo>
                  <a:pt x="775" y="435"/>
                  <a:pt x="816" y="480"/>
                  <a:pt x="810" y="498"/>
                </a:cubicBezTo>
                <a:cubicBezTo>
                  <a:pt x="792" y="550"/>
                  <a:pt x="689" y="581"/>
                  <a:pt x="644" y="596"/>
                </a:cubicBezTo>
                <a:cubicBezTo>
                  <a:pt x="612" y="593"/>
                  <a:pt x="578" y="575"/>
                  <a:pt x="547" y="586"/>
                </a:cubicBezTo>
                <a:cubicBezTo>
                  <a:pt x="525" y="594"/>
                  <a:pt x="521" y="625"/>
                  <a:pt x="508" y="645"/>
                </a:cubicBezTo>
                <a:cubicBezTo>
                  <a:pt x="501" y="655"/>
                  <a:pt x="488" y="658"/>
                  <a:pt x="478" y="664"/>
                </a:cubicBezTo>
                <a:cubicBezTo>
                  <a:pt x="446" y="661"/>
                  <a:pt x="413" y="661"/>
                  <a:pt x="381" y="654"/>
                </a:cubicBezTo>
                <a:cubicBezTo>
                  <a:pt x="324" y="642"/>
                  <a:pt x="300" y="593"/>
                  <a:pt x="264" y="557"/>
                </a:cubicBezTo>
                <a:cubicBezTo>
                  <a:pt x="231" y="524"/>
                  <a:pt x="178" y="524"/>
                  <a:pt x="137" y="518"/>
                </a:cubicBezTo>
                <a:cubicBezTo>
                  <a:pt x="107" y="489"/>
                  <a:pt x="91" y="469"/>
                  <a:pt x="78" y="430"/>
                </a:cubicBezTo>
                <a:cubicBezTo>
                  <a:pt x="87" y="405"/>
                  <a:pt x="123" y="367"/>
                  <a:pt x="98" y="342"/>
                </a:cubicBezTo>
                <a:cubicBezTo>
                  <a:pt x="81" y="325"/>
                  <a:pt x="39" y="303"/>
                  <a:pt x="39" y="303"/>
                </a:cubicBezTo>
                <a:cubicBezTo>
                  <a:pt x="15" y="233"/>
                  <a:pt x="30" y="261"/>
                  <a:pt x="0" y="215"/>
                </a:cubicBezTo>
                <a:cubicBezTo>
                  <a:pt x="18" y="93"/>
                  <a:pt x="35" y="128"/>
                  <a:pt x="176" y="108"/>
                </a:cubicBezTo>
                <a:close/>
              </a:path>
            </a:pathLst>
          </a:custGeom>
          <a:gradFill rotWithShape="1">
            <a:gsLst>
              <a:gs pos="0">
                <a:srgbClr val="00FF99"/>
              </a:gs>
              <a:gs pos="100000">
                <a:srgbClr val="007647"/>
              </a:gs>
            </a:gsLst>
            <a:lin ang="5400000" scaled="1"/>
          </a:gradFill>
          <a:ln w="9525">
            <a:solidFill>
              <a:srgbClr val="C7C6D8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088" name="Freeform 6"/>
          <p:cNvSpPr>
            <a:spLocks noChangeAspect="1"/>
          </p:cNvSpPr>
          <p:nvPr/>
        </p:nvSpPr>
        <p:spPr bwMode="auto">
          <a:xfrm>
            <a:off x="989013" y="3451225"/>
            <a:ext cx="769937" cy="631825"/>
          </a:xfrm>
          <a:custGeom>
            <a:avLst/>
            <a:gdLst>
              <a:gd name="T0" fmla="*/ 249446 w 244"/>
              <a:gd name="T1" fmla="*/ 168865 h 217"/>
              <a:gd name="T2" fmla="*/ 341014 w 244"/>
              <a:gd name="T3" fmla="*/ 11646 h 217"/>
              <a:gd name="T4" fmla="*/ 416795 w 244"/>
              <a:gd name="T5" fmla="*/ 5823 h 217"/>
              <a:gd name="T6" fmla="*/ 495734 w 244"/>
              <a:gd name="T7" fmla="*/ 23292 h 217"/>
              <a:gd name="T8" fmla="*/ 530467 w 244"/>
              <a:gd name="T9" fmla="*/ 64052 h 217"/>
              <a:gd name="T10" fmla="*/ 647296 w 244"/>
              <a:gd name="T11" fmla="*/ 98990 h 217"/>
              <a:gd name="T12" fmla="*/ 719919 w 244"/>
              <a:gd name="T13" fmla="*/ 168865 h 217"/>
              <a:gd name="T14" fmla="*/ 704132 w 244"/>
              <a:gd name="T15" fmla="*/ 256209 h 217"/>
              <a:gd name="T16" fmla="*/ 757810 w 244"/>
              <a:gd name="T17" fmla="*/ 285324 h 217"/>
              <a:gd name="T18" fmla="*/ 770440 w 244"/>
              <a:gd name="T19" fmla="*/ 326084 h 217"/>
              <a:gd name="T20" fmla="*/ 751495 w 244"/>
              <a:gd name="T21" fmla="*/ 439631 h 217"/>
              <a:gd name="T22" fmla="*/ 656769 w 244"/>
              <a:gd name="T23" fmla="*/ 521152 h 217"/>
              <a:gd name="T24" fmla="*/ 590460 w 244"/>
              <a:gd name="T25" fmla="*/ 512418 h 217"/>
              <a:gd name="T26" fmla="*/ 552570 w 244"/>
              <a:gd name="T27" fmla="*/ 553178 h 217"/>
              <a:gd name="T28" fmla="*/ 416795 w 244"/>
              <a:gd name="T29" fmla="*/ 631788 h 217"/>
              <a:gd name="T30" fmla="*/ 236816 w 244"/>
              <a:gd name="T31" fmla="*/ 564824 h 217"/>
              <a:gd name="T32" fmla="*/ 202083 w 244"/>
              <a:gd name="T33" fmla="*/ 509506 h 217"/>
              <a:gd name="T34" fmla="*/ 107356 w 244"/>
              <a:gd name="T35" fmla="*/ 483303 h 217"/>
              <a:gd name="T36" fmla="*/ 22103 w 244"/>
              <a:gd name="T37" fmla="*/ 448366 h 217"/>
              <a:gd name="T38" fmla="*/ 0 w 244"/>
              <a:gd name="T39" fmla="*/ 407605 h 217"/>
              <a:gd name="T40" fmla="*/ 66308 w 244"/>
              <a:gd name="T41" fmla="*/ 334819 h 217"/>
              <a:gd name="T42" fmla="*/ 97884 w 244"/>
              <a:gd name="T43" fmla="*/ 343553 h 217"/>
              <a:gd name="T44" fmla="*/ 66308 w 244"/>
              <a:gd name="T45" fmla="*/ 291147 h 217"/>
              <a:gd name="T46" fmla="*/ 142089 w 244"/>
              <a:gd name="T47" fmla="*/ 168865 h 217"/>
              <a:gd name="T48" fmla="*/ 249446 w 244"/>
              <a:gd name="T49" fmla="*/ 168865 h 217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w 244"/>
              <a:gd name="T76" fmla="*/ 0 h 217"/>
              <a:gd name="T77" fmla="*/ 244 w 244"/>
              <a:gd name="T78" fmla="*/ 217 h 217"/>
            </a:gdLst>
            <a:ahLst/>
            <a:cxnLst>
              <a:cxn ang="T50">
                <a:pos x="T0" y="T1"/>
              </a:cxn>
              <a:cxn ang="T51">
                <a:pos x="T2" y="T3"/>
              </a:cxn>
              <a:cxn ang="T52">
                <a:pos x="T4" y="T5"/>
              </a:cxn>
              <a:cxn ang="T53">
                <a:pos x="T6" y="T7"/>
              </a:cxn>
              <a:cxn ang="T54">
                <a:pos x="T8" y="T9"/>
              </a:cxn>
              <a:cxn ang="T55">
                <a:pos x="T10" y="T11"/>
              </a:cxn>
              <a:cxn ang="T56">
                <a:pos x="T12" y="T13"/>
              </a:cxn>
              <a:cxn ang="T57">
                <a:pos x="T14" y="T15"/>
              </a:cxn>
              <a:cxn ang="T58">
                <a:pos x="T16" y="T17"/>
              </a:cxn>
              <a:cxn ang="T59">
                <a:pos x="T18" y="T19"/>
              </a:cxn>
              <a:cxn ang="T60">
                <a:pos x="T20" y="T21"/>
              </a:cxn>
              <a:cxn ang="T61">
                <a:pos x="T22" y="T23"/>
              </a:cxn>
              <a:cxn ang="T62">
                <a:pos x="T24" y="T25"/>
              </a:cxn>
              <a:cxn ang="T63">
                <a:pos x="T26" y="T27"/>
              </a:cxn>
              <a:cxn ang="T64">
                <a:pos x="T28" y="T29"/>
              </a:cxn>
              <a:cxn ang="T65">
                <a:pos x="T30" y="T31"/>
              </a:cxn>
              <a:cxn ang="T66">
                <a:pos x="T32" y="T33"/>
              </a:cxn>
              <a:cxn ang="T67">
                <a:pos x="T34" y="T35"/>
              </a:cxn>
              <a:cxn ang="T68">
                <a:pos x="T36" y="T37"/>
              </a:cxn>
              <a:cxn ang="T69">
                <a:pos x="T38" y="T39"/>
              </a:cxn>
              <a:cxn ang="T70">
                <a:pos x="T40" y="T41"/>
              </a:cxn>
              <a:cxn ang="T71">
                <a:pos x="T42" y="T43"/>
              </a:cxn>
              <a:cxn ang="T72">
                <a:pos x="T44" y="T45"/>
              </a:cxn>
              <a:cxn ang="T73">
                <a:pos x="T46" y="T47"/>
              </a:cxn>
              <a:cxn ang="T74">
                <a:pos x="T48" y="T49"/>
              </a:cxn>
            </a:cxnLst>
            <a:rect l="T75" t="T76" r="T77" b="T78"/>
            <a:pathLst>
              <a:path w="244" h="217">
                <a:moveTo>
                  <a:pt x="79" y="58"/>
                </a:moveTo>
                <a:cubicBezTo>
                  <a:pt x="81" y="33"/>
                  <a:pt x="79" y="9"/>
                  <a:pt x="108" y="4"/>
                </a:cubicBezTo>
                <a:cubicBezTo>
                  <a:pt x="117" y="0"/>
                  <a:pt x="121" y="1"/>
                  <a:pt x="132" y="2"/>
                </a:cubicBezTo>
                <a:cubicBezTo>
                  <a:pt x="140" y="4"/>
                  <a:pt x="149" y="7"/>
                  <a:pt x="157" y="8"/>
                </a:cubicBezTo>
                <a:cubicBezTo>
                  <a:pt x="163" y="12"/>
                  <a:pt x="165" y="15"/>
                  <a:pt x="168" y="22"/>
                </a:cubicBezTo>
                <a:cubicBezTo>
                  <a:pt x="171" y="42"/>
                  <a:pt x="176" y="32"/>
                  <a:pt x="205" y="34"/>
                </a:cubicBezTo>
                <a:cubicBezTo>
                  <a:pt x="217" y="36"/>
                  <a:pt x="223" y="47"/>
                  <a:pt x="228" y="58"/>
                </a:cubicBezTo>
                <a:cubicBezTo>
                  <a:pt x="230" y="70"/>
                  <a:pt x="236" y="80"/>
                  <a:pt x="223" y="88"/>
                </a:cubicBezTo>
                <a:cubicBezTo>
                  <a:pt x="231" y="90"/>
                  <a:pt x="233" y="94"/>
                  <a:pt x="240" y="98"/>
                </a:cubicBezTo>
                <a:cubicBezTo>
                  <a:pt x="241" y="103"/>
                  <a:pt x="243" y="107"/>
                  <a:pt x="244" y="112"/>
                </a:cubicBezTo>
                <a:cubicBezTo>
                  <a:pt x="243" y="126"/>
                  <a:pt x="243" y="138"/>
                  <a:pt x="238" y="151"/>
                </a:cubicBezTo>
                <a:cubicBezTo>
                  <a:pt x="236" y="163"/>
                  <a:pt x="221" y="177"/>
                  <a:pt x="208" y="179"/>
                </a:cubicBezTo>
                <a:cubicBezTo>
                  <a:pt x="201" y="178"/>
                  <a:pt x="194" y="174"/>
                  <a:pt x="187" y="176"/>
                </a:cubicBezTo>
                <a:cubicBezTo>
                  <a:pt x="185" y="176"/>
                  <a:pt x="177" y="189"/>
                  <a:pt x="175" y="190"/>
                </a:cubicBezTo>
                <a:cubicBezTo>
                  <a:pt x="161" y="200"/>
                  <a:pt x="145" y="207"/>
                  <a:pt x="132" y="217"/>
                </a:cubicBezTo>
                <a:cubicBezTo>
                  <a:pt x="110" y="215"/>
                  <a:pt x="87" y="215"/>
                  <a:pt x="75" y="194"/>
                </a:cubicBezTo>
                <a:cubicBezTo>
                  <a:pt x="76" y="178"/>
                  <a:pt x="81" y="177"/>
                  <a:pt x="64" y="175"/>
                </a:cubicBezTo>
                <a:cubicBezTo>
                  <a:pt x="54" y="172"/>
                  <a:pt x="44" y="168"/>
                  <a:pt x="34" y="166"/>
                </a:cubicBezTo>
                <a:cubicBezTo>
                  <a:pt x="26" y="163"/>
                  <a:pt x="16" y="156"/>
                  <a:pt x="7" y="154"/>
                </a:cubicBezTo>
                <a:cubicBezTo>
                  <a:pt x="3" y="149"/>
                  <a:pt x="1" y="146"/>
                  <a:pt x="0" y="140"/>
                </a:cubicBezTo>
                <a:cubicBezTo>
                  <a:pt x="2" y="127"/>
                  <a:pt x="7" y="117"/>
                  <a:pt x="21" y="115"/>
                </a:cubicBezTo>
                <a:cubicBezTo>
                  <a:pt x="24" y="116"/>
                  <a:pt x="29" y="120"/>
                  <a:pt x="31" y="118"/>
                </a:cubicBezTo>
                <a:cubicBezTo>
                  <a:pt x="34" y="115"/>
                  <a:pt x="22" y="102"/>
                  <a:pt x="21" y="100"/>
                </a:cubicBezTo>
                <a:cubicBezTo>
                  <a:pt x="14" y="79"/>
                  <a:pt x="25" y="61"/>
                  <a:pt x="45" y="58"/>
                </a:cubicBezTo>
                <a:cubicBezTo>
                  <a:pt x="50" y="56"/>
                  <a:pt x="98" y="51"/>
                  <a:pt x="79" y="58"/>
                </a:cubicBezTo>
                <a:close/>
              </a:path>
            </a:pathLst>
          </a:custGeom>
          <a:solidFill>
            <a:srgbClr val="FF9966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graphicFrame>
        <p:nvGraphicFramePr>
          <p:cNvPr id="3074" name="Object 7"/>
          <p:cNvGraphicFramePr>
            <a:graphicFrameLocks noChangeAspect="1"/>
          </p:cNvGraphicFramePr>
          <p:nvPr/>
        </p:nvGraphicFramePr>
        <p:xfrm>
          <a:off x="1670050" y="4102100"/>
          <a:ext cx="490538" cy="434975"/>
        </p:xfrm>
        <a:graphic>
          <a:graphicData uri="http://schemas.openxmlformats.org/presentationml/2006/ole">
            <p:oleObj spid="_x0000_s3074" name="Visio" r:id="rId3" imgW="586130" imgH="519989" progId="">
              <p:embed/>
            </p:oleObj>
          </a:graphicData>
        </a:graphic>
      </p:graphicFrame>
      <p:grpSp>
        <p:nvGrpSpPr>
          <p:cNvPr id="3089" name="Group 8"/>
          <p:cNvGrpSpPr>
            <a:grpSpLocks noChangeAspect="1"/>
          </p:cNvGrpSpPr>
          <p:nvPr/>
        </p:nvGrpSpPr>
        <p:grpSpPr bwMode="auto">
          <a:xfrm>
            <a:off x="1689100" y="3870325"/>
            <a:ext cx="139700" cy="211138"/>
            <a:chOff x="2016" y="1056"/>
            <a:chExt cx="432" cy="96"/>
          </a:xfrm>
        </p:grpSpPr>
        <p:sp>
          <p:nvSpPr>
            <p:cNvPr id="3397" name="Line 9"/>
            <p:cNvSpPr>
              <a:spLocks noChangeAspect="1" noChangeShapeType="1"/>
            </p:cNvSpPr>
            <p:nvPr/>
          </p:nvSpPr>
          <p:spPr bwMode="auto">
            <a:xfrm>
              <a:off x="2016" y="1056"/>
              <a:ext cx="288" cy="4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98" name="Line 10"/>
            <p:cNvSpPr>
              <a:spLocks noChangeAspect="1" noChangeShapeType="1"/>
            </p:cNvSpPr>
            <p:nvPr/>
          </p:nvSpPr>
          <p:spPr bwMode="auto">
            <a:xfrm flipH="1">
              <a:off x="2160" y="1104"/>
              <a:ext cx="144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99" name="Line 11"/>
            <p:cNvSpPr>
              <a:spLocks noChangeAspect="1" noChangeShapeType="1"/>
            </p:cNvSpPr>
            <p:nvPr/>
          </p:nvSpPr>
          <p:spPr bwMode="auto">
            <a:xfrm>
              <a:off x="2160" y="1104"/>
              <a:ext cx="288" cy="4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3090" name="Oval 12"/>
          <p:cNvSpPr>
            <a:spLocks noChangeAspect="1" noChangeArrowheads="1"/>
          </p:cNvSpPr>
          <p:nvPr/>
        </p:nvSpPr>
        <p:spPr bwMode="auto">
          <a:xfrm>
            <a:off x="1409700" y="3590925"/>
            <a:ext cx="69850" cy="6985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eaLnBrk="0" hangingPunct="0"/>
            <a:endParaRPr lang="nl-NL" sz="2200"/>
          </a:p>
        </p:txBody>
      </p:sp>
      <p:sp>
        <p:nvSpPr>
          <p:cNvPr id="3091" name="Oval 13"/>
          <p:cNvSpPr>
            <a:spLocks noChangeAspect="1" noChangeArrowheads="1"/>
          </p:cNvSpPr>
          <p:nvPr/>
        </p:nvSpPr>
        <p:spPr bwMode="auto">
          <a:xfrm>
            <a:off x="1409700" y="3940175"/>
            <a:ext cx="69850" cy="6985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eaLnBrk="0" hangingPunct="0"/>
            <a:endParaRPr lang="nl-NL" sz="2200"/>
          </a:p>
        </p:txBody>
      </p:sp>
      <p:sp>
        <p:nvSpPr>
          <p:cNvPr id="3092" name="Oval 14"/>
          <p:cNvSpPr>
            <a:spLocks noChangeAspect="1" noChangeArrowheads="1"/>
          </p:cNvSpPr>
          <p:nvPr/>
        </p:nvSpPr>
        <p:spPr bwMode="auto">
          <a:xfrm>
            <a:off x="1128713" y="3730625"/>
            <a:ext cx="69850" cy="6985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eaLnBrk="0" hangingPunct="0"/>
            <a:endParaRPr lang="nl-NL" sz="2200"/>
          </a:p>
        </p:txBody>
      </p:sp>
      <p:sp>
        <p:nvSpPr>
          <p:cNvPr id="3093" name="Line 15"/>
          <p:cNvSpPr>
            <a:spLocks noChangeAspect="1" noChangeShapeType="1"/>
          </p:cNvSpPr>
          <p:nvPr/>
        </p:nvSpPr>
        <p:spPr bwMode="auto">
          <a:xfrm flipV="1">
            <a:off x="1689100" y="3451225"/>
            <a:ext cx="769938" cy="1397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094" name="Line 16"/>
          <p:cNvSpPr>
            <a:spLocks noChangeAspect="1" noChangeShapeType="1"/>
          </p:cNvSpPr>
          <p:nvPr/>
        </p:nvSpPr>
        <p:spPr bwMode="auto">
          <a:xfrm flipV="1">
            <a:off x="1479550" y="3800475"/>
            <a:ext cx="139700" cy="139700"/>
          </a:xfrm>
          <a:prstGeom prst="line">
            <a:avLst/>
          </a:prstGeom>
          <a:noFill/>
          <a:ln w="19050">
            <a:solidFill>
              <a:srgbClr val="0033CC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095" name="Line 17"/>
          <p:cNvSpPr>
            <a:spLocks noChangeAspect="1" noChangeShapeType="1"/>
          </p:cNvSpPr>
          <p:nvPr/>
        </p:nvSpPr>
        <p:spPr bwMode="auto">
          <a:xfrm>
            <a:off x="1198563" y="3800475"/>
            <a:ext cx="211137" cy="139700"/>
          </a:xfrm>
          <a:prstGeom prst="line">
            <a:avLst/>
          </a:prstGeom>
          <a:noFill/>
          <a:ln w="19050">
            <a:solidFill>
              <a:srgbClr val="0033CC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096" name="Line 18"/>
          <p:cNvSpPr>
            <a:spLocks noChangeAspect="1" noChangeShapeType="1"/>
          </p:cNvSpPr>
          <p:nvPr/>
        </p:nvSpPr>
        <p:spPr bwMode="auto">
          <a:xfrm>
            <a:off x="1479550" y="3660775"/>
            <a:ext cx="139700" cy="69850"/>
          </a:xfrm>
          <a:prstGeom prst="line">
            <a:avLst/>
          </a:prstGeom>
          <a:noFill/>
          <a:ln w="19050">
            <a:solidFill>
              <a:srgbClr val="0033CC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097" name="Oval 19"/>
          <p:cNvSpPr>
            <a:spLocks noChangeAspect="1" noChangeArrowheads="1"/>
          </p:cNvSpPr>
          <p:nvPr/>
        </p:nvSpPr>
        <p:spPr bwMode="auto">
          <a:xfrm>
            <a:off x="1619250" y="3730625"/>
            <a:ext cx="69850" cy="6985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eaLnBrk="0" hangingPunct="0"/>
            <a:endParaRPr lang="nl-NL" sz="2200"/>
          </a:p>
        </p:txBody>
      </p:sp>
      <p:grpSp>
        <p:nvGrpSpPr>
          <p:cNvPr id="3098" name="Group 20"/>
          <p:cNvGrpSpPr>
            <a:grpSpLocks noChangeAspect="1"/>
          </p:cNvGrpSpPr>
          <p:nvPr/>
        </p:nvGrpSpPr>
        <p:grpSpPr bwMode="auto">
          <a:xfrm rot="-4723565">
            <a:off x="1163638" y="3556000"/>
            <a:ext cx="139700" cy="209550"/>
            <a:chOff x="2016" y="1056"/>
            <a:chExt cx="432" cy="96"/>
          </a:xfrm>
        </p:grpSpPr>
        <p:sp>
          <p:nvSpPr>
            <p:cNvPr id="3394" name="Line 21"/>
            <p:cNvSpPr>
              <a:spLocks noChangeAspect="1" noChangeShapeType="1"/>
            </p:cNvSpPr>
            <p:nvPr/>
          </p:nvSpPr>
          <p:spPr bwMode="auto">
            <a:xfrm>
              <a:off x="2016" y="1056"/>
              <a:ext cx="288" cy="48"/>
            </a:xfrm>
            <a:prstGeom prst="line">
              <a:avLst/>
            </a:prstGeom>
            <a:noFill/>
            <a:ln w="19050">
              <a:solidFill>
                <a:srgbClr val="0033CC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95" name="Line 22"/>
            <p:cNvSpPr>
              <a:spLocks noChangeAspect="1" noChangeShapeType="1"/>
            </p:cNvSpPr>
            <p:nvPr/>
          </p:nvSpPr>
          <p:spPr bwMode="auto">
            <a:xfrm flipH="1">
              <a:off x="2160" y="1104"/>
              <a:ext cx="144" cy="0"/>
            </a:xfrm>
            <a:prstGeom prst="line">
              <a:avLst/>
            </a:prstGeom>
            <a:noFill/>
            <a:ln w="19050">
              <a:solidFill>
                <a:srgbClr val="0033CC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96" name="Line 23"/>
            <p:cNvSpPr>
              <a:spLocks noChangeAspect="1" noChangeShapeType="1"/>
            </p:cNvSpPr>
            <p:nvPr/>
          </p:nvSpPr>
          <p:spPr bwMode="auto">
            <a:xfrm>
              <a:off x="2160" y="1104"/>
              <a:ext cx="288" cy="48"/>
            </a:xfrm>
            <a:prstGeom prst="line">
              <a:avLst/>
            </a:prstGeom>
            <a:noFill/>
            <a:ln w="19050">
              <a:solidFill>
                <a:srgbClr val="0033CC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3099" name="Freeform 24"/>
          <p:cNvSpPr>
            <a:spLocks noChangeAspect="1"/>
          </p:cNvSpPr>
          <p:nvPr/>
        </p:nvSpPr>
        <p:spPr bwMode="auto">
          <a:xfrm>
            <a:off x="2249488" y="2889250"/>
            <a:ext cx="1141412" cy="882650"/>
          </a:xfrm>
          <a:custGeom>
            <a:avLst/>
            <a:gdLst>
              <a:gd name="T0" fmla="*/ 187687 w 687"/>
              <a:gd name="T1" fmla="*/ 231996 h 605"/>
              <a:gd name="T2" fmla="*/ 285682 w 687"/>
              <a:gd name="T3" fmla="*/ 4377 h 605"/>
              <a:gd name="T4" fmla="*/ 544789 w 687"/>
              <a:gd name="T5" fmla="*/ 145910 h 605"/>
              <a:gd name="T6" fmla="*/ 642785 w 687"/>
              <a:gd name="T7" fmla="*/ 132778 h 605"/>
              <a:gd name="T8" fmla="*/ 739120 w 687"/>
              <a:gd name="T9" fmla="*/ 103596 h 605"/>
              <a:gd name="T10" fmla="*/ 885283 w 687"/>
              <a:gd name="T11" fmla="*/ 261178 h 605"/>
              <a:gd name="T12" fmla="*/ 870334 w 687"/>
              <a:gd name="T13" fmla="*/ 303492 h 605"/>
              <a:gd name="T14" fmla="*/ 1014836 w 687"/>
              <a:gd name="T15" fmla="*/ 345806 h 605"/>
              <a:gd name="T16" fmla="*/ 1096223 w 687"/>
              <a:gd name="T17" fmla="*/ 516520 h 605"/>
              <a:gd name="T18" fmla="*/ 870334 w 687"/>
              <a:gd name="T19" fmla="*/ 659511 h 605"/>
              <a:gd name="T20" fmla="*/ 626176 w 687"/>
              <a:gd name="T21" fmla="*/ 872539 h 605"/>
              <a:gd name="T22" fmla="*/ 431845 w 687"/>
              <a:gd name="T23" fmla="*/ 844817 h 605"/>
              <a:gd name="T24" fmla="*/ 318901 w 687"/>
              <a:gd name="T25" fmla="*/ 731007 h 605"/>
              <a:gd name="T26" fmla="*/ 139519 w 687"/>
              <a:gd name="T27" fmla="*/ 716416 h 605"/>
              <a:gd name="T28" fmla="*/ 58133 w 687"/>
              <a:gd name="T29" fmla="*/ 630329 h 605"/>
              <a:gd name="T30" fmla="*/ 172738 w 687"/>
              <a:gd name="T31" fmla="*/ 516520 h 605"/>
              <a:gd name="T32" fmla="*/ 122910 w 687"/>
              <a:gd name="T33" fmla="*/ 488797 h 605"/>
              <a:gd name="T34" fmla="*/ 74742 w 687"/>
              <a:gd name="T35" fmla="*/ 474206 h 605"/>
              <a:gd name="T36" fmla="*/ 26575 w 687"/>
              <a:gd name="T37" fmla="*/ 345806 h 605"/>
              <a:gd name="T38" fmla="*/ 187687 w 687"/>
              <a:gd name="T39" fmla="*/ 231996 h 605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w 687"/>
              <a:gd name="T61" fmla="*/ 0 h 605"/>
              <a:gd name="T62" fmla="*/ 687 w 687"/>
              <a:gd name="T63" fmla="*/ 605 h 605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T60" t="T61" r="T62" b="T63"/>
            <a:pathLst>
              <a:path w="687" h="605">
                <a:moveTo>
                  <a:pt x="113" y="159"/>
                </a:moveTo>
                <a:cubicBezTo>
                  <a:pt x="127" y="104"/>
                  <a:pt x="141" y="50"/>
                  <a:pt x="172" y="3"/>
                </a:cubicBezTo>
                <a:cubicBezTo>
                  <a:pt x="280" y="14"/>
                  <a:pt x="297" y="0"/>
                  <a:pt x="328" y="100"/>
                </a:cubicBezTo>
                <a:cubicBezTo>
                  <a:pt x="348" y="97"/>
                  <a:pt x="368" y="96"/>
                  <a:pt x="387" y="91"/>
                </a:cubicBezTo>
                <a:cubicBezTo>
                  <a:pt x="407" y="86"/>
                  <a:pt x="445" y="71"/>
                  <a:pt x="445" y="71"/>
                </a:cubicBezTo>
                <a:cubicBezTo>
                  <a:pt x="503" y="90"/>
                  <a:pt x="517" y="126"/>
                  <a:pt x="533" y="179"/>
                </a:cubicBezTo>
                <a:cubicBezTo>
                  <a:pt x="530" y="189"/>
                  <a:pt x="517" y="201"/>
                  <a:pt x="524" y="208"/>
                </a:cubicBezTo>
                <a:cubicBezTo>
                  <a:pt x="546" y="229"/>
                  <a:pt x="582" y="227"/>
                  <a:pt x="611" y="237"/>
                </a:cubicBezTo>
                <a:cubicBezTo>
                  <a:pt x="626" y="282"/>
                  <a:pt x="635" y="316"/>
                  <a:pt x="660" y="354"/>
                </a:cubicBezTo>
                <a:cubicBezTo>
                  <a:pt x="687" y="461"/>
                  <a:pt x="616" y="443"/>
                  <a:pt x="524" y="452"/>
                </a:cubicBezTo>
                <a:cubicBezTo>
                  <a:pt x="503" y="534"/>
                  <a:pt x="458" y="579"/>
                  <a:pt x="377" y="598"/>
                </a:cubicBezTo>
                <a:cubicBezTo>
                  <a:pt x="338" y="593"/>
                  <a:pt x="290" y="605"/>
                  <a:pt x="260" y="579"/>
                </a:cubicBezTo>
                <a:cubicBezTo>
                  <a:pt x="238" y="559"/>
                  <a:pt x="229" y="509"/>
                  <a:pt x="192" y="501"/>
                </a:cubicBezTo>
                <a:cubicBezTo>
                  <a:pt x="157" y="494"/>
                  <a:pt x="120" y="494"/>
                  <a:pt x="84" y="491"/>
                </a:cubicBezTo>
                <a:cubicBezTo>
                  <a:pt x="75" y="482"/>
                  <a:pt x="37" y="448"/>
                  <a:pt x="35" y="432"/>
                </a:cubicBezTo>
                <a:cubicBezTo>
                  <a:pt x="29" y="387"/>
                  <a:pt x="71" y="365"/>
                  <a:pt x="104" y="354"/>
                </a:cubicBezTo>
                <a:cubicBezTo>
                  <a:pt x="94" y="348"/>
                  <a:pt x="85" y="340"/>
                  <a:pt x="74" y="335"/>
                </a:cubicBezTo>
                <a:cubicBezTo>
                  <a:pt x="65" y="330"/>
                  <a:pt x="52" y="332"/>
                  <a:pt x="45" y="325"/>
                </a:cubicBezTo>
                <a:cubicBezTo>
                  <a:pt x="30" y="310"/>
                  <a:pt x="23" y="257"/>
                  <a:pt x="16" y="237"/>
                </a:cubicBezTo>
                <a:cubicBezTo>
                  <a:pt x="30" y="130"/>
                  <a:pt x="0" y="159"/>
                  <a:pt x="113" y="159"/>
                </a:cubicBezTo>
                <a:close/>
              </a:path>
            </a:pathLst>
          </a:custGeom>
          <a:gradFill rotWithShape="1">
            <a:gsLst>
              <a:gs pos="0">
                <a:srgbClr val="00FF99"/>
              </a:gs>
              <a:gs pos="100000">
                <a:srgbClr val="007647"/>
              </a:gs>
            </a:gsLst>
            <a:lin ang="5400000" scaled="1"/>
          </a:gradFill>
          <a:ln w="9525">
            <a:solidFill>
              <a:srgbClr val="C7C6D8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grpSp>
        <p:nvGrpSpPr>
          <p:cNvPr id="3100" name="Group 25"/>
          <p:cNvGrpSpPr>
            <a:grpSpLocks noChangeAspect="1"/>
          </p:cNvGrpSpPr>
          <p:nvPr/>
        </p:nvGrpSpPr>
        <p:grpSpPr bwMode="auto">
          <a:xfrm>
            <a:off x="1338263" y="4151313"/>
            <a:ext cx="420687" cy="279400"/>
            <a:chOff x="672" y="2640"/>
            <a:chExt cx="288" cy="192"/>
          </a:xfrm>
        </p:grpSpPr>
        <p:sp>
          <p:nvSpPr>
            <p:cNvPr id="3381" name="Freeform 26"/>
            <p:cNvSpPr>
              <a:spLocks noChangeAspect="1"/>
            </p:cNvSpPr>
            <p:nvPr/>
          </p:nvSpPr>
          <p:spPr bwMode="auto">
            <a:xfrm>
              <a:off x="672" y="2640"/>
              <a:ext cx="288" cy="192"/>
            </a:xfrm>
            <a:custGeom>
              <a:avLst/>
              <a:gdLst>
                <a:gd name="T0" fmla="*/ 34 w 296"/>
                <a:gd name="T1" fmla="*/ 23 h 203"/>
                <a:gd name="T2" fmla="*/ 58 w 296"/>
                <a:gd name="T3" fmla="*/ 0 h 203"/>
                <a:gd name="T4" fmla="*/ 89 w 296"/>
                <a:gd name="T5" fmla="*/ 6 h 203"/>
                <a:gd name="T6" fmla="*/ 114 w 296"/>
                <a:gd name="T7" fmla="*/ 24 h 203"/>
                <a:gd name="T8" fmla="*/ 140 w 296"/>
                <a:gd name="T9" fmla="*/ 17 h 203"/>
                <a:gd name="T10" fmla="*/ 167 w 296"/>
                <a:gd name="T11" fmla="*/ 15 h 203"/>
                <a:gd name="T12" fmla="*/ 193 w 296"/>
                <a:gd name="T13" fmla="*/ 27 h 203"/>
                <a:gd name="T14" fmla="*/ 199 w 296"/>
                <a:gd name="T15" fmla="*/ 38 h 203"/>
                <a:gd name="T16" fmla="*/ 210 w 296"/>
                <a:gd name="T17" fmla="*/ 47 h 203"/>
                <a:gd name="T18" fmla="*/ 246 w 296"/>
                <a:gd name="T19" fmla="*/ 67 h 203"/>
                <a:gd name="T20" fmla="*/ 251 w 296"/>
                <a:gd name="T21" fmla="*/ 77 h 203"/>
                <a:gd name="T22" fmla="*/ 235 w 296"/>
                <a:gd name="T23" fmla="*/ 95 h 203"/>
                <a:gd name="T24" fmla="*/ 237 w 296"/>
                <a:gd name="T25" fmla="*/ 109 h 203"/>
                <a:gd name="T26" fmla="*/ 235 w 296"/>
                <a:gd name="T27" fmla="*/ 125 h 203"/>
                <a:gd name="T28" fmla="*/ 210 w 296"/>
                <a:gd name="T29" fmla="*/ 144 h 203"/>
                <a:gd name="T30" fmla="*/ 183 w 296"/>
                <a:gd name="T31" fmla="*/ 139 h 203"/>
                <a:gd name="T32" fmla="*/ 156 w 296"/>
                <a:gd name="T33" fmla="*/ 146 h 203"/>
                <a:gd name="T34" fmla="*/ 128 w 296"/>
                <a:gd name="T35" fmla="*/ 140 h 203"/>
                <a:gd name="T36" fmla="*/ 121 w 296"/>
                <a:gd name="T37" fmla="*/ 131 h 203"/>
                <a:gd name="T38" fmla="*/ 114 w 296"/>
                <a:gd name="T39" fmla="*/ 123 h 203"/>
                <a:gd name="T40" fmla="*/ 90 w 296"/>
                <a:gd name="T41" fmla="*/ 131 h 203"/>
                <a:gd name="T42" fmla="*/ 68 w 296"/>
                <a:gd name="T43" fmla="*/ 128 h 203"/>
                <a:gd name="T44" fmla="*/ 51 w 296"/>
                <a:gd name="T45" fmla="*/ 122 h 203"/>
                <a:gd name="T46" fmla="*/ 44 w 296"/>
                <a:gd name="T47" fmla="*/ 112 h 203"/>
                <a:gd name="T48" fmla="*/ 51 w 296"/>
                <a:gd name="T49" fmla="*/ 91 h 203"/>
                <a:gd name="T50" fmla="*/ 18 w 296"/>
                <a:gd name="T51" fmla="*/ 81 h 203"/>
                <a:gd name="T52" fmla="*/ 4 w 296"/>
                <a:gd name="T53" fmla="*/ 73 h 203"/>
                <a:gd name="T54" fmla="*/ 13 w 296"/>
                <a:gd name="T55" fmla="*/ 51 h 203"/>
                <a:gd name="T56" fmla="*/ 18 w 296"/>
                <a:gd name="T57" fmla="*/ 47 h 203"/>
                <a:gd name="T58" fmla="*/ 11 w 296"/>
                <a:gd name="T59" fmla="*/ 33 h 203"/>
                <a:gd name="T60" fmla="*/ 18 w 296"/>
                <a:gd name="T61" fmla="*/ 20 h 203"/>
                <a:gd name="T62" fmla="*/ 31 w 296"/>
                <a:gd name="T63" fmla="*/ 22 h 203"/>
                <a:gd name="T64" fmla="*/ 34 w 296"/>
                <a:gd name="T65" fmla="*/ 23 h 203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296"/>
                <a:gd name="T100" fmla="*/ 0 h 203"/>
                <a:gd name="T101" fmla="*/ 296 w 296"/>
                <a:gd name="T102" fmla="*/ 203 h 203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296" h="203">
                  <a:moveTo>
                    <a:pt x="40" y="32"/>
                  </a:moveTo>
                  <a:cubicBezTo>
                    <a:pt x="42" y="10"/>
                    <a:pt x="51" y="6"/>
                    <a:pt x="70" y="0"/>
                  </a:cubicBezTo>
                  <a:cubicBezTo>
                    <a:pt x="82" y="2"/>
                    <a:pt x="94" y="4"/>
                    <a:pt x="106" y="6"/>
                  </a:cubicBezTo>
                  <a:cubicBezTo>
                    <a:pt x="119" y="12"/>
                    <a:pt x="122" y="26"/>
                    <a:pt x="133" y="33"/>
                  </a:cubicBezTo>
                  <a:cubicBezTo>
                    <a:pt x="144" y="31"/>
                    <a:pt x="153" y="25"/>
                    <a:pt x="164" y="23"/>
                  </a:cubicBezTo>
                  <a:cubicBezTo>
                    <a:pt x="175" y="16"/>
                    <a:pt x="185" y="19"/>
                    <a:pt x="197" y="21"/>
                  </a:cubicBezTo>
                  <a:cubicBezTo>
                    <a:pt x="208" y="26"/>
                    <a:pt x="217" y="32"/>
                    <a:pt x="227" y="39"/>
                  </a:cubicBezTo>
                  <a:cubicBezTo>
                    <a:pt x="230" y="44"/>
                    <a:pt x="233" y="48"/>
                    <a:pt x="235" y="53"/>
                  </a:cubicBezTo>
                  <a:cubicBezTo>
                    <a:pt x="230" y="67"/>
                    <a:pt x="229" y="65"/>
                    <a:pt x="248" y="66"/>
                  </a:cubicBezTo>
                  <a:cubicBezTo>
                    <a:pt x="263" y="75"/>
                    <a:pt x="277" y="80"/>
                    <a:pt x="290" y="93"/>
                  </a:cubicBezTo>
                  <a:cubicBezTo>
                    <a:pt x="292" y="98"/>
                    <a:pt x="295" y="101"/>
                    <a:pt x="296" y="107"/>
                  </a:cubicBezTo>
                  <a:cubicBezTo>
                    <a:pt x="295" y="120"/>
                    <a:pt x="293" y="130"/>
                    <a:pt x="278" y="132"/>
                  </a:cubicBezTo>
                  <a:cubicBezTo>
                    <a:pt x="263" y="140"/>
                    <a:pt x="272" y="136"/>
                    <a:pt x="280" y="152"/>
                  </a:cubicBezTo>
                  <a:cubicBezTo>
                    <a:pt x="281" y="160"/>
                    <a:pt x="281" y="168"/>
                    <a:pt x="278" y="176"/>
                  </a:cubicBezTo>
                  <a:cubicBezTo>
                    <a:pt x="275" y="192"/>
                    <a:pt x="263" y="199"/>
                    <a:pt x="248" y="201"/>
                  </a:cubicBezTo>
                  <a:cubicBezTo>
                    <a:pt x="231" y="200"/>
                    <a:pt x="229" y="197"/>
                    <a:pt x="215" y="194"/>
                  </a:cubicBezTo>
                  <a:cubicBezTo>
                    <a:pt x="207" y="200"/>
                    <a:pt x="194" y="200"/>
                    <a:pt x="184" y="203"/>
                  </a:cubicBezTo>
                  <a:cubicBezTo>
                    <a:pt x="172" y="202"/>
                    <a:pt x="163" y="199"/>
                    <a:pt x="152" y="197"/>
                  </a:cubicBezTo>
                  <a:cubicBezTo>
                    <a:pt x="144" y="187"/>
                    <a:pt x="146" y="192"/>
                    <a:pt x="143" y="183"/>
                  </a:cubicBezTo>
                  <a:cubicBezTo>
                    <a:pt x="142" y="175"/>
                    <a:pt x="144" y="169"/>
                    <a:pt x="134" y="171"/>
                  </a:cubicBezTo>
                  <a:cubicBezTo>
                    <a:pt x="125" y="176"/>
                    <a:pt x="116" y="178"/>
                    <a:pt x="107" y="182"/>
                  </a:cubicBezTo>
                  <a:cubicBezTo>
                    <a:pt x="98" y="181"/>
                    <a:pt x="89" y="182"/>
                    <a:pt x="80" y="179"/>
                  </a:cubicBezTo>
                  <a:cubicBezTo>
                    <a:pt x="72" y="177"/>
                    <a:pt x="67" y="171"/>
                    <a:pt x="59" y="170"/>
                  </a:cubicBezTo>
                  <a:cubicBezTo>
                    <a:pt x="56" y="165"/>
                    <a:pt x="52" y="162"/>
                    <a:pt x="50" y="156"/>
                  </a:cubicBezTo>
                  <a:cubicBezTo>
                    <a:pt x="48" y="142"/>
                    <a:pt x="45" y="133"/>
                    <a:pt x="59" y="126"/>
                  </a:cubicBezTo>
                  <a:cubicBezTo>
                    <a:pt x="46" y="124"/>
                    <a:pt x="34" y="115"/>
                    <a:pt x="20" y="113"/>
                  </a:cubicBezTo>
                  <a:cubicBezTo>
                    <a:pt x="14" y="110"/>
                    <a:pt x="9" y="106"/>
                    <a:pt x="4" y="102"/>
                  </a:cubicBezTo>
                  <a:cubicBezTo>
                    <a:pt x="0" y="91"/>
                    <a:pt x="0" y="73"/>
                    <a:pt x="13" y="71"/>
                  </a:cubicBezTo>
                  <a:cubicBezTo>
                    <a:pt x="16" y="69"/>
                    <a:pt x="21" y="69"/>
                    <a:pt x="23" y="66"/>
                  </a:cubicBezTo>
                  <a:cubicBezTo>
                    <a:pt x="23" y="65"/>
                    <a:pt x="14" y="50"/>
                    <a:pt x="11" y="45"/>
                  </a:cubicBezTo>
                  <a:cubicBezTo>
                    <a:pt x="9" y="35"/>
                    <a:pt x="6" y="29"/>
                    <a:pt x="19" y="26"/>
                  </a:cubicBezTo>
                  <a:cubicBezTo>
                    <a:pt x="26" y="22"/>
                    <a:pt x="30" y="29"/>
                    <a:pt x="37" y="30"/>
                  </a:cubicBezTo>
                  <a:cubicBezTo>
                    <a:pt x="41" y="32"/>
                    <a:pt x="42" y="32"/>
                    <a:pt x="40" y="32"/>
                  </a:cubicBezTo>
                  <a:close/>
                </a:path>
              </a:pathLst>
            </a:custGeom>
            <a:solidFill>
              <a:srgbClr val="CCFFFF"/>
            </a:solidFill>
            <a:ln w="6350">
              <a:solidFill>
                <a:srgbClr val="B2B2B2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82" name="Oval 27"/>
            <p:cNvSpPr>
              <a:spLocks noChangeAspect="1" noChangeArrowheads="1"/>
            </p:cNvSpPr>
            <p:nvPr/>
          </p:nvSpPr>
          <p:spPr bwMode="auto">
            <a:xfrm>
              <a:off x="720" y="2736"/>
              <a:ext cx="23" cy="23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nl-NL" sz="2200"/>
            </a:p>
          </p:txBody>
        </p:sp>
        <p:sp>
          <p:nvSpPr>
            <p:cNvPr id="3383" name="Oval 28"/>
            <p:cNvSpPr>
              <a:spLocks noChangeAspect="1" noChangeArrowheads="1"/>
            </p:cNvSpPr>
            <p:nvPr/>
          </p:nvSpPr>
          <p:spPr bwMode="auto">
            <a:xfrm>
              <a:off x="720" y="2688"/>
              <a:ext cx="23" cy="23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nl-NL" sz="2200"/>
            </a:p>
          </p:txBody>
        </p:sp>
        <p:sp>
          <p:nvSpPr>
            <p:cNvPr id="3384" name="Oval 29"/>
            <p:cNvSpPr>
              <a:spLocks noChangeAspect="1" noChangeArrowheads="1"/>
            </p:cNvSpPr>
            <p:nvPr/>
          </p:nvSpPr>
          <p:spPr bwMode="auto">
            <a:xfrm>
              <a:off x="816" y="2784"/>
              <a:ext cx="23" cy="23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nl-NL" sz="2200"/>
            </a:p>
          </p:txBody>
        </p:sp>
        <p:sp>
          <p:nvSpPr>
            <p:cNvPr id="3385" name="Oval 30"/>
            <p:cNvSpPr>
              <a:spLocks noChangeAspect="1" noChangeArrowheads="1"/>
            </p:cNvSpPr>
            <p:nvPr/>
          </p:nvSpPr>
          <p:spPr bwMode="auto">
            <a:xfrm>
              <a:off x="864" y="2736"/>
              <a:ext cx="23" cy="23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nl-NL" sz="2200"/>
            </a:p>
          </p:txBody>
        </p:sp>
        <p:grpSp>
          <p:nvGrpSpPr>
            <p:cNvPr id="3386" name="Group 31"/>
            <p:cNvGrpSpPr>
              <a:grpSpLocks noChangeAspect="1"/>
            </p:cNvGrpSpPr>
            <p:nvPr/>
          </p:nvGrpSpPr>
          <p:grpSpPr bwMode="auto">
            <a:xfrm>
              <a:off x="768" y="2688"/>
              <a:ext cx="96" cy="48"/>
              <a:chOff x="2016" y="1056"/>
              <a:chExt cx="432" cy="96"/>
            </a:xfrm>
          </p:grpSpPr>
          <p:sp>
            <p:nvSpPr>
              <p:cNvPr id="3391" name="Line 32"/>
              <p:cNvSpPr>
                <a:spLocks noChangeAspect="1" noChangeShapeType="1"/>
              </p:cNvSpPr>
              <p:nvPr/>
            </p:nvSpPr>
            <p:spPr bwMode="auto">
              <a:xfrm>
                <a:off x="2016" y="1056"/>
                <a:ext cx="288" cy="4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92" name="Line 33"/>
              <p:cNvSpPr>
                <a:spLocks noChangeAspect="1" noChangeShapeType="1"/>
              </p:cNvSpPr>
              <p:nvPr/>
            </p:nvSpPr>
            <p:spPr bwMode="auto">
              <a:xfrm flipH="1">
                <a:off x="2160" y="1104"/>
                <a:ext cx="1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93" name="Line 34"/>
              <p:cNvSpPr>
                <a:spLocks noChangeAspect="1" noChangeShapeType="1"/>
              </p:cNvSpPr>
              <p:nvPr/>
            </p:nvSpPr>
            <p:spPr bwMode="auto">
              <a:xfrm>
                <a:off x="2160" y="1104"/>
                <a:ext cx="288" cy="4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3387" name="Group 35"/>
            <p:cNvGrpSpPr>
              <a:grpSpLocks noChangeAspect="1"/>
            </p:cNvGrpSpPr>
            <p:nvPr/>
          </p:nvGrpSpPr>
          <p:grpSpPr bwMode="auto">
            <a:xfrm>
              <a:off x="768" y="2736"/>
              <a:ext cx="48" cy="48"/>
              <a:chOff x="2016" y="1056"/>
              <a:chExt cx="432" cy="96"/>
            </a:xfrm>
          </p:grpSpPr>
          <p:sp>
            <p:nvSpPr>
              <p:cNvPr id="3388" name="Line 36"/>
              <p:cNvSpPr>
                <a:spLocks noChangeAspect="1" noChangeShapeType="1"/>
              </p:cNvSpPr>
              <p:nvPr/>
            </p:nvSpPr>
            <p:spPr bwMode="auto">
              <a:xfrm>
                <a:off x="2016" y="1056"/>
                <a:ext cx="288" cy="4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89" name="Line 37"/>
              <p:cNvSpPr>
                <a:spLocks noChangeAspect="1" noChangeShapeType="1"/>
              </p:cNvSpPr>
              <p:nvPr/>
            </p:nvSpPr>
            <p:spPr bwMode="auto">
              <a:xfrm flipH="1">
                <a:off x="2160" y="1104"/>
                <a:ext cx="1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90" name="Line 38"/>
              <p:cNvSpPr>
                <a:spLocks noChangeAspect="1" noChangeShapeType="1"/>
              </p:cNvSpPr>
              <p:nvPr/>
            </p:nvSpPr>
            <p:spPr bwMode="auto">
              <a:xfrm>
                <a:off x="2160" y="1104"/>
                <a:ext cx="288" cy="4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</p:grpSp>
      <p:sp>
        <p:nvSpPr>
          <p:cNvPr id="3101" name="Line 39"/>
          <p:cNvSpPr>
            <a:spLocks noChangeAspect="1" noChangeShapeType="1"/>
          </p:cNvSpPr>
          <p:nvPr/>
        </p:nvSpPr>
        <p:spPr bwMode="auto">
          <a:xfrm>
            <a:off x="1436688" y="4010025"/>
            <a:ext cx="0" cy="204788"/>
          </a:xfrm>
          <a:prstGeom prst="line">
            <a:avLst/>
          </a:prstGeom>
          <a:noFill/>
          <a:ln w="19050">
            <a:solidFill>
              <a:srgbClr val="0033CC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grpSp>
        <p:nvGrpSpPr>
          <p:cNvPr id="3102" name="Group 40"/>
          <p:cNvGrpSpPr>
            <a:grpSpLocks noChangeAspect="1"/>
          </p:cNvGrpSpPr>
          <p:nvPr/>
        </p:nvGrpSpPr>
        <p:grpSpPr bwMode="auto">
          <a:xfrm>
            <a:off x="1870075" y="3835400"/>
            <a:ext cx="257175" cy="211138"/>
            <a:chOff x="948" y="2817"/>
            <a:chExt cx="176" cy="144"/>
          </a:xfrm>
        </p:grpSpPr>
        <p:sp>
          <p:nvSpPr>
            <p:cNvPr id="3373" name="Freeform 41"/>
            <p:cNvSpPr>
              <a:spLocks noChangeAspect="1"/>
            </p:cNvSpPr>
            <p:nvPr/>
          </p:nvSpPr>
          <p:spPr bwMode="auto">
            <a:xfrm rot="-2494230">
              <a:off x="948" y="2817"/>
              <a:ext cx="176" cy="144"/>
            </a:xfrm>
            <a:custGeom>
              <a:avLst/>
              <a:gdLst>
                <a:gd name="T0" fmla="*/ 2 w 296"/>
                <a:gd name="T1" fmla="*/ 4 h 203"/>
                <a:gd name="T2" fmla="*/ 3 w 296"/>
                <a:gd name="T3" fmla="*/ 0 h 203"/>
                <a:gd name="T4" fmla="*/ 5 w 296"/>
                <a:gd name="T5" fmla="*/ 1 h 203"/>
                <a:gd name="T6" fmla="*/ 6 w 296"/>
                <a:gd name="T7" fmla="*/ 4 h 203"/>
                <a:gd name="T8" fmla="*/ 7 w 296"/>
                <a:gd name="T9" fmla="*/ 3 h 203"/>
                <a:gd name="T10" fmla="*/ 9 w 296"/>
                <a:gd name="T11" fmla="*/ 3 h 203"/>
                <a:gd name="T12" fmla="*/ 10 w 296"/>
                <a:gd name="T13" fmla="*/ 5 h 203"/>
                <a:gd name="T14" fmla="*/ 10 w 296"/>
                <a:gd name="T15" fmla="*/ 6 h 203"/>
                <a:gd name="T16" fmla="*/ 11 w 296"/>
                <a:gd name="T17" fmla="*/ 8 h 203"/>
                <a:gd name="T18" fmla="*/ 12 w 296"/>
                <a:gd name="T19" fmla="*/ 11 h 203"/>
                <a:gd name="T20" fmla="*/ 13 w 296"/>
                <a:gd name="T21" fmla="*/ 13 h 203"/>
                <a:gd name="T22" fmla="*/ 12 w 296"/>
                <a:gd name="T23" fmla="*/ 17 h 203"/>
                <a:gd name="T24" fmla="*/ 12 w 296"/>
                <a:gd name="T25" fmla="*/ 20 h 203"/>
                <a:gd name="T26" fmla="*/ 12 w 296"/>
                <a:gd name="T27" fmla="*/ 23 h 203"/>
                <a:gd name="T28" fmla="*/ 11 w 296"/>
                <a:gd name="T29" fmla="*/ 26 h 203"/>
                <a:gd name="T30" fmla="*/ 10 w 296"/>
                <a:gd name="T31" fmla="*/ 25 h 203"/>
                <a:gd name="T32" fmla="*/ 8 w 296"/>
                <a:gd name="T33" fmla="*/ 26 h 203"/>
                <a:gd name="T34" fmla="*/ 7 w 296"/>
                <a:gd name="T35" fmla="*/ 25 h 203"/>
                <a:gd name="T36" fmla="*/ 7 w 296"/>
                <a:gd name="T37" fmla="*/ 23 h 203"/>
                <a:gd name="T38" fmla="*/ 6 w 296"/>
                <a:gd name="T39" fmla="*/ 22 h 203"/>
                <a:gd name="T40" fmla="*/ 5 w 296"/>
                <a:gd name="T41" fmla="*/ 23 h 203"/>
                <a:gd name="T42" fmla="*/ 4 w 296"/>
                <a:gd name="T43" fmla="*/ 23 h 203"/>
                <a:gd name="T44" fmla="*/ 2 w 296"/>
                <a:gd name="T45" fmla="*/ 22 h 203"/>
                <a:gd name="T46" fmla="*/ 2 w 296"/>
                <a:gd name="T47" fmla="*/ 20 h 203"/>
                <a:gd name="T48" fmla="*/ 2 w 296"/>
                <a:gd name="T49" fmla="*/ 16 h 203"/>
                <a:gd name="T50" fmla="*/ 1 w 296"/>
                <a:gd name="T51" fmla="*/ 14 h 203"/>
                <a:gd name="T52" fmla="*/ 1 w 296"/>
                <a:gd name="T53" fmla="*/ 13 h 203"/>
                <a:gd name="T54" fmla="*/ 1 w 296"/>
                <a:gd name="T55" fmla="*/ 9 h 203"/>
                <a:gd name="T56" fmla="*/ 1 w 296"/>
                <a:gd name="T57" fmla="*/ 8 h 203"/>
                <a:gd name="T58" fmla="*/ 1 w 296"/>
                <a:gd name="T59" fmla="*/ 6 h 203"/>
                <a:gd name="T60" fmla="*/ 1 w 296"/>
                <a:gd name="T61" fmla="*/ 3 h 203"/>
                <a:gd name="T62" fmla="*/ 2 w 296"/>
                <a:gd name="T63" fmla="*/ 4 h 203"/>
                <a:gd name="T64" fmla="*/ 2 w 296"/>
                <a:gd name="T65" fmla="*/ 4 h 203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296"/>
                <a:gd name="T100" fmla="*/ 0 h 203"/>
                <a:gd name="T101" fmla="*/ 296 w 296"/>
                <a:gd name="T102" fmla="*/ 203 h 203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296" h="203">
                  <a:moveTo>
                    <a:pt x="40" y="32"/>
                  </a:moveTo>
                  <a:cubicBezTo>
                    <a:pt x="42" y="10"/>
                    <a:pt x="51" y="6"/>
                    <a:pt x="70" y="0"/>
                  </a:cubicBezTo>
                  <a:cubicBezTo>
                    <a:pt x="82" y="2"/>
                    <a:pt x="94" y="4"/>
                    <a:pt x="106" y="6"/>
                  </a:cubicBezTo>
                  <a:cubicBezTo>
                    <a:pt x="119" y="12"/>
                    <a:pt x="122" y="26"/>
                    <a:pt x="133" y="33"/>
                  </a:cubicBezTo>
                  <a:cubicBezTo>
                    <a:pt x="144" y="31"/>
                    <a:pt x="153" y="25"/>
                    <a:pt x="164" y="23"/>
                  </a:cubicBezTo>
                  <a:cubicBezTo>
                    <a:pt x="175" y="16"/>
                    <a:pt x="185" y="19"/>
                    <a:pt x="197" y="21"/>
                  </a:cubicBezTo>
                  <a:cubicBezTo>
                    <a:pt x="208" y="26"/>
                    <a:pt x="217" y="32"/>
                    <a:pt x="227" y="39"/>
                  </a:cubicBezTo>
                  <a:cubicBezTo>
                    <a:pt x="230" y="44"/>
                    <a:pt x="233" y="48"/>
                    <a:pt x="235" y="53"/>
                  </a:cubicBezTo>
                  <a:cubicBezTo>
                    <a:pt x="230" y="67"/>
                    <a:pt x="229" y="65"/>
                    <a:pt x="248" y="66"/>
                  </a:cubicBezTo>
                  <a:cubicBezTo>
                    <a:pt x="263" y="75"/>
                    <a:pt x="277" y="80"/>
                    <a:pt x="290" y="93"/>
                  </a:cubicBezTo>
                  <a:cubicBezTo>
                    <a:pt x="292" y="98"/>
                    <a:pt x="295" y="101"/>
                    <a:pt x="296" y="107"/>
                  </a:cubicBezTo>
                  <a:cubicBezTo>
                    <a:pt x="295" y="120"/>
                    <a:pt x="293" y="130"/>
                    <a:pt x="278" y="132"/>
                  </a:cubicBezTo>
                  <a:cubicBezTo>
                    <a:pt x="263" y="140"/>
                    <a:pt x="272" y="136"/>
                    <a:pt x="280" y="152"/>
                  </a:cubicBezTo>
                  <a:cubicBezTo>
                    <a:pt x="281" y="160"/>
                    <a:pt x="281" y="168"/>
                    <a:pt x="278" y="176"/>
                  </a:cubicBezTo>
                  <a:cubicBezTo>
                    <a:pt x="275" y="192"/>
                    <a:pt x="263" y="199"/>
                    <a:pt x="248" y="201"/>
                  </a:cubicBezTo>
                  <a:cubicBezTo>
                    <a:pt x="231" y="200"/>
                    <a:pt x="229" y="197"/>
                    <a:pt x="215" y="194"/>
                  </a:cubicBezTo>
                  <a:cubicBezTo>
                    <a:pt x="207" y="200"/>
                    <a:pt x="194" y="200"/>
                    <a:pt x="184" y="203"/>
                  </a:cubicBezTo>
                  <a:cubicBezTo>
                    <a:pt x="172" y="202"/>
                    <a:pt x="163" y="199"/>
                    <a:pt x="152" y="197"/>
                  </a:cubicBezTo>
                  <a:cubicBezTo>
                    <a:pt x="144" y="187"/>
                    <a:pt x="146" y="192"/>
                    <a:pt x="143" y="183"/>
                  </a:cubicBezTo>
                  <a:cubicBezTo>
                    <a:pt x="142" y="175"/>
                    <a:pt x="144" y="169"/>
                    <a:pt x="134" y="171"/>
                  </a:cubicBezTo>
                  <a:cubicBezTo>
                    <a:pt x="125" y="176"/>
                    <a:pt x="116" y="178"/>
                    <a:pt x="107" y="182"/>
                  </a:cubicBezTo>
                  <a:cubicBezTo>
                    <a:pt x="98" y="181"/>
                    <a:pt x="89" y="182"/>
                    <a:pt x="80" y="179"/>
                  </a:cubicBezTo>
                  <a:cubicBezTo>
                    <a:pt x="72" y="177"/>
                    <a:pt x="67" y="171"/>
                    <a:pt x="59" y="170"/>
                  </a:cubicBezTo>
                  <a:cubicBezTo>
                    <a:pt x="56" y="165"/>
                    <a:pt x="52" y="162"/>
                    <a:pt x="50" y="156"/>
                  </a:cubicBezTo>
                  <a:cubicBezTo>
                    <a:pt x="48" y="142"/>
                    <a:pt x="45" y="133"/>
                    <a:pt x="59" y="126"/>
                  </a:cubicBezTo>
                  <a:cubicBezTo>
                    <a:pt x="46" y="124"/>
                    <a:pt x="34" y="115"/>
                    <a:pt x="20" y="113"/>
                  </a:cubicBezTo>
                  <a:cubicBezTo>
                    <a:pt x="14" y="110"/>
                    <a:pt x="9" y="106"/>
                    <a:pt x="4" y="102"/>
                  </a:cubicBezTo>
                  <a:cubicBezTo>
                    <a:pt x="0" y="91"/>
                    <a:pt x="0" y="73"/>
                    <a:pt x="13" y="71"/>
                  </a:cubicBezTo>
                  <a:cubicBezTo>
                    <a:pt x="16" y="69"/>
                    <a:pt x="21" y="69"/>
                    <a:pt x="23" y="66"/>
                  </a:cubicBezTo>
                  <a:cubicBezTo>
                    <a:pt x="23" y="65"/>
                    <a:pt x="14" y="50"/>
                    <a:pt x="11" y="45"/>
                  </a:cubicBezTo>
                  <a:cubicBezTo>
                    <a:pt x="9" y="35"/>
                    <a:pt x="6" y="29"/>
                    <a:pt x="19" y="26"/>
                  </a:cubicBezTo>
                  <a:cubicBezTo>
                    <a:pt x="26" y="22"/>
                    <a:pt x="30" y="29"/>
                    <a:pt x="37" y="30"/>
                  </a:cubicBezTo>
                  <a:cubicBezTo>
                    <a:pt x="41" y="32"/>
                    <a:pt x="42" y="32"/>
                    <a:pt x="40" y="32"/>
                  </a:cubicBezTo>
                  <a:close/>
                </a:path>
              </a:pathLst>
            </a:custGeom>
            <a:solidFill>
              <a:srgbClr val="CCFFFF"/>
            </a:solidFill>
            <a:ln w="6350">
              <a:solidFill>
                <a:srgbClr val="B2B2B2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74" name="Oval 42"/>
            <p:cNvSpPr>
              <a:spLocks noChangeAspect="1" noChangeArrowheads="1"/>
            </p:cNvSpPr>
            <p:nvPr/>
          </p:nvSpPr>
          <p:spPr bwMode="auto">
            <a:xfrm>
              <a:off x="976" y="2911"/>
              <a:ext cx="23" cy="23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nl-NL" sz="2200"/>
            </a:p>
          </p:txBody>
        </p:sp>
        <p:sp>
          <p:nvSpPr>
            <p:cNvPr id="3375" name="Oval 43"/>
            <p:cNvSpPr>
              <a:spLocks noChangeAspect="1" noChangeArrowheads="1"/>
            </p:cNvSpPr>
            <p:nvPr/>
          </p:nvSpPr>
          <p:spPr bwMode="auto">
            <a:xfrm>
              <a:off x="1081" y="2855"/>
              <a:ext cx="23" cy="23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nl-NL" sz="2200"/>
            </a:p>
          </p:txBody>
        </p:sp>
        <p:grpSp>
          <p:nvGrpSpPr>
            <p:cNvPr id="3376" name="Group 44"/>
            <p:cNvGrpSpPr>
              <a:grpSpLocks noChangeAspect="1"/>
            </p:cNvGrpSpPr>
            <p:nvPr/>
          </p:nvGrpSpPr>
          <p:grpSpPr bwMode="auto">
            <a:xfrm rot="4621776">
              <a:off x="989" y="2846"/>
              <a:ext cx="50" cy="98"/>
              <a:chOff x="2016" y="1056"/>
              <a:chExt cx="432" cy="96"/>
            </a:xfrm>
          </p:grpSpPr>
          <p:sp>
            <p:nvSpPr>
              <p:cNvPr id="3378" name="Line 45"/>
              <p:cNvSpPr>
                <a:spLocks noChangeAspect="1" noChangeShapeType="1"/>
              </p:cNvSpPr>
              <p:nvPr/>
            </p:nvSpPr>
            <p:spPr bwMode="auto">
              <a:xfrm>
                <a:off x="2016" y="1056"/>
                <a:ext cx="288" cy="4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79" name="Line 46"/>
              <p:cNvSpPr>
                <a:spLocks noChangeAspect="1" noChangeShapeType="1"/>
              </p:cNvSpPr>
              <p:nvPr/>
            </p:nvSpPr>
            <p:spPr bwMode="auto">
              <a:xfrm flipH="1">
                <a:off x="2160" y="1104"/>
                <a:ext cx="1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80" name="Line 47"/>
              <p:cNvSpPr>
                <a:spLocks noChangeAspect="1" noChangeShapeType="1"/>
              </p:cNvSpPr>
              <p:nvPr/>
            </p:nvSpPr>
            <p:spPr bwMode="auto">
              <a:xfrm>
                <a:off x="2160" y="1104"/>
                <a:ext cx="288" cy="4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3377" name="Oval 48"/>
            <p:cNvSpPr>
              <a:spLocks noChangeAspect="1" noChangeArrowheads="1"/>
            </p:cNvSpPr>
            <p:nvPr/>
          </p:nvSpPr>
          <p:spPr bwMode="auto">
            <a:xfrm>
              <a:off x="999" y="2839"/>
              <a:ext cx="23" cy="23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nl-NL" sz="2200"/>
            </a:p>
          </p:txBody>
        </p:sp>
      </p:grpSp>
      <p:grpSp>
        <p:nvGrpSpPr>
          <p:cNvPr id="3103" name="Group 49"/>
          <p:cNvGrpSpPr>
            <a:grpSpLocks noChangeAspect="1"/>
          </p:cNvGrpSpPr>
          <p:nvPr/>
        </p:nvGrpSpPr>
        <p:grpSpPr bwMode="auto">
          <a:xfrm rot="4808775">
            <a:off x="1877219" y="4050506"/>
            <a:ext cx="84138" cy="104775"/>
            <a:chOff x="2016" y="1056"/>
            <a:chExt cx="432" cy="96"/>
          </a:xfrm>
        </p:grpSpPr>
        <p:sp>
          <p:nvSpPr>
            <p:cNvPr id="3370" name="Line 50"/>
            <p:cNvSpPr>
              <a:spLocks noChangeAspect="1" noChangeShapeType="1"/>
            </p:cNvSpPr>
            <p:nvPr/>
          </p:nvSpPr>
          <p:spPr bwMode="auto">
            <a:xfrm>
              <a:off x="2016" y="1056"/>
              <a:ext cx="288" cy="4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71" name="Line 51"/>
            <p:cNvSpPr>
              <a:spLocks noChangeAspect="1" noChangeShapeType="1"/>
            </p:cNvSpPr>
            <p:nvPr/>
          </p:nvSpPr>
          <p:spPr bwMode="auto">
            <a:xfrm flipH="1">
              <a:off x="2160" y="1104"/>
              <a:ext cx="14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72" name="Line 52"/>
            <p:cNvSpPr>
              <a:spLocks noChangeAspect="1" noChangeShapeType="1"/>
            </p:cNvSpPr>
            <p:nvPr/>
          </p:nvSpPr>
          <p:spPr bwMode="auto">
            <a:xfrm>
              <a:off x="2160" y="1104"/>
              <a:ext cx="288" cy="4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3104" name="Group 53"/>
          <p:cNvGrpSpPr>
            <a:grpSpLocks noChangeAspect="1"/>
          </p:cNvGrpSpPr>
          <p:nvPr/>
        </p:nvGrpSpPr>
        <p:grpSpPr bwMode="auto">
          <a:xfrm>
            <a:off x="7781925" y="3870325"/>
            <a:ext cx="844550" cy="635000"/>
            <a:chOff x="5088" y="2446"/>
            <a:chExt cx="578" cy="435"/>
          </a:xfrm>
        </p:grpSpPr>
        <p:sp>
          <p:nvSpPr>
            <p:cNvPr id="3353" name="Freeform 54"/>
            <p:cNvSpPr>
              <a:spLocks noChangeAspect="1"/>
            </p:cNvSpPr>
            <p:nvPr/>
          </p:nvSpPr>
          <p:spPr bwMode="auto">
            <a:xfrm>
              <a:off x="5088" y="2446"/>
              <a:ext cx="578" cy="435"/>
            </a:xfrm>
            <a:custGeom>
              <a:avLst/>
              <a:gdLst>
                <a:gd name="T0" fmla="*/ 2212 w 296"/>
                <a:gd name="T1" fmla="*/ 3118 h 203"/>
                <a:gd name="T2" fmla="*/ 3894 w 296"/>
                <a:gd name="T3" fmla="*/ 0 h 203"/>
                <a:gd name="T4" fmla="*/ 5876 w 296"/>
                <a:gd name="T5" fmla="*/ 591 h 203"/>
                <a:gd name="T6" fmla="*/ 7385 w 296"/>
                <a:gd name="T7" fmla="*/ 3210 h 203"/>
                <a:gd name="T8" fmla="*/ 9082 w 296"/>
                <a:gd name="T9" fmla="*/ 2214 h 203"/>
                <a:gd name="T10" fmla="*/ 10931 w 296"/>
                <a:gd name="T11" fmla="*/ 2025 h 203"/>
                <a:gd name="T12" fmla="*/ 12575 w 296"/>
                <a:gd name="T13" fmla="*/ 3797 h 203"/>
                <a:gd name="T14" fmla="*/ 13028 w 296"/>
                <a:gd name="T15" fmla="*/ 5147 h 203"/>
                <a:gd name="T16" fmla="*/ 13739 w 296"/>
                <a:gd name="T17" fmla="*/ 6364 h 203"/>
                <a:gd name="T18" fmla="*/ 16069 w 296"/>
                <a:gd name="T19" fmla="*/ 8981 h 203"/>
                <a:gd name="T20" fmla="*/ 16418 w 296"/>
                <a:gd name="T21" fmla="*/ 10350 h 203"/>
                <a:gd name="T22" fmla="*/ 15413 w 296"/>
                <a:gd name="T23" fmla="*/ 12784 h 203"/>
                <a:gd name="T24" fmla="*/ 15522 w 296"/>
                <a:gd name="T25" fmla="*/ 14741 h 203"/>
                <a:gd name="T26" fmla="*/ 15413 w 296"/>
                <a:gd name="T27" fmla="*/ 17031 h 203"/>
                <a:gd name="T28" fmla="*/ 13739 w 296"/>
                <a:gd name="T29" fmla="*/ 19483 h 203"/>
                <a:gd name="T30" fmla="*/ 11919 w 296"/>
                <a:gd name="T31" fmla="*/ 18784 h 203"/>
                <a:gd name="T32" fmla="*/ 10193 w 296"/>
                <a:gd name="T33" fmla="*/ 19648 h 203"/>
                <a:gd name="T34" fmla="*/ 8434 w 296"/>
                <a:gd name="T35" fmla="*/ 19061 h 203"/>
                <a:gd name="T36" fmla="*/ 7924 w 296"/>
                <a:gd name="T37" fmla="*/ 17711 h 203"/>
                <a:gd name="T38" fmla="*/ 7448 w 296"/>
                <a:gd name="T39" fmla="*/ 16530 h 203"/>
                <a:gd name="T40" fmla="*/ 5932 w 296"/>
                <a:gd name="T41" fmla="*/ 17623 h 203"/>
                <a:gd name="T42" fmla="*/ 4438 w 296"/>
                <a:gd name="T43" fmla="*/ 17357 h 203"/>
                <a:gd name="T44" fmla="*/ 3267 w 296"/>
                <a:gd name="T45" fmla="*/ 16444 h 203"/>
                <a:gd name="T46" fmla="*/ 2777 w 296"/>
                <a:gd name="T47" fmla="*/ 15094 h 203"/>
                <a:gd name="T48" fmla="*/ 3267 w 296"/>
                <a:gd name="T49" fmla="*/ 12210 h 203"/>
                <a:gd name="T50" fmla="*/ 1101 w 296"/>
                <a:gd name="T51" fmla="*/ 10941 h 203"/>
                <a:gd name="T52" fmla="*/ 232 w 296"/>
                <a:gd name="T53" fmla="*/ 9891 h 203"/>
                <a:gd name="T54" fmla="*/ 713 w 296"/>
                <a:gd name="T55" fmla="*/ 6879 h 203"/>
                <a:gd name="T56" fmla="*/ 1281 w 296"/>
                <a:gd name="T57" fmla="*/ 6364 h 203"/>
                <a:gd name="T58" fmla="*/ 596 w 296"/>
                <a:gd name="T59" fmla="*/ 4339 h 203"/>
                <a:gd name="T60" fmla="*/ 1049 w 296"/>
                <a:gd name="T61" fmla="*/ 2531 h 203"/>
                <a:gd name="T62" fmla="*/ 2048 w 296"/>
                <a:gd name="T63" fmla="*/ 2893 h 203"/>
                <a:gd name="T64" fmla="*/ 2212 w 296"/>
                <a:gd name="T65" fmla="*/ 3118 h 203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296"/>
                <a:gd name="T100" fmla="*/ 0 h 203"/>
                <a:gd name="T101" fmla="*/ 296 w 296"/>
                <a:gd name="T102" fmla="*/ 203 h 203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296" h="203">
                  <a:moveTo>
                    <a:pt x="40" y="32"/>
                  </a:moveTo>
                  <a:cubicBezTo>
                    <a:pt x="42" y="10"/>
                    <a:pt x="51" y="6"/>
                    <a:pt x="70" y="0"/>
                  </a:cubicBezTo>
                  <a:cubicBezTo>
                    <a:pt x="82" y="2"/>
                    <a:pt x="94" y="4"/>
                    <a:pt x="106" y="6"/>
                  </a:cubicBezTo>
                  <a:cubicBezTo>
                    <a:pt x="119" y="12"/>
                    <a:pt x="122" y="26"/>
                    <a:pt x="133" y="33"/>
                  </a:cubicBezTo>
                  <a:cubicBezTo>
                    <a:pt x="144" y="31"/>
                    <a:pt x="153" y="25"/>
                    <a:pt x="164" y="23"/>
                  </a:cubicBezTo>
                  <a:cubicBezTo>
                    <a:pt x="175" y="16"/>
                    <a:pt x="185" y="19"/>
                    <a:pt x="197" y="21"/>
                  </a:cubicBezTo>
                  <a:cubicBezTo>
                    <a:pt x="208" y="26"/>
                    <a:pt x="217" y="32"/>
                    <a:pt x="227" y="39"/>
                  </a:cubicBezTo>
                  <a:cubicBezTo>
                    <a:pt x="230" y="44"/>
                    <a:pt x="233" y="48"/>
                    <a:pt x="235" y="53"/>
                  </a:cubicBezTo>
                  <a:cubicBezTo>
                    <a:pt x="230" y="67"/>
                    <a:pt x="229" y="65"/>
                    <a:pt x="248" y="66"/>
                  </a:cubicBezTo>
                  <a:cubicBezTo>
                    <a:pt x="263" y="75"/>
                    <a:pt x="277" y="80"/>
                    <a:pt x="290" y="93"/>
                  </a:cubicBezTo>
                  <a:cubicBezTo>
                    <a:pt x="292" y="98"/>
                    <a:pt x="295" y="101"/>
                    <a:pt x="296" y="107"/>
                  </a:cubicBezTo>
                  <a:cubicBezTo>
                    <a:pt x="295" y="120"/>
                    <a:pt x="293" y="130"/>
                    <a:pt x="278" y="132"/>
                  </a:cubicBezTo>
                  <a:cubicBezTo>
                    <a:pt x="263" y="140"/>
                    <a:pt x="272" y="136"/>
                    <a:pt x="280" y="152"/>
                  </a:cubicBezTo>
                  <a:cubicBezTo>
                    <a:pt x="281" y="160"/>
                    <a:pt x="281" y="168"/>
                    <a:pt x="278" y="176"/>
                  </a:cubicBezTo>
                  <a:cubicBezTo>
                    <a:pt x="275" y="192"/>
                    <a:pt x="263" y="199"/>
                    <a:pt x="248" y="201"/>
                  </a:cubicBezTo>
                  <a:cubicBezTo>
                    <a:pt x="231" y="200"/>
                    <a:pt x="229" y="197"/>
                    <a:pt x="215" y="194"/>
                  </a:cubicBezTo>
                  <a:cubicBezTo>
                    <a:pt x="207" y="200"/>
                    <a:pt x="194" y="200"/>
                    <a:pt x="184" y="203"/>
                  </a:cubicBezTo>
                  <a:cubicBezTo>
                    <a:pt x="172" y="202"/>
                    <a:pt x="163" y="199"/>
                    <a:pt x="152" y="197"/>
                  </a:cubicBezTo>
                  <a:cubicBezTo>
                    <a:pt x="144" y="187"/>
                    <a:pt x="146" y="192"/>
                    <a:pt x="143" y="183"/>
                  </a:cubicBezTo>
                  <a:cubicBezTo>
                    <a:pt x="142" y="175"/>
                    <a:pt x="144" y="169"/>
                    <a:pt x="134" y="171"/>
                  </a:cubicBezTo>
                  <a:cubicBezTo>
                    <a:pt x="125" y="176"/>
                    <a:pt x="116" y="178"/>
                    <a:pt x="107" y="182"/>
                  </a:cubicBezTo>
                  <a:cubicBezTo>
                    <a:pt x="98" y="181"/>
                    <a:pt x="89" y="182"/>
                    <a:pt x="80" y="179"/>
                  </a:cubicBezTo>
                  <a:cubicBezTo>
                    <a:pt x="72" y="177"/>
                    <a:pt x="67" y="171"/>
                    <a:pt x="59" y="170"/>
                  </a:cubicBezTo>
                  <a:cubicBezTo>
                    <a:pt x="56" y="165"/>
                    <a:pt x="52" y="162"/>
                    <a:pt x="50" y="156"/>
                  </a:cubicBezTo>
                  <a:cubicBezTo>
                    <a:pt x="48" y="142"/>
                    <a:pt x="45" y="133"/>
                    <a:pt x="59" y="126"/>
                  </a:cubicBezTo>
                  <a:cubicBezTo>
                    <a:pt x="46" y="124"/>
                    <a:pt x="34" y="115"/>
                    <a:pt x="20" y="113"/>
                  </a:cubicBezTo>
                  <a:cubicBezTo>
                    <a:pt x="14" y="110"/>
                    <a:pt x="9" y="106"/>
                    <a:pt x="4" y="102"/>
                  </a:cubicBezTo>
                  <a:cubicBezTo>
                    <a:pt x="0" y="91"/>
                    <a:pt x="0" y="73"/>
                    <a:pt x="13" y="71"/>
                  </a:cubicBezTo>
                  <a:cubicBezTo>
                    <a:pt x="16" y="69"/>
                    <a:pt x="21" y="69"/>
                    <a:pt x="23" y="66"/>
                  </a:cubicBezTo>
                  <a:cubicBezTo>
                    <a:pt x="23" y="65"/>
                    <a:pt x="14" y="50"/>
                    <a:pt x="11" y="45"/>
                  </a:cubicBezTo>
                  <a:cubicBezTo>
                    <a:pt x="9" y="35"/>
                    <a:pt x="6" y="29"/>
                    <a:pt x="19" y="26"/>
                  </a:cubicBezTo>
                  <a:cubicBezTo>
                    <a:pt x="26" y="22"/>
                    <a:pt x="30" y="29"/>
                    <a:pt x="37" y="30"/>
                  </a:cubicBezTo>
                  <a:cubicBezTo>
                    <a:pt x="41" y="32"/>
                    <a:pt x="42" y="32"/>
                    <a:pt x="40" y="32"/>
                  </a:cubicBezTo>
                  <a:close/>
                </a:path>
              </a:pathLst>
            </a:custGeom>
            <a:solidFill>
              <a:srgbClr val="99CCFF"/>
            </a:solidFill>
            <a:ln w="6350">
              <a:solidFill>
                <a:srgbClr val="99CC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54" name="Oval 55"/>
            <p:cNvSpPr>
              <a:spLocks noChangeAspect="1" noChangeArrowheads="1"/>
            </p:cNvSpPr>
            <p:nvPr/>
          </p:nvSpPr>
          <p:spPr bwMode="auto">
            <a:xfrm>
              <a:off x="5195" y="2542"/>
              <a:ext cx="46" cy="46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nl-NL" sz="2200"/>
            </a:p>
          </p:txBody>
        </p:sp>
        <p:sp>
          <p:nvSpPr>
            <p:cNvPr id="3355" name="Oval 56"/>
            <p:cNvSpPr>
              <a:spLocks noChangeAspect="1" noChangeArrowheads="1"/>
            </p:cNvSpPr>
            <p:nvPr/>
          </p:nvSpPr>
          <p:spPr bwMode="auto">
            <a:xfrm>
              <a:off x="5507" y="2739"/>
              <a:ext cx="46" cy="46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nl-NL" sz="2200"/>
            </a:p>
          </p:txBody>
        </p:sp>
        <p:sp>
          <p:nvSpPr>
            <p:cNvPr id="3356" name="Oval 57"/>
            <p:cNvSpPr>
              <a:spLocks noChangeAspect="1" noChangeArrowheads="1"/>
            </p:cNvSpPr>
            <p:nvPr/>
          </p:nvSpPr>
          <p:spPr bwMode="auto">
            <a:xfrm>
              <a:off x="5468" y="2570"/>
              <a:ext cx="46" cy="46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nl-NL" sz="2200"/>
            </a:p>
          </p:txBody>
        </p:sp>
        <p:grpSp>
          <p:nvGrpSpPr>
            <p:cNvPr id="3357" name="Group 58"/>
            <p:cNvGrpSpPr>
              <a:grpSpLocks noChangeAspect="1"/>
            </p:cNvGrpSpPr>
            <p:nvPr/>
          </p:nvGrpSpPr>
          <p:grpSpPr bwMode="auto">
            <a:xfrm>
              <a:off x="5261" y="2615"/>
              <a:ext cx="192" cy="98"/>
              <a:chOff x="2016" y="1056"/>
              <a:chExt cx="432" cy="96"/>
            </a:xfrm>
          </p:grpSpPr>
          <p:sp>
            <p:nvSpPr>
              <p:cNvPr id="3367" name="Line 59"/>
              <p:cNvSpPr>
                <a:spLocks noChangeAspect="1" noChangeShapeType="1"/>
              </p:cNvSpPr>
              <p:nvPr/>
            </p:nvSpPr>
            <p:spPr bwMode="auto">
              <a:xfrm>
                <a:off x="2016" y="1056"/>
                <a:ext cx="288" cy="4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68" name="Line 60"/>
              <p:cNvSpPr>
                <a:spLocks noChangeAspect="1" noChangeShapeType="1"/>
              </p:cNvSpPr>
              <p:nvPr/>
            </p:nvSpPr>
            <p:spPr bwMode="auto">
              <a:xfrm flipH="1">
                <a:off x="2160" y="1104"/>
                <a:ext cx="1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69" name="Line 61"/>
              <p:cNvSpPr>
                <a:spLocks noChangeAspect="1" noChangeShapeType="1"/>
              </p:cNvSpPr>
              <p:nvPr/>
            </p:nvSpPr>
            <p:spPr bwMode="auto">
              <a:xfrm>
                <a:off x="2160" y="1104"/>
                <a:ext cx="288" cy="4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3358" name="Group 62"/>
            <p:cNvGrpSpPr>
              <a:grpSpLocks noChangeAspect="1"/>
            </p:cNvGrpSpPr>
            <p:nvPr/>
          </p:nvGrpSpPr>
          <p:grpSpPr bwMode="auto">
            <a:xfrm rot="-1507977">
              <a:off x="5376" y="2737"/>
              <a:ext cx="131" cy="92"/>
              <a:chOff x="2016" y="1056"/>
              <a:chExt cx="432" cy="96"/>
            </a:xfrm>
          </p:grpSpPr>
          <p:sp>
            <p:nvSpPr>
              <p:cNvPr id="3364" name="Line 63"/>
              <p:cNvSpPr>
                <a:spLocks noChangeAspect="1" noChangeShapeType="1"/>
              </p:cNvSpPr>
              <p:nvPr/>
            </p:nvSpPr>
            <p:spPr bwMode="auto">
              <a:xfrm>
                <a:off x="2016" y="1056"/>
                <a:ext cx="288" cy="4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65" name="Line 64"/>
              <p:cNvSpPr>
                <a:spLocks noChangeAspect="1" noChangeShapeType="1"/>
              </p:cNvSpPr>
              <p:nvPr/>
            </p:nvSpPr>
            <p:spPr bwMode="auto">
              <a:xfrm flipH="1">
                <a:off x="2160" y="1104"/>
                <a:ext cx="1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66" name="Line 65"/>
              <p:cNvSpPr>
                <a:spLocks noChangeAspect="1" noChangeShapeType="1"/>
              </p:cNvSpPr>
              <p:nvPr/>
            </p:nvSpPr>
            <p:spPr bwMode="auto">
              <a:xfrm>
                <a:off x="2160" y="1104"/>
                <a:ext cx="288" cy="4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3359" name="Oval 66"/>
            <p:cNvSpPr>
              <a:spLocks noChangeAspect="1" noChangeArrowheads="1"/>
            </p:cNvSpPr>
            <p:nvPr/>
          </p:nvSpPr>
          <p:spPr bwMode="auto">
            <a:xfrm>
              <a:off x="5284" y="2737"/>
              <a:ext cx="46" cy="46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nl-NL" sz="2200"/>
            </a:p>
          </p:txBody>
        </p:sp>
        <p:grpSp>
          <p:nvGrpSpPr>
            <p:cNvPr id="3360" name="Group 67"/>
            <p:cNvGrpSpPr>
              <a:grpSpLocks noChangeAspect="1"/>
            </p:cNvGrpSpPr>
            <p:nvPr/>
          </p:nvGrpSpPr>
          <p:grpSpPr bwMode="auto">
            <a:xfrm rot="-1507977">
              <a:off x="5315" y="2512"/>
              <a:ext cx="131" cy="92"/>
              <a:chOff x="2016" y="1056"/>
              <a:chExt cx="432" cy="96"/>
            </a:xfrm>
          </p:grpSpPr>
          <p:sp>
            <p:nvSpPr>
              <p:cNvPr id="3361" name="Line 68"/>
              <p:cNvSpPr>
                <a:spLocks noChangeAspect="1" noChangeShapeType="1"/>
              </p:cNvSpPr>
              <p:nvPr/>
            </p:nvSpPr>
            <p:spPr bwMode="auto">
              <a:xfrm>
                <a:off x="2016" y="1056"/>
                <a:ext cx="288" cy="4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62" name="Line 69"/>
              <p:cNvSpPr>
                <a:spLocks noChangeAspect="1" noChangeShapeType="1"/>
              </p:cNvSpPr>
              <p:nvPr/>
            </p:nvSpPr>
            <p:spPr bwMode="auto">
              <a:xfrm flipH="1">
                <a:off x="2160" y="1104"/>
                <a:ext cx="1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63" name="Line 70"/>
              <p:cNvSpPr>
                <a:spLocks noChangeAspect="1" noChangeShapeType="1"/>
              </p:cNvSpPr>
              <p:nvPr/>
            </p:nvSpPr>
            <p:spPr bwMode="auto">
              <a:xfrm>
                <a:off x="2160" y="1104"/>
                <a:ext cx="288" cy="4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</p:grpSp>
      <p:grpSp>
        <p:nvGrpSpPr>
          <p:cNvPr id="3105" name="Group 71"/>
          <p:cNvGrpSpPr>
            <a:grpSpLocks noChangeAspect="1"/>
          </p:cNvGrpSpPr>
          <p:nvPr/>
        </p:nvGrpSpPr>
        <p:grpSpPr bwMode="auto">
          <a:xfrm>
            <a:off x="7292975" y="3816350"/>
            <a:ext cx="550863" cy="266700"/>
            <a:chOff x="2016" y="1056"/>
            <a:chExt cx="432" cy="96"/>
          </a:xfrm>
        </p:grpSpPr>
        <p:sp>
          <p:nvSpPr>
            <p:cNvPr id="3350" name="Line 72"/>
            <p:cNvSpPr>
              <a:spLocks noChangeAspect="1" noChangeShapeType="1"/>
            </p:cNvSpPr>
            <p:nvPr/>
          </p:nvSpPr>
          <p:spPr bwMode="auto">
            <a:xfrm>
              <a:off x="2016" y="1056"/>
              <a:ext cx="288" cy="48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51" name="Line 73"/>
            <p:cNvSpPr>
              <a:spLocks noChangeAspect="1" noChangeShapeType="1"/>
            </p:cNvSpPr>
            <p:nvPr/>
          </p:nvSpPr>
          <p:spPr bwMode="auto">
            <a:xfrm flipH="1">
              <a:off x="2160" y="1104"/>
              <a:ext cx="144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52" name="Line 74"/>
            <p:cNvSpPr>
              <a:spLocks noChangeAspect="1" noChangeShapeType="1"/>
            </p:cNvSpPr>
            <p:nvPr/>
          </p:nvSpPr>
          <p:spPr bwMode="auto">
            <a:xfrm>
              <a:off x="2160" y="1104"/>
              <a:ext cx="288" cy="48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3106" name="Group 75"/>
          <p:cNvGrpSpPr>
            <a:grpSpLocks noChangeAspect="1"/>
          </p:cNvGrpSpPr>
          <p:nvPr/>
        </p:nvGrpSpPr>
        <p:grpSpPr bwMode="auto">
          <a:xfrm rot="-1507977">
            <a:off x="7732713" y="4184650"/>
            <a:ext cx="280987" cy="198438"/>
            <a:chOff x="2016" y="1056"/>
            <a:chExt cx="432" cy="96"/>
          </a:xfrm>
        </p:grpSpPr>
        <p:sp>
          <p:nvSpPr>
            <p:cNvPr id="3347" name="Line 76"/>
            <p:cNvSpPr>
              <a:spLocks noChangeAspect="1" noChangeShapeType="1"/>
            </p:cNvSpPr>
            <p:nvPr/>
          </p:nvSpPr>
          <p:spPr bwMode="auto">
            <a:xfrm>
              <a:off x="2016" y="1056"/>
              <a:ext cx="288" cy="4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48" name="Line 77"/>
            <p:cNvSpPr>
              <a:spLocks noChangeAspect="1" noChangeShapeType="1"/>
            </p:cNvSpPr>
            <p:nvPr/>
          </p:nvSpPr>
          <p:spPr bwMode="auto">
            <a:xfrm flipH="1">
              <a:off x="2160" y="1104"/>
              <a:ext cx="14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49" name="Line 78"/>
            <p:cNvSpPr>
              <a:spLocks noChangeAspect="1" noChangeShapeType="1"/>
            </p:cNvSpPr>
            <p:nvPr/>
          </p:nvSpPr>
          <p:spPr bwMode="auto">
            <a:xfrm>
              <a:off x="2160" y="1104"/>
              <a:ext cx="288" cy="4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3107" name="Group 79"/>
          <p:cNvGrpSpPr>
            <a:grpSpLocks noChangeAspect="1"/>
          </p:cNvGrpSpPr>
          <p:nvPr/>
        </p:nvGrpSpPr>
        <p:grpSpPr bwMode="auto">
          <a:xfrm rot="710138">
            <a:off x="6102350" y="4151313"/>
            <a:ext cx="190500" cy="133350"/>
            <a:chOff x="2016" y="1056"/>
            <a:chExt cx="432" cy="96"/>
          </a:xfrm>
        </p:grpSpPr>
        <p:sp>
          <p:nvSpPr>
            <p:cNvPr id="3344" name="Line 80"/>
            <p:cNvSpPr>
              <a:spLocks noChangeAspect="1" noChangeShapeType="1"/>
            </p:cNvSpPr>
            <p:nvPr/>
          </p:nvSpPr>
          <p:spPr bwMode="auto">
            <a:xfrm>
              <a:off x="2016" y="1056"/>
              <a:ext cx="288" cy="4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45" name="Line 81"/>
            <p:cNvSpPr>
              <a:spLocks noChangeAspect="1" noChangeShapeType="1"/>
            </p:cNvSpPr>
            <p:nvPr/>
          </p:nvSpPr>
          <p:spPr bwMode="auto">
            <a:xfrm flipH="1">
              <a:off x="2160" y="1104"/>
              <a:ext cx="14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46" name="Line 82"/>
            <p:cNvSpPr>
              <a:spLocks noChangeAspect="1" noChangeShapeType="1"/>
            </p:cNvSpPr>
            <p:nvPr/>
          </p:nvSpPr>
          <p:spPr bwMode="auto">
            <a:xfrm>
              <a:off x="2160" y="1104"/>
              <a:ext cx="288" cy="4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3108" name="Group 83"/>
          <p:cNvGrpSpPr>
            <a:grpSpLocks noChangeAspect="1"/>
          </p:cNvGrpSpPr>
          <p:nvPr/>
        </p:nvGrpSpPr>
        <p:grpSpPr bwMode="auto">
          <a:xfrm>
            <a:off x="6030913" y="4781550"/>
            <a:ext cx="1439862" cy="560388"/>
            <a:chOff x="240" y="3600"/>
            <a:chExt cx="746" cy="240"/>
          </a:xfrm>
        </p:grpSpPr>
        <p:sp>
          <p:nvSpPr>
            <p:cNvPr id="3315" name="Freeform 84"/>
            <p:cNvSpPr>
              <a:spLocks noChangeAspect="1"/>
            </p:cNvSpPr>
            <p:nvPr/>
          </p:nvSpPr>
          <p:spPr bwMode="auto">
            <a:xfrm>
              <a:off x="240" y="3600"/>
              <a:ext cx="746" cy="240"/>
            </a:xfrm>
            <a:custGeom>
              <a:avLst/>
              <a:gdLst>
                <a:gd name="T0" fmla="*/ 277 w 598"/>
                <a:gd name="T1" fmla="*/ 38 h 267"/>
                <a:gd name="T2" fmla="*/ 322 w 598"/>
                <a:gd name="T3" fmla="*/ 11 h 267"/>
                <a:gd name="T4" fmla="*/ 460 w 598"/>
                <a:gd name="T5" fmla="*/ 0 h 267"/>
                <a:gd name="T6" fmla="*/ 580 w 598"/>
                <a:gd name="T7" fmla="*/ 13 h 267"/>
                <a:gd name="T8" fmla="*/ 716 w 598"/>
                <a:gd name="T9" fmla="*/ 4 h 267"/>
                <a:gd name="T10" fmla="*/ 957 w 598"/>
                <a:gd name="T11" fmla="*/ 13 h 267"/>
                <a:gd name="T12" fmla="*/ 1064 w 598"/>
                <a:gd name="T13" fmla="*/ 11 h 267"/>
                <a:gd name="T14" fmla="*/ 1155 w 598"/>
                <a:gd name="T15" fmla="*/ 4 h 267"/>
                <a:gd name="T16" fmla="*/ 1304 w 598"/>
                <a:gd name="T17" fmla="*/ 6 h 267"/>
                <a:gd name="T18" fmla="*/ 1411 w 598"/>
                <a:gd name="T19" fmla="*/ 23 h 267"/>
                <a:gd name="T20" fmla="*/ 1622 w 598"/>
                <a:gd name="T21" fmla="*/ 13 h 267"/>
                <a:gd name="T22" fmla="*/ 1784 w 598"/>
                <a:gd name="T23" fmla="*/ 34 h 267"/>
                <a:gd name="T24" fmla="*/ 2013 w 598"/>
                <a:gd name="T25" fmla="*/ 40 h 267"/>
                <a:gd name="T26" fmla="*/ 2057 w 598"/>
                <a:gd name="T27" fmla="*/ 53 h 267"/>
                <a:gd name="T28" fmla="*/ 2176 w 598"/>
                <a:gd name="T29" fmla="*/ 57 h 267"/>
                <a:gd name="T30" fmla="*/ 2253 w 598"/>
                <a:gd name="T31" fmla="*/ 76 h 267"/>
                <a:gd name="T32" fmla="*/ 2238 w 598"/>
                <a:gd name="T33" fmla="*/ 84 h 267"/>
                <a:gd name="T34" fmla="*/ 2149 w 598"/>
                <a:gd name="T35" fmla="*/ 89 h 267"/>
                <a:gd name="T36" fmla="*/ 2149 w 598"/>
                <a:gd name="T37" fmla="*/ 107 h 267"/>
                <a:gd name="T38" fmla="*/ 2133 w 598"/>
                <a:gd name="T39" fmla="*/ 113 h 267"/>
                <a:gd name="T40" fmla="*/ 2042 w 598"/>
                <a:gd name="T41" fmla="*/ 119 h 267"/>
                <a:gd name="T42" fmla="*/ 1951 w 598"/>
                <a:gd name="T43" fmla="*/ 116 h 267"/>
                <a:gd name="T44" fmla="*/ 1906 w 598"/>
                <a:gd name="T45" fmla="*/ 112 h 267"/>
                <a:gd name="T46" fmla="*/ 1891 w 598"/>
                <a:gd name="T47" fmla="*/ 119 h 267"/>
                <a:gd name="T48" fmla="*/ 1846 w 598"/>
                <a:gd name="T49" fmla="*/ 123 h 267"/>
                <a:gd name="T50" fmla="*/ 1710 w 598"/>
                <a:gd name="T51" fmla="*/ 132 h 267"/>
                <a:gd name="T52" fmla="*/ 1501 w 598"/>
                <a:gd name="T53" fmla="*/ 126 h 267"/>
                <a:gd name="T54" fmla="*/ 1170 w 598"/>
                <a:gd name="T55" fmla="*/ 135 h 267"/>
                <a:gd name="T56" fmla="*/ 1064 w 598"/>
                <a:gd name="T57" fmla="*/ 126 h 267"/>
                <a:gd name="T58" fmla="*/ 596 w 598"/>
                <a:gd name="T59" fmla="*/ 112 h 267"/>
                <a:gd name="T60" fmla="*/ 489 w 598"/>
                <a:gd name="T61" fmla="*/ 120 h 267"/>
                <a:gd name="T62" fmla="*/ 400 w 598"/>
                <a:gd name="T63" fmla="*/ 129 h 267"/>
                <a:gd name="T64" fmla="*/ 246 w 598"/>
                <a:gd name="T65" fmla="*/ 112 h 267"/>
                <a:gd name="T66" fmla="*/ 111 w 598"/>
                <a:gd name="T67" fmla="*/ 103 h 267"/>
                <a:gd name="T68" fmla="*/ 65 w 598"/>
                <a:gd name="T69" fmla="*/ 102 h 267"/>
                <a:gd name="T70" fmla="*/ 96 w 598"/>
                <a:gd name="T71" fmla="*/ 75 h 267"/>
                <a:gd name="T72" fmla="*/ 111 w 598"/>
                <a:gd name="T73" fmla="*/ 68 h 267"/>
                <a:gd name="T74" fmla="*/ 50 w 598"/>
                <a:gd name="T75" fmla="*/ 55 h 267"/>
                <a:gd name="T76" fmla="*/ 65 w 598"/>
                <a:gd name="T77" fmla="*/ 42 h 267"/>
                <a:gd name="T78" fmla="*/ 157 w 598"/>
                <a:gd name="T79" fmla="*/ 38 h 267"/>
                <a:gd name="T80" fmla="*/ 277 w 598"/>
                <a:gd name="T81" fmla="*/ 38 h 267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598"/>
                <a:gd name="T124" fmla="*/ 0 h 267"/>
                <a:gd name="T125" fmla="*/ 598 w 598"/>
                <a:gd name="T126" fmla="*/ 267 h 267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598" h="267">
                  <a:moveTo>
                    <a:pt x="74" y="72"/>
                  </a:moveTo>
                  <a:cubicBezTo>
                    <a:pt x="79" y="56"/>
                    <a:pt x="76" y="34"/>
                    <a:pt x="86" y="20"/>
                  </a:cubicBezTo>
                  <a:cubicBezTo>
                    <a:pt x="94" y="9"/>
                    <a:pt x="122" y="0"/>
                    <a:pt x="122" y="0"/>
                  </a:cubicBezTo>
                  <a:cubicBezTo>
                    <a:pt x="140" y="5"/>
                    <a:pt x="148" y="6"/>
                    <a:pt x="154" y="24"/>
                  </a:cubicBezTo>
                  <a:cubicBezTo>
                    <a:pt x="182" y="6"/>
                    <a:pt x="169" y="11"/>
                    <a:pt x="190" y="4"/>
                  </a:cubicBezTo>
                  <a:cubicBezTo>
                    <a:pt x="223" y="7"/>
                    <a:pt x="233" y="3"/>
                    <a:pt x="254" y="24"/>
                  </a:cubicBezTo>
                  <a:cubicBezTo>
                    <a:pt x="262" y="47"/>
                    <a:pt x="269" y="30"/>
                    <a:pt x="282" y="20"/>
                  </a:cubicBezTo>
                  <a:cubicBezTo>
                    <a:pt x="290" y="14"/>
                    <a:pt x="306" y="4"/>
                    <a:pt x="306" y="4"/>
                  </a:cubicBezTo>
                  <a:cubicBezTo>
                    <a:pt x="319" y="6"/>
                    <a:pt x="336" y="2"/>
                    <a:pt x="346" y="12"/>
                  </a:cubicBezTo>
                  <a:cubicBezTo>
                    <a:pt x="393" y="59"/>
                    <a:pt x="340" y="21"/>
                    <a:pt x="374" y="44"/>
                  </a:cubicBezTo>
                  <a:cubicBezTo>
                    <a:pt x="401" y="40"/>
                    <a:pt x="407" y="35"/>
                    <a:pt x="430" y="24"/>
                  </a:cubicBezTo>
                  <a:cubicBezTo>
                    <a:pt x="457" y="31"/>
                    <a:pt x="465" y="38"/>
                    <a:pt x="474" y="64"/>
                  </a:cubicBezTo>
                  <a:cubicBezTo>
                    <a:pt x="497" y="56"/>
                    <a:pt x="513" y="69"/>
                    <a:pt x="534" y="76"/>
                  </a:cubicBezTo>
                  <a:cubicBezTo>
                    <a:pt x="539" y="83"/>
                    <a:pt x="539" y="95"/>
                    <a:pt x="546" y="100"/>
                  </a:cubicBezTo>
                  <a:cubicBezTo>
                    <a:pt x="555" y="106"/>
                    <a:pt x="568" y="105"/>
                    <a:pt x="578" y="108"/>
                  </a:cubicBezTo>
                  <a:cubicBezTo>
                    <a:pt x="582" y="121"/>
                    <a:pt x="598" y="144"/>
                    <a:pt x="598" y="144"/>
                  </a:cubicBezTo>
                  <a:cubicBezTo>
                    <a:pt x="597" y="149"/>
                    <a:pt x="598" y="156"/>
                    <a:pt x="594" y="160"/>
                  </a:cubicBezTo>
                  <a:cubicBezTo>
                    <a:pt x="588" y="165"/>
                    <a:pt x="570" y="168"/>
                    <a:pt x="570" y="168"/>
                  </a:cubicBezTo>
                  <a:cubicBezTo>
                    <a:pt x="582" y="203"/>
                    <a:pt x="581" y="181"/>
                    <a:pt x="570" y="204"/>
                  </a:cubicBezTo>
                  <a:cubicBezTo>
                    <a:pt x="568" y="208"/>
                    <a:pt x="569" y="214"/>
                    <a:pt x="566" y="216"/>
                  </a:cubicBezTo>
                  <a:cubicBezTo>
                    <a:pt x="559" y="221"/>
                    <a:pt x="542" y="224"/>
                    <a:pt x="542" y="224"/>
                  </a:cubicBezTo>
                  <a:cubicBezTo>
                    <a:pt x="534" y="223"/>
                    <a:pt x="526" y="223"/>
                    <a:pt x="518" y="220"/>
                  </a:cubicBezTo>
                  <a:cubicBezTo>
                    <a:pt x="513" y="218"/>
                    <a:pt x="511" y="211"/>
                    <a:pt x="506" y="212"/>
                  </a:cubicBezTo>
                  <a:cubicBezTo>
                    <a:pt x="502" y="213"/>
                    <a:pt x="505" y="221"/>
                    <a:pt x="502" y="224"/>
                  </a:cubicBezTo>
                  <a:cubicBezTo>
                    <a:pt x="499" y="228"/>
                    <a:pt x="494" y="229"/>
                    <a:pt x="490" y="232"/>
                  </a:cubicBezTo>
                  <a:cubicBezTo>
                    <a:pt x="479" y="248"/>
                    <a:pt x="472" y="247"/>
                    <a:pt x="454" y="252"/>
                  </a:cubicBezTo>
                  <a:cubicBezTo>
                    <a:pt x="434" y="249"/>
                    <a:pt x="417" y="246"/>
                    <a:pt x="398" y="240"/>
                  </a:cubicBezTo>
                  <a:cubicBezTo>
                    <a:pt x="357" y="267"/>
                    <a:pt x="388" y="261"/>
                    <a:pt x="310" y="256"/>
                  </a:cubicBezTo>
                  <a:cubicBezTo>
                    <a:pt x="304" y="239"/>
                    <a:pt x="299" y="234"/>
                    <a:pt x="282" y="240"/>
                  </a:cubicBezTo>
                  <a:cubicBezTo>
                    <a:pt x="172" y="235"/>
                    <a:pt x="214" y="249"/>
                    <a:pt x="158" y="212"/>
                  </a:cubicBezTo>
                  <a:cubicBezTo>
                    <a:pt x="130" y="219"/>
                    <a:pt x="153" y="210"/>
                    <a:pt x="130" y="228"/>
                  </a:cubicBezTo>
                  <a:cubicBezTo>
                    <a:pt x="122" y="234"/>
                    <a:pt x="106" y="244"/>
                    <a:pt x="106" y="244"/>
                  </a:cubicBezTo>
                  <a:cubicBezTo>
                    <a:pt x="74" y="240"/>
                    <a:pt x="58" y="245"/>
                    <a:pt x="66" y="212"/>
                  </a:cubicBezTo>
                  <a:cubicBezTo>
                    <a:pt x="47" y="199"/>
                    <a:pt x="59" y="206"/>
                    <a:pt x="30" y="196"/>
                  </a:cubicBezTo>
                  <a:cubicBezTo>
                    <a:pt x="26" y="195"/>
                    <a:pt x="18" y="192"/>
                    <a:pt x="18" y="192"/>
                  </a:cubicBezTo>
                  <a:cubicBezTo>
                    <a:pt x="12" y="173"/>
                    <a:pt x="0" y="149"/>
                    <a:pt x="26" y="140"/>
                  </a:cubicBezTo>
                  <a:cubicBezTo>
                    <a:pt x="27" y="136"/>
                    <a:pt x="31" y="132"/>
                    <a:pt x="30" y="128"/>
                  </a:cubicBezTo>
                  <a:cubicBezTo>
                    <a:pt x="27" y="119"/>
                    <a:pt x="14" y="104"/>
                    <a:pt x="14" y="104"/>
                  </a:cubicBezTo>
                  <a:cubicBezTo>
                    <a:pt x="15" y="96"/>
                    <a:pt x="13" y="86"/>
                    <a:pt x="18" y="80"/>
                  </a:cubicBezTo>
                  <a:cubicBezTo>
                    <a:pt x="24" y="74"/>
                    <a:pt x="42" y="72"/>
                    <a:pt x="42" y="72"/>
                  </a:cubicBezTo>
                  <a:cubicBezTo>
                    <a:pt x="72" y="76"/>
                    <a:pt x="63" y="83"/>
                    <a:pt x="74" y="72"/>
                  </a:cubicBezTo>
                  <a:close/>
                </a:path>
              </a:pathLst>
            </a:custGeom>
            <a:solidFill>
              <a:srgbClr val="CCFFFF"/>
            </a:solidFill>
            <a:ln w="9525">
              <a:solidFill>
                <a:srgbClr val="B2B2B2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16" name="Oval 85"/>
            <p:cNvSpPr>
              <a:spLocks noChangeAspect="1" noChangeArrowheads="1"/>
            </p:cNvSpPr>
            <p:nvPr/>
          </p:nvSpPr>
          <p:spPr bwMode="auto">
            <a:xfrm>
              <a:off x="720" y="3648"/>
              <a:ext cx="23" cy="23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nl-NL" sz="2200"/>
            </a:p>
          </p:txBody>
        </p:sp>
        <p:sp>
          <p:nvSpPr>
            <p:cNvPr id="3317" name="Oval 86"/>
            <p:cNvSpPr>
              <a:spLocks noChangeAspect="1" noChangeArrowheads="1"/>
            </p:cNvSpPr>
            <p:nvPr/>
          </p:nvSpPr>
          <p:spPr bwMode="auto">
            <a:xfrm>
              <a:off x="816" y="3744"/>
              <a:ext cx="23" cy="23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nl-NL" sz="2200"/>
            </a:p>
          </p:txBody>
        </p:sp>
        <p:sp>
          <p:nvSpPr>
            <p:cNvPr id="3318" name="Oval 87"/>
            <p:cNvSpPr>
              <a:spLocks noChangeAspect="1" noChangeArrowheads="1"/>
            </p:cNvSpPr>
            <p:nvPr/>
          </p:nvSpPr>
          <p:spPr bwMode="auto">
            <a:xfrm>
              <a:off x="432" y="3744"/>
              <a:ext cx="23" cy="23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nl-NL" sz="2200"/>
            </a:p>
          </p:txBody>
        </p:sp>
        <p:sp>
          <p:nvSpPr>
            <p:cNvPr id="3319" name="Oval 88"/>
            <p:cNvSpPr>
              <a:spLocks noChangeAspect="1" noChangeArrowheads="1"/>
            </p:cNvSpPr>
            <p:nvPr/>
          </p:nvSpPr>
          <p:spPr bwMode="auto">
            <a:xfrm>
              <a:off x="336" y="3696"/>
              <a:ext cx="23" cy="23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nl-NL" sz="2200"/>
            </a:p>
          </p:txBody>
        </p:sp>
        <p:sp>
          <p:nvSpPr>
            <p:cNvPr id="3320" name="Oval 89"/>
            <p:cNvSpPr>
              <a:spLocks noChangeAspect="1" noChangeArrowheads="1"/>
            </p:cNvSpPr>
            <p:nvPr/>
          </p:nvSpPr>
          <p:spPr bwMode="auto">
            <a:xfrm>
              <a:off x="672" y="3744"/>
              <a:ext cx="23" cy="23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nl-NL" sz="2200"/>
            </a:p>
          </p:txBody>
        </p:sp>
        <p:sp>
          <p:nvSpPr>
            <p:cNvPr id="3321" name="Oval 90"/>
            <p:cNvSpPr>
              <a:spLocks noChangeAspect="1" noChangeArrowheads="1"/>
            </p:cNvSpPr>
            <p:nvPr/>
          </p:nvSpPr>
          <p:spPr bwMode="auto">
            <a:xfrm>
              <a:off x="480" y="3648"/>
              <a:ext cx="23" cy="23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nl-NL" sz="2200"/>
            </a:p>
          </p:txBody>
        </p:sp>
        <p:grpSp>
          <p:nvGrpSpPr>
            <p:cNvPr id="3322" name="Group 91"/>
            <p:cNvGrpSpPr>
              <a:grpSpLocks noChangeAspect="1"/>
            </p:cNvGrpSpPr>
            <p:nvPr/>
          </p:nvGrpSpPr>
          <p:grpSpPr bwMode="auto">
            <a:xfrm>
              <a:off x="768" y="3696"/>
              <a:ext cx="48" cy="48"/>
              <a:chOff x="2016" y="1056"/>
              <a:chExt cx="432" cy="96"/>
            </a:xfrm>
          </p:grpSpPr>
          <p:sp>
            <p:nvSpPr>
              <p:cNvPr id="3341" name="Line 92"/>
              <p:cNvSpPr>
                <a:spLocks noChangeAspect="1" noChangeShapeType="1"/>
              </p:cNvSpPr>
              <p:nvPr/>
            </p:nvSpPr>
            <p:spPr bwMode="auto">
              <a:xfrm>
                <a:off x="2016" y="1056"/>
                <a:ext cx="288" cy="4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42" name="Line 93"/>
              <p:cNvSpPr>
                <a:spLocks noChangeAspect="1" noChangeShapeType="1"/>
              </p:cNvSpPr>
              <p:nvPr/>
            </p:nvSpPr>
            <p:spPr bwMode="auto">
              <a:xfrm flipH="1">
                <a:off x="2160" y="1104"/>
                <a:ext cx="1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43" name="Line 94"/>
              <p:cNvSpPr>
                <a:spLocks noChangeAspect="1" noChangeShapeType="1"/>
              </p:cNvSpPr>
              <p:nvPr/>
            </p:nvSpPr>
            <p:spPr bwMode="auto">
              <a:xfrm>
                <a:off x="2160" y="1104"/>
                <a:ext cx="288" cy="4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3323" name="Oval 95"/>
            <p:cNvSpPr>
              <a:spLocks noChangeAspect="1" noChangeArrowheads="1"/>
            </p:cNvSpPr>
            <p:nvPr/>
          </p:nvSpPr>
          <p:spPr bwMode="auto">
            <a:xfrm>
              <a:off x="576" y="3696"/>
              <a:ext cx="23" cy="23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nl-NL" sz="2200"/>
            </a:p>
          </p:txBody>
        </p:sp>
        <p:sp>
          <p:nvSpPr>
            <p:cNvPr id="3324" name="Oval 96"/>
            <p:cNvSpPr>
              <a:spLocks noChangeAspect="1" noChangeArrowheads="1"/>
            </p:cNvSpPr>
            <p:nvPr/>
          </p:nvSpPr>
          <p:spPr bwMode="auto">
            <a:xfrm>
              <a:off x="528" y="3792"/>
              <a:ext cx="23" cy="23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nl-NL" sz="2200"/>
            </a:p>
          </p:txBody>
        </p:sp>
        <p:grpSp>
          <p:nvGrpSpPr>
            <p:cNvPr id="3325" name="Group 97"/>
            <p:cNvGrpSpPr>
              <a:grpSpLocks noChangeAspect="1"/>
            </p:cNvGrpSpPr>
            <p:nvPr/>
          </p:nvGrpSpPr>
          <p:grpSpPr bwMode="auto">
            <a:xfrm>
              <a:off x="528" y="3648"/>
              <a:ext cx="48" cy="48"/>
              <a:chOff x="2016" y="1056"/>
              <a:chExt cx="432" cy="96"/>
            </a:xfrm>
          </p:grpSpPr>
          <p:sp>
            <p:nvSpPr>
              <p:cNvPr id="3338" name="Line 98"/>
              <p:cNvSpPr>
                <a:spLocks noChangeAspect="1" noChangeShapeType="1"/>
              </p:cNvSpPr>
              <p:nvPr/>
            </p:nvSpPr>
            <p:spPr bwMode="auto">
              <a:xfrm>
                <a:off x="2016" y="1056"/>
                <a:ext cx="288" cy="4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39" name="Line 99"/>
              <p:cNvSpPr>
                <a:spLocks noChangeAspect="1" noChangeShapeType="1"/>
              </p:cNvSpPr>
              <p:nvPr/>
            </p:nvSpPr>
            <p:spPr bwMode="auto">
              <a:xfrm flipH="1">
                <a:off x="2160" y="1104"/>
                <a:ext cx="1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40" name="Line 100"/>
              <p:cNvSpPr>
                <a:spLocks noChangeAspect="1" noChangeShapeType="1"/>
              </p:cNvSpPr>
              <p:nvPr/>
            </p:nvSpPr>
            <p:spPr bwMode="auto">
              <a:xfrm>
                <a:off x="2160" y="1104"/>
                <a:ext cx="288" cy="4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3326" name="Group 101"/>
            <p:cNvGrpSpPr>
              <a:grpSpLocks noChangeAspect="1"/>
            </p:cNvGrpSpPr>
            <p:nvPr/>
          </p:nvGrpSpPr>
          <p:grpSpPr bwMode="auto">
            <a:xfrm rot="-3398018">
              <a:off x="384" y="3648"/>
              <a:ext cx="48" cy="48"/>
              <a:chOff x="2016" y="1056"/>
              <a:chExt cx="432" cy="96"/>
            </a:xfrm>
          </p:grpSpPr>
          <p:sp>
            <p:nvSpPr>
              <p:cNvPr id="3335" name="Line 102"/>
              <p:cNvSpPr>
                <a:spLocks noChangeAspect="1" noChangeShapeType="1"/>
              </p:cNvSpPr>
              <p:nvPr/>
            </p:nvSpPr>
            <p:spPr bwMode="auto">
              <a:xfrm>
                <a:off x="2016" y="1056"/>
                <a:ext cx="288" cy="4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36" name="Line 103"/>
              <p:cNvSpPr>
                <a:spLocks noChangeAspect="1" noChangeShapeType="1"/>
              </p:cNvSpPr>
              <p:nvPr/>
            </p:nvSpPr>
            <p:spPr bwMode="auto">
              <a:xfrm flipH="1">
                <a:off x="2160" y="1104"/>
                <a:ext cx="1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37" name="Line 104"/>
              <p:cNvSpPr>
                <a:spLocks noChangeAspect="1" noChangeShapeType="1"/>
              </p:cNvSpPr>
              <p:nvPr/>
            </p:nvSpPr>
            <p:spPr bwMode="auto">
              <a:xfrm>
                <a:off x="2160" y="1104"/>
                <a:ext cx="288" cy="4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3327" name="Group 105"/>
            <p:cNvGrpSpPr>
              <a:grpSpLocks noChangeAspect="1"/>
            </p:cNvGrpSpPr>
            <p:nvPr/>
          </p:nvGrpSpPr>
          <p:grpSpPr bwMode="auto">
            <a:xfrm rot="-3398018">
              <a:off x="576" y="3744"/>
              <a:ext cx="48" cy="48"/>
              <a:chOff x="2016" y="1056"/>
              <a:chExt cx="432" cy="96"/>
            </a:xfrm>
          </p:grpSpPr>
          <p:sp>
            <p:nvSpPr>
              <p:cNvPr id="3332" name="Line 106"/>
              <p:cNvSpPr>
                <a:spLocks noChangeAspect="1" noChangeShapeType="1"/>
              </p:cNvSpPr>
              <p:nvPr/>
            </p:nvSpPr>
            <p:spPr bwMode="auto">
              <a:xfrm>
                <a:off x="2016" y="1056"/>
                <a:ext cx="288" cy="4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33" name="Line 107"/>
              <p:cNvSpPr>
                <a:spLocks noChangeAspect="1" noChangeShapeType="1"/>
              </p:cNvSpPr>
              <p:nvPr/>
            </p:nvSpPr>
            <p:spPr bwMode="auto">
              <a:xfrm flipH="1">
                <a:off x="2160" y="1104"/>
                <a:ext cx="1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34" name="Line 108"/>
              <p:cNvSpPr>
                <a:spLocks noChangeAspect="1" noChangeShapeType="1"/>
              </p:cNvSpPr>
              <p:nvPr/>
            </p:nvSpPr>
            <p:spPr bwMode="auto">
              <a:xfrm>
                <a:off x="2160" y="1104"/>
                <a:ext cx="288" cy="4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3328" name="Group 109"/>
            <p:cNvGrpSpPr>
              <a:grpSpLocks noChangeAspect="1"/>
            </p:cNvGrpSpPr>
            <p:nvPr/>
          </p:nvGrpSpPr>
          <p:grpSpPr bwMode="auto">
            <a:xfrm rot="-3838225">
              <a:off x="672" y="3696"/>
              <a:ext cx="48" cy="48"/>
              <a:chOff x="2016" y="1056"/>
              <a:chExt cx="432" cy="96"/>
            </a:xfrm>
          </p:grpSpPr>
          <p:sp>
            <p:nvSpPr>
              <p:cNvPr id="3329" name="Line 110"/>
              <p:cNvSpPr>
                <a:spLocks noChangeAspect="1" noChangeShapeType="1"/>
              </p:cNvSpPr>
              <p:nvPr/>
            </p:nvSpPr>
            <p:spPr bwMode="auto">
              <a:xfrm>
                <a:off x="2016" y="1056"/>
                <a:ext cx="288" cy="4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30" name="Line 111"/>
              <p:cNvSpPr>
                <a:spLocks noChangeAspect="1" noChangeShapeType="1"/>
              </p:cNvSpPr>
              <p:nvPr/>
            </p:nvSpPr>
            <p:spPr bwMode="auto">
              <a:xfrm flipH="1">
                <a:off x="2160" y="1104"/>
                <a:ext cx="1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31" name="Line 112"/>
              <p:cNvSpPr>
                <a:spLocks noChangeAspect="1" noChangeShapeType="1"/>
              </p:cNvSpPr>
              <p:nvPr/>
            </p:nvSpPr>
            <p:spPr bwMode="auto">
              <a:xfrm>
                <a:off x="2160" y="1104"/>
                <a:ext cx="288" cy="4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</p:grpSp>
      <p:graphicFrame>
        <p:nvGraphicFramePr>
          <p:cNvPr id="3075" name="Object 113"/>
          <p:cNvGraphicFramePr>
            <a:graphicFrameLocks noChangeAspect="1"/>
          </p:cNvGraphicFramePr>
          <p:nvPr/>
        </p:nvGraphicFramePr>
        <p:xfrm>
          <a:off x="7362825" y="4851400"/>
          <a:ext cx="419100" cy="371475"/>
        </p:xfrm>
        <a:graphic>
          <a:graphicData uri="http://schemas.openxmlformats.org/presentationml/2006/ole">
            <p:oleObj spid="_x0000_s3075" name="Visio" r:id="rId4" imgW="586130" imgH="519989" progId="">
              <p:embed/>
            </p:oleObj>
          </a:graphicData>
        </a:graphic>
      </p:graphicFrame>
      <p:graphicFrame>
        <p:nvGraphicFramePr>
          <p:cNvPr id="3076" name="Object 114"/>
          <p:cNvGraphicFramePr>
            <a:graphicFrameLocks noChangeAspect="1"/>
          </p:cNvGraphicFramePr>
          <p:nvPr/>
        </p:nvGraphicFramePr>
        <p:xfrm>
          <a:off x="1619250" y="5130800"/>
          <a:ext cx="1041400" cy="758825"/>
        </p:xfrm>
        <a:graphic>
          <a:graphicData uri="http://schemas.openxmlformats.org/presentationml/2006/ole">
            <p:oleObj spid="_x0000_s3076" name="Visio" r:id="rId5" imgW="2115692" imgH="1538179" progId="">
              <p:embed/>
            </p:oleObj>
          </a:graphicData>
        </a:graphic>
      </p:graphicFrame>
      <p:grpSp>
        <p:nvGrpSpPr>
          <p:cNvPr id="3109" name="Group 115"/>
          <p:cNvGrpSpPr>
            <a:grpSpLocks noChangeAspect="1"/>
          </p:cNvGrpSpPr>
          <p:nvPr/>
        </p:nvGrpSpPr>
        <p:grpSpPr bwMode="auto">
          <a:xfrm rot="10189710">
            <a:off x="6789738" y="2103438"/>
            <a:ext cx="717550" cy="388937"/>
            <a:chOff x="2016" y="1056"/>
            <a:chExt cx="432" cy="96"/>
          </a:xfrm>
        </p:grpSpPr>
        <p:sp>
          <p:nvSpPr>
            <p:cNvPr id="3312" name="Line 116"/>
            <p:cNvSpPr>
              <a:spLocks noChangeAspect="1" noChangeShapeType="1"/>
            </p:cNvSpPr>
            <p:nvPr/>
          </p:nvSpPr>
          <p:spPr bwMode="auto">
            <a:xfrm>
              <a:off x="2016" y="1056"/>
              <a:ext cx="288" cy="4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13" name="Line 117"/>
            <p:cNvSpPr>
              <a:spLocks noChangeAspect="1" noChangeShapeType="1"/>
            </p:cNvSpPr>
            <p:nvPr/>
          </p:nvSpPr>
          <p:spPr bwMode="auto">
            <a:xfrm flipH="1">
              <a:off x="2160" y="1104"/>
              <a:ext cx="14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14" name="Line 118"/>
            <p:cNvSpPr>
              <a:spLocks noChangeAspect="1" noChangeShapeType="1"/>
            </p:cNvSpPr>
            <p:nvPr/>
          </p:nvSpPr>
          <p:spPr bwMode="auto">
            <a:xfrm>
              <a:off x="2160" y="1104"/>
              <a:ext cx="288" cy="4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aphicFrame>
        <p:nvGraphicFramePr>
          <p:cNvPr id="3077" name="Object 119"/>
          <p:cNvGraphicFramePr>
            <a:graphicFrameLocks noChangeAspect="1"/>
          </p:cNvGraphicFramePr>
          <p:nvPr/>
        </p:nvGraphicFramePr>
        <p:xfrm>
          <a:off x="7923213" y="2749550"/>
          <a:ext cx="279400" cy="249238"/>
        </p:xfrm>
        <a:graphic>
          <a:graphicData uri="http://schemas.openxmlformats.org/presentationml/2006/ole">
            <p:oleObj spid="_x0000_s3077" name="Visio" r:id="rId6" imgW="586130" imgH="519989" progId="">
              <p:embed/>
            </p:oleObj>
          </a:graphicData>
        </a:graphic>
      </p:graphicFrame>
      <p:grpSp>
        <p:nvGrpSpPr>
          <p:cNvPr id="3110" name="Group 120"/>
          <p:cNvGrpSpPr>
            <a:grpSpLocks noChangeAspect="1"/>
          </p:cNvGrpSpPr>
          <p:nvPr/>
        </p:nvGrpSpPr>
        <p:grpSpPr bwMode="auto">
          <a:xfrm>
            <a:off x="7572375" y="2119313"/>
            <a:ext cx="773113" cy="425450"/>
            <a:chOff x="1200" y="1152"/>
            <a:chExt cx="770" cy="435"/>
          </a:xfrm>
        </p:grpSpPr>
        <p:sp>
          <p:nvSpPr>
            <p:cNvPr id="3295" name="Freeform 121"/>
            <p:cNvSpPr>
              <a:spLocks noChangeAspect="1"/>
            </p:cNvSpPr>
            <p:nvPr/>
          </p:nvSpPr>
          <p:spPr bwMode="auto">
            <a:xfrm>
              <a:off x="1200" y="1152"/>
              <a:ext cx="770" cy="435"/>
            </a:xfrm>
            <a:custGeom>
              <a:avLst/>
              <a:gdLst>
                <a:gd name="T0" fmla="*/ 12411 w 296"/>
                <a:gd name="T1" fmla="*/ 3118 h 203"/>
                <a:gd name="T2" fmla="*/ 21654 w 296"/>
                <a:gd name="T3" fmla="*/ 0 h 203"/>
                <a:gd name="T4" fmla="*/ 32881 w 296"/>
                <a:gd name="T5" fmla="*/ 591 h 203"/>
                <a:gd name="T6" fmla="*/ 41211 w 296"/>
                <a:gd name="T7" fmla="*/ 3210 h 203"/>
                <a:gd name="T8" fmla="*/ 50875 w 296"/>
                <a:gd name="T9" fmla="*/ 2214 h 203"/>
                <a:gd name="T10" fmla="*/ 60999 w 296"/>
                <a:gd name="T11" fmla="*/ 2025 h 203"/>
                <a:gd name="T12" fmla="*/ 70377 w 296"/>
                <a:gd name="T13" fmla="*/ 3797 h 203"/>
                <a:gd name="T14" fmla="*/ 72773 w 296"/>
                <a:gd name="T15" fmla="*/ 5147 h 203"/>
                <a:gd name="T16" fmla="*/ 76839 w 296"/>
                <a:gd name="T17" fmla="*/ 6364 h 203"/>
                <a:gd name="T18" fmla="*/ 89791 w 296"/>
                <a:gd name="T19" fmla="*/ 8981 h 203"/>
                <a:gd name="T20" fmla="*/ 91734 w 296"/>
                <a:gd name="T21" fmla="*/ 10350 h 203"/>
                <a:gd name="T22" fmla="*/ 86131 w 296"/>
                <a:gd name="T23" fmla="*/ 12784 h 203"/>
                <a:gd name="T24" fmla="*/ 86734 w 296"/>
                <a:gd name="T25" fmla="*/ 14741 h 203"/>
                <a:gd name="T26" fmla="*/ 86131 w 296"/>
                <a:gd name="T27" fmla="*/ 17031 h 203"/>
                <a:gd name="T28" fmla="*/ 76839 w 296"/>
                <a:gd name="T29" fmla="*/ 19483 h 203"/>
                <a:gd name="T30" fmla="*/ 66574 w 296"/>
                <a:gd name="T31" fmla="*/ 18784 h 203"/>
                <a:gd name="T32" fmla="*/ 57053 w 296"/>
                <a:gd name="T33" fmla="*/ 19648 h 203"/>
                <a:gd name="T34" fmla="*/ 47071 w 296"/>
                <a:gd name="T35" fmla="*/ 19061 h 203"/>
                <a:gd name="T36" fmla="*/ 44324 w 296"/>
                <a:gd name="T37" fmla="*/ 17711 h 203"/>
                <a:gd name="T38" fmla="*/ 41577 w 296"/>
                <a:gd name="T39" fmla="*/ 16530 h 203"/>
                <a:gd name="T40" fmla="*/ 33110 w 296"/>
                <a:gd name="T41" fmla="*/ 17623 h 203"/>
                <a:gd name="T42" fmla="*/ 24767 w 296"/>
                <a:gd name="T43" fmla="*/ 17357 h 203"/>
                <a:gd name="T44" fmla="*/ 18217 w 296"/>
                <a:gd name="T45" fmla="*/ 16444 h 203"/>
                <a:gd name="T46" fmla="*/ 15475 w 296"/>
                <a:gd name="T47" fmla="*/ 15094 h 203"/>
                <a:gd name="T48" fmla="*/ 18217 w 296"/>
                <a:gd name="T49" fmla="*/ 12210 h 203"/>
                <a:gd name="T50" fmla="*/ 6178 w 296"/>
                <a:gd name="T51" fmla="*/ 10941 h 203"/>
                <a:gd name="T52" fmla="*/ 1197 w 296"/>
                <a:gd name="T53" fmla="*/ 9891 h 203"/>
                <a:gd name="T54" fmla="*/ 4032 w 296"/>
                <a:gd name="T55" fmla="*/ 6879 h 203"/>
                <a:gd name="T56" fmla="*/ 7146 w 296"/>
                <a:gd name="T57" fmla="*/ 6364 h 203"/>
                <a:gd name="T58" fmla="*/ 3431 w 296"/>
                <a:gd name="T59" fmla="*/ 4339 h 203"/>
                <a:gd name="T60" fmla="*/ 5806 w 296"/>
                <a:gd name="T61" fmla="*/ 2531 h 203"/>
                <a:gd name="T62" fmla="*/ 11443 w 296"/>
                <a:gd name="T63" fmla="*/ 2893 h 203"/>
                <a:gd name="T64" fmla="*/ 12411 w 296"/>
                <a:gd name="T65" fmla="*/ 3118 h 203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296"/>
                <a:gd name="T100" fmla="*/ 0 h 203"/>
                <a:gd name="T101" fmla="*/ 296 w 296"/>
                <a:gd name="T102" fmla="*/ 203 h 203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296" h="203">
                  <a:moveTo>
                    <a:pt x="40" y="32"/>
                  </a:moveTo>
                  <a:cubicBezTo>
                    <a:pt x="42" y="10"/>
                    <a:pt x="51" y="6"/>
                    <a:pt x="70" y="0"/>
                  </a:cubicBezTo>
                  <a:cubicBezTo>
                    <a:pt x="82" y="2"/>
                    <a:pt x="94" y="4"/>
                    <a:pt x="106" y="6"/>
                  </a:cubicBezTo>
                  <a:cubicBezTo>
                    <a:pt x="119" y="12"/>
                    <a:pt x="122" y="26"/>
                    <a:pt x="133" y="33"/>
                  </a:cubicBezTo>
                  <a:cubicBezTo>
                    <a:pt x="144" y="31"/>
                    <a:pt x="153" y="25"/>
                    <a:pt x="164" y="23"/>
                  </a:cubicBezTo>
                  <a:cubicBezTo>
                    <a:pt x="175" y="16"/>
                    <a:pt x="185" y="19"/>
                    <a:pt x="197" y="21"/>
                  </a:cubicBezTo>
                  <a:cubicBezTo>
                    <a:pt x="208" y="26"/>
                    <a:pt x="217" y="32"/>
                    <a:pt x="227" y="39"/>
                  </a:cubicBezTo>
                  <a:cubicBezTo>
                    <a:pt x="230" y="44"/>
                    <a:pt x="233" y="48"/>
                    <a:pt x="235" y="53"/>
                  </a:cubicBezTo>
                  <a:cubicBezTo>
                    <a:pt x="230" y="67"/>
                    <a:pt x="229" y="65"/>
                    <a:pt x="248" y="66"/>
                  </a:cubicBezTo>
                  <a:cubicBezTo>
                    <a:pt x="263" y="75"/>
                    <a:pt x="277" y="80"/>
                    <a:pt x="290" y="93"/>
                  </a:cubicBezTo>
                  <a:cubicBezTo>
                    <a:pt x="292" y="98"/>
                    <a:pt x="295" y="101"/>
                    <a:pt x="296" y="107"/>
                  </a:cubicBezTo>
                  <a:cubicBezTo>
                    <a:pt x="295" y="120"/>
                    <a:pt x="293" y="130"/>
                    <a:pt x="278" y="132"/>
                  </a:cubicBezTo>
                  <a:cubicBezTo>
                    <a:pt x="263" y="140"/>
                    <a:pt x="272" y="136"/>
                    <a:pt x="280" y="152"/>
                  </a:cubicBezTo>
                  <a:cubicBezTo>
                    <a:pt x="281" y="160"/>
                    <a:pt x="281" y="168"/>
                    <a:pt x="278" y="176"/>
                  </a:cubicBezTo>
                  <a:cubicBezTo>
                    <a:pt x="275" y="192"/>
                    <a:pt x="263" y="199"/>
                    <a:pt x="248" y="201"/>
                  </a:cubicBezTo>
                  <a:cubicBezTo>
                    <a:pt x="231" y="200"/>
                    <a:pt x="229" y="197"/>
                    <a:pt x="215" y="194"/>
                  </a:cubicBezTo>
                  <a:cubicBezTo>
                    <a:pt x="207" y="200"/>
                    <a:pt x="194" y="200"/>
                    <a:pt x="184" y="203"/>
                  </a:cubicBezTo>
                  <a:cubicBezTo>
                    <a:pt x="172" y="202"/>
                    <a:pt x="163" y="199"/>
                    <a:pt x="152" y="197"/>
                  </a:cubicBezTo>
                  <a:cubicBezTo>
                    <a:pt x="144" y="187"/>
                    <a:pt x="146" y="192"/>
                    <a:pt x="143" y="183"/>
                  </a:cubicBezTo>
                  <a:cubicBezTo>
                    <a:pt x="142" y="175"/>
                    <a:pt x="144" y="169"/>
                    <a:pt x="134" y="171"/>
                  </a:cubicBezTo>
                  <a:cubicBezTo>
                    <a:pt x="125" y="176"/>
                    <a:pt x="116" y="178"/>
                    <a:pt x="107" y="182"/>
                  </a:cubicBezTo>
                  <a:cubicBezTo>
                    <a:pt x="98" y="181"/>
                    <a:pt x="89" y="182"/>
                    <a:pt x="80" y="179"/>
                  </a:cubicBezTo>
                  <a:cubicBezTo>
                    <a:pt x="72" y="177"/>
                    <a:pt x="67" y="171"/>
                    <a:pt x="59" y="170"/>
                  </a:cubicBezTo>
                  <a:cubicBezTo>
                    <a:pt x="56" y="165"/>
                    <a:pt x="52" y="162"/>
                    <a:pt x="50" y="156"/>
                  </a:cubicBezTo>
                  <a:cubicBezTo>
                    <a:pt x="48" y="142"/>
                    <a:pt x="45" y="133"/>
                    <a:pt x="59" y="126"/>
                  </a:cubicBezTo>
                  <a:cubicBezTo>
                    <a:pt x="46" y="124"/>
                    <a:pt x="34" y="115"/>
                    <a:pt x="20" y="113"/>
                  </a:cubicBezTo>
                  <a:cubicBezTo>
                    <a:pt x="14" y="110"/>
                    <a:pt x="9" y="106"/>
                    <a:pt x="4" y="102"/>
                  </a:cubicBezTo>
                  <a:cubicBezTo>
                    <a:pt x="0" y="91"/>
                    <a:pt x="0" y="73"/>
                    <a:pt x="13" y="71"/>
                  </a:cubicBezTo>
                  <a:cubicBezTo>
                    <a:pt x="16" y="69"/>
                    <a:pt x="21" y="69"/>
                    <a:pt x="23" y="66"/>
                  </a:cubicBezTo>
                  <a:cubicBezTo>
                    <a:pt x="23" y="65"/>
                    <a:pt x="14" y="50"/>
                    <a:pt x="11" y="45"/>
                  </a:cubicBezTo>
                  <a:cubicBezTo>
                    <a:pt x="9" y="35"/>
                    <a:pt x="6" y="29"/>
                    <a:pt x="19" y="26"/>
                  </a:cubicBezTo>
                  <a:cubicBezTo>
                    <a:pt x="26" y="22"/>
                    <a:pt x="30" y="29"/>
                    <a:pt x="37" y="30"/>
                  </a:cubicBezTo>
                  <a:cubicBezTo>
                    <a:pt x="41" y="32"/>
                    <a:pt x="42" y="32"/>
                    <a:pt x="40" y="32"/>
                  </a:cubicBezTo>
                  <a:close/>
                </a:path>
              </a:pathLst>
            </a:custGeom>
            <a:solidFill>
              <a:srgbClr val="CCCCFF"/>
            </a:solidFill>
            <a:ln w="6350">
              <a:solidFill>
                <a:srgbClr val="B2B2B2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96" name="Oval 122"/>
            <p:cNvSpPr>
              <a:spLocks noChangeAspect="1" noChangeArrowheads="1"/>
            </p:cNvSpPr>
            <p:nvPr/>
          </p:nvSpPr>
          <p:spPr bwMode="auto">
            <a:xfrm>
              <a:off x="1296" y="1248"/>
              <a:ext cx="46" cy="46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nl-NL" sz="2200"/>
            </a:p>
          </p:txBody>
        </p:sp>
        <p:sp>
          <p:nvSpPr>
            <p:cNvPr id="3297" name="Oval 123"/>
            <p:cNvSpPr>
              <a:spLocks noChangeAspect="1" noChangeArrowheads="1"/>
            </p:cNvSpPr>
            <p:nvPr/>
          </p:nvSpPr>
          <p:spPr bwMode="auto">
            <a:xfrm>
              <a:off x="1776" y="1488"/>
              <a:ext cx="46" cy="46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nl-NL" sz="2200"/>
            </a:p>
          </p:txBody>
        </p:sp>
        <p:sp>
          <p:nvSpPr>
            <p:cNvPr id="3298" name="Oval 124"/>
            <p:cNvSpPr>
              <a:spLocks noChangeAspect="1" noChangeArrowheads="1"/>
            </p:cNvSpPr>
            <p:nvPr/>
          </p:nvSpPr>
          <p:spPr bwMode="auto">
            <a:xfrm>
              <a:off x="1584" y="1296"/>
              <a:ext cx="46" cy="46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nl-NL" sz="2200"/>
            </a:p>
          </p:txBody>
        </p:sp>
        <p:grpSp>
          <p:nvGrpSpPr>
            <p:cNvPr id="3299" name="Group 125"/>
            <p:cNvGrpSpPr>
              <a:grpSpLocks noChangeAspect="1"/>
            </p:cNvGrpSpPr>
            <p:nvPr/>
          </p:nvGrpSpPr>
          <p:grpSpPr bwMode="auto">
            <a:xfrm>
              <a:off x="1632" y="1355"/>
              <a:ext cx="192" cy="98"/>
              <a:chOff x="2016" y="1056"/>
              <a:chExt cx="432" cy="96"/>
            </a:xfrm>
          </p:grpSpPr>
          <p:sp>
            <p:nvSpPr>
              <p:cNvPr id="3309" name="Line 126"/>
              <p:cNvSpPr>
                <a:spLocks noChangeAspect="1" noChangeShapeType="1"/>
              </p:cNvSpPr>
              <p:nvPr/>
            </p:nvSpPr>
            <p:spPr bwMode="auto">
              <a:xfrm>
                <a:off x="2016" y="1056"/>
                <a:ext cx="288" cy="4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10" name="Line 127"/>
              <p:cNvSpPr>
                <a:spLocks noChangeAspect="1" noChangeShapeType="1"/>
              </p:cNvSpPr>
              <p:nvPr/>
            </p:nvSpPr>
            <p:spPr bwMode="auto">
              <a:xfrm flipH="1">
                <a:off x="2160" y="1104"/>
                <a:ext cx="1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11" name="Line 128"/>
              <p:cNvSpPr>
                <a:spLocks noChangeAspect="1" noChangeShapeType="1"/>
              </p:cNvSpPr>
              <p:nvPr/>
            </p:nvSpPr>
            <p:spPr bwMode="auto">
              <a:xfrm>
                <a:off x="2160" y="1104"/>
                <a:ext cx="288" cy="4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3300" name="Group 129"/>
            <p:cNvGrpSpPr>
              <a:grpSpLocks noChangeAspect="1"/>
            </p:cNvGrpSpPr>
            <p:nvPr/>
          </p:nvGrpSpPr>
          <p:grpSpPr bwMode="auto">
            <a:xfrm rot="-1507977">
              <a:off x="1536" y="1440"/>
              <a:ext cx="131" cy="92"/>
              <a:chOff x="2016" y="1056"/>
              <a:chExt cx="432" cy="96"/>
            </a:xfrm>
          </p:grpSpPr>
          <p:sp>
            <p:nvSpPr>
              <p:cNvPr id="3306" name="Line 130"/>
              <p:cNvSpPr>
                <a:spLocks noChangeAspect="1" noChangeShapeType="1"/>
              </p:cNvSpPr>
              <p:nvPr/>
            </p:nvSpPr>
            <p:spPr bwMode="auto">
              <a:xfrm>
                <a:off x="2016" y="1056"/>
                <a:ext cx="288" cy="4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07" name="Line 131"/>
              <p:cNvSpPr>
                <a:spLocks noChangeAspect="1" noChangeShapeType="1"/>
              </p:cNvSpPr>
              <p:nvPr/>
            </p:nvSpPr>
            <p:spPr bwMode="auto">
              <a:xfrm flipH="1">
                <a:off x="2160" y="1104"/>
                <a:ext cx="1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08" name="Line 132"/>
              <p:cNvSpPr>
                <a:spLocks noChangeAspect="1" noChangeShapeType="1"/>
              </p:cNvSpPr>
              <p:nvPr/>
            </p:nvSpPr>
            <p:spPr bwMode="auto">
              <a:xfrm>
                <a:off x="2160" y="1104"/>
                <a:ext cx="288" cy="4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3301" name="Oval 133"/>
            <p:cNvSpPr>
              <a:spLocks noChangeAspect="1" noChangeArrowheads="1"/>
            </p:cNvSpPr>
            <p:nvPr/>
          </p:nvSpPr>
          <p:spPr bwMode="auto">
            <a:xfrm>
              <a:off x="1440" y="1440"/>
              <a:ext cx="46" cy="46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nl-NL" sz="2200"/>
            </a:p>
          </p:txBody>
        </p:sp>
        <p:grpSp>
          <p:nvGrpSpPr>
            <p:cNvPr id="3302" name="Group 134"/>
            <p:cNvGrpSpPr>
              <a:grpSpLocks noChangeAspect="1"/>
            </p:cNvGrpSpPr>
            <p:nvPr/>
          </p:nvGrpSpPr>
          <p:grpSpPr bwMode="auto">
            <a:xfrm rot="-1507977">
              <a:off x="1392" y="1248"/>
              <a:ext cx="131" cy="92"/>
              <a:chOff x="2016" y="1056"/>
              <a:chExt cx="432" cy="96"/>
            </a:xfrm>
          </p:grpSpPr>
          <p:sp>
            <p:nvSpPr>
              <p:cNvPr id="3303" name="Line 135"/>
              <p:cNvSpPr>
                <a:spLocks noChangeAspect="1" noChangeShapeType="1"/>
              </p:cNvSpPr>
              <p:nvPr/>
            </p:nvSpPr>
            <p:spPr bwMode="auto">
              <a:xfrm>
                <a:off x="2016" y="1056"/>
                <a:ext cx="288" cy="4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04" name="Line 136"/>
              <p:cNvSpPr>
                <a:spLocks noChangeAspect="1" noChangeShapeType="1"/>
              </p:cNvSpPr>
              <p:nvPr/>
            </p:nvSpPr>
            <p:spPr bwMode="auto">
              <a:xfrm flipH="1">
                <a:off x="2160" y="1104"/>
                <a:ext cx="1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05" name="Line 137"/>
              <p:cNvSpPr>
                <a:spLocks noChangeAspect="1" noChangeShapeType="1"/>
              </p:cNvSpPr>
              <p:nvPr/>
            </p:nvSpPr>
            <p:spPr bwMode="auto">
              <a:xfrm>
                <a:off x="2160" y="1104"/>
                <a:ext cx="288" cy="4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</p:grpSp>
      <p:grpSp>
        <p:nvGrpSpPr>
          <p:cNvPr id="3111" name="Group 138"/>
          <p:cNvGrpSpPr>
            <a:grpSpLocks noChangeAspect="1"/>
          </p:cNvGrpSpPr>
          <p:nvPr/>
        </p:nvGrpSpPr>
        <p:grpSpPr bwMode="auto">
          <a:xfrm>
            <a:off x="5121275" y="5200650"/>
            <a:ext cx="981075" cy="490538"/>
            <a:chOff x="1920" y="912"/>
            <a:chExt cx="672" cy="336"/>
          </a:xfrm>
        </p:grpSpPr>
        <p:sp>
          <p:nvSpPr>
            <p:cNvPr id="3269" name="Freeform 139"/>
            <p:cNvSpPr>
              <a:spLocks noChangeAspect="1"/>
            </p:cNvSpPr>
            <p:nvPr/>
          </p:nvSpPr>
          <p:spPr bwMode="auto">
            <a:xfrm>
              <a:off x="1920" y="912"/>
              <a:ext cx="672" cy="336"/>
            </a:xfrm>
            <a:custGeom>
              <a:avLst/>
              <a:gdLst>
                <a:gd name="T0" fmla="*/ 34512 w 244"/>
                <a:gd name="T1" fmla="*/ 799 h 217"/>
                <a:gd name="T2" fmla="*/ 47065 w 244"/>
                <a:gd name="T3" fmla="*/ 53 h 217"/>
                <a:gd name="T4" fmla="*/ 57654 w 244"/>
                <a:gd name="T5" fmla="*/ 29 h 217"/>
                <a:gd name="T6" fmla="*/ 68456 w 244"/>
                <a:gd name="T7" fmla="*/ 108 h 217"/>
                <a:gd name="T8" fmla="*/ 73347 w 244"/>
                <a:gd name="T9" fmla="*/ 305 h 217"/>
                <a:gd name="T10" fmla="*/ 89511 w 244"/>
                <a:gd name="T11" fmla="*/ 472 h 217"/>
                <a:gd name="T12" fmla="*/ 99539 w 244"/>
                <a:gd name="T13" fmla="*/ 799 h 217"/>
                <a:gd name="T14" fmla="*/ 97286 w 244"/>
                <a:gd name="T15" fmla="*/ 1212 h 217"/>
                <a:gd name="T16" fmla="*/ 104705 w 244"/>
                <a:gd name="T17" fmla="*/ 1352 h 217"/>
                <a:gd name="T18" fmla="*/ 106495 w 244"/>
                <a:gd name="T19" fmla="*/ 1542 h 217"/>
                <a:gd name="T20" fmla="*/ 103780 w 244"/>
                <a:gd name="T21" fmla="*/ 2084 h 217"/>
                <a:gd name="T22" fmla="*/ 90786 w 244"/>
                <a:gd name="T23" fmla="*/ 2465 h 217"/>
                <a:gd name="T24" fmla="*/ 81576 w 244"/>
                <a:gd name="T25" fmla="*/ 2431 h 217"/>
                <a:gd name="T26" fmla="*/ 76352 w 244"/>
                <a:gd name="T27" fmla="*/ 2618 h 217"/>
                <a:gd name="T28" fmla="*/ 57654 w 244"/>
                <a:gd name="T29" fmla="*/ 2987 h 217"/>
                <a:gd name="T30" fmla="*/ 32799 w 244"/>
                <a:gd name="T31" fmla="*/ 2673 h 217"/>
                <a:gd name="T32" fmla="*/ 27905 w 244"/>
                <a:gd name="T33" fmla="*/ 2412 h 217"/>
                <a:gd name="T34" fmla="*/ 14897 w 244"/>
                <a:gd name="T35" fmla="*/ 2287 h 217"/>
                <a:gd name="T36" fmla="*/ 2988 w 244"/>
                <a:gd name="T37" fmla="*/ 2120 h 217"/>
                <a:gd name="T38" fmla="*/ 0 w 244"/>
                <a:gd name="T39" fmla="*/ 1929 h 217"/>
                <a:gd name="T40" fmla="*/ 9215 w 244"/>
                <a:gd name="T41" fmla="*/ 1584 h 217"/>
                <a:gd name="T42" fmla="*/ 13457 w 244"/>
                <a:gd name="T43" fmla="*/ 1626 h 217"/>
                <a:gd name="T44" fmla="*/ 9215 w 244"/>
                <a:gd name="T45" fmla="*/ 1381 h 217"/>
                <a:gd name="T46" fmla="*/ 19675 w 244"/>
                <a:gd name="T47" fmla="*/ 799 h 217"/>
                <a:gd name="T48" fmla="*/ 34512 w 244"/>
                <a:gd name="T49" fmla="*/ 799 h 217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244"/>
                <a:gd name="T76" fmla="*/ 0 h 217"/>
                <a:gd name="T77" fmla="*/ 244 w 244"/>
                <a:gd name="T78" fmla="*/ 217 h 217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244" h="217">
                  <a:moveTo>
                    <a:pt x="79" y="58"/>
                  </a:moveTo>
                  <a:cubicBezTo>
                    <a:pt x="81" y="33"/>
                    <a:pt x="79" y="9"/>
                    <a:pt x="108" y="4"/>
                  </a:cubicBezTo>
                  <a:cubicBezTo>
                    <a:pt x="117" y="0"/>
                    <a:pt x="121" y="1"/>
                    <a:pt x="132" y="2"/>
                  </a:cubicBezTo>
                  <a:cubicBezTo>
                    <a:pt x="140" y="4"/>
                    <a:pt x="149" y="7"/>
                    <a:pt x="157" y="8"/>
                  </a:cubicBezTo>
                  <a:cubicBezTo>
                    <a:pt x="163" y="12"/>
                    <a:pt x="165" y="15"/>
                    <a:pt x="168" y="22"/>
                  </a:cubicBezTo>
                  <a:cubicBezTo>
                    <a:pt x="171" y="42"/>
                    <a:pt x="176" y="32"/>
                    <a:pt x="205" y="34"/>
                  </a:cubicBezTo>
                  <a:cubicBezTo>
                    <a:pt x="217" y="36"/>
                    <a:pt x="223" y="47"/>
                    <a:pt x="228" y="58"/>
                  </a:cubicBezTo>
                  <a:cubicBezTo>
                    <a:pt x="230" y="70"/>
                    <a:pt x="236" y="80"/>
                    <a:pt x="223" y="88"/>
                  </a:cubicBezTo>
                  <a:cubicBezTo>
                    <a:pt x="231" y="90"/>
                    <a:pt x="233" y="94"/>
                    <a:pt x="240" y="98"/>
                  </a:cubicBezTo>
                  <a:cubicBezTo>
                    <a:pt x="241" y="103"/>
                    <a:pt x="243" y="107"/>
                    <a:pt x="244" y="112"/>
                  </a:cubicBezTo>
                  <a:cubicBezTo>
                    <a:pt x="243" y="126"/>
                    <a:pt x="243" y="138"/>
                    <a:pt x="238" y="151"/>
                  </a:cubicBezTo>
                  <a:cubicBezTo>
                    <a:pt x="236" y="163"/>
                    <a:pt x="221" y="177"/>
                    <a:pt x="208" y="179"/>
                  </a:cubicBezTo>
                  <a:cubicBezTo>
                    <a:pt x="201" y="178"/>
                    <a:pt x="194" y="174"/>
                    <a:pt x="187" y="176"/>
                  </a:cubicBezTo>
                  <a:cubicBezTo>
                    <a:pt x="185" y="176"/>
                    <a:pt x="177" y="189"/>
                    <a:pt x="175" y="190"/>
                  </a:cubicBezTo>
                  <a:cubicBezTo>
                    <a:pt x="161" y="200"/>
                    <a:pt x="145" y="207"/>
                    <a:pt x="132" y="217"/>
                  </a:cubicBezTo>
                  <a:cubicBezTo>
                    <a:pt x="110" y="215"/>
                    <a:pt x="87" y="215"/>
                    <a:pt x="75" y="194"/>
                  </a:cubicBezTo>
                  <a:cubicBezTo>
                    <a:pt x="76" y="178"/>
                    <a:pt x="81" y="177"/>
                    <a:pt x="64" y="175"/>
                  </a:cubicBezTo>
                  <a:cubicBezTo>
                    <a:pt x="54" y="172"/>
                    <a:pt x="44" y="168"/>
                    <a:pt x="34" y="166"/>
                  </a:cubicBezTo>
                  <a:cubicBezTo>
                    <a:pt x="26" y="163"/>
                    <a:pt x="16" y="156"/>
                    <a:pt x="7" y="154"/>
                  </a:cubicBezTo>
                  <a:cubicBezTo>
                    <a:pt x="3" y="149"/>
                    <a:pt x="1" y="146"/>
                    <a:pt x="0" y="140"/>
                  </a:cubicBezTo>
                  <a:cubicBezTo>
                    <a:pt x="2" y="127"/>
                    <a:pt x="7" y="117"/>
                    <a:pt x="21" y="115"/>
                  </a:cubicBezTo>
                  <a:cubicBezTo>
                    <a:pt x="24" y="116"/>
                    <a:pt x="29" y="120"/>
                    <a:pt x="31" y="118"/>
                  </a:cubicBezTo>
                  <a:cubicBezTo>
                    <a:pt x="34" y="115"/>
                    <a:pt x="22" y="102"/>
                    <a:pt x="21" y="100"/>
                  </a:cubicBezTo>
                  <a:cubicBezTo>
                    <a:pt x="14" y="79"/>
                    <a:pt x="25" y="61"/>
                    <a:pt x="45" y="58"/>
                  </a:cubicBezTo>
                  <a:cubicBezTo>
                    <a:pt x="50" y="56"/>
                    <a:pt x="98" y="51"/>
                    <a:pt x="79" y="58"/>
                  </a:cubicBezTo>
                  <a:close/>
                </a:path>
              </a:pathLst>
            </a:custGeom>
            <a:solidFill>
              <a:srgbClr val="C7C6D8"/>
            </a:solidFill>
            <a:ln w="9525">
              <a:solidFill>
                <a:srgbClr val="3399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70" name="Oval 140"/>
            <p:cNvSpPr>
              <a:spLocks noChangeAspect="1" noChangeArrowheads="1"/>
            </p:cNvSpPr>
            <p:nvPr/>
          </p:nvSpPr>
          <p:spPr bwMode="auto">
            <a:xfrm>
              <a:off x="2208" y="979"/>
              <a:ext cx="31" cy="37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nl-NL" sz="2200"/>
            </a:p>
          </p:txBody>
        </p:sp>
        <p:sp>
          <p:nvSpPr>
            <p:cNvPr id="3271" name="Oval 141"/>
            <p:cNvSpPr>
              <a:spLocks noChangeAspect="1" noChangeArrowheads="1"/>
            </p:cNvSpPr>
            <p:nvPr/>
          </p:nvSpPr>
          <p:spPr bwMode="auto">
            <a:xfrm rot="-8697484">
              <a:off x="2208" y="1123"/>
              <a:ext cx="30" cy="37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rot="10800000" wrap="none" anchor="ctr"/>
            <a:lstStyle/>
            <a:p>
              <a:pPr eaLnBrk="0" hangingPunct="0"/>
              <a:endParaRPr lang="nl-NL" sz="2200"/>
            </a:p>
          </p:txBody>
        </p:sp>
        <p:sp>
          <p:nvSpPr>
            <p:cNvPr id="3272" name="Oval 142"/>
            <p:cNvSpPr>
              <a:spLocks noChangeAspect="1" noChangeArrowheads="1"/>
            </p:cNvSpPr>
            <p:nvPr/>
          </p:nvSpPr>
          <p:spPr bwMode="auto">
            <a:xfrm>
              <a:off x="2496" y="1123"/>
              <a:ext cx="30" cy="37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nl-NL" sz="2200"/>
            </a:p>
          </p:txBody>
        </p:sp>
        <p:sp>
          <p:nvSpPr>
            <p:cNvPr id="3273" name="Oval 143"/>
            <p:cNvSpPr>
              <a:spLocks noChangeAspect="1" noChangeArrowheads="1"/>
            </p:cNvSpPr>
            <p:nvPr/>
          </p:nvSpPr>
          <p:spPr bwMode="auto">
            <a:xfrm>
              <a:off x="2364" y="1037"/>
              <a:ext cx="30" cy="36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nl-NL" sz="2200"/>
            </a:p>
          </p:txBody>
        </p:sp>
        <p:sp>
          <p:nvSpPr>
            <p:cNvPr id="3274" name="Oval 144"/>
            <p:cNvSpPr>
              <a:spLocks noChangeAspect="1" noChangeArrowheads="1"/>
            </p:cNvSpPr>
            <p:nvPr/>
          </p:nvSpPr>
          <p:spPr bwMode="auto">
            <a:xfrm>
              <a:off x="2064" y="1123"/>
              <a:ext cx="30" cy="37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nl-NL" sz="2200"/>
            </a:p>
          </p:txBody>
        </p:sp>
        <p:grpSp>
          <p:nvGrpSpPr>
            <p:cNvPr id="3275" name="Group 145"/>
            <p:cNvGrpSpPr>
              <a:grpSpLocks noChangeAspect="1"/>
            </p:cNvGrpSpPr>
            <p:nvPr/>
          </p:nvGrpSpPr>
          <p:grpSpPr bwMode="auto">
            <a:xfrm>
              <a:off x="2301" y="971"/>
              <a:ext cx="63" cy="78"/>
              <a:chOff x="2016" y="1056"/>
              <a:chExt cx="432" cy="96"/>
            </a:xfrm>
          </p:grpSpPr>
          <p:sp>
            <p:nvSpPr>
              <p:cNvPr id="3292" name="Line 146"/>
              <p:cNvSpPr>
                <a:spLocks noChangeAspect="1" noChangeShapeType="1"/>
              </p:cNvSpPr>
              <p:nvPr/>
            </p:nvSpPr>
            <p:spPr bwMode="auto">
              <a:xfrm>
                <a:off x="2016" y="1056"/>
                <a:ext cx="288" cy="4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93" name="Line 147"/>
              <p:cNvSpPr>
                <a:spLocks noChangeAspect="1" noChangeShapeType="1"/>
              </p:cNvSpPr>
              <p:nvPr/>
            </p:nvSpPr>
            <p:spPr bwMode="auto">
              <a:xfrm flipH="1">
                <a:off x="2160" y="1104"/>
                <a:ext cx="1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94" name="Line 148"/>
              <p:cNvSpPr>
                <a:spLocks noChangeAspect="1" noChangeShapeType="1"/>
              </p:cNvSpPr>
              <p:nvPr/>
            </p:nvSpPr>
            <p:spPr bwMode="auto">
              <a:xfrm>
                <a:off x="2160" y="1104"/>
                <a:ext cx="288" cy="4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3276" name="Group 149"/>
            <p:cNvGrpSpPr>
              <a:grpSpLocks noChangeAspect="1"/>
            </p:cNvGrpSpPr>
            <p:nvPr/>
          </p:nvGrpSpPr>
          <p:grpSpPr bwMode="auto">
            <a:xfrm rot="-5663833">
              <a:off x="2105" y="1034"/>
              <a:ext cx="77" cy="64"/>
              <a:chOff x="2016" y="1056"/>
              <a:chExt cx="432" cy="96"/>
            </a:xfrm>
          </p:grpSpPr>
          <p:sp>
            <p:nvSpPr>
              <p:cNvPr id="3289" name="Line 150"/>
              <p:cNvSpPr>
                <a:spLocks noChangeAspect="1" noChangeShapeType="1"/>
              </p:cNvSpPr>
              <p:nvPr/>
            </p:nvSpPr>
            <p:spPr bwMode="auto">
              <a:xfrm>
                <a:off x="2016" y="1056"/>
                <a:ext cx="288" cy="4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90" name="Line 151"/>
              <p:cNvSpPr>
                <a:spLocks noChangeAspect="1" noChangeShapeType="1"/>
              </p:cNvSpPr>
              <p:nvPr/>
            </p:nvSpPr>
            <p:spPr bwMode="auto">
              <a:xfrm flipH="1">
                <a:off x="2160" y="1104"/>
                <a:ext cx="1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91" name="Line 152"/>
              <p:cNvSpPr>
                <a:spLocks noChangeAspect="1" noChangeShapeType="1"/>
              </p:cNvSpPr>
              <p:nvPr/>
            </p:nvSpPr>
            <p:spPr bwMode="auto">
              <a:xfrm>
                <a:off x="2160" y="1104"/>
                <a:ext cx="288" cy="4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3277" name="Group 153"/>
            <p:cNvGrpSpPr>
              <a:grpSpLocks noChangeAspect="1"/>
            </p:cNvGrpSpPr>
            <p:nvPr/>
          </p:nvGrpSpPr>
          <p:grpSpPr bwMode="auto">
            <a:xfrm rot="421575">
              <a:off x="2400" y="1075"/>
              <a:ext cx="77" cy="64"/>
              <a:chOff x="2016" y="1056"/>
              <a:chExt cx="432" cy="96"/>
            </a:xfrm>
          </p:grpSpPr>
          <p:sp>
            <p:nvSpPr>
              <p:cNvPr id="3286" name="Line 154"/>
              <p:cNvSpPr>
                <a:spLocks noChangeAspect="1" noChangeShapeType="1"/>
              </p:cNvSpPr>
              <p:nvPr/>
            </p:nvSpPr>
            <p:spPr bwMode="auto">
              <a:xfrm>
                <a:off x="2016" y="1056"/>
                <a:ext cx="288" cy="4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87" name="Line 155"/>
              <p:cNvSpPr>
                <a:spLocks noChangeAspect="1" noChangeShapeType="1"/>
              </p:cNvSpPr>
              <p:nvPr/>
            </p:nvSpPr>
            <p:spPr bwMode="auto">
              <a:xfrm flipH="1">
                <a:off x="2160" y="1104"/>
                <a:ext cx="1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88" name="Line 156"/>
              <p:cNvSpPr>
                <a:spLocks noChangeAspect="1" noChangeShapeType="1"/>
              </p:cNvSpPr>
              <p:nvPr/>
            </p:nvSpPr>
            <p:spPr bwMode="auto">
              <a:xfrm>
                <a:off x="2160" y="1104"/>
                <a:ext cx="288" cy="4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3278" name="Group 157"/>
            <p:cNvGrpSpPr>
              <a:grpSpLocks noChangeAspect="1"/>
            </p:cNvGrpSpPr>
            <p:nvPr/>
          </p:nvGrpSpPr>
          <p:grpSpPr bwMode="auto">
            <a:xfrm rot="-3838225">
              <a:off x="2454" y="985"/>
              <a:ext cx="77" cy="64"/>
              <a:chOff x="2016" y="1056"/>
              <a:chExt cx="432" cy="96"/>
            </a:xfrm>
          </p:grpSpPr>
          <p:sp>
            <p:nvSpPr>
              <p:cNvPr id="3283" name="Line 158"/>
              <p:cNvSpPr>
                <a:spLocks noChangeAspect="1" noChangeShapeType="1"/>
              </p:cNvSpPr>
              <p:nvPr/>
            </p:nvSpPr>
            <p:spPr bwMode="auto">
              <a:xfrm>
                <a:off x="2016" y="1056"/>
                <a:ext cx="288" cy="4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84" name="Line 159"/>
              <p:cNvSpPr>
                <a:spLocks noChangeAspect="1" noChangeShapeType="1"/>
              </p:cNvSpPr>
              <p:nvPr/>
            </p:nvSpPr>
            <p:spPr bwMode="auto">
              <a:xfrm flipH="1">
                <a:off x="2160" y="1104"/>
                <a:ext cx="1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85" name="Line 160"/>
              <p:cNvSpPr>
                <a:spLocks noChangeAspect="1" noChangeShapeType="1"/>
              </p:cNvSpPr>
              <p:nvPr/>
            </p:nvSpPr>
            <p:spPr bwMode="auto">
              <a:xfrm>
                <a:off x="2160" y="1104"/>
                <a:ext cx="288" cy="4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3279" name="Group 161"/>
            <p:cNvGrpSpPr>
              <a:grpSpLocks noChangeAspect="1"/>
            </p:cNvGrpSpPr>
            <p:nvPr/>
          </p:nvGrpSpPr>
          <p:grpSpPr bwMode="auto">
            <a:xfrm rot="-3398018">
              <a:off x="2249" y="1082"/>
              <a:ext cx="77" cy="64"/>
              <a:chOff x="2016" y="1056"/>
              <a:chExt cx="432" cy="96"/>
            </a:xfrm>
          </p:grpSpPr>
          <p:sp>
            <p:nvSpPr>
              <p:cNvPr id="3280" name="Line 162"/>
              <p:cNvSpPr>
                <a:spLocks noChangeAspect="1" noChangeShapeType="1"/>
              </p:cNvSpPr>
              <p:nvPr/>
            </p:nvSpPr>
            <p:spPr bwMode="auto">
              <a:xfrm>
                <a:off x="2016" y="1056"/>
                <a:ext cx="288" cy="4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81" name="Line 163"/>
              <p:cNvSpPr>
                <a:spLocks noChangeAspect="1" noChangeShapeType="1"/>
              </p:cNvSpPr>
              <p:nvPr/>
            </p:nvSpPr>
            <p:spPr bwMode="auto">
              <a:xfrm flipH="1">
                <a:off x="2160" y="1104"/>
                <a:ext cx="1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82" name="Line 164"/>
              <p:cNvSpPr>
                <a:spLocks noChangeAspect="1" noChangeShapeType="1"/>
              </p:cNvSpPr>
              <p:nvPr/>
            </p:nvSpPr>
            <p:spPr bwMode="auto">
              <a:xfrm>
                <a:off x="2160" y="1104"/>
                <a:ext cx="288" cy="4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</p:grpSp>
      <p:grpSp>
        <p:nvGrpSpPr>
          <p:cNvPr id="3112" name="Group 165"/>
          <p:cNvGrpSpPr>
            <a:grpSpLocks noChangeAspect="1"/>
          </p:cNvGrpSpPr>
          <p:nvPr/>
        </p:nvGrpSpPr>
        <p:grpSpPr bwMode="auto">
          <a:xfrm flipH="1">
            <a:off x="6802438" y="3800475"/>
            <a:ext cx="139700" cy="350838"/>
            <a:chOff x="2016" y="1056"/>
            <a:chExt cx="432" cy="96"/>
          </a:xfrm>
        </p:grpSpPr>
        <p:sp>
          <p:nvSpPr>
            <p:cNvPr id="3266" name="Line 166"/>
            <p:cNvSpPr>
              <a:spLocks noChangeAspect="1" noChangeShapeType="1"/>
            </p:cNvSpPr>
            <p:nvPr/>
          </p:nvSpPr>
          <p:spPr bwMode="auto">
            <a:xfrm>
              <a:off x="2016" y="1056"/>
              <a:ext cx="288" cy="4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67" name="Line 167"/>
            <p:cNvSpPr>
              <a:spLocks noChangeAspect="1" noChangeShapeType="1"/>
            </p:cNvSpPr>
            <p:nvPr/>
          </p:nvSpPr>
          <p:spPr bwMode="auto">
            <a:xfrm flipH="1">
              <a:off x="2160" y="1104"/>
              <a:ext cx="14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68" name="Line 168"/>
            <p:cNvSpPr>
              <a:spLocks noChangeAspect="1" noChangeShapeType="1"/>
            </p:cNvSpPr>
            <p:nvPr/>
          </p:nvSpPr>
          <p:spPr bwMode="auto">
            <a:xfrm>
              <a:off x="2160" y="1104"/>
              <a:ext cx="288" cy="4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3113" name="Group 169"/>
          <p:cNvGrpSpPr>
            <a:grpSpLocks noChangeAspect="1"/>
          </p:cNvGrpSpPr>
          <p:nvPr/>
        </p:nvGrpSpPr>
        <p:grpSpPr bwMode="auto">
          <a:xfrm>
            <a:off x="6242050" y="4221163"/>
            <a:ext cx="769938" cy="420687"/>
            <a:chOff x="240" y="960"/>
            <a:chExt cx="528" cy="288"/>
          </a:xfrm>
        </p:grpSpPr>
        <p:sp>
          <p:nvSpPr>
            <p:cNvPr id="3248" name="Freeform 170"/>
            <p:cNvSpPr>
              <a:spLocks noChangeAspect="1"/>
            </p:cNvSpPr>
            <p:nvPr/>
          </p:nvSpPr>
          <p:spPr bwMode="auto">
            <a:xfrm>
              <a:off x="240" y="960"/>
              <a:ext cx="528" cy="288"/>
            </a:xfrm>
            <a:custGeom>
              <a:avLst/>
              <a:gdLst>
                <a:gd name="T0" fmla="*/ 2744 w 229"/>
                <a:gd name="T1" fmla="*/ 1450 h 180"/>
                <a:gd name="T2" fmla="*/ 5884 w 229"/>
                <a:gd name="T3" fmla="*/ 384 h 180"/>
                <a:gd name="T4" fmla="*/ 8533 w 229"/>
                <a:gd name="T5" fmla="*/ 402 h 180"/>
                <a:gd name="T6" fmla="*/ 8985 w 229"/>
                <a:gd name="T7" fmla="*/ 483 h 180"/>
                <a:gd name="T8" fmla="*/ 10371 w 229"/>
                <a:gd name="T9" fmla="*/ 251 h 180"/>
                <a:gd name="T10" fmla="*/ 12776 w 229"/>
                <a:gd name="T11" fmla="*/ 54 h 180"/>
                <a:gd name="T12" fmla="*/ 21620 w 229"/>
                <a:gd name="T13" fmla="*/ 354 h 180"/>
                <a:gd name="T14" fmla="*/ 25863 w 229"/>
                <a:gd name="T15" fmla="*/ 504 h 180"/>
                <a:gd name="T16" fmla="*/ 29328 w 229"/>
                <a:gd name="T17" fmla="*/ 982 h 180"/>
                <a:gd name="T18" fmla="*/ 30350 w 229"/>
                <a:gd name="T19" fmla="*/ 1237 h 180"/>
                <a:gd name="T20" fmla="*/ 33375 w 229"/>
                <a:gd name="T21" fmla="*/ 1659 h 180"/>
                <a:gd name="T22" fmla="*/ 32577 w 229"/>
                <a:gd name="T23" fmla="*/ 2117 h 180"/>
                <a:gd name="T24" fmla="*/ 30350 w 229"/>
                <a:gd name="T25" fmla="*/ 2205 h 180"/>
                <a:gd name="T26" fmla="*/ 29457 w 229"/>
                <a:gd name="T27" fmla="*/ 2568 h 180"/>
                <a:gd name="T28" fmla="*/ 27161 w 229"/>
                <a:gd name="T29" fmla="*/ 2765 h 180"/>
                <a:gd name="T30" fmla="*/ 23912 w 229"/>
                <a:gd name="T31" fmla="*/ 2662 h 180"/>
                <a:gd name="T32" fmla="*/ 21759 w 229"/>
                <a:gd name="T33" fmla="*/ 2798 h 180"/>
                <a:gd name="T34" fmla="*/ 18053 w 229"/>
                <a:gd name="T35" fmla="*/ 3024 h 180"/>
                <a:gd name="T36" fmla="*/ 15432 w 229"/>
                <a:gd name="T37" fmla="*/ 2765 h 180"/>
                <a:gd name="T38" fmla="*/ 15321 w 229"/>
                <a:gd name="T39" fmla="*/ 2602 h 180"/>
                <a:gd name="T40" fmla="*/ 14869 w 229"/>
                <a:gd name="T41" fmla="*/ 2662 h 180"/>
                <a:gd name="T42" fmla="*/ 11865 w 229"/>
                <a:gd name="T43" fmla="*/ 2819 h 180"/>
                <a:gd name="T44" fmla="*/ 6327 w 229"/>
                <a:gd name="T45" fmla="*/ 2744 h 180"/>
                <a:gd name="T46" fmla="*/ 5089 w 229"/>
                <a:gd name="T47" fmla="*/ 2450 h 180"/>
                <a:gd name="T48" fmla="*/ 6327 w 229"/>
                <a:gd name="T49" fmla="*/ 2240 h 180"/>
                <a:gd name="T50" fmla="*/ 2854 w 229"/>
                <a:gd name="T51" fmla="*/ 2150 h 180"/>
                <a:gd name="T52" fmla="*/ 590 w 229"/>
                <a:gd name="T53" fmla="*/ 1899 h 180"/>
                <a:gd name="T54" fmla="*/ 0 w 229"/>
                <a:gd name="T55" fmla="*/ 1659 h 180"/>
                <a:gd name="T56" fmla="*/ 2744 w 229"/>
                <a:gd name="T57" fmla="*/ 1450 h 180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229"/>
                <a:gd name="T88" fmla="*/ 0 h 180"/>
                <a:gd name="T89" fmla="*/ 229 w 229"/>
                <a:gd name="T90" fmla="*/ 180 h 180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229" h="180">
                  <a:moveTo>
                    <a:pt x="18" y="86"/>
                  </a:moveTo>
                  <a:cubicBezTo>
                    <a:pt x="11" y="66"/>
                    <a:pt x="13" y="28"/>
                    <a:pt x="39" y="23"/>
                  </a:cubicBezTo>
                  <a:cubicBezTo>
                    <a:pt x="45" y="23"/>
                    <a:pt x="51" y="22"/>
                    <a:pt x="57" y="24"/>
                  </a:cubicBezTo>
                  <a:cubicBezTo>
                    <a:pt x="59" y="25"/>
                    <a:pt x="58" y="29"/>
                    <a:pt x="60" y="29"/>
                  </a:cubicBezTo>
                  <a:cubicBezTo>
                    <a:pt x="61" y="29"/>
                    <a:pt x="68" y="16"/>
                    <a:pt x="69" y="15"/>
                  </a:cubicBezTo>
                  <a:cubicBezTo>
                    <a:pt x="74" y="10"/>
                    <a:pt x="79" y="7"/>
                    <a:pt x="85" y="3"/>
                  </a:cubicBezTo>
                  <a:cubicBezTo>
                    <a:pt x="140" y="6"/>
                    <a:pt x="118" y="0"/>
                    <a:pt x="144" y="21"/>
                  </a:cubicBezTo>
                  <a:cubicBezTo>
                    <a:pt x="146" y="36"/>
                    <a:pt x="155" y="29"/>
                    <a:pt x="172" y="30"/>
                  </a:cubicBezTo>
                  <a:cubicBezTo>
                    <a:pt x="181" y="39"/>
                    <a:pt x="190" y="47"/>
                    <a:pt x="195" y="59"/>
                  </a:cubicBezTo>
                  <a:cubicBezTo>
                    <a:pt x="191" y="73"/>
                    <a:pt x="182" y="67"/>
                    <a:pt x="202" y="74"/>
                  </a:cubicBezTo>
                  <a:cubicBezTo>
                    <a:pt x="208" y="82"/>
                    <a:pt x="215" y="90"/>
                    <a:pt x="222" y="99"/>
                  </a:cubicBezTo>
                  <a:cubicBezTo>
                    <a:pt x="223" y="108"/>
                    <a:pt x="229" y="124"/>
                    <a:pt x="217" y="126"/>
                  </a:cubicBezTo>
                  <a:cubicBezTo>
                    <a:pt x="212" y="128"/>
                    <a:pt x="207" y="129"/>
                    <a:pt x="202" y="131"/>
                  </a:cubicBezTo>
                  <a:cubicBezTo>
                    <a:pt x="199" y="151"/>
                    <a:pt x="203" y="144"/>
                    <a:pt x="196" y="153"/>
                  </a:cubicBezTo>
                  <a:cubicBezTo>
                    <a:pt x="194" y="162"/>
                    <a:pt x="190" y="164"/>
                    <a:pt x="181" y="165"/>
                  </a:cubicBezTo>
                  <a:cubicBezTo>
                    <a:pt x="170" y="164"/>
                    <a:pt x="167" y="165"/>
                    <a:pt x="159" y="159"/>
                  </a:cubicBezTo>
                  <a:cubicBezTo>
                    <a:pt x="155" y="150"/>
                    <a:pt x="151" y="164"/>
                    <a:pt x="145" y="167"/>
                  </a:cubicBezTo>
                  <a:cubicBezTo>
                    <a:pt x="139" y="175"/>
                    <a:pt x="130" y="179"/>
                    <a:pt x="120" y="180"/>
                  </a:cubicBezTo>
                  <a:cubicBezTo>
                    <a:pt x="110" y="179"/>
                    <a:pt x="107" y="174"/>
                    <a:pt x="103" y="165"/>
                  </a:cubicBezTo>
                  <a:cubicBezTo>
                    <a:pt x="103" y="162"/>
                    <a:pt x="104" y="158"/>
                    <a:pt x="102" y="155"/>
                  </a:cubicBezTo>
                  <a:cubicBezTo>
                    <a:pt x="101" y="154"/>
                    <a:pt x="100" y="158"/>
                    <a:pt x="99" y="159"/>
                  </a:cubicBezTo>
                  <a:cubicBezTo>
                    <a:pt x="94" y="163"/>
                    <a:pt x="86" y="167"/>
                    <a:pt x="79" y="168"/>
                  </a:cubicBezTo>
                  <a:cubicBezTo>
                    <a:pt x="65" y="167"/>
                    <a:pt x="55" y="166"/>
                    <a:pt x="42" y="164"/>
                  </a:cubicBezTo>
                  <a:cubicBezTo>
                    <a:pt x="38" y="158"/>
                    <a:pt x="37" y="152"/>
                    <a:pt x="34" y="146"/>
                  </a:cubicBezTo>
                  <a:cubicBezTo>
                    <a:pt x="36" y="139"/>
                    <a:pt x="35" y="135"/>
                    <a:pt x="42" y="134"/>
                  </a:cubicBezTo>
                  <a:cubicBezTo>
                    <a:pt x="35" y="131"/>
                    <a:pt x="27" y="130"/>
                    <a:pt x="19" y="128"/>
                  </a:cubicBezTo>
                  <a:cubicBezTo>
                    <a:pt x="12" y="123"/>
                    <a:pt x="9" y="120"/>
                    <a:pt x="4" y="113"/>
                  </a:cubicBezTo>
                  <a:cubicBezTo>
                    <a:pt x="3" y="108"/>
                    <a:pt x="1" y="104"/>
                    <a:pt x="0" y="99"/>
                  </a:cubicBezTo>
                  <a:cubicBezTo>
                    <a:pt x="1" y="90"/>
                    <a:pt x="9" y="86"/>
                    <a:pt x="18" y="86"/>
                  </a:cubicBezTo>
                  <a:close/>
                </a:path>
              </a:pathLst>
            </a:custGeom>
            <a:solidFill>
              <a:srgbClr val="C7C6D8"/>
            </a:solidFill>
            <a:ln w="3175">
              <a:solidFill>
                <a:srgbClr val="3399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3249" name="Group 171"/>
            <p:cNvGrpSpPr>
              <a:grpSpLocks noChangeAspect="1"/>
            </p:cNvGrpSpPr>
            <p:nvPr/>
          </p:nvGrpSpPr>
          <p:grpSpPr bwMode="auto">
            <a:xfrm>
              <a:off x="336" y="1019"/>
              <a:ext cx="330" cy="189"/>
              <a:chOff x="1104" y="1163"/>
              <a:chExt cx="330" cy="189"/>
            </a:xfrm>
          </p:grpSpPr>
          <p:sp>
            <p:nvSpPr>
              <p:cNvPr id="3250" name="Oval 172"/>
              <p:cNvSpPr>
                <a:spLocks noChangeAspect="1" noChangeArrowheads="1"/>
              </p:cNvSpPr>
              <p:nvPr/>
            </p:nvSpPr>
            <p:spPr bwMode="auto">
              <a:xfrm>
                <a:off x="1248" y="1171"/>
                <a:ext cx="31" cy="37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eaLnBrk="0" hangingPunct="0"/>
                <a:endParaRPr lang="nl-NL" sz="2200"/>
              </a:p>
            </p:txBody>
          </p:sp>
          <p:sp>
            <p:nvSpPr>
              <p:cNvPr id="3251" name="Oval 173"/>
              <p:cNvSpPr>
                <a:spLocks noChangeAspect="1" noChangeArrowheads="1"/>
              </p:cNvSpPr>
              <p:nvPr/>
            </p:nvSpPr>
            <p:spPr bwMode="auto">
              <a:xfrm rot="-8697484">
                <a:off x="1248" y="1315"/>
                <a:ext cx="30" cy="37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rot="10800000" wrap="none" anchor="ctr"/>
              <a:lstStyle/>
              <a:p>
                <a:pPr eaLnBrk="0" hangingPunct="0"/>
                <a:endParaRPr lang="nl-NL" sz="2200"/>
              </a:p>
            </p:txBody>
          </p:sp>
          <p:sp>
            <p:nvSpPr>
              <p:cNvPr id="3252" name="Oval 174"/>
              <p:cNvSpPr>
                <a:spLocks noChangeAspect="1" noChangeArrowheads="1"/>
              </p:cNvSpPr>
              <p:nvPr/>
            </p:nvSpPr>
            <p:spPr bwMode="auto">
              <a:xfrm>
                <a:off x="1404" y="1229"/>
                <a:ext cx="30" cy="36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eaLnBrk="0" hangingPunct="0"/>
                <a:endParaRPr lang="nl-NL" sz="2200"/>
              </a:p>
            </p:txBody>
          </p:sp>
          <p:sp>
            <p:nvSpPr>
              <p:cNvPr id="3253" name="Oval 175"/>
              <p:cNvSpPr>
                <a:spLocks noChangeAspect="1" noChangeArrowheads="1"/>
              </p:cNvSpPr>
              <p:nvPr/>
            </p:nvSpPr>
            <p:spPr bwMode="auto">
              <a:xfrm>
                <a:off x="1104" y="1315"/>
                <a:ext cx="30" cy="37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eaLnBrk="0" hangingPunct="0"/>
                <a:endParaRPr lang="nl-NL" sz="2200"/>
              </a:p>
            </p:txBody>
          </p:sp>
          <p:grpSp>
            <p:nvGrpSpPr>
              <p:cNvPr id="3254" name="Group 176"/>
              <p:cNvGrpSpPr>
                <a:grpSpLocks noChangeAspect="1"/>
              </p:cNvGrpSpPr>
              <p:nvPr/>
            </p:nvGrpSpPr>
            <p:grpSpPr bwMode="auto">
              <a:xfrm>
                <a:off x="1341" y="1163"/>
                <a:ext cx="63" cy="78"/>
                <a:chOff x="2016" y="1056"/>
                <a:chExt cx="432" cy="96"/>
              </a:xfrm>
            </p:grpSpPr>
            <p:sp>
              <p:nvSpPr>
                <p:cNvPr id="3263" name="Line 177"/>
                <p:cNvSpPr>
                  <a:spLocks noChangeAspect="1" noChangeShapeType="1"/>
                </p:cNvSpPr>
                <p:nvPr/>
              </p:nvSpPr>
              <p:spPr bwMode="auto">
                <a:xfrm>
                  <a:off x="2016" y="1056"/>
                  <a:ext cx="288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264" name="Line 178"/>
                <p:cNvSpPr>
                  <a:spLocks noChangeAspect="1" noChangeShapeType="1"/>
                </p:cNvSpPr>
                <p:nvPr/>
              </p:nvSpPr>
              <p:spPr bwMode="auto">
                <a:xfrm flipH="1">
                  <a:off x="2160" y="1104"/>
                  <a:ext cx="144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265" name="Line 179"/>
                <p:cNvSpPr>
                  <a:spLocks noChangeAspect="1" noChangeShapeType="1"/>
                </p:cNvSpPr>
                <p:nvPr/>
              </p:nvSpPr>
              <p:spPr bwMode="auto">
                <a:xfrm>
                  <a:off x="2160" y="1104"/>
                  <a:ext cx="288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3255" name="Group 184"/>
              <p:cNvGrpSpPr>
                <a:grpSpLocks noChangeAspect="1"/>
              </p:cNvGrpSpPr>
              <p:nvPr/>
            </p:nvGrpSpPr>
            <p:grpSpPr bwMode="auto">
              <a:xfrm rot="-5663833">
                <a:off x="1145" y="1226"/>
                <a:ext cx="77" cy="64"/>
                <a:chOff x="2016" y="1056"/>
                <a:chExt cx="432" cy="96"/>
              </a:xfrm>
            </p:grpSpPr>
            <p:sp>
              <p:nvSpPr>
                <p:cNvPr id="3260" name="Line 181"/>
                <p:cNvSpPr>
                  <a:spLocks noChangeAspect="1" noChangeShapeType="1"/>
                </p:cNvSpPr>
                <p:nvPr/>
              </p:nvSpPr>
              <p:spPr bwMode="auto">
                <a:xfrm>
                  <a:off x="2016" y="1056"/>
                  <a:ext cx="288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261" name="Line 182"/>
                <p:cNvSpPr>
                  <a:spLocks noChangeAspect="1" noChangeShapeType="1"/>
                </p:cNvSpPr>
                <p:nvPr/>
              </p:nvSpPr>
              <p:spPr bwMode="auto">
                <a:xfrm flipH="1">
                  <a:off x="2160" y="1104"/>
                  <a:ext cx="144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262" name="Line 183"/>
                <p:cNvSpPr>
                  <a:spLocks noChangeAspect="1" noChangeShapeType="1"/>
                </p:cNvSpPr>
                <p:nvPr/>
              </p:nvSpPr>
              <p:spPr bwMode="auto">
                <a:xfrm>
                  <a:off x="2160" y="1104"/>
                  <a:ext cx="288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3256" name="Group 184"/>
              <p:cNvGrpSpPr>
                <a:grpSpLocks noChangeAspect="1"/>
              </p:cNvGrpSpPr>
              <p:nvPr/>
            </p:nvGrpSpPr>
            <p:grpSpPr bwMode="auto">
              <a:xfrm rot="-3398018">
                <a:off x="1289" y="1274"/>
                <a:ext cx="77" cy="64"/>
                <a:chOff x="2016" y="1056"/>
                <a:chExt cx="432" cy="96"/>
              </a:xfrm>
            </p:grpSpPr>
            <p:sp>
              <p:nvSpPr>
                <p:cNvPr id="3257" name="Line 185"/>
                <p:cNvSpPr>
                  <a:spLocks noChangeAspect="1" noChangeShapeType="1"/>
                </p:cNvSpPr>
                <p:nvPr/>
              </p:nvSpPr>
              <p:spPr bwMode="auto">
                <a:xfrm>
                  <a:off x="2016" y="1056"/>
                  <a:ext cx="288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258" name="Line 186"/>
                <p:cNvSpPr>
                  <a:spLocks noChangeAspect="1" noChangeShapeType="1"/>
                </p:cNvSpPr>
                <p:nvPr/>
              </p:nvSpPr>
              <p:spPr bwMode="auto">
                <a:xfrm flipH="1">
                  <a:off x="2160" y="1104"/>
                  <a:ext cx="144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259" name="Line 187"/>
                <p:cNvSpPr>
                  <a:spLocks noChangeAspect="1" noChangeShapeType="1"/>
                </p:cNvSpPr>
                <p:nvPr/>
              </p:nvSpPr>
              <p:spPr bwMode="auto">
                <a:xfrm>
                  <a:off x="2160" y="1104"/>
                  <a:ext cx="288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</p:grpSp>
      <p:sp>
        <p:nvSpPr>
          <p:cNvPr id="3114" name="Text Box 188"/>
          <p:cNvSpPr txBox="1">
            <a:spLocks noChangeAspect="1" noChangeArrowheads="1"/>
          </p:cNvSpPr>
          <p:nvPr/>
        </p:nvSpPr>
        <p:spPr bwMode="auto">
          <a:xfrm>
            <a:off x="2528888" y="4527550"/>
            <a:ext cx="576262" cy="31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1200"/>
              <a:t>PAN</a:t>
            </a:r>
            <a:endParaRPr lang="en-GB" sz="1200"/>
          </a:p>
        </p:txBody>
      </p:sp>
      <p:sp>
        <p:nvSpPr>
          <p:cNvPr id="3115" name="Text Box 189"/>
          <p:cNvSpPr txBox="1">
            <a:spLocks noChangeAspect="1" noChangeArrowheads="1"/>
          </p:cNvSpPr>
          <p:nvPr/>
        </p:nvSpPr>
        <p:spPr bwMode="auto">
          <a:xfrm>
            <a:off x="1058863" y="4584700"/>
            <a:ext cx="828675" cy="403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>
              <a:lnSpc>
                <a:spcPct val="70000"/>
              </a:lnSpc>
            </a:pPr>
            <a:r>
              <a:rPr lang="en-US" sz="1200"/>
              <a:t>sensor </a:t>
            </a:r>
          </a:p>
          <a:p>
            <a:pPr eaLnBrk="0" hangingPunct="0">
              <a:lnSpc>
                <a:spcPct val="70000"/>
              </a:lnSpc>
            </a:pPr>
            <a:r>
              <a:rPr lang="en-US" sz="1200"/>
              <a:t>network</a:t>
            </a:r>
            <a:endParaRPr lang="en-GB" sz="1200"/>
          </a:p>
        </p:txBody>
      </p:sp>
      <p:sp>
        <p:nvSpPr>
          <p:cNvPr id="3116" name="Text Box 190"/>
          <p:cNvSpPr txBox="1">
            <a:spLocks noChangeAspect="1" noChangeArrowheads="1"/>
          </p:cNvSpPr>
          <p:nvPr/>
        </p:nvSpPr>
        <p:spPr bwMode="auto">
          <a:xfrm>
            <a:off x="7362825" y="5289550"/>
            <a:ext cx="828675" cy="404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>
              <a:lnSpc>
                <a:spcPct val="70000"/>
              </a:lnSpc>
            </a:pPr>
            <a:r>
              <a:rPr lang="en-US" sz="1200"/>
              <a:t>Sensor </a:t>
            </a:r>
          </a:p>
          <a:p>
            <a:pPr eaLnBrk="0" hangingPunct="0">
              <a:lnSpc>
                <a:spcPct val="70000"/>
              </a:lnSpc>
            </a:pPr>
            <a:r>
              <a:rPr lang="en-US" sz="1200"/>
              <a:t>network</a:t>
            </a:r>
            <a:endParaRPr lang="en-GB" sz="1200"/>
          </a:p>
        </p:txBody>
      </p:sp>
      <p:sp>
        <p:nvSpPr>
          <p:cNvPr id="3117" name="Text Box 191"/>
          <p:cNvSpPr txBox="1">
            <a:spLocks noChangeAspect="1" noChangeArrowheads="1"/>
          </p:cNvSpPr>
          <p:nvPr/>
        </p:nvSpPr>
        <p:spPr bwMode="auto">
          <a:xfrm>
            <a:off x="1970088" y="4081463"/>
            <a:ext cx="623887" cy="25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lnSpc>
                <a:spcPct val="70000"/>
              </a:lnSpc>
            </a:pPr>
            <a:r>
              <a:rPr lang="en-US" sz="1200"/>
              <a:t>BAN</a:t>
            </a:r>
            <a:endParaRPr lang="en-GB" sz="1200"/>
          </a:p>
        </p:txBody>
      </p:sp>
      <p:sp>
        <p:nvSpPr>
          <p:cNvPr id="3118" name="Text Box 192"/>
          <p:cNvSpPr txBox="1">
            <a:spLocks noChangeAspect="1" noChangeArrowheads="1"/>
          </p:cNvSpPr>
          <p:nvPr/>
        </p:nvSpPr>
        <p:spPr bwMode="auto">
          <a:xfrm>
            <a:off x="708025" y="3233738"/>
            <a:ext cx="1044575" cy="403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70000"/>
              </a:lnSpc>
            </a:pPr>
            <a:r>
              <a:rPr lang="en-US" sz="1200"/>
              <a:t>home network</a:t>
            </a:r>
            <a:endParaRPr lang="en-GB" sz="1200"/>
          </a:p>
        </p:txBody>
      </p:sp>
      <p:sp>
        <p:nvSpPr>
          <p:cNvPr id="3119" name="Text Box 193"/>
          <p:cNvSpPr txBox="1">
            <a:spLocks noChangeAspect="1" noChangeArrowheads="1"/>
          </p:cNvSpPr>
          <p:nvPr/>
        </p:nvSpPr>
        <p:spPr bwMode="auto">
          <a:xfrm>
            <a:off x="1116013" y="1484313"/>
            <a:ext cx="1470025" cy="40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70000"/>
              </a:lnSpc>
            </a:pPr>
            <a:r>
              <a:rPr lang="en-US" sz="1200"/>
              <a:t>emergency</a:t>
            </a:r>
          </a:p>
          <a:p>
            <a:pPr algn="ctr" eaLnBrk="0" hangingPunct="0">
              <a:lnSpc>
                <a:spcPct val="70000"/>
              </a:lnSpc>
            </a:pPr>
            <a:r>
              <a:rPr lang="en-US" sz="1200"/>
              <a:t>network</a:t>
            </a:r>
            <a:endParaRPr lang="en-GB" sz="1200"/>
          </a:p>
        </p:txBody>
      </p:sp>
      <p:sp>
        <p:nvSpPr>
          <p:cNvPr id="3120" name="Text Box 194"/>
          <p:cNvSpPr txBox="1">
            <a:spLocks noChangeAspect="1" noChangeArrowheads="1"/>
          </p:cNvSpPr>
          <p:nvPr/>
        </p:nvSpPr>
        <p:spPr bwMode="auto">
          <a:xfrm>
            <a:off x="6732588" y="4500563"/>
            <a:ext cx="1470025" cy="255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70000"/>
              </a:lnSpc>
            </a:pPr>
            <a:r>
              <a:rPr lang="en-US" sz="1200"/>
              <a:t>VAN</a:t>
            </a:r>
            <a:endParaRPr lang="en-GB" sz="1200"/>
          </a:p>
        </p:txBody>
      </p:sp>
      <p:grpSp>
        <p:nvGrpSpPr>
          <p:cNvPr id="3121" name="Group 195"/>
          <p:cNvGrpSpPr>
            <a:grpSpLocks noChangeAspect="1"/>
          </p:cNvGrpSpPr>
          <p:nvPr/>
        </p:nvGrpSpPr>
        <p:grpSpPr bwMode="auto">
          <a:xfrm rot="1213860" flipV="1">
            <a:off x="6223000" y="4975225"/>
            <a:ext cx="214313" cy="152400"/>
            <a:chOff x="2016" y="1056"/>
            <a:chExt cx="432" cy="96"/>
          </a:xfrm>
        </p:grpSpPr>
        <p:sp>
          <p:nvSpPr>
            <p:cNvPr id="3245" name="Line 196"/>
            <p:cNvSpPr>
              <a:spLocks noChangeAspect="1" noChangeShapeType="1"/>
            </p:cNvSpPr>
            <p:nvPr/>
          </p:nvSpPr>
          <p:spPr bwMode="auto">
            <a:xfrm>
              <a:off x="2016" y="1056"/>
              <a:ext cx="288" cy="4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46" name="Line 197"/>
            <p:cNvSpPr>
              <a:spLocks noChangeAspect="1" noChangeShapeType="1"/>
            </p:cNvSpPr>
            <p:nvPr/>
          </p:nvSpPr>
          <p:spPr bwMode="auto">
            <a:xfrm flipH="1">
              <a:off x="2160" y="1104"/>
              <a:ext cx="14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47" name="Line 198"/>
            <p:cNvSpPr>
              <a:spLocks noChangeAspect="1" noChangeShapeType="1"/>
            </p:cNvSpPr>
            <p:nvPr/>
          </p:nvSpPr>
          <p:spPr bwMode="auto">
            <a:xfrm>
              <a:off x="2160" y="1104"/>
              <a:ext cx="288" cy="4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3122" name="Text Box 199"/>
          <p:cNvSpPr txBox="1">
            <a:spLocks noChangeAspect="1" noChangeArrowheads="1"/>
          </p:cNvSpPr>
          <p:nvPr/>
        </p:nvSpPr>
        <p:spPr bwMode="auto">
          <a:xfrm>
            <a:off x="3527425" y="1651000"/>
            <a:ext cx="1789113" cy="35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1400"/>
              <a:t>Access Networks</a:t>
            </a:r>
            <a:endParaRPr lang="en-GB" sz="1400"/>
          </a:p>
        </p:txBody>
      </p:sp>
      <p:sp>
        <p:nvSpPr>
          <p:cNvPr id="3123" name="Line 200"/>
          <p:cNvSpPr>
            <a:spLocks noChangeAspect="1" noChangeShapeType="1"/>
          </p:cNvSpPr>
          <p:nvPr/>
        </p:nvSpPr>
        <p:spPr bwMode="auto">
          <a:xfrm flipH="1">
            <a:off x="2949575" y="2119313"/>
            <a:ext cx="771525" cy="9810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124" name="Line 201"/>
          <p:cNvSpPr>
            <a:spLocks noChangeAspect="1" noChangeShapeType="1"/>
          </p:cNvSpPr>
          <p:nvPr/>
        </p:nvSpPr>
        <p:spPr bwMode="auto">
          <a:xfrm>
            <a:off x="5470525" y="1979613"/>
            <a:ext cx="771525" cy="3508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125" name="Text Box 202"/>
          <p:cNvSpPr txBox="1">
            <a:spLocks noChangeAspect="1" noChangeArrowheads="1"/>
          </p:cNvSpPr>
          <p:nvPr/>
        </p:nvSpPr>
        <p:spPr bwMode="auto">
          <a:xfrm>
            <a:off x="649288" y="5273675"/>
            <a:ext cx="1196975" cy="403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70000"/>
              </a:lnSpc>
            </a:pPr>
            <a:r>
              <a:rPr lang="en-US" sz="1200"/>
              <a:t>ad hoc</a:t>
            </a:r>
          </a:p>
          <a:p>
            <a:pPr algn="ctr" eaLnBrk="0" hangingPunct="0">
              <a:lnSpc>
                <a:spcPct val="70000"/>
              </a:lnSpc>
            </a:pPr>
            <a:r>
              <a:rPr lang="en-US" sz="1200"/>
              <a:t> network</a:t>
            </a:r>
            <a:endParaRPr lang="en-GB" sz="1200"/>
          </a:p>
        </p:txBody>
      </p:sp>
      <p:grpSp>
        <p:nvGrpSpPr>
          <p:cNvPr id="3126" name="Group 203"/>
          <p:cNvGrpSpPr>
            <a:grpSpLocks noChangeAspect="1"/>
          </p:cNvGrpSpPr>
          <p:nvPr/>
        </p:nvGrpSpPr>
        <p:grpSpPr bwMode="auto">
          <a:xfrm rot="17666637" flipH="1">
            <a:off x="5819775" y="4573588"/>
            <a:ext cx="204787" cy="350838"/>
            <a:chOff x="2016" y="1056"/>
            <a:chExt cx="432" cy="96"/>
          </a:xfrm>
        </p:grpSpPr>
        <p:sp>
          <p:nvSpPr>
            <p:cNvPr id="3242" name="Line 204"/>
            <p:cNvSpPr>
              <a:spLocks noChangeAspect="1" noChangeShapeType="1"/>
            </p:cNvSpPr>
            <p:nvPr/>
          </p:nvSpPr>
          <p:spPr bwMode="auto">
            <a:xfrm>
              <a:off x="2016" y="1056"/>
              <a:ext cx="288" cy="4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43" name="Line 205"/>
            <p:cNvSpPr>
              <a:spLocks noChangeAspect="1" noChangeShapeType="1"/>
            </p:cNvSpPr>
            <p:nvPr/>
          </p:nvSpPr>
          <p:spPr bwMode="auto">
            <a:xfrm flipH="1">
              <a:off x="2160" y="1104"/>
              <a:ext cx="14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44" name="Line 206"/>
            <p:cNvSpPr>
              <a:spLocks noChangeAspect="1" noChangeShapeType="1"/>
            </p:cNvSpPr>
            <p:nvPr/>
          </p:nvSpPr>
          <p:spPr bwMode="auto">
            <a:xfrm>
              <a:off x="2160" y="1104"/>
              <a:ext cx="288" cy="4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3127" name="Text Box 207"/>
          <p:cNvSpPr txBox="1">
            <a:spLocks noChangeAspect="1" noChangeArrowheads="1"/>
          </p:cNvSpPr>
          <p:nvPr/>
        </p:nvSpPr>
        <p:spPr bwMode="auto">
          <a:xfrm>
            <a:off x="2879725" y="5618163"/>
            <a:ext cx="1471613" cy="403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70000"/>
              </a:lnSpc>
            </a:pPr>
            <a:r>
              <a:rPr lang="en-US" sz="1200"/>
              <a:t>corporate</a:t>
            </a:r>
          </a:p>
          <a:p>
            <a:pPr algn="ctr" eaLnBrk="0" hangingPunct="0">
              <a:lnSpc>
                <a:spcPct val="70000"/>
              </a:lnSpc>
            </a:pPr>
            <a:r>
              <a:rPr lang="en-US" sz="1200"/>
              <a:t>network</a:t>
            </a:r>
            <a:endParaRPr lang="en-GB" sz="1200"/>
          </a:p>
        </p:txBody>
      </p:sp>
      <p:graphicFrame>
        <p:nvGraphicFramePr>
          <p:cNvPr id="3078" name="Object 208"/>
          <p:cNvGraphicFramePr>
            <a:graphicFrameLocks noChangeAspect="1"/>
          </p:cNvGraphicFramePr>
          <p:nvPr/>
        </p:nvGraphicFramePr>
        <p:xfrm>
          <a:off x="2600325" y="4851400"/>
          <a:ext cx="419100" cy="371475"/>
        </p:xfrm>
        <a:graphic>
          <a:graphicData uri="http://schemas.openxmlformats.org/presentationml/2006/ole">
            <p:oleObj spid="_x0000_s3078" name="Visio" r:id="rId7" imgW="692448" imgH="614116" progId="">
              <p:embed/>
            </p:oleObj>
          </a:graphicData>
        </a:graphic>
      </p:graphicFrame>
      <p:sp>
        <p:nvSpPr>
          <p:cNvPr id="3128" name="Text Box 209"/>
          <p:cNvSpPr txBox="1">
            <a:spLocks noChangeAspect="1" noChangeArrowheads="1"/>
          </p:cNvSpPr>
          <p:nvPr/>
        </p:nvSpPr>
        <p:spPr bwMode="auto">
          <a:xfrm>
            <a:off x="4559300" y="4851400"/>
            <a:ext cx="1200150" cy="404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70000"/>
              </a:lnSpc>
            </a:pPr>
            <a:r>
              <a:rPr lang="en-US" sz="1200"/>
              <a:t>mesh</a:t>
            </a:r>
          </a:p>
          <a:p>
            <a:pPr algn="ctr" eaLnBrk="0" hangingPunct="0">
              <a:lnSpc>
                <a:spcPct val="70000"/>
              </a:lnSpc>
            </a:pPr>
            <a:r>
              <a:rPr lang="en-US" sz="1200"/>
              <a:t> network</a:t>
            </a:r>
            <a:endParaRPr lang="en-GB" sz="1200"/>
          </a:p>
        </p:txBody>
      </p:sp>
      <p:grpSp>
        <p:nvGrpSpPr>
          <p:cNvPr id="3129" name="Group 210"/>
          <p:cNvGrpSpPr>
            <a:grpSpLocks noChangeAspect="1"/>
          </p:cNvGrpSpPr>
          <p:nvPr/>
        </p:nvGrpSpPr>
        <p:grpSpPr bwMode="auto">
          <a:xfrm rot="17666637" flipH="1">
            <a:off x="5399882" y="4783931"/>
            <a:ext cx="203200" cy="350837"/>
            <a:chOff x="2016" y="1056"/>
            <a:chExt cx="432" cy="96"/>
          </a:xfrm>
        </p:grpSpPr>
        <p:sp>
          <p:nvSpPr>
            <p:cNvPr id="3239" name="Line 211"/>
            <p:cNvSpPr>
              <a:spLocks noChangeAspect="1" noChangeShapeType="1"/>
            </p:cNvSpPr>
            <p:nvPr/>
          </p:nvSpPr>
          <p:spPr bwMode="auto">
            <a:xfrm>
              <a:off x="2016" y="1056"/>
              <a:ext cx="288" cy="4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40" name="Line 212"/>
            <p:cNvSpPr>
              <a:spLocks noChangeAspect="1" noChangeShapeType="1"/>
            </p:cNvSpPr>
            <p:nvPr/>
          </p:nvSpPr>
          <p:spPr bwMode="auto">
            <a:xfrm flipH="1">
              <a:off x="2160" y="1104"/>
              <a:ext cx="14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41" name="Line 213"/>
            <p:cNvSpPr>
              <a:spLocks noChangeAspect="1" noChangeShapeType="1"/>
            </p:cNvSpPr>
            <p:nvPr/>
          </p:nvSpPr>
          <p:spPr bwMode="auto">
            <a:xfrm>
              <a:off x="2160" y="1104"/>
              <a:ext cx="288" cy="4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aphicFrame>
        <p:nvGraphicFramePr>
          <p:cNvPr id="3079" name="Object 214"/>
          <p:cNvGraphicFramePr>
            <a:graphicFrameLocks noChangeAspect="1"/>
          </p:cNvGraphicFramePr>
          <p:nvPr/>
        </p:nvGraphicFramePr>
        <p:xfrm>
          <a:off x="6521450" y="5621338"/>
          <a:ext cx="420688" cy="373062"/>
        </p:xfrm>
        <a:graphic>
          <a:graphicData uri="http://schemas.openxmlformats.org/presentationml/2006/ole">
            <p:oleObj spid="_x0000_s3079" name="Visio" r:id="rId8" imgW="586130" imgH="519989" progId="">
              <p:embed/>
            </p:oleObj>
          </a:graphicData>
        </a:graphic>
      </p:graphicFrame>
      <p:grpSp>
        <p:nvGrpSpPr>
          <p:cNvPr id="3130" name="Group 215"/>
          <p:cNvGrpSpPr>
            <a:grpSpLocks noChangeAspect="1"/>
          </p:cNvGrpSpPr>
          <p:nvPr/>
        </p:nvGrpSpPr>
        <p:grpSpPr bwMode="auto">
          <a:xfrm rot="8934638">
            <a:off x="6094413" y="5537200"/>
            <a:ext cx="350837" cy="171450"/>
            <a:chOff x="2016" y="1056"/>
            <a:chExt cx="432" cy="96"/>
          </a:xfrm>
        </p:grpSpPr>
        <p:sp>
          <p:nvSpPr>
            <p:cNvPr id="3236" name="Line 216"/>
            <p:cNvSpPr>
              <a:spLocks noChangeAspect="1" noChangeShapeType="1"/>
            </p:cNvSpPr>
            <p:nvPr/>
          </p:nvSpPr>
          <p:spPr bwMode="auto">
            <a:xfrm>
              <a:off x="2016" y="1056"/>
              <a:ext cx="288" cy="4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37" name="Line 217"/>
            <p:cNvSpPr>
              <a:spLocks noChangeAspect="1" noChangeShapeType="1"/>
            </p:cNvSpPr>
            <p:nvPr/>
          </p:nvSpPr>
          <p:spPr bwMode="auto">
            <a:xfrm flipH="1">
              <a:off x="2160" y="1104"/>
              <a:ext cx="14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38" name="Line 218"/>
            <p:cNvSpPr>
              <a:spLocks noChangeAspect="1" noChangeShapeType="1"/>
            </p:cNvSpPr>
            <p:nvPr/>
          </p:nvSpPr>
          <p:spPr bwMode="auto">
            <a:xfrm>
              <a:off x="2160" y="1104"/>
              <a:ext cx="288" cy="4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3131" name="Text Box 219"/>
          <p:cNvSpPr txBox="1">
            <a:spLocks noChangeAspect="1" noChangeArrowheads="1"/>
          </p:cNvSpPr>
          <p:nvPr/>
        </p:nvSpPr>
        <p:spPr bwMode="auto">
          <a:xfrm>
            <a:off x="4143375" y="2838450"/>
            <a:ext cx="1262063" cy="354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1400"/>
              <a:t>Global core</a:t>
            </a:r>
            <a:endParaRPr lang="en-GB" sz="1400"/>
          </a:p>
        </p:txBody>
      </p:sp>
      <p:grpSp>
        <p:nvGrpSpPr>
          <p:cNvPr id="3132" name="Group 221"/>
          <p:cNvGrpSpPr>
            <a:grpSpLocks noChangeAspect="1"/>
          </p:cNvGrpSpPr>
          <p:nvPr/>
        </p:nvGrpSpPr>
        <p:grpSpPr bwMode="auto">
          <a:xfrm>
            <a:off x="1338263" y="1979613"/>
            <a:ext cx="1193800" cy="769937"/>
            <a:chOff x="960" y="1104"/>
            <a:chExt cx="818" cy="528"/>
          </a:xfrm>
        </p:grpSpPr>
        <p:sp>
          <p:nvSpPr>
            <p:cNvPr id="3209" name="Freeform 222"/>
            <p:cNvSpPr>
              <a:spLocks noChangeAspect="1"/>
            </p:cNvSpPr>
            <p:nvPr/>
          </p:nvSpPr>
          <p:spPr bwMode="auto">
            <a:xfrm>
              <a:off x="960" y="1104"/>
              <a:ext cx="818" cy="528"/>
            </a:xfrm>
            <a:custGeom>
              <a:avLst/>
              <a:gdLst>
                <a:gd name="T0" fmla="*/ 17894 w 296"/>
                <a:gd name="T1" fmla="*/ 9892 h 203"/>
                <a:gd name="T2" fmla="*/ 31090 w 296"/>
                <a:gd name="T3" fmla="*/ 0 h 203"/>
                <a:gd name="T4" fmla="*/ 47234 w 296"/>
                <a:gd name="T5" fmla="*/ 1922 h 203"/>
                <a:gd name="T6" fmla="*/ 59302 w 296"/>
                <a:gd name="T7" fmla="*/ 10256 h 203"/>
                <a:gd name="T8" fmla="*/ 73026 w 296"/>
                <a:gd name="T9" fmla="*/ 7145 h 203"/>
                <a:gd name="T10" fmla="*/ 87672 w 296"/>
                <a:gd name="T11" fmla="*/ 6549 h 203"/>
                <a:gd name="T12" fmla="*/ 101067 w 296"/>
                <a:gd name="T13" fmla="*/ 12035 h 203"/>
                <a:gd name="T14" fmla="*/ 104635 w 296"/>
                <a:gd name="T15" fmla="*/ 16433 h 203"/>
                <a:gd name="T16" fmla="*/ 110400 w 296"/>
                <a:gd name="T17" fmla="*/ 20465 h 203"/>
                <a:gd name="T18" fmla="*/ 129120 w 296"/>
                <a:gd name="T19" fmla="*/ 28785 h 203"/>
                <a:gd name="T20" fmla="*/ 131861 w 296"/>
                <a:gd name="T21" fmla="*/ 33095 h 203"/>
                <a:gd name="T22" fmla="*/ 123758 w 296"/>
                <a:gd name="T23" fmla="*/ 40820 h 203"/>
                <a:gd name="T24" fmla="*/ 124751 w 296"/>
                <a:gd name="T25" fmla="*/ 46997 h 203"/>
                <a:gd name="T26" fmla="*/ 123758 w 296"/>
                <a:gd name="T27" fmla="*/ 54514 h 203"/>
                <a:gd name="T28" fmla="*/ 110400 w 296"/>
                <a:gd name="T29" fmla="*/ 62239 h 203"/>
                <a:gd name="T30" fmla="*/ 95775 w 296"/>
                <a:gd name="T31" fmla="*/ 60088 h 203"/>
                <a:gd name="T32" fmla="*/ 81883 w 296"/>
                <a:gd name="T33" fmla="*/ 62835 h 203"/>
                <a:gd name="T34" fmla="*/ 67703 w 296"/>
                <a:gd name="T35" fmla="*/ 60967 h 203"/>
                <a:gd name="T36" fmla="*/ 63693 w 296"/>
                <a:gd name="T37" fmla="*/ 56657 h 203"/>
                <a:gd name="T38" fmla="*/ 59598 w 296"/>
                <a:gd name="T39" fmla="*/ 52943 h 203"/>
                <a:gd name="T40" fmla="*/ 47715 w 296"/>
                <a:gd name="T41" fmla="*/ 56293 h 203"/>
                <a:gd name="T42" fmla="*/ 35649 w 296"/>
                <a:gd name="T43" fmla="*/ 55461 h 203"/>
                <a:gd name="T44" fmla="*/ 26256 w 296"/>
                <a:gd name="T45" fmla="*/ 52634 h 203"/>
                <a:gd name="T46" fmla="*/ 22224 w 296"/>
                <a:gd name="T47" fmla="*/ 48337 h 203"/>
                <a:gd name="T48" fmla="*/ 26256 w 296"/>
                <a:gd name="T49" fmla="*/ 39049 h 203"/>
                <a:gd name="T50" fmla="*/ 8865 w 296"/>
                <a:gd name="T51" fmla="*/ 35017 h 203"/>
                <a:gd name="T52" fmla="*/ 1749 w 296"/>
                <a:gd name="T53" fmla="*/ 31532 h 203"/>
                <a:gd name="T54" fmla="*/ 5781 w 296"/>
                <a:gd name="T55" fmla="*/ 22015 h 203"/>
                <a:gd name="T56" fmla="*/ 10319 w 296"/>
                <a:gd name="T57" fmla="*/ 20465 h 203"/>
                <a:gd name="T58" fmla="*/ 4833 w 296"/>
                <a:gd name="T59" fmla="*/ 13915 h 203"/>
                <a:gd name="T60" fmla="*/ 8509 w 296"/>
                <a:gd name="T61" fmla="*/ 8092 h 203"/>
                <a:gd name="T62" fmla="*/ 16443 w 296"/>
                <a:gd name="T63" fmla="*/ 9288 h 203"/>
                <a:gd name="T64" fmla="*/ 17894 w 296"/>
                <a:gd name="T65" fmla="*/ 9892 h 203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296"/>
                <a:gd name="T100" fmla="*/ 0 h 203"/>
                <a:gd name="T101" fmla="*/ 296 w 296"/>
                <a:gd name="T102" fmla="*/ 203 h 203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296" h="203">
                  <a:moveTo>
                    <a:pt x="40" y="32"/>
                  </a:moveTo>
                  <a:cubicBezTo>
                    <a:pt x="42" y="10"/>
                    <a:pt x="51" y="6"/>
                    <a:pt x="70" y="0"/>
                  </a:cubicBezTo>
                  <a:cubicBezTo>
                    <a:pt x="82" y="2"/>
                    <a:pt x="94" y="4"/>
                    <a:pt x="106" y="6"/>
                  </a:cubicBezTo>
                  <a:cubicBezTo>
                    <a:pt x="119" y="12"/>
                    <a:pt x="122" y="26"/>
                    <a:pt x="133" y="33"/>
                  </a:cubicBezTo>
                  <a:cubicBezTo>
                    <a:pt x="144" y="31"/>
                    <a:pt x="153" y="25"/>
                    <a:pt x="164" y="23"/>
                  </a:cubicBezTo>
                  <a:cubicBezTo>
                    <a:pt x="175" y="16"/>
                    <a:pt x="185" y="19"/>
                    <a:pt x="197" y="21"/>
                  </a:cubicBezTo>
                  <a:cubicBezTo>
                    <a:pt x="208" y="26"/>
                    <a:pt x="217" y="32"/>
                    <a:pt x="227" y="39"/>
                  </a:cubicBezTo>
                  <a:cubicBezTo>
                    <a:pt x="230" y="44"/>
                    <a:pt x="233" y="48"/>
                    <a:pt x="235" y="53"/>
                  </a:cubicBezTo>
                  <a:cubicBezTo>
                    <a:pt x="230" y="67"/>
                    <a:pt x="229" y="65"/>
                    <a:pt x="248" y="66"/>
                  </a:cubicBezTo>
                  <a:cubicBezTo>
                    <a:pt x="263" y="75"/>
                    <a:pt x="277" y="80"/>
                    <a:pt x="290" y="93"/>
                  </a:cubicBezTo>
                  <a:cubicBezTo>
                    <a:pt x="292" y="98"/>
                    <a:pt x="295" y="101"/>
                    <a:pt x="296" y="107"/>
                  </a:cubicBezTo>
                  <a:cubicBezTo>
                    <a:pt x="295" y="120"/>
                    <a:pt x="293" y="130"/>
                    <a:pt x="278" y="132"/>
                  </a:cubicBezTo>
                  <a:cubicBezTo>
                    <a:pt x="263" y="140"/>
                    <a:pt x="272" y="136"/>
                    <a:pt x="280" y="152"/>
                  </a:cubicBezTo>
                  <a:cubicBezTo>
                    <a:pt x="281" y="160"/>
                    <a:pt x="281" y="168"/>
                    <a:pt x="278" y="176"/>
                  </a:cubicBezTo>
                  <a:cubicBezTo>
                    <a:pt x="275" y="192"/>
                    <a:pt x="263" y="199"/>
                    <a:pt x="248" y="201"/>
                  </a:cubicBezTo>
                  <a:cubicBezTo>
                    <a:pt x="231" y="200"/>
                    <a:pt x="229" y="197"/>
                    <a:pt x="215" y="194"/>
                  </a:cubicBezTo>
                  <a:cubicBezTo>
                    <a:pt x="207" y="200"/>
                    <a:pt x="194" y="200"/>
                    <a:pt x="184" y="203"/>
                  </a:cubicBezTo>
                  <a:cubicBezTo>
                    <a:pt x="172" y="202"/>
                    <a:pt x="163" y="199"/>
                    <a:pt x="152" y="197"/>
                  </a:cubicBezTo>
                  <a:cubicBezTo>
                    <a:pt x="144" y="187"/>
                    <a:pt x="146" y="192"/>
                    <a:pt x="143" y="183"/>
                  </a:cubicBezTo>
                  <a:cubicBezTo>
                    <a:pt x="142" y="175"/>
                    <a:pt x="144" y="169"/>
                    <a:pt x="134" y="171"/>
                  </a:cubicBezTo>
                  <a:cubicBezTo>
                    <a:pt x="125" y="176"/>
                    <a:pt x="116" y="178"/>
                    <a:pt x="107" y="182"/>
                  </a:cubicBezTo>
                  <a:cubicBezTo>
                    <a:pt x="98" y="181"/>
                    <a:pt x="89" y="182"/>
                    <a:pt x="80" y="179"/>
                  </a:cubicBezTo>
                  <a:cubicBezTo>
                    <a:pt x="72" y="177"/>
                    <a:pt x="67" y="171"/>
                    <a:pt x="59" y="170"/>
                  </a:cubicBezTo>
                  <a:cubicBezTo>
                    <a:pt x="56" y="165"/>
                    <a:pt x="52" y="162"/>
                    <a:pt x="50" y="156"/>
                  </a:cubicBezTo>
                  <a:cubicBezTo>
                    <a:pt x="48" y="142"/>
                    <a:pt x="45" y="133"/>
                    <a:pt x="59" y="126"/>
                  </a:cubicBezTo>
                  <a:cubicBezTo>
                    <a:pt x="46" y="124"/>
                    <a:pt x="34" y="115"/>
                    <a:pt x="20" y="113"/>
                  </a:cubicBezTo>
                  <a:cubicBezTo>
                    <a:pt x="14" y="110"/>
                    <a:pt x="9" y="106"/>
                    <a:pt x="4" y="102"/>
                  </a:cubicBezTo>
                  <a:cubicBezTo>
                    <a:pt x="0" y="91"/>
                    <a:pt x="0" y="73"/>
                    <a:pt x="13" y="71"/>
                  </a:cubicBezTo>
                  <a:cubicBezTo>
                    <a:pt x="16" y="69"/>
                    <a:pt x="21" y="69"/>
                    <a:pt x="23" y="66"/>
                  </a:cubicBezTo>
                  <a:cubicBezTo>
                    <a:pt x="23" y="65"/>
                    <a:pt x="14" y="50"/>
                    <a:pt x="11" y="45"/>
                  </a:cubicBezTo>
                  <a:cubicBezTo>
                    <a:pt x="9" y="35"/>
                    <a:pt x="6" y="29"/>
                    <a:pt x="19" y="26"/>
                  </a:cubicBezTo>
                  <a:cubicBezTo>
                    <a:pt x="26" y="22"/>
                    <a:pt x="30" y="29"/>
                    <a:pt x="37" y="30"/>
                  </a:cubicBezTo>
                  <a:cubicBezTo>
                    <a:pt x="41" y="32"/>
                    <a:pt x="42" y="32"/>
                    <a:pt x="40" y="32"/>
                  </a:cubicBezTo>
                  <a:close/>
                </a:path>
              </a:pathLst>
            </a:custGeom>
            <a:solidFill>
              <a:schemeClr val="accent1"/>
            </a:solidFill>
            <a:ln w="6350">
              <a:solidFill>
                <a:srgbClr val="B2B2B2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10" name="Oval 223"/>
            <p:cNvSpPr>
              <a:spLocks noChangeAspect="1" noChangeArrowheads="1"/>
            </p:cNvSpPr>
            <p:nvPr/>
          </p:nvSpPr>
          <p:spPr bwMode="auto">
            <a:xfrm>
              <a:off x="1307" y="1248"/>
              <a:ext cx="46" cy="46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nl-NL" sz="2200"/>
            </a:p>
          </p:txBody>
        </p:sp>
        <p:sp>
          <p:nvSpPr>
            <p:cNvPr id="3211" name="Oval 224"/>
            <p:cNvSpPr>
              <a:spLocks noChangeAspect="1" noChangeArrowheads="1"/>
            </p:cNvSpPr>
            <p:nvPr/>
          </p:nvSpPr>
          <p:spPr bwMode="auto">
            <a:xfrm>
              <a:off x="1619" y="1445"/>
              <a:ext cx="46" cy="46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nl-NL" sz="2200"/>
            </a:p>
          </p:txBody>
        </p:sp>
        <p:sp>
          <p:nvSpPr>
            <p:cNvPr id="3212" name="Oval 225"/>
            <p:cNvSpPr>
              <a:spLocks noChangeAspect="1" noChangeArrowheads="1"/>
            </p:cNvSpPr>
            <p:nvPr/>
          </p:nvSpPr>
          <p:spPr bwMode="auto">
            <a:xfrm>
              <a:off x="1580" y="1276"/>
              <a:ext cx="46" cy="46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nl-NL" sz="2200"/>
            </a:p>
          </p:txBody>
        </p:sp>
        <p:grpSp>
          <p:nvGrpSpPr>
            <p:cNvPr id="3213" name="Group 226"/>
            <p:cNvGrpSpPr>
              <a:grpSpLocks noChangeAspect="1"/>
            </p:cNvGrpSpPr>
            <p:nvPr/>
          </p:nvGrpSpPr>
          <p:grpSpPr bwMode="auto">
            <a:xfrm>
              <a:off x="1373" y="1321"/>
              <a:ext cx="192" cy="98"/>
              <a:chOff x="2016" y="1056"/>
              <a:chExt cx="432" cy="96"/>
            </a:xfrm>
          </p:grpSpPr>
          <p:sp>
            <p:nvSpPr>
              <p:cNvPr id="3233" name="Line 227"/>
              <p:cNvSpPr>
                <a:spLocks noChangeAspect="1" noChangeShapeType="1"/>
              </p:cNvSpPr>
              <p:nvPr/>
            </p:nvSpPr>
            <p:spPr bwMode="auto">
              <a:xfrm>
                <a:off x="2016" y="1056"/>
                <a:ext cx="288" cy="4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34" name="Line 228"/>
              <p:cNvSpPr>
                <a:spLocks noChangeAspect="1" noChangeShapeType="1"/>
              </p:cNvSpPr>
              <p:nvPr/>
            </p:nvSpPr>
            <p:spPr bwMode="auto">
              <a:xfrm flipH="1">
                <a:off x="2160" y="1104"/>
                <a:ext cx="1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35" name="Line 229"/>
              <p:cNvSpPr>
                <a:spLocks noChangeAspect="1" noChangeShapeType="1"/>
              </p:cNvSpPr>
              <p:nvPr/>
            </p:nvSpPr>
            <p:spPr bwMode="auto">
              <a:xfrm>
                <a:off x="2160" y="1104"/>
                <a:ext cx="288" cy="4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3214" name="Group 230"/>
            <p:cNvGrpSpPr>
              <a:grpSpLocks noChangeAspect="1"/>
            </p:cNvGrpSpPr>
            <p:nvPr/>
          </p:nvGrpSpPr>
          <p:grpSpPr bwMode="auto">
            <a:xfrm rot="-1507977">
              <a:off x="1488" y="1443"/>
              <a:ext cx="131" cy="92"/>
              <a:chOff x="2016" y="1056"/>
              <a:chExt cx="432" cy="96"/>
            </a:xfrm>
          </p:grpSpPr>
          <p:sp>
            <p:nvSpPr>
              <p:cNvPr id="3230" name="Line 231"/>
              <p:cNvSpPr>
                <a:spLocks noChangeAspect="1" noChangeShapeType="1"/>
              </p:cNvSpPr>
              <p:nvPr/>
            </p:nvSpPr>
            <p:spPr bwMode="auto">
              <a:xfrm>
                <a:off x="2016" y="1056"/>
                <a:ext cx="288" cy="4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31" name="Line 232"/>
              <p:cNvSpPr>
                <a:spLocks noChangeAspect="1" noChangeShapeType="1"/>
              </p:cNvSpPr>
              <p:nvPr/>
            </p:nvSpPr>
            <p:spPr bwMode="auto">
              <a:xfrm flipH="1">
                <a:off x="2160" y="1104"/>
                <a:ext cx="1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32" name="Line 233"/>
              <p:cNvSpPr>
                <a:spLocks noChangeAspect="1" noChangeShapeType="1"/>
              </p:cNvSpPr>
              <p:nvPr/>
            </p:nvSpPr>
            <p:spPr bwMode="auto">
              <a:xfrm>
                <a:off x="2160" y="1104"/>
                <a:ext cx="288" cy="4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3215" name="Oval 234"/>
            <p:cNvSpPr>
              <a:spLocks noChangeAspect="1" noChangeArrowheads="1"/>
            </p:cNvSpPr>
            <p:nvPr/>
          </p:nvSpPr>
          <p:spPr bwMode="auto">
            <a:xfrm>
              <a:off x="1396" y="1443"/>
              <a:ext cx="46" cy="46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nl-NL" sz="2200"/>
            </a:p>
          </p:txBody>
        </p:sp>
        <p:grpSp>
          <p:nvGrpSpPr>
            <p:cNvPr id="3216" name="Group 235"/>
            <p:cNvGrpSpPr>
              <a:grpSpLocks noChangeAspect="1"/>
            </p:cNvGrpSpPr>
            <p:nvPr/>
          </p:nvGrpSpPr>
          <p:grpSpPr bwMode="auto">
            <a:xfrm rot="-1507977">
              <a:off x="1427" y="1218"/>
              <a:ext cx="131" cy="92"/>
              <a:chOff x="2016" y="1056"/>
              <a:chExt cx="432" cy="96"/>
            </a:xfrm>
          </p:grpSpPr>
          <p:sp>
            <p:nvSpPr>
              <p:cNvPr id="3227" name="Line 236"/>
              <p:cNvSpPr>
                <a:spLocks noChangeAspect="1" noChangeShapeType="1"/>
              </p:cNvSpPr>
              <p:nvPr/>
            </p:nvSpPr>
            <p:spPr bwMode="auto">
              <a:xfrm>
                <a:off x="2016" y="1056"/>
                <a:ext cx="288" cy="4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28" name="Line 237"/>
              <p:cNvSpPr>
                <a:spLocks noChangeAspect="1" noChangeShapeType="1"/>
              </p:cNvSpPr>
              <p:nvPr/>
            </p:nvSpPr>
            <p:spPr bwMode="auto">
              <a:xfrm flipH="1">
                <a:off x="2160" y="1104"/>
                <a:ext cx="1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29" name="Line 238"/>
              <p:cNvSpPr>
                <a:spLocks noChangeAspect="1" noChangeShapeType="1"/>
              </p:cNvSpPr>
              <p:nvPr/>
            </p:nvSpPr>
            <p:spPr bwMode="auto">
              <a:xfrm>
                <a:off x="2160" y="1104"/>
                <a:ext cx="288" cy="4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3217" name="Oval 239"/>
            <p:cNvSpPr>
              <a:spLocks noChangeAspect="1" noChangeArrowheads="1"/>
            </p:cNvSpPr>
            <p:nvPr/>
          </p:nvSpPr>
          <p:spPr bwMode="auto">
            <a:xfrm>
              <a:off x="1056" y="1296"/>
              <a:ext cx="46" cy="46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nl-NL" sz="2200"/>
            </a:p>
          </p:txBody>
        </p:sp>
        <p:sp>
          <p:nvSpPr>
            <p:cNvPr id="3218" name="Oval 240"/>
            <p:cNvSpPr>
              <a:spLocks noChangeAspect="1" noChangeArrowheads="1"/>
            </p:cNvSpPr>
            <p:nvPr/>
          </p:nvSpPr>
          <p:spPr bwMode="auto">
            <a:xfrm>
              <a:off x="1152" y="1440"/>
              <a:ext cx="46" cy="46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nl-NL" sz="2200"/>
            </a:p>
          </p:txBody>
        </p:sp>
        <p:grpSp>
          <p:nvGrpSpPr>
            <p:cNvPr id="3219" name="Group 241"/>
            <p:cNvGrpSpPr>
              <a:grpSpLocks noChangeAspect="1"/>
            </p:cNvGrpSpPr>
            <p:nvPr/>
          </p:nvGrpSpPr>
          <p:grpSpPr bwMode="auto">
            <a:xfrm rot="-1507977">
              <a:off x="1152" y="1248"/>
              <a:ext cx="131" cy="92"/>
              <a:chOff x="2016" y="1056"/>
              <a:chExt cx="432" cy="96"/>
            </a:xfrm>
          </p:grpSpPr>
          <p:sp>
            <p:nvSpPr>
              <p:cNvPr id="3224" name="Line 242"/>
              <p:cNvSpPr>
                <a:spLocks noChangeAspect="1" noChangeShapeType="1"/>
              </p:cNvSpPr>
              <p:nvPr/>
            </p:nvSpPr>
            <p:spPr bwMode="auto">
              <a:xfrm>
                <a:off x="2016" y="1056"/>
                <a:ext cx="288" cy="4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25" name="Line 243"/>
              <p:cNvSpPr>
                <a:spLocks noChangeAspect="1" noChangeShapeType="1"/>
              </p:cNvSpPr>
              <p:nvPr/>
            </p:nvSpPr>
            <p:spPr bwMode="auto">
              <a:xfrm flipH="1">
                <a:off x="2160" y="1104"/>
                <a:ext cx="1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26" name="Line 244"/>
              <p:cNvSpPr>
                <a:spLocks noChangeAspect="1" noChangeShapeType="1"/>
              </p:cNvSpPr>
              <p:nvPr/>
            </p:nvSpPr>
            <p:spPr bwMode="auto">
              <a:xfrm>
                <a:off x="2160" y="1104"/>
                <a:ext cx="288" cy="4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3220" name="Group 245"/>
            <p:cNvGrpSpPr>
              <a:grpSpLocks noChangeAspect="1"/>
            </p:cNvGrpSpPr>
            <p:nvPr/>
          </p:nvGrpSpPr>
          <p:grpSpPr bwMode="auto">
            <a:xfrm rot="-1507977">
              <a:off x="1248" y="1392"/>
              <a:ext cx="131" cy="92"/>
              <a:chOff x="2016" y="1056"/>
              <a:chExt cx="432" cy="96"/>
            </a:xfrm>
          </p:grpSpPr>
          <p:sp>
            <p:nvSpPr>
              <p:cNvPr id="3221" name="Line 246"/>
              <p:cNvSpPr>
                <a:spLocks noChangeAspect="1" noChangeShapeType="1"/>
              </p:cNvSpPr>
              <p:nvPr/>
            </p:nvSpPr>
            <p:spPr bwMode="auto">
              <a:xfrm>
                <a:off x="2016" y="1056"/>
                <a:ext cx="288" cy="4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22" name="Line 247"/>
              <p:cNvSpPr>
                <a:spLocks noChangeAspect="1" noChangeShapeType="1"/>
              </p:cNvSpPr>
              <p:nvPr/>
            </p:nvSpPr>
            <p:spPr bwMode="auto">
              <a:xfrm flipH="1">
                <a:off x="2160" y="1104"/>
                <a:ext cx="1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23" name="Line 248"/>
              <p:cNvSpPr>
                <a:spLocks noChangeAspect="1" noChangeShapeType="1"/>
              </p:cNvSpPr>
              <p:nvPr/>
            </p:nvSpPr>
            <p:spPr bwMode="auto">
              <a:xfrm>
                <a:off x="2160" y="1104"/>
                <a:ext cx="288" cy="4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</p:grpSp>
      <p:graphicFrame>
        <p:nvGraphicFramePr>
          <p:cNvPr id="3080" name="Object 249"/>
          <p:cNvGraphicFramePr>
            <a:graphicFrameLocks noChangeAspect="1"/>
          </p:cNvGraphicFramePr>
          <p:nvPr/>
        </p:nvGraphicFramePr>
        <p:xfrm>
          <a:off x="2809875" y="2049463"/>
          <a:ext cx="490538" cy="434975"/>
        </p:xfrm>
        <a:graphic>
          <a:graphicData uri="http://schemas.openxmlformats.org/presentationml/2006/ole">
            <p:oleObj spid="_x0000_s3080" name="Visio" r:id="rId9" imgW="586130" imgH="519989" progId="">
              <p:embed/>
            </p:oleObj>
          </a:graphicData>
        </a:graphic>
      </p:graphicFrame>
      <p:grpSp>
        <p:nvGrpSpPr>
          <p:cNvPr id="3133" name="Group 250"/>
          <p:cNvGrpSpPr>
            <a:grpSpLocks noChangeAspect="1"/>
          </p:cNvGrpSpPr>
          <p:nvPr/>
        </p:nvGrpSpPr>
        <p:grpSpPr bwMode="auto">
          <a:xfrm rot="-3014651">
            <a:off x="1449388" y="2568575"/>
            <a:ext cx="192088" cy="134937"/>
            <a:chOff x="2016" y="1056"/>
            <a:chExt cx="432" cy="96"/>
          </a:xfrm>
        </p:grpSpPr>
        <p:sp>
          <p:nvSpPr>
            <p:cNvPr id="3206" name="Line 251"/>
            <p:cNvSpPr>
              <a:spLocks noChangeAspect="1" noChangeShapeType="1"/>
            </p:cNvSpPr>
            <p:nvPr/>
          </p:nvSpPr>
          <p:spPr bwMode="auto">
            <a:xfrm>
              <a:off x="2016" y="1056"/>
              <a:ext cx="288" cy="4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07" name="Line 252"/>
            <p:cNvSpPr>
              <a:spLocks noChangeAspect="1" noChangeShapeType="1"/>
            </p:cNvSpPr>
            <p:nvPr/>
          </p:nvSpPr>
          <p:spPr bwMode="auto">
            <a:xfrm flipH="1">
              <a:off x="2160" y="1104"/>
              <a:ext cx="14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08" name="Line 253"/>
            <p:cNvSpPr>
              <a:spLocks noChangeAspect="1" noChangeShapeType="1"/>
            </p:cNvSpPr>
            <p:nvPr/>
          </p:nvSpPr>
          <p:spPr bwMode="auto">
            <a:xfrm>
              <a:off x="2160" y="1104"/>
              <a:ext cx="288" cy="4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3134" name="Group 254"/>
          <p:cNvGrpSpPr>
            <a:grpSpLocks noChangeAspect="1"/>
          </p:cNvGrpSpPr>
          <p:nvPr/>
        </p:nvGrpSpPr>
        <p:grpSpPr bwMode="auto">
          <a:xfrm rot="10441621">
            <a:off x="1338263" y="2098675"/>
            <a:ext cx="209550" cy="147638"/>
            <a:chOff x="2016" y="1056"/>
            <a:chExt cx="432" cy="96"/>
          </a:xfrm>
        </p:grpSpPr>
        <p:sp>
          <p:nvSpPr>
            <p:cNvPr id="3203" name="Line 255"/>
            <p:cNvSpPr>
              <a:spLocks noChangeAspect="1" noChangeShapeType="1"/>
            </p:cNvSpPr>
            <p:nvPr/>
          </p:nvSpPr>
          <p:spPr bwMode="auto">
            <a:xfrm>
              <a:off x="2016" y="1056"/>
              <a:ext cx="288" cy="4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04" name="Line 256"/>
            <p:cNvSpPr>
              <a:spLocks noChangeAspect="1" noChangeShapeType="1"/>
            </p:cNvSpPr>
            <p:nvPr/>
          </p:nvSpPr>
          <p:spPr bwMode="auto">
            <a:xfrm flipH="1">
              <a:off x="2160" y="1104"/>
              <a:ext cx="14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05" name="Line 257"/>
            <p:cNvSpPr>
              <a:spLocks noChangeAspect="1" noChangeShapeType="1"/>
            </p:cNvSpPr>
            <p:nvPr/>
          </p:nvSpPr>
          <p:spPr bwMode="auto">
            <a:xfrm>
              <a:off x="2160" y="1104"/>
              <a:ext cx="288" cy="4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3135" name="Group 258"/>
          <p:cNvGrpSpPr>
            <a:grpSpLocks noChangeAspect="1"/>
          </p:cNvGrpSpPr>
          <p:nvPr/>
        </p:nvGrpSpPr>
        <p:grpSpPr bwMode="auto">
          <a:xfrm rot="-4140482">
            <a:off x="2446338" y="2016125"/>
            <a:ext cx="277812" cy="198438"/>
            <a:chOff x="2016" y="1056"/>
            <a:chExt cx="432" cy="96"/>
          </a:xfrm>
        </p:grpSpPr>
        <p:sp>
          <p:nvSpPr>
            <p:cNvPr id="3200" name="Line 259"/>
            <p:cNvSpPr>
              <a:spLocks noChangeAspect="1" noChangeShapeType="1"/>
            </p:cNvSpPr>
            <p:nvPr/>
          </p:nvSpPr>
          <p:spPr bwMode="auto">
            <a:xfrm>
              <a:off x="2016" y="1056"/>
              <a:ext cx="288" cy="4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01" name="Line 260"/>
            <p:cNvSpPr>
              <a:spLocks noChangeAspect="1" noChangeShapeType="1"/>
            </p:cNvSpPr>
            <p:nvPr/>
          </p:nvSpPr>
          <p:spPr bwMode="auto">
            <a:xfrm flipH="1">
              <a:off x="2160" y="1104"/>
              <a:ext cx="14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02" name="Line 261"/>
            <p:cNvSpPr>
              <a:spLocks noChangeAspect="1" noChangeShapeType="1"/>
            </p:cNvSpPr>
            <p:nvPr/>
          </p:nvSpPr>
          <p:spPr bwMode="auto">
            <a:xfrm>
              <a:off x="2160" y="1104"/>
              <a:ext cx="288" cy="4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3136" name="Group 262"/>
          <p:cNvGrpSpPr>
            <a:grpSpLocks noChangeAspect="1"/>
          </p:cNvGrpSpPr>
          <p:nvPr/>
        </p:nvGrpSpPr>
        <p:grpSpPr bwMode="auto">
          <a:xfrm rot="5646537" flipV="1">
            <a:off x="1998663" y="2786063"/>
            <a:ext cx="560387" cy="350837"/>
            <a:chOff x="2016" y="1056"/>
            <a:chExt cx="432" cy="96"/>
          </a:xfrm>
        </p:grpSpPr>
        <p:sp>
          <p:nvSpPr>
            <p:cNvPr id="3197" name="Line 263"/>
            <p:cNvSpPr>
              <a:spLocks noChangeAspect="1" noChangeShapeType="1"/>
            </p:cNvSpPr>
            <p:nvPr/>
          </p:nvSpPr>
          <p:spPr bwMode="auto">
            <a:xfrm>
              <a:off x="2016" y="1056"/>
              <a:ext cx="288" cy="48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98" name="Line 264"/>
            <p:cNvSpPr>
              <a:spLocks noChangeAspect="1" noChangeShapeType="1"/>
            </p:cNvSpPr>
            <p:nvPr/>
          </p:nvSpPr>
          <p:spPr bwMode="auto">
            <a:xfrm flipH="1">
              <a:off x="2160" y="1104"/>
              <a:ext cx="144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99" name="Line 265"/>
            <p:cNvSpPr>
              <a:spLocks noChangeAspect="1" noChangeShapeType="1"/>
            </p:cNvSpPr>
            <p:nvPr/>
          </p:nvSpPr>
          <p:spPr bwMode="auto">
            <a:xfrm>
              <a:off x="2160" y="1104"/>
              <a:ext cx="288" cy="48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pic>
        <p:nvPicPr>
          <p:cNvPr id="3137" name="Picture 267" descr="j0416010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2459038" y="1558925"/>
            <a:ext cx="779462" cy="439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138" name="Group 268"/>
          <p:cNvGrpSpPr>
            <a:grpSpLocks noChangeAspect="1"/>
          </p:cNvGrpSpPr>
          <p:nvPr/>
        </p:nvGrpSpPr>
        <p:grpSpPr bwMode="auto">
          <a:xfrm rot="-9071709">
            <a:off x="2746375" y="2035175"/>
            <a:ext cx="211138" cy="149225"/>
            <a:chOff x="2016" y="1056"/>
            <a:chExt cx="432" cy="96"/>
          </a:xfrm>
        </p:grpSpPr>
        <p:sp>
          <p:nvSpPr>
            <p:cNvPr id="3194" name="Line 269"/>
            <p:cNvSpPr>
              <a:spLocks noChangeAspect="1" noChangeShapeType="1"/>
            </p:cNvSpPr>
            <p:nvPr/>
          </p:nvSpPr>
          <p:spPr bwMode="auto">
            <a:xfrm>
              <a:off x="2016" y="1056"/>
              <a:ext cx="288" cy="4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95" name="Line 270"/>
            <p:cNvSpPr>
              <a:spLocks noChangeAspect="1" noChangeShapeType="1"/>
            </p:cNvSpPr>
            <p:nvPr/>
          </p:nvSpPr>
          <p:spPr bwMode="auto">
            <a:xfrm flipH="1">
              <a:off x="2160" y="1104"/>
              <a:ext cx="14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96" name="Line 271"/>
            <p:cNvSpPr>
              <a:spLocks noChangeAspect="1" noChangeShapeType="1"/>
            </p:cNvSpPr>
            <p:nvPr/>
          </p:nvSpPr>
          <p:spPr bwMode="auto">
            <a:xfrm>
              <a:off x="2160" y="1104"/>
              <a:ext cx="288" cy="4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3139" name="Group 276"/>
          <p:cNvGrpSpPr>
            <a:grpSpLocks noChangeAspect="1"/>
          </p:cNvGrpSpPr>
          <p:nvPr/>
        </p:nvGrpSpPr>
        <p:grpSpPr bwMode="auto">
          <a:xfrm rot="6389857">
            <a:off x="8001794" y="3790157"/>
            <a:ext cx="279400" cy="138112"/>
            <a:chOff x="2016" y="1056"/>
            <a:chExt cx="432" cy="96"/>
          </a:xfrm>
        </p:grpSpPr>
        <p:sp>
          <p:nvSpPr>
            <p:cNvPr id="3191" name="Line 277"/>
            <p:cNvSpPr>
              <a:spLocks noChangeAspect="1" noChangeShapeType="1"/>
            </p:cNvSpPr>
            <p:nvPr/>
          </p:nvSpPr>
          <p:spPr bwMode="auto">
            <a:xfrm>
              <a:off x="2016" y="1056"/>
              <a:ext cx="288" cy="4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92" name="Line 278"/>
            <p:cNvSpPr>
              <a:spLocks noChangeAspect="1" noChangeShapeType="1"/>
            </p:cNvSpPr>
            <p:nvPr/>
          </p:nvSpPr>
          <p:spPr bwMode="auto">
            <a:xfrm flipH="1">
              <a:off x="2160" y="1104"/>
              <a:ext cx="14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93" name="Line 279"/>
            <p:cNvSpPr>
              <a:spLocks noChangeAspect="1" noChangeShapeType="1"/>
            </p:cNvSpPr>
            <p:nvPr/>
          </p:nvSpPr>
          <p:spPr bwMode="auto">
            <a:xfrm>
              <a:off x="2160" y="1104"/>
              <a:ext cx="288" cy="4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3140" name="Group 281"/>
          <p:cNvGrpSpPr>
            <a:grpSpLocks noChangeAspect="1"/>
          </p:cNvGrpSpPr>
          <p:nvPr/>
        </p:nvGrpSpPr>
        <p:grpSpPr bwMode="auto">
          <a:xfrm>
            <a:off x="4210050" y="5411788"/>
            <a:ext cx="560388" cy="490537"/>
            <a:chOff x="2016" y="3312"/>
            <a:chExt cx="384" cy="336"/>
          </a:xfrm>
        </p:grpSpPr>
        <p:sp>
          <p:nvSpPr>
            <p:cNvPr id="3168" name="Freeform 282"/>
            <p:cNvSpPr>
              <a:spLocks noChangeAspect="1"/>
            </p:cNvSpPr>
            <p:nvPr/>
          </p:nvSpPr>
          <p:spPr bwMode="auto">
            <a:xfrm>
              <a:off x="2016" y="3312"/>
              <a:ext cx="384" cy="336"/>
            </a:xfrm>
            <a:custGeom>
              <a:avLst/>
              <a:gdLst>
                <a:gd name="T0" fmla="*/ 191 w 296"/>
                <a:gd name="T1" fmla="*/ 664 h 203"/>
                <a:gd name="T2" fmla="*/ 333 w 296"/>
                <a:gd name="T3" fmla="*/ 0 h 203"/>
                <a:gd name="T4" fmla="*/ 506 w 296"/>
                <a:gd name="T5" fmla="*/ 126 h 203"/>
                <a:gd name="T6" fmla="*/ 636 w 296"/>
                <a:gd name="T7" fmla="*/ 685 h 203"/>
                <a:gd name="T8" fmla="*/ 781 w 296"/>
                <a:gd name="T9" fmla="*/ 472 h 203"/>
                <a:gd name="T10" fmla="*/ 941 w 296"/>
                <a:gd name="T11" fmla="*/ 435 h 203"/>
                <a:gd name="T12" fmla="*/ 1079 w 296"/>
                <a:gd name="T13" fmla="*/ 811 h 203"/>
                <a:gd name="T14" fmla="*/ 1122 w 296"/>
                <a:gd name="T15" fmla="*/ 1099 h 203"/>
                <a:gd name="T16" fmla="*/ 1183 w 296"/>
                <a:gd name="T17" fmla="*/ 1351 h 203"/>
                <a:gd name="T18" fmla="*/ 1382 w 296"/>
                <a:gd name="T19" fmla="*/ 1912 h 203"/>
                <a:gd name="T20" fmla="*/ 1410 w 296"/>
                <a:gd name="T21" fmla="*/ 2200 h 203"/>
                <a:gd name="T22" fmla="*/ 1325 w 296"/>
                <a:gd name="T23" fmla="*/ 2713 h 203"/>
                <a:gd name="T24" fmla="*/ 1335 w 296"/>
                <a:gd name="T25" fmla="*/ 3128 h 203"/>
                <a:gd name="T26" fmla="*/ 1325 w 296"/>
                <a:gd name="T27" fmla="*/ 3618 h 203"/>
                <a:gd name="T28" fmla="*/ 1183 w 296"/>
                <a:gd name="T29" fmla="*/ 4136 h 203"/>
                <a:gd name="T30" fmla="*/ 1026 w 296"/>
                <a:gd name="T31" fmla="*/ 3986 h 203"/>
                <a:gd name="T32" fmla="*/ 878 w 296"/>
                <a:gd name="T33" fmla="*/ 4173 h 203"/>
                <a:gd name="T34" fmla="*/ 725 w 296"/>
                <a:gd name="T35" fmla="*/ 4055 h 203"/>
                <a:gd name="T36" fmla="*/ 684 w 296"/>
                <a:gd name="T37" fmla="*/ 3767 h 203"/>
                <a:gd name="T38" fmla="*/ 640 w 296"/>
                <a:gd name="T39" fmla="*/ 3516 h 203"/>
                <a:gd name="T40" fmla="*/ 511 w 296"/>
                <a:gd name="T41" fmla="*/ 3737 h 203"/>
                <a:gd name="T42" fmla="*/ 381 w 296"/>
                <a:gd name="T43" fmla="*/ 3676 h 203"/>
                <a:gd name="T44" fmla="*/ 284 w 296"/>
                <a:gd name="T45" fmla="*/ 3491 h 203"/>
                <a:gd name="T46" fmla="*/ 237 w 296"/>
                <a:gd name="T47" fmla="*/ 3206 h 203"/>
                <a:gd name="T48" fmla="*/ 284 w 296"/>
                <a:gd name="T49" fmla="*/ 2597 h 203"/>
                <a:gd name="T50" fmla="*/ 96 w 296"/>
                <a:gd name="T51" fmla="*/ 2326 h 203"/>
                <a:gd name="T52" fmla="*/ 17 w 296"/>
                <a:gd name="T53" fmla="*/ 2099 h 203"/>
                <a:gd name="T54" fmla="*/ 64 w 296"/>
                <a:gd name="T55" fmla="*/ 1466 h 203"/>
                <a:gd name="T56" fmla="*/ 112 w 296"/>
                <a:gd name="T57" fmla="*/ 1351 h 203"/>
                <a:gd name="T58" fmla="*/ 51 w 296"/>
                <a:gd name="T59" fmla="*/ 915 h 203"/>
                <a:gd name="T60" fmla="*/ 91 w 296"/>
                <a:gd name="T61" fmla="*/ 535 h 203"/>
                <a:gd name="T62" fmla="*/ 175 w 296"/>
                <a:gd name="T63" fmla="*/ 622 h 203"/>
                <a:gd name="T64" fmla="*/ 191 w 296"/>
                <a:gd name="T65" fmla="*/ 664 h 203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296"/>
                <a:gd name="T100" fmla="*/ 0 h 203"/>
                <a:gd name="T101" fmla="*/ 296 w 296"/>
                <a:gd name="T102" fmla="*/ 203 h 203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296" h="203">
                  <a:moveTo>
                    <a:pt x="40" y="32"/>
                  </a:moveTo>
                  <a:cubicBezTo>
                    <a:pt x="42" y="10"/>
                    <a:pt x="51" y="6"/>
                    <a:pt x="70" y="0"/>
                  </a:cubicBezTo>
                  <a:cubicBezTo>
                    <a:pt x="82" y="2"/>
                    <a:pt x="94" y="4"/>
                    <a:pt x="106" y="6"/>
                  </a:cubicBezTo>
                  <a:cubicBezTo>
                    <a:pt x="119" y="12"/>
                    <a:pt x="122" y="26"/>
                    <a:pt x="133" y="33"/>
                  </a:cubicBezTo>
                  <a:cubicBezTo>
                    <a:pt x="144" y="31"/>
                    <a:pt x="153" y="25"/>
                    <a:pt x="164" y="23"/>
                  </a:cubicBezTo>
                  <a:cubicBezTo>
                    <a:pt x="175" y="16"/>
                    <a:pt x="185" y="19"/>
                    <a:pt x="197" y="21"/>
                  </a:cubicBezTo>
                  <a:cubicBezTo>
                    <a:pt x="208" y="26"/>
                    <a:pt x="217" y="32"/>
                    <a:pt x="227" y="39"/>
                  </a:cubicBezTo>
                  <a:cubicBezTo>
                    <a:pt x="230" y="44"/>
                    <a:pt x="233" y="48"/>
                    <a:pt x="235" y="53"/>
                  </a:cubicBezTo>
                  <a:cubicBezTo>
                    <a:pt x="230" y="67"/>
                    <a:pt x="229" y="65"/>
                    <a:pt x="248" y="66"/>
                  </a:cubicBezTo>
                  <a:cubicBezTo>
                    <a:pt x="263" y="75"/>
                    <a:pt x="277" y="80"/>
                    <a:pt x="290" y="93"/>
                  </a:cubicBezTo>
                  <a:cubicBezTo>
                    <a:pt x="292" y="98"/>
                    <a:pt x="295" y="101"/>
                    <a:pt x="296" y="107"/>
                  </a:cubicBezTo>
                  <a:cubicBezTo>
                    <a:pt x="295" y="120"/>
                    <a:pt x="293" y="130"/>
                    <a:pt x="278" y="132"/>
                  </a:cubicBezTo>
                  <a:cubicBezTo>
                    <a:pt x="263" y="140"/>
                    <a:pt x="272" y="136"/>
                    <a:pt x="280" y="152"/>
                  </a:cubicBezTo>
                  <a:cubicBezTo>
                    <a:pt x="281" y="160"/>
                    <a:pt x="281" y="168"/>
                    <a:pt x="278" y="176"/>
                  </a:cubicBezTo>
                  <a:cubicBezTo>
                    <a:pt x="275" y="192"/>
                    <a:pt x="263" y="199"/>
                    <a:pt x="248" y="201"/>
                  </a:cubicBezTo>
                  <a:cubicBezTo>
                    <a:pt x="231" y="200"/>
                    <a:pt x="229" y="197"/>
                    <a:pt x="215" y="194"/>
                  </a:cubicBezTo>
                  <a:cubicBezTo>
                    <a:pt x="207" y="200"/>
                    <a:pt x="194" y="200"/>
                    <a:pt x="184" y="203"/>
                  </a:cubicBezTo>
                  <a:cubicBezTo>
                    <a:pt x="172" y="202"/>
                    <a:pt x="163" y="199"/>
                    <a:pt x="152" y="197"/>
                  </a:cubicBezTo>
                  <a:cubicBezTo>
                    <a:pt x="144" y="187"/>
                    <a:pt x="146" y="192"/>
                    <a:pt x="143" y="183"/>
                  </a:cubicBezTo>
                  <a:cubicBezTo>
                    <a:pt x="142" y="175"/>
                    <a:pt x="144" y="169"/>
                    <a:pt x="134" y="171"/>
                  </a:cubicBezTo>
                  <a:cubicBezTo>
                    <a:pt x="125" y="176"/>
                    <a:pt x="116" y="178"/>
                    <a:pt x="107" y="182"/>
                  </a:cubicBezTo>
                  <a:cubicBezTo>
                    <a:pt x="98" y="181"/>
                    <a:pt x="89" y="182"/>
                    <a:pt x="80" y="179"/>
                  </a:cubicBezTo>
                  <a:cubicBezTo>
                    <a:pt x="72" y="177"/>
                    <a:pt x="67" y="171"/>
                    <a:pt x="59" y="170"/>
                  </a:cubicBezTo>
                  <a:cubicBezTo>
                    <a:pt x="56" y="165"/>
                    <a:pt x="52" y="162"/>
                    <a:pt x="50" y="156"/>
                  </a:cubicBezTo>
                  <a:cubicBezTo>
                    <a:pt x="48" y="142"/>
                    <a:pt x="45" y="133"/>
                    <a:pt x="59" y="126"/>
                  </a:cubicBezTo>
                  <a:cubicBezTo>
                    <a:pt x="46" y="124"/>
                    <a:pt x="34" y="115"/>
                    <a:pt x="20" y="113"/>
                  </a:cubicBezTo>
                  <a:cubicBezTo>
                    <a:pt x="14" y="110"/>
                    <a:pt x="9" y="106"/>
                    <a:pt x="4" y="102"/>
                  </a:cubicBezTo>
                  <a:cubicBezTo>
                    <a:pt x="0" y="91"/>
                    <a:pt x="0" y="73"/>
                    <a:pt x="13" y="71"/>
                  </a:cubicBezTo>
                  <a:cubicBezTo>
                    <a:pt x="16" y="69"/>
                    <a:pt x="21" y="69"/>
                    <a:pt x="23" y="66"/>
                  </a:cubicBezTo>
                  <a:cubicBezTo>
                    <a:pt x="23" y="65"/>
                    <a:pt x="14" y="50"/>
                    <a:pt x="11" y="45"/>
                  </a:cubicBezTo>
                  <a:cubicBezTo>
                    <a:pt x="9" y="35"/>
                    <a:pt x="6" y="29"/>
                    <a:pt x="19" y="26"/>
                  </a:cubicBezTo>
                  <a:cubicBezTo>
                    <a:pt x="26" y="22"/>
                    <a:pt x="30" y="29"/>
                    <a:pt x="37" y="30"/>
                  </a:cubicBezTo>
                  <a:cubicBezTo>
                    <a:pt x="41" y="32"/>
                    <a:pt x="42" y="32"/>
                    <a:pt x="40" y="32"/>
                  </a:cubicBezTo>
                  <a:close/>
                </a:path>
              </a:pathLst>
            </a:custGeom>
            <a:solidFill>
              <a:srgbClr val="CCFFFF"/>
            </a:solidFill>
            <a:ln w="6350">
              <a:solidFill>
                <a:srgbClr val="B2B2B2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69" name="Oval 283"/>
            <p:cNvSpPr>
              <a:spLocks noChangeAspect="1" noChangeArrowheads="1"/>
            </p:cNvSpPr>
            <p:nvPr/>
          </p:nvSpPr>
          <p:spPr bwMode="auto">
            <a:xfrm>
              <a:off x="2112" y="3360"/>
              <a:ext cx="23" cy="23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nl-NL" sz="2200"/>
            </a:p>
          </p:txBody>
        </p:sp>
        <p:sp>
          <p:nvSpPr>
            <p:cNvPr id="3170" name="Oval 284"/>
            <p:cNvSpPr>
              <a:spLocks noChangeAspect="1" noChangeArrowheads="1"/>
            </p:cNvSpPr>
            <p:nvPr/>
          </p:nvSpPr>
          <p:spPr bwMode="auto">
            <a:xfrm>
              <a:off x="2256" y="3408"/>
              <a:ext cx="23" cy="23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nl-NL" sz="2200"/>
            </a:p>
          </p:txBody>
        </p:sp>
        <p:sp>
          <p:nvSpPr>
            <p:cNvPr id="3171" name="Oval 285"/>
            <p:cNvSpPr>
              <a:spLocks noChangeAspect="1" noChangeArrowheads="1"/>
            </p:cNvSpPr>
            <p:nvPr/>
          </p:nvSpPr>
          <p:spPr bwMode="auto">
            <a:xfrm>
              <a:off x="2251" y="3609"/>
              <a:ext cx="23" cy="23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nl-NL" sz="2200"/>
            </a:p>
          </p:txBody>
        </p:sp>
        <p:sp>
          <p:nvSpPr>
            <p:cNvPr id="3172" name="Oval 286"/>
            <p:cNvSpPr>
              <a:spLocks noChangeAspect="1" noChangeArrowheads="1"/>
            </p:cNvSpPr>
            <p:nvPr/>
          </p:nvSpPr>
          <p:spPr bwMode="auto">
            <a:xfrm>
              <a:off x="2299" y="3561"/>
              <a:ext cx="23" cy="23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nl-NL" sz="2200"/>
            </a:p>
          </p:txBody>
        </p:sp>
        <p:grpSp>
          <p:nvGrpSpPr>
            <p:cNvPr id="3173" name="Group 287"/>
            <p:cNvGrpSpPr>
              <a:grpSpLocks noChangeAspect="1"/>
            </p:cNvGrpSpPr>
            <p:nvPr/>
          </p:nvGrpSpPr>
          <p:grpSpPr bwMode="auto">
            <a:xfrm>
              <a:off x="2252" y="3467"/>
              <a:ext cx="47" cy="106"/>
              <a:chOff x="2016" y="1056"/>
              <a:chExt cx="432" cy="96"/>
            </a:xfrm>
          </p:grpSpPr>
          <p:sp>
            <p:nvSpPr>
              <p:cNvPr id="3188" name="Line 288"/>
              <p:cNvSpPr>
                <a:spLocks noChangeAspect="1" noChangeShapeType="1"/>
              </p:cNvSpPr>
              <p:nvPr/>
            </p:nvSpPr>
            <p:spPr bwMode="auto">
              <a:xfrm>
                <a:off x="2016" y="1056"/>
                <a:ext cx="288" cy="4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89" name="Line 289"/>
              <p:cNvSpPr>
                <a:spLocks noChangeAspect="1" noChangeShapeType="1"/>
              </p:cNvSpPr>
              <p:nvPr/>
            </p:nvSpPr>
            <p:spPr bwMode="auto">
              <a:xfrm flipH="1">
                <a:off x="2160" y="1104"/>
                <a:ext cx="1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90" name="Line 290"/>
              <p:cNvSpPr>
                <a:spLocks noChangeAspect="1" noChangeShapeType="1"/>
              </p:cNvSpPr>
              <p:nvPr/>
            </p:nvSpPr>
            <p:spPr bwMode="auto">
              <a:xfrm>
                <a:off x="2160" y="1104"/>
                <a:ext cx="288" cy="4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3174" name="Group 291"/>
            <p:cNvGrpSpPr>
              <a:grpSpLocks noChangeAspect="1"/>
            </p:cNvGrpSpPr>
            <p:nvPr/>
          </p:nvGrpSpPr>
          <p:grpSpPr bwMode="auto">
            <a:xfrm>
              <a:off x="2160" y="3504"/>
              <a:ext cx="96" cy="96"/>
              <a:chOff x="2016" y="1056"/>
              <a:chExt cx="432" cy="96"/>
            </a:xfrm>
          </p:grpSpPr>
          <p:sp>
            <p:nvSpPr>
              <p:cNvPr id="3185" name="Line 292"/>
              <p:cNvSpPr>
                <a:spLocks noChangeAspect="1" noChangeShapeType="1"/>
              </p:cNvSpPr>
              <p:nvPr/>
            </p:nvSpPr>
            <p:spPr bwMode="auto">
              <a:xfrm>
                <a:off x="2016" y="1056"/>
                <a:ext cx="288" cy="4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86" name="Line 293"/>
              <p:cNvSpPr>
                <a:spLocks noChangeAspect="1" noChangeShapeType="1"/>
              </p:cNvSpPr>
              <p:nvPr/>
            </p:nvSpPr>
            <p:spPr bwMode="auto">
              <a:xfrm flipH="1">
                <a:off x="2160" y="1104"/>
                <a:ext cx="1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87" name="Line 294"/>
              <p:cNvSpPr>
                <a:spLocks noChangeAspect="1" noChangeShapeType="1"/>
              </p:cNvSpPr>
              <p:nvPr/>
            </p:nvSpPr>
            <p:spPr bwMode="auto">
              <a:xfrm>
                <a:off x="2160" y="1104"/>
                <a:ext cx="288" cy="4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3175" name="Oval 295"/>
            <p:cNvSpPr>
              <a:spLocks noChangeAspect="1" noChangeArrowheads="1"/>
            </p:cNvSpPr>
            <p:nvPr/>
          </p:nvSpPr>
          <p:spPr bwMode="auto">
            <a:xfrm>
              <a:off x="2064" y="3456"/>
              <a:ext cx="23" cy="23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nl-NL" sz="2200"/>
            </a:p>
          </p:txBody>
        </p:sp>
        <p:sp>
          <p:nvSpPr>
            <p:cNvPr id="3176" name="Oval 296"/>
            <p:cNvSpPr>
              <a:spLocks noChangeAspect="1" noChangeArrowheads="1"/>
            </p:cNvSpPr>
            <p:nvPr/>
          </p:nvSpPr>
          <p:spPr bwMode="auto">
            <a:xfrm>
              <a:off x="2208" y="3456"/>
              <a:ext cx="23" cy="23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nl-NL" sz="2200"/>
            </a:p>
          </p:txBody>
        </p:sp>
        <p:grpSp>
          <p:nvGrpSpPr>
            <p:cNvPr id="3177" name="Group 297"/>
            <p:cNvGrpSpPr>
              <a:grpSpLocks noChangeAspect="1"/>
            </p:cNvGrpSpPr>
            <p:nvPr/>
          </p:nvGrpSpPr>
          <p:grpSpPr bwMode="auto">
            <a:xfrm rot="-2498013">
              <a:off x="2156" y="3364"/>
              <a:ext cx="58" cy="70"/>
              <a:chOff x="2016" y="1056"/>
              <a:chExt cx="432" cy="96"/>
            </a:xfrm>
          </p:grpSpPr>
          <p:sp>
            <p:nvSpPr>
              <p:cNvPr id="3182" name="Line 298"/>
              <p:cNvSpPr>
                <a:spLocks noChangeAspect="1" noChangeShapeType="1"/>
              </p:cNvSpPr>
              <p:nvPr/>
            </p:nvSpPr>
            <p:spPr bwMode="auto">
              <a:xfrm>
                <a:off x="2016" y="1056"/>
                <a:ext cx="288" cy="4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83" name="Line 299"/>
              <p:cNvSpPr>
                <a:spLocks noChangeAspect="1" noChangeShapeType="1"/>
              </p:cNvSpPr>
              <p:nvPr/>
            </p:nvSpPr>
            <p:spPr bwMode="auto">
              <a:xfrm flipH="1">
                <a:off x="2160" y="1104"/>
                <a:ext cx="1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84" name="Line 300"/>
              <p:cNvSpPr>
                <a:spLocks noChangeAspect="1" noChangeShapeType="1"/>
              </p:cNvSpPr>
              <p:nvPr/>
            </p:nvSpPr>
            <p:spPr bwMode="auto">
              <a:xfrm>
                <a:off x="2160" y="1104"/>
                <a:ext cx="288" cy="4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3178" name="Group 301"/>
            <p:cNvGrpSpPr>
              <a:grpSpLocks noChangeAspect="1"/>
            </p:cNvGrpSpPr>
            <p:nvPr/>
          </p:nvGrpSpPr>
          <p:grpSpPr bwMode="auto">
            <a:xfrm rot="-2537388">
              <a:off x="2112" y="3456"/>
              <a:ext cx="96" cy="48"/>
              <a:chOff x="2016" y="1056"/>
              <a:chExt cx="432" cy="96"/>
            </a:xfrm>
          </p:grpSpPr>
          <p:sp>
            <p:nvSpPr>
              <p:cNvPr id="3179" name="Line 302"/>
              <p:cNvSpPr>
                <a:spLocks noChangeAspect="1" noChangeShapeType="1"/>
              </p:cNvSpPr>
              <p:nvPr/>
            </p:nvSpPr>
            <p:spPr bwMode="auto">
              <a:xfrm>
                <a:off x="2016" y="1056"/>
                <a:ext cx="288" cy="4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80" name="Line 303"/>
              <p:cNvSpPr>
                <a:spLocks noChangeAspect="1" noChangeShapeType="1"/>
              </p:cNvSpPr>
              <p:nvPr/>
            </p:nvSpPr>
            <p:spPr bwMode="auto">
              <a:xfrm flipH="1">
                <a:off x="2160" y="1104"/>
                <a:ext cx="1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81" name="Line 304"/>
              <p:cNvSpPr>
                <a:spLocks noChangeAspect="1" noChangeShapeType="1"/>
              </p:cNvSpPr>
              <p:nvPr/>
            </p:nvSpPr>
            <p:spPr bwMode="auto">
              <a:xfrm>
                <a:off x="2160" y="1104"/>
                <a:ext cx="288" cy="4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</p:grpSp>
      <p:sp>
        <p:nvSpPr>
          <p:cNvPr id="3141" name="Freeform 306"/>
          <p:cNvSpPr>
            <a:spLocks noChangeAspect="1"/>
          </p:cNvSpPr>
          <p:nvPr/>
        </p:nvSpPr>
        <p:spPr bwMode="auto">
          <a:xfrm>
            <a:off x="3019425" y="3451225"/>
            <a:ext cx="1098550" cy="904875"/>
          </a:xfrm>
          <a:custGeom>
            <a:avLst/>
            <a:gdLst>
              <a:gd name="T0" fmla="*/ 157799 w 752"/>
              <a:gd name="T1" fmla="*/ 385823 h 619"/>
              <a:gd name="T2" fmla="*/ 157799 w 752"/>
              <a:gd name="T3" fmla="*/ 86226 h 619"/>
              <a:gd name="T4" fmla="*/ 271766 w 752"/>
              <a:gd name="T5" fmla="*/ 14615 h 619"/>
              <a:gd name="T6" fmla="*/ 314138 w 752"/>
              <a:gd name="T7" fmla="*/ 0 h 619"/>
              <a:gd name="T8" fmla="*/ 442715 w 752"/>
              <a:gd name="T9" fmla="*/ 99379 h 619"/>
              <a:gd name="T10" fmla="*/ 527459 w 752"/>
              <a:gd name="T11" fmla="*/ 56997 h 619"/>
              <a:gd name="T12" fmla="*/ 613665 w 752"/>
              <a:gd name="T13" fmla="*/ 29229 h 619"/>
              <a:gd name="T14" fmla="*/ 770003 w 752"/>
              <a:gd name="T15" fmla="*/ 99379 h 619"/>
              <a:gd name="T16" fmla="*/ 870819 w 752"/>
              <a:gd name="T17" fmla="*/ 213372 h 619"/>
              <a:gd name="T18" fmla="*/ 1012547 w 752"/>
              <a:gd name="T19" fmla="*/ 242601 h 619"/>
              <a:gd name="T20" fmla="*/ 1069530 w 752"/>
              <a:gd name="T21" fmla="*/ 328827 h 619"/>
              <a:gd name="T22" fmla="*/ 1098752 w 752"/>
              <a:gd name="T23" fmla="*/ 413591 h 619"/>
              <a:gd name="T24" fmla="*/ 1027158 w 752"/>
              <a:gd name="T25" fmla="*/ 542199 h 619"/>
              <a:gd name="T26" fmla="*/ 1027158 w 752"/>
              <a:gd name="T27" fmla="*/ 727803 h 619"/>
              <a:gd name="T28" fmla="*/ 999397 w 752"/>
              <a:gd name="T29" fmla="*/ 770185 h 619"/>
              <a:gd name="T30" fmla="*/ 913192 w 752"/>
              <a:gd name="T31" fmla="*/ 799414 h 619"/>
              <a:gd name="T32" fmla="*/ 784614 w 752"/>
              <a:gd name="T33" fmla="*/ 784800 h 619"/>
              <a:gd name="T34" fmla="*/ 727631 w 752"/>
              <a:gd name="T35" fmla="*/ 841797 h 619"/>
              <a:gd name="T36" fmla="*/ 641426 w 752"/>
              <a:gd name="T37" fmla="*/ 898793 h 619"/>
              <a:gd name="T38" fmla="*/ 371121 w 752"/>
              <a:gd name="T39" fmla="*/ 841797 h 619"/>
              <a:gd name="T40" fmla="*/ 284916 w 752"/>
              <a:gd name="T41" fmla="*/ 770185 h 619"/>
              <a:gd name="T42" fmla="*/ 56983 w 752"/>
              <a:gd name="T43" fmla="*/ 713189 h 619"/>
              <a:gd name="T44" fmla="*/ 99355 w 752"/>
              <a:gd name="T45" fmla="*/ 556813 h 619"/>
              <a:gd name="T46" fmla="*/ 0 w 752"/>
              <a:gd name="T47" fmla="*/ 442820 h 619"/>
              <a:gd name="T48" fmla="*/ 157799 w 752"/>
              <a:gd name="T49" fmla="*/ 385823 h 619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w 752"/>
              <a:gd name="T76" fmla="*/ 0 h 619"/>
              <a:gd name="T77" fmla="*/ 752 w 752"/>
              <a:gd name="T78" fmla="*/ 619 h 619"/>
            </a:gdLst>
            <a:ahLst/>
            <a:cxnLst>
              <a:cxn ang="T50">
                <a:pos x="T0" y="T1"/>
              </a:cxn>
              <a:cxn ang="T51">
                <a:pos x="T2" y="T3"/>
              </a:cxn>
              <a:cxn ang="T52">
                <a:pos x="T4" y="T5"/>
              </a:cxn>
              <a:cxn ang="T53">
                <a:pos x="T6" y="T7"/>
              </a:cxn>
              <a:cxn ang="T54">
                <a:pos x="T8" y="T9"/>
              </a:cxn>
              <a:cxn ang="T55">
                <a:pos x="T10" y="T11"/>
              </a:cxn>
              <a:cxn ang="T56">
                <a:pos x="T12" y="T13"/>
              </a:cxn>
              <a:cxn ang="T57">
                <a:pos x="T14" y="T15"/>
              </a:cxn>
              <a:cxn ang="T58">
                <a:pos x="T16" y="T17"/>
              </a:cxn>
              <a:cxn ang="T59">
                <a:pos x="T18" y="T19"/>
              </a:cxn>
              <a:cxn ang="T60">
                <a:pos x="T20" y="T21"/>
              </a:cxn>
              <a:cxn ang="T61">
                <a:pos x="T22" y="T23"/>
              </a:cxn>
              <a:cxn ang="T62">
                <a:pos x="T24" y="T25"/>
              </a:cxn>
              <a:cxn ang="T63">
                <a:pos x="T26" y="T27"/>
              </a:cxn>
              <a:cxn ang="T64">
                <a:pos x="T28" y="T29"/>
              </a:cxn>
              <a:cxn ang="T65">
                <a:pos x="T30" y="T31"/>
              </a:cxn>
              <a:cxn ang="T66">
                <a:pos x="T32" y="T33"/>
              </a:cxn>
              <a:cxn ang="T67">
                <a:pos x="T34" y="T35"/>
              </a:cxn>
              <a:cxn ang="T68">
                <a:pos x="T36" y="T37"/>
              </a:cxn>
              <a:cxn ang="T69">
                <a:pos x="T38" y="T39"/>
              </a:cxn>
              <a:cxn ang="T70">
                <a:pos x="T40" y="T41"/>
              </a:cxn>
              <a:cxn ang="T71">
                <a:pos x="T42" y="T43"/>
              </a:cxn>
              <a:cxn ang="T72">
                <a:pos x="T44" y="T45"/>
              </a:cxn>
              <a:cxn ang="T73">
                <a:pos x="T46" y="T47"/>
              </a:cxn>
              <a:cxn ang="T74">
                <a:pos x="T48" y="T49"/>
              </a:cxn>
            </a:cxnLst>
            <a:rect l="T75" t="T76" r="T77" b="T78"/>
            <a:pathLst>
              <a:path w="752" h="619">
                <a:moveTo>
                  <a:pt x="108" y="264"/>
                </a:moveTo>
                <a:cubicBezTo>
                  <a:pt x="100" y="194"/>
                  <a:pt x="75" y="126"/>
                  <a:pt x="108" y="59"/>
                </a:cubicBezTo>
                <a:cubicBezTo>
                  <a:pt x="130" y="14"/>
                  <a:pt x="129" y="29"/>
                  <a:pt x="186" y="10"/>
                </a:cubicBezTo>
                <a:cubicBezTo>
                  <a:pt x="196" y="7"/>
                  <a:pt x="215" y="0"/>
                  <a:pt x="215" y="0"/>
                </a:cubicBezTo>
                <a:cubicBezTo>
                  <a:pt x="280" y="11"/>
                  <a:pt x="283" y="11"/>
                  <a:pt x="303" y="68"/>
                </a:cubicBezTo>
                <a:cubicBezTo>
                  <a:pt x="403" y="37"/>
                  <a:pt x="254" y="86"/>
                  <a:pt x="361" y="39"/>
                </a:cubicBezTo>
                <a:cubicBezTo>
                  <a:pt x="380" y="31"/>
                  <a:pt x="420" y="20"/>
                  <a:pt x="420" y="20"/>
                </a:cubicBezTo>
                <a:cubicBezTo>
                  <a:pt x="473" y="30"/>
                  <a:pt x="490" y="31"/>
                  <a:pt x="527" y="68"/>
                </a:cubicBezTo>
                <a:cubicBezTo>
                  <a:pt x="561" y="169"/>
                  <a:pt x="527" y="164"/>
                  <a:pt x="596" y="146"/>
                </a:cubicBezTo>
                <a:cubicBezTo>
                  <a:pt x="629" y="151"/>
                  <a:pt x="670" y="142"/>
                  <a:pt x="693" y="166"/>
                </a:cubicBezTo>
                <a:cubicBezTo>
                  <a:pt x="710" y="183"/>
                  <a:pt x="719" y="205"/>
                  <a:pt x="732" y="225"/>
                </a:cubicBezTo>
                <a:cubicBezTo>
                  <a:pt x="743" y="242"/>
                  <a:pt x="752" y="283"/>
                  <a:pt x="752" y="283"/>
                </a:cubicBezTo>
                <a:cubicBezTo>
                  <a:pt x="728" y="355"/>
                  <a:pt x="747" y="327"/>
                  <a:pt x="703" y="371"/>
                </a:cubicBezTo>
                <a:cubicBezTo>
                  <a:pt x="722" y="426"/>
                  <a:pt x="730" y="444"/>
                  <a:pt x="703" y="498"/>
                </a:cubicBezTo>
                <a:cubicBezTo>
                  <a:pt x="698" y="508"/>
                  <a:pt x="694" y="521"/>
                  <a:pt x="684" y="527"/>
                </a:cubicBezTo>
                <a:cubicBezTo>
                  <a:pt x="666" y="538"/>
                  <a:pt x="625" y="547"/>
                  <a:pt x="625" y="547"/>
                </a:cubicBezTo>
                <a:cubicBezTo>
                  <a:pt x="596" y="544"/>
                  <a:pt x="567" y="537"/>
                  <a:pt x="537" y="537"/>
                </a:cubicBezTo>
                <a:cubicBezTo>
                  <a:pt x="495" y="537"/>
                  <a:pt x="515" y="551"/>
                  <a:pt x="498" y="576"/>
                </a:cubicBezTo>
                <a:cubicBezTo>
                  <a:pt x="477" y="607"/>
                  <a:pt x="470" y="605"/>
                  <a:pt x="439" y="615"/>
                </a:cubicBezTo>
                <a:cubicBezTo>
                  <a:pt x="352" y="608"/>
                  <a:pt x="316" y="619"/>
                  <a:pt x="254" y="576"/>
                </a:cubicBezTo>
                <a:cubicBezTo>
                  <a:pt x="230" y="504"/>
                  <a:pt x="254" y="512"/>
                  <a:pt x="195" y="527"/>
                </a:cubicBezTo>
                <a:cubicBezTo>
                  <a:pt x="133" y="520"/>
                  <a:pt x="89" y="522"/>
                  <a:pt x="39" y="488"/>
                </a:cubicBezTo>
                <a:cubicBezTo>
                  <a:pt x="22" y="439"/>
                  <a:pt x="10" y="401"/>
                  <a:pt x="68" y="381"/>
                </a:cubicBezTo>
                <a:cubicBezTo>
                  <a:pt x="35" y="358"/>
                  <a:pt x="13" y="342"/>
                  <a:pt x="0" y="303"/>
                </a:cubicBezTo>
                <a:cubicBezTo>
                  <a:pt x="18" y="232"/>
                  <a:pt x="36" y="254"/>
                  <a:pt x="108" y="264"/>
                </a:cubicBezTo>
                <a:close/>
              </a:path>
            </a:pathLst>
          </a:custGeom>
          <a:gradFill rotWithShape="1">
            <a:gsLst>
              <a:gs pos="0">
                <a:srgbClr val="CCFF33"/>
              </a:gs>
              <a:gs pos="100000">
                <a:srgbClr val="5E7618"/>
              </a:gs>
            </a:gsLst>
            <a:lin ang="5400000" scaled="1"/>
          </a:gradFill>
          <a:ln w="9525">
            <a:solidFill>
              <a:srgbClr val="C7C6D8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42" name="Line 307"/>
          <p:cNvSpPr>
            <a:spLocks noChangeAspect="1" noChangeShapeType="1"/>
          </p:cNvSpPr>
          <p:nvPr/>
        </p:nvSpPr>
        <p:spPr bwMode="auto">
          <a:xfrm flipH="1">
            <a:off x="3440113" y="2049463"/>
            <a:ext cx="420687" cy="18208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143" name="Freeform 308"/>
          <p:cNvSpPr>
            <a:spLocks noChangeAspect="1"/>
          </p:cNvSpPr>
          <p:nvPr/>
        </p:nvSpPr>
        <p:spPr bwMode="auto">
          <a:xfrm>
            <a:off x="5892800" y="2889250"/>
            <a:ext cx="1403350" cy="976313"/>
          </a:xfrm>
          <a:custGeom>
            <a:avLst/>
            <a:gdLst>
              <a:gd name="T0" fmla="*/ 454482 w 244"/>
              <a:gd name="T1" fmla="*/ 260902 h 217"/>
              <a:gd name="T2" fmla="*/ 621317 w 244"/>
              <a:gd name="T3" fmla="*/ 17993 h 217"/>
              <a:gd name="T4" fmla="*/ 759388 w 244"/>
              <a:gd name="T5" fmla="*/ 8997 h 217"/>
              <a:gd name="T6" fmla="*/ 903211 w 244"/>
              <a:gd name="T7" fmla="*/ 35987 h 217"/>
              <a:gd name="T8" fmla="*/ 966494 w 244"/>
              <a:gd name="T9" fmla="*/ 98963 h 217"/>
              <a:gd name="T10" fmla="*/ 1179352 w 244"/>
              <a:gd name="T11" fmla="*/ 152943 h 217"/>
              <a:gd name="T12" fmla="*/ 1311670 w 244"/>
              <a:gd name="T13" fmla="*/ 260902 h 217"/>
              <a:gd name="T14" fmla="*/ 1282905 w 244"/>
              <a:gd name="T15" fmla="*/ 395852 h 217"/>
              <a:gd name="T16" fmla="*/ 1380705 w 244"/>
              <a:gd name="T17" fmla="*/ 440835 h 217"/>
              <a:gd name="T18" fmla="*/ 1403717 w 244"/>
              <a:gd name="T19" fmla="*/ 503812 h 217"/>
              <a:gd name="T20" fmla="*/ 1369199 w 244"/>
              <a:gd name="T21" fmla="*/ 679246 h 217"/>
              <a:gd name="T22" fmla="*/ 1196611 w 244"/>
              <a:gd name="T23" fmla="*/ 805199 h 217"/>
              <a:gd name="T24" fmla="*/ 1075800 w 244"/>
              <a:gd name="T25" fmla="*/ 791704 h 217"/>
              <a:gd name="T26" fmla="*/ 1006764 w 244"/>
              <a:gd name="T27" fmla="*/ 854680 h 217"/>
              <a:gd name="T28" fmla="*/ 759388 w 244"/>
              <a:gd name="T29" fmla="*/ 976135 h 217"/>
              <a:gd name="T30" fmla="*/ 431470 w 244"/>
              <a:gd name="T31" fmla="*/ 872674 h 217"/>
              <a:gd name="T32" fmla="*/ 368188 w 244"/>
              <a:gd name="T33" fmla="*/ 787206 h 217"/>
              <a:gd name="T34" fmla="*/ 195600 w 244"/>
              <a:gd name="T35" fmla="*/ 746721 h 217"/>
              <a:gd name="T36" fmla="*/ 40271 w 244"/>
              <a:gd name="T37" fmla="*/ 692741 h 217"/>
              <a:gd name="T38" fmla="*/ 0 w 244"/>
              <a:gd name="T39" fmla="*/ 629765 h 217"/>
              <a:gd name="T40" fmla="*/ 120812 w 244"/>
              <a:gd name="T41" fmla="*/ 517307 h 217"/>
              <a:gd name="T42" fmla="*/ 178341 w 244"/>
              <a:gd name="T43" fmla="*/ 530802 h 217"/>
              <a:gd name="T44" fmla="*/ 120812 w 244"/>
              <a:gd name="T45" fmla="*/ 449832 h 217"/>
              <a:gd name="T46" fmla="*/ 258882 w 244"/>
              <a:gd name="T47" fmla="*/ 260902 h 217"/>
              <a:gd name="T48" fmla="*/ 454482 w 244"/>
              <a:gd name="T49" fmla="*/ 260902 h 217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w 244"/>
              <a:gd name="T76" fmla="*/ 0 h 217"/>
              <a:gd name="T77" fmla="*/ 244 w 244"/>
              <a:gd name="T78" fmla="*/ 217 h 217"/>
            </a:gdLst>
            <a:ahLst/>
            <a:cxnLst>
              <a:cxn ang="T50">
                <a:pos x="T0" y="T1"/>
              </a:cxn>
              <a:cxn ang="T51">
                <a:pos x="T2" y="T3"/>
              </a:cxn>
              <a:cxn ang="T52">
                <a:pos x="T4" y="T5"/>
              </a:cxn>
              <a:cxn ang="T53">
                <a:pos x="T6" y="T7"/>
              </a:cxn>
              <a:cxn ang="T54">
                <a:pos x="T8" y="T9"/>
              </a:cxn>
              <a:cxn ang="T55">
                <a:pos x="T10" y="T11"/>
              </a:cxn>
              <a:cxn ang="T56">
                <a:pos x="T12" y="T13"/>
              </a:cxn>
              <a:cxn ang="T57">
                <a:pos x="T14" y="T15"/>
              </a:cxn>
              <a:cxn ang="T58">
                <a:pos x="T16" y="T17"/>
              </a:cxn>
              <a:cxn ang="T59">
                <a:pos x="T18" y="T19"/>
              </a:cxn>
              <a:cxn ang="T60">
                <a:pos x="T20" y="T21"/>
              </a:cxn>
              <a:cxn ang="T61">
                <a:pos x="T22" y="T23"/>
              </a:cxn>
              <a:cxn ang="T62">
                <a:pos x="T24" y="T25"/>
              </a:cxn>
              <a:cxn ang="T63">
                <a:pos x="T26" y="T27"/>
              </a:cxn>
              <a:cxn ang="T64">
                <a:pos x="T28" y="T29"/>
              </a:cxn>
              <a:cxn ang="T65">
                <a:pos x="T30" y="T31"/>
              </a:cxn>
              <a:cxn ang="T66">
                <a:pos x="T32" y="T33"/>
              </a:cxn>
              <a:cxn ang="T67">
                <a:pos x="T34" y="T35"/>
              </a:cxn>
              <a:cxn ang="T68">
                <a:pos x="T36" y="T37"/>
              </a:cxn>
              <a:cxn ang="T69">
                <a:pos x="T38" y="T39"/>
              </a:cxn>
              <a:cxn ang="T70">
                <a:pos x="T40" y="T41"/>
              </a:cxn>
              <a:cxn ang="T71">
                <a:pos x="T42" y="T43"/>
              </a:cxn>
              <a:cxn ang="T72">
                <a:pos x="T44" y="T45"/>
              </a:cxn>
              <a:cxn ang="T73">
                <a:pos x="T46" y="T47"/>
              </a:cxn>
              <a:cxn ang="T74">
                <a:pos x="T48" y="T49"/>
              </a:cxn>
            </a:cxnLst>
            <a:rect l="T75" t="T76" r="T77" b="T78"/>
            <a:pathLst>
              <a:path w="244" h="217">
                <a:moveTo>
                  <a:pt x="79" y="58"/>
                </a:moveTo>
                <a:cubicBezTo>
                  <a:pt x="81" y="33"/>
                  <a:pt x="79" y="9"/>
                  <a:pt x="108" y="4"/>
                </a:cubicBezTo>
                <a:cubicBezTo>
                  <a:pt x="117" y="0"/>
                  <a:pt x="121" y="1"/>
                  <a:pt x="132" y="2"/>
                </a:cubicBezTo>
                <a:cubicBezTo>
                  <a:pt x="140" y="4"/>
                  <a:pt x="149" y="7"/>
                  <a:pt x="157" y="8"/>
                </a:cubicBezTo>
                <a:cubicBezTo>
                  <a:pt x="163" y="12"/>
                  <a:pt x="165" y="15"/>
                  <a:pt x="168" y="22"/>
                </a:cubicBezTo>
                <a:cubicBezTo>
                  <a:pt x="171" y="42"/>
                  <a:pt x="176" y="32"/>
                  <a:pt x="205" y="34"/>
                </a:cubicBezTo>
                <a:cubicBezTo>
                  <a:pt x="217" y="36"/>
                  <a:pt x="223" y="47"/>
                  <a:pt x="228" y="58"/>
                </a:cubicBezTo>
                <a:cubicBezTo>
                  <a:pt x="230" y="70"/>
                  <a:pt x="236" y="80"/>
                  <a:pt x="223" y="88"/>
                </a:cubicBezTo>
                <a:cubicBezTo>
                  <a:pt x="231" y="90"/>
                  <a:pt x="233" y="94"/>
                  <a:pt x="240" y="98"/>
                </a:cubicBezTo>
                <a:cubicBezTo>
                  <a:pt x="241" y="103"/>
                  <a:pt x="243" y="107"/>
                  <a:pt x="244" y="112"/>
                </a:cubicBezTo>
                <a:cubicBezTo>
                  <a:pt x="243" y="126"/>
                  <a:pt x="243" y="138"/>
                  <a:pt x="238" y="151"/>
                </a:cubicBezTo>
                <a:cubicBezTo>
                  <a:pt x="236" y="163"/>
                  <a:pt x="221" y="177"/>
                  <a:pt x="208" y="179"/>
                </a:cubicBezTo>
                <a:cubicBezTo>
                  <a:pt x="201" y="178"/>
                  <a:pt x="194" y="174"/>
                  <a:pt x="187" y="176"/>
                </a:cubicBezTo>
                <a:cubicBezTo>
                  <a:pt x="185" y="176"/>
                  <a:pt x="177" y="189"/>
                  <a:pt x="175" y="190"/>
                </a:cubicBezTo>
                <a:cubicBezTo>
                  <a:pt x="161" y="200"/>
                  <a:pt x="145" y="207"/>
                  <a:pt x="132" y="217"/>
                </a:cubicBezTo>
                <a:cubicBezTo>
                  <a:pt x="110" y="215"/>
                  <a:pt x="87" y="215"/>
                  <a:pt x="75" y="194"/>
                </a:cubicBezTo>
                <a:cubicBezTo>
                  <a:pt x="76" y="178"/>
                  <a:pt x="81" y="177"/>
                  <a:pt x="64" y="175"/>
                </a:cubicBezTo>
                <a:cubicBezTo>
                  <a:pt x="54" y="172"/>
                  <a:pt x="44" y="168"/>
                  <a:pt x="34" y="166"/>
                </a:cubicBezTo>
                <a:cubicBezTo>
                  <a:pt x="26" y="163"/>
                  <a:pt x="16" y="156"/>
                  <a:pt x="7" y="154"/>
                </a:cubicBezTo>
                <a:cubicBezTo>
                  <a:pt x="3" y="149"/>
                  <a:pt x="1" y="146"/>
                  <a:pt x="0" y="140"/>
                </a:cubicBezTo>
                <a:cubicBezTo>
                  <a:pt x="2" y="127"/>
                  <a:pt x="7" y="117"/>
                  <a:pt x="21" y="115"/>
                </a:cubicBezTo>
                <a:cubicBezTo>
                  <a:pt x="24" y="116"/>
                  <a:pt x="29" y="120"/>
                  <a:pt x="31" y="118"/>
                </a:cubicBezTo>
                <a:cubicBezTo>
                  <a:pt x="34" y="115"/>
                  <a:pt x="22" y="102"/>
                  <a:pt x="21" y="100"/>
                </a:cubicBezTo>
                <a:cubicBezTo>
                  <a:pt x="14" y="79"/>
                  <a:pt x="25" y="61"/>
                  <a:pt x="45" y="58"/>
                </a:cubicBezTo>
                <a:cubicBezTo>
                  <a:pt x="50" y="56"/>
                  <a:pt x="98" y="51"/>
                  <a:pt x="79" y="58"/>
                </a:cubicBezTo>
                <a:close/>
              </a:path>
            </a:pathLst>
          </a:custGeom>
          <a:gradFill rotWithShape="1">
            <a:gsLst>
              <a:gs pos="0">
                <a:srgbClr val="5E7618"/>
              </a:gs>
              <a:gs pos="100000">
                <a:srgbClr val="CCFF33"/>
              </a:gs>
            </a:gsLst>
            <a:lin ang="5400000" scaled="1"/>
          </a:gradFill>
          <a:ln w="9525">
            <a:solidFill>
              <a:srgbClr val="C7C6D8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44" name="Freeform 309"/>
          <p:cNvSpPr>
            <a:spLocks noChangeAspect="1"/>
          </p:cNvSpPr>
          <p:nvPr/>
        </p:nvSpPr>
        <p:spPr bwMode="auto">
          <a:xfrm>
            <a:off x="4700588" y="3870325"/>
            <a:ext cx="1119187" cy="901700"/>
          </a:xfrm>
          <a:custGeom>
            <a:avLst/>
            <a:gdLst>
              <a:gd name="T0" fmla="*/ 31665 w 1025"/>
              <a:gd name="T1" fmla="*/ 269933 h 618"/>
              <a:gd name="T2" fmla="*/ 192171 w 1025"/>
              <a:gd name="T3" fmla="*/ 0 h 618"/>
              <a:gd name="T4" fmla="*/ 298084 w 1025"/>
              <a:gd name="T5" fmla="*/ 99218 h 618"/>
              <a:gd name="T6" fmla="*/ 383251 w 1025"/>
              <a:gd name="T7" fmla="*/ 27723 h 618"/>
              <a:gd name="T8" fmla="*/ 416007 w 1025"/>
              <a:gd name="T9" fmla="*/ 13132 h 618"/>
              <a:gd name="T10" fmla="*/ 554676 w 1025"/>
              <a:gd name="T11" fmla="*/ 56905 h 618"/>
              <a:gd name="T12" fmla="*/ 586341 w 1025"/>
              <a:gd name="T13" fmla="*/ 84628 h 618"/>
              <a:gd name="T14" fmla="*/ 607087 w 1025"/>
              <a:gd name="T15" fmla="*/ 126941 h 618"/>
              <a:gd name="T16" fmla="*/ 650762 w 1025"/>
              <a:gd name="T17" fmla="*/ 113809 h 618"/>
              <a:gd name="T18" fmla="*/ 745756 w 1025"/>
              <a:gd name="T19" fmla="*/ 27723 h 618"/>
              <a:gd name="T20" fmla="*/ 948846 w 1025"/>
              <a:gd name="T21" fmla="*/ 84628 h 618"/>
              <a:gd name="T22" fmla="*/ 980511 w 1025"/>
              <a:gd name="T23" fmla="*/ 126941 h 618"/>
              <a:gd name="T24" fmla="*/ 991429 w 1025"/>
              <a:gd name="T25" fmla="*/ 269933 h 618"/>
              <a:gd name="T26" fmla="*/ 1055851 w 1025"/>
              <a:gd name="T27" fmla="*/ 299115 h 618"/>
              <a:gd name="T28" fmla="*/ 1119180 w 1025"/>
              <a:gd name="T29" fmla="*/ 482961 h 618"/>
              <a:gd name="T30" fmla="*/ 1065677 w 1025"/>
              <a:gd name="T31" fmla="*/ 611361 h 618"/>
              <a:gd name="T32" fmla="*/ 1002348 w 1025"/>
              <a:gd name="T33" fmla="*/ 640543 h 618"/>
              <a:gd name="T34" fmla="*/ 969592 w 1025"/>
              <a:gd name="T35" fmla="*/ 655134 h 618"/>
              <a:gd name="T36" fmla="*/ 917181 w 1025"/>
              <a:gd name="T37" fmla="*/ 754352 h 618"/>
              <a:gd name="T38" fmla="*/ 725010 w 1025"/>
              <a:gd name="T39" fmla="*/ 868162 h 618"/>
              <a:gd name="T40" fmla="*/ 501174 w 1025"/>
              <a:gd name="T41" fmla="*/ 712038 h 618"/>
              <a:gd name="T42" fmla="*/ 416007 w 1025"/>
              <a:gd name="T43" fmla="*/ 796666 h 618"/>
              <a:gd name="T44" fmla="*/ 245674 w 1025"/>
              <a:gd name="T45" fmla="*/ 783534 h 618"/>
              <a:gd name="T46" fmla="*/ 212917 w 1025"/>
              <a:gd name="T47" fmla="*/ 768943 h 618"/>
              <a:gd name="T48" fmla="*/ 181253 w 1025"/>
              <a:gd name="T49" fmla="*/ 598229 h 618"/>
              <a:gd name="T50" fmla="*/ 53502 w 1025"/>
              <a:gd name="T51" fmla="*/ 583638 h 618"/>
              <a:gd name="T52" fmla="*/ 21838 w 1025"/>
              <a:gd name="T53" fmla="*/ 554456 h 618"/>
              <a:gd name="T54" fmla="*/ 0 w 1025"/>
              <a:gd name="T55" fmla="*/ 469829 h 618"/>
              <a:gd name="T56" fmla="*/ 21838 w 1025"/>
              <a:gd name="T57" fmla="*/ 326837 h 618"/>
              <a:gd name="T58" fmla="*/ 42583 w 1025"/>
              <a:gd name="T59" fmla="*/ 284524 h 618"/>
              <a:gd name="T60" fmla="*/ 31665 w 1025"/>
              <a:gd name="T61" fmla="*/ 269933 h 618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w 1025"/>
              <a:gd name="T94" fmla="*/ 0 h 618"/>
              <a:gd name="T95" fmla="*/ 1025 w 1025"/>
              <a:gd name="T96" fmla="*/ 618 h 618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T93" t="T94" r="T95" b="T96"/>
            <a:pathLst>
              <a:path w="1025" h="618">
                <a:moveTo>
                  <a:pt x="29" y="185"/>
                </a:moveTo>
                <a:cubicBezTo>
                  <a:pt x="58" y="100"/>
                  <a:pt x="83" y="28"/>
                  <a:pt x="176" y="0"/>
                </a:cubicBezTo>
                <a:cubicBezTo>
                  <a:pt x="234" y="9"/>
                  <a:pt x="255" y="11"/>
                  <a:pt x="273" y="68"/>
                </a:cubicBezTo>
                <a:cubicBezTo>
                  <a:pt x="304" y="22"/>
                  <a:pt x="282" y="42"/>
                  <a:pt x="351" y="19"/>
                </a:cubicBezTo>
                <a:cubicBezTo>
                  <a:pt x="361" y="16"/>
                  <a:pt x="381" y="9"/>
                  <a:pt x="381" y="9"/>
                </a:cubicBezTo>
                <a:cubicBezTo>
                  <a:pt x="426" y="17"/>
                  <a:pt x="465" y="28"/>
                  <a:pt x="508" y="39"/>
                </a:cubicBezTo>
                <a:cubicBezTo>
                  <a:pt x="518" y="45"/>
                  <a:pt x="529" y="50"/>
                  <a:pt x="537" y="58"/>
                </a:cubicBezTo>
                <a:cubicBezTo>
                  <a:pt x="545" y="66"/>
                  <a:pt x="545" y="83"/>
                  <a:pt x="556" y="87"/>
                </a:cubicBezTo>
                <a:cubicBezTo>
                  <a:pt x="569" y="91"/>
                  <a:pt x="583" y="81"/>
                  <a:pt x="596" y="78"/>
                </a:cubicBezTo>
                <a:cubicBezTo>
                  <a:pt x="625" y="48"/>
                  <a:pt x="644" y="32"/>
                  <a:pt x="683" y="19"/>
                </a:cubicBezTo>
                <a:cubicBezTo>
                  <a:pt x="748" y="27"/>
                  <a:pt x="807" y="37"/>
                  <a:pt x="869" y="58"/>
                </a:cubicBezTo>
                <a:cubicBezTo>
                  <a:pt x="879" y="68"/>
                  <a:pt x="894" y="74"/>
                  <a:pt x="898" y="87"/>
                </a:cubicBezTo>
                <a:cubicBezTo>
                  <a:pt x="908" y="118"/>
                  <a:pt x="891" y="157"/>
                  <a:pt x="908" y="185"/>
                </a:cubicBezTo>
                <a:cubicBezTo>
                  <a:pt x="918" y="203"/>
                  <a:pt x="967" y="205"/>
                  <a:pt x="967" y="205"/>
                </a:cubicBezTo>
                <a:cubicBezTo>
                  <a:pt x="1003" y="258"/>
                  <a:pt x="1005" y="274"/>
                  <a:pt x="1025" y="331"/>
                </a:cubicBezTo>
                <a:cubicBezTo>
                  <a:pt x="1012" y="370"/>
                  <a:pt x="1014" y="398"/>
                  <a:pt x="976" y="419"/>
                </a:cubicBezTo>
                <a:cubicBezTo>
                  <a:pt x="958" y="429"/>
                  <a:pt x="937" y="432"/>
                  <a:pt x="918" y="439"/>
                </a:cubicBezTo>
                <a:cubicBezTo>
                  <a:pt x="908" y="442"/>
                  <a:pt x="888" y="449"/>
                  <a:pt x="888" y="449"/>
                </a:cubicBezTo>
                <a:cubicBezTo>
                  <a:pt x="814" y="398"/>
                  <a:pt x="868" y="476"/>
                  <a:pt x="840" y="517"/>
                </a:cubicBezTo>
                <a:cubicBezTo>
                  <a:pt x="813" y="558"/>
                  <a:pt x="712" y="583"/>
                  <a:pt x="664" y="595"/>
                </a:cubicBezTo>
                <a:cubicBezTo>
                  <a:pt x="483" y="583"/>
                  <a:pt x="504" y="618"/>
                  <a:pt x="459" y="488"/>
                </a:cubicBezTo>
                <a:cubicBezTo>
                  <a:pt x="433" y="526"/>
                  <a:pt x="419" y="521"/>
                  <a:pt x="381" y="546"/>
                </a:cubicBezTo>
                <a:cubicBezTo>
                  <a:pt x="329" y="543"/>
                  <a:pt x="277" y="542"/>
                  <a:pt x="225" y="537"/>
                </a:cubicBezTo>
                <a:cubicBezTo>
                  <a:pt x="215" y="536"/>
                  <a:pt x="201" y="536"/>
                  <a:pt x="195" y="527"/>
                </a:cubicBezTo>
                <a:cubicBezTo>
                  <a:pt x="180" y="505"/>
                  <a:pt x="170" y="435"/>
                  <a:pt x="166" y="410"/>
                </a:cubicBezTo>
                <a:cubicBezTo>
                  <a:pt x="124" y="423"/>
                  <a:pt x="91" y="411"/>
                  <a:pt x="49" y="400"/>
                </a:cubicBezTo>
                <a:cubicBezTo>
                  <a:pt x="39" y="393"/>
                  <a:pt x="26" y="390"/>
                  <a:pt x="20" y="380"/>
                </a:cubicBezTo>
                <a:cubicBezTo>
                  <a:pt x="9" y="363"/>
                  <a:pt x="0" y="322"/>
                  <a:pt x="0" y="322"/>
                </a:cubicBezTo>
                <a:cubicBezTo>
                  <a:pt x="4" y="294"/>
                  <a:pt x="6" y="253"/>
                  <a:pt x="20" y="224"/>
                </a:cubicBezTo>
                <a:cubicBezTo>
                  <a:pt x="25" y="214"/>
                  <a:pt x="36" y="206"/>
                  <a:pt x="39" y="195"/>
                </a:cubicBezTo>
                <a:cubicBezTo>
                  <a:pt x="40" y="190"/>
                  <a:pt x="32" y="188"/>
                  <a:pt x="29" y="185"/>
                </a:cubicBezTo>
                <a:close/>
              </a:path>
            </a:pathLst>
          </a:custGeom>
          <a:gradFill rotWithShape="1">
            <a:gsLst>
              <a:gs pos="0">
                <a:srgbClr val="99FF66"/>
              </a:gs>
              <a:gs pos="50000">
                <a:srgbClr val="47762F"/>
              </a:gs>
              <a:gs pos="100000">
                <a:srgbClr val="99FF66"/>
              </a:gs>
            </a:gsLst>
            <a:lin ang="5400000" scaled="1"/>
          </a:gradFill>
          <a:ln w="9525">
            <a:solidFill>
              <a:srgbClr val="C7C6D8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45" name="Line 310"/>
          <p:cNvSpPr>
            <a:spLocks noChangeAspect="1" noChangeShapeType="1"/>
          </p:cNvSpPr>
          <p:nvPr/>
        </p:nvSpPr>
        <p:spPr bwMode="auto">
          <a:xfrm>
            <a:off x="4911725" y="2049463"/>
            <a:ext cx="279400" cy="21717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146" name="Line 311"/>
          <p:cNvSpPr>
            <a:spLocks noChangeAspect="1" noChangeShapeType="1"/>
          </p:cNvSpPr>
          <p:nvPr/>
        </p:nvSpPr>
        <p:spPr bwMode="auto">
          <a:xfrm>
            <a:off x="5260975" y="2049463"/>
            <a:ext cx="1820863" cy="14017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147" name="Line 312"/>
          <p:cNvSpPr>
            <a:spLocks noChangeAspect="1" noChangeShapeType="1"/>
          </p:cNvSpPr>
          <p:nvPr/>
        </p:nvSpPr>
        <p:spPr bwMode="auto">
          <a:xfrm flipH="1" flipV="1">
            <a:off x="3790950" y="4221163"/>
            <a:ext cx="69850" cy="2794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48" name="Freeform 314"/>
          <p:cNvSpPr>
            <a:spLocks noChangeAspect="1"/>
          </p:cNvSpPr>
          <p:nvPr/>
        </p:nvSpPr>
        <p:spPr bwMode="auto">
          <a:xfrm>
            <a:off x="3305175" y="4430713"/>
            <a:ext cx="1249363" cy="769937"/>
          </a:xfrm>
          <a:custGeom>
            <a:avLst/>
            <a:gdLst>
              <a:gd name="T0" fmla="*/ 197754 w 860"/>
              <a:gd name="T1" fmla="*/ 305167 h 669"/>
              <a:gd name="T2" fmla="*/ 191938 w 860"/>
              <a:gd name="T3" fmla="*/ 157765 h 669"/>
              <a:gd name="T4" fmla="*/ 331529 w 860"/>
              <a:gd name="T5" fmla="*/ 47214 h 669"/>
              <a:gd name="T6" fmla="*/ 401325 w 860"/>
              <a:gd name="T7" fmla="*/ 74852 h 669"/>
              <a:gd name="T8" fmla="*/ 482753 w 860"/>
              <a:gd name="T9" fmla="*/ 33396 h 669"/>
              <a:gd name="T10" fmla="*/ 558365 w 860"/>
              <a:gd name="T11" fmla="*/ 5758 h 669"/>
              <a:gd name="T12" fmla="*/ 697956 w 860"/>
              <a:gd name="T13" fmla="*/ 14970 h 669"/>
              <a:gd name="T14" fmla="*/ 750303 w 860"/>
              <a:gd name="T15" fmla="*/ 42608 h 669"/>
              <a:gd name="T16" fmla="*/ 773568 w 860"/>
              <a:gd name="T17" fmla="*/ 116309 h 669"/>
              <a:gd name="T18" fmla="*/ 878262 w 860"/>
              <a:gd name="T19" fmla="*/ 97884 h 669"/>
              <a:gd name="T20" fmla="*/ 948057 w 860"/>
              <a:gd name="T21" fmla="*/ 102490 h 669"/>
              <a:gd name="T22" fmla="*/ 1012037 w 860"/>
              <a:gd name="T23" fmla="*/ 148553 h 669"/>
              <a:gd name="T24" fmla="*/ 1052751 w 860"/>
              <a:gd name="T25" fmla="*/ 194616 h 669"/>
              <a:gd name="T26" fmla="*/ 1058567 w 860"/>
              <a:gd name="T27" fmla="*/ 249891 h 669"/>
              <a:gd name="T28" fmla="*/ 1023669 w 860"/>
              <a:gd name="T29" fmla="*/ 272923 h 669"/>
              <a:gd name="T30" fmla="*/ 1041118 w 860"/>
              <a:gd name="T31" fmla="*/ 268316 h 669"/>
              <a:gd name="T32" fmla="*/ 1064383 w 860"/>
              <a:gd name="T33" fmla="*/ 263710 h 669"/>
              <a:gd name="T34" fmla="*/ 1116730 w 860"/>
              <a:gd name="T35" fmla="*/ 268316 h 669"/>
              <a:gd name="T36" fmla="*/ 1192342 w 860"/>
              <a:gd name="T37" fmla="*/ 342017 h 669"/>
              <a:gd name="T38" fmla="*/ 1203975 w 860"/>
              <a:gd name="T39" fmla="*/ 369655 h 669"/>
              <a:gd name="T40" fmla="*/ 1046934 w 860"/>
              <a:gd name="T41" fmla="*/ 503237 h 669"/>
              <a:gd name="T42" fmla="*/ 1110914 w 860"/>
              <a:gd name="T43" fmla="*/ 540087 h 669"/>
              <a:gd name="T44" fmla="*/ 1017853 w 860"/>
              <a:gd name="T45" fmla="*/ 728945 h 669"/>
              <a:gd name="T46" fmla="*/ 936425 w 860"/>
              <a:gd name="T47" fmla="*/ 747371 h 669"/>
              <a:gd name="T48" fmla="*/ 727038 w 860"/>
              <a:gd name="T49" fmla="*/ 673670 h 669"/>
              <a:gd name="T50" fmla="*/ 674691 w 860"/>
              <a:gd name="T51" fmla="*/ 696701 h 669"/>
              <a:gd name="T52" fmla="*/ 540916 w 860"/>
              <a:gd name="T53" fmla="*/ 724339 h 669"/>
              <a:gd name="T54" fmla="*/ 395509 w 860"/>
              <a:gd name="T55" fmla="*/ 719733 h 669"/>
              <a:gd name="T56" fmla="*/ 261734 w 860"/>
              <a:gd name="T57" fmla="*/ 673670 h 669"/>
              <a:gd name="T58" fmla="*/ 250101 w 860"/>
              <a:gd name="T59" fmla="*/ 567725 h 669"/>
              <a:gd name="T60" fmla="*/ 0 w 860"/>
              <a:gd name="T61" fmla="*/ 461781 h 669"/>
              <a:gd name="T62" fmla="*/ 63979 w 860"/>
              <a:gd name="T63" fmla="*/ 328198 h 669"/>
              <a:gd name="T64" fmla="*/ 209387 w 860"/>
              <a:gd name="T65" fmla="*/ 300560 h 669"/>
              <a:gd name="T66" fmla="*/ 197754 w 860"/>
              <a:gd name="T67" fmla="*/ 305167 h 669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w 860"/>
              <a:gd name="T103" fmla="*/ 0 h 669"/>
              <a:gd name="T104" fmla="*/ 860 w 860"/>
              <a:gd name="T105" fmla="*/ 669 h 669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T102" t="T103" r="T104" b="T105"/>
            <a:pathLst>
              <a:path w="860" h="669">
                <a:moveTo>
                  <a:pt x="136" y="265"/>
                </a:moveTo>
                <a:cubicBezTo>
                  <a:pt x="124" y="218"/>
                  <a:pt x="126" y="196"/>
                  <a:pt x="132" y="137"/>
                </a:cubicBezTo>
                <a:cubicBezTo>
                  <a:pt x="138" y="79"/>
                  <a:pt x="174" y="52"/>
                  <a:pt x="228" y="41"/>
                </a:cubicBezTo>
                <a:cubicBezTo>
                  <a:pt x="251" y="45"/>
                  <a:pt x="263" y="45"/>
                  <a:pt x="276" y="65"/>
                </a:cubicBezTo>
                <a:cubicBezTo>
                  <a:pt x="296" y="51"/>
                  <a:pt x="309" y="38"/>
                  <a:pt x="332" y="29"/>
                </a:cubicBezTo>
                <a:cubicBezTo>
                  <a:pt x="345" y="10"/>
                  <a:pt x="363" y="9"/>
                  <a:pt x="384" y="5"/>
                </a:cubicBezTo>
                <a:cubicBezTo>
                  <a:pt x="416" y="7"/>
                  <a:pt x="451" y="0"/>
                  <a:pt x="480" y="13"/>
                </a:cubicBezTo>
                <a:cubicBezTo>
                  <a:pt x="493" y="19"/>
                  <a:pt x="516" y="37"/>
                  <a:pt x="516" y="37"/>
                </a:cubicBezTo>
                <a:cubicBezTo>
                  <a:pt x="528" y="61"/>
                  <a:pt x="529" y="71"/>
                  <a:pt x="532" y="101"/>
                </a:cubicBezTo>
                <a:cubicBezTo>
                  <a:pt x="556" y="95"/>
                  <a:pt x="580" y="91"/>
                  <a:pt x="604" y="85"/>
                </a:cubicBezTo>
                <a:cubicBezTo>
                  <a:pt x="620" y="86"/>
                  <a:pt x="637" y="83"/>
                  <a:pt x="652" y="89"/>
                </a:cubicBezTo>
                <a:cubicBezTo>
                  <a:pt x="670" y="96"/>
                  <a:pt x="681" y="117"/>
                  <a:pt x="696" y="129"/>
                </a:cubicBezTo>
                <a:cubicBezTo>
                  <a:pt x="701" y="145"/>
                  <a:pt x="714" y="155"/>
                  <a:pt x="724" y="169"/>
                </a:cubicBezTo>
                <a:cubicBezTo>
                  <a:pt x="728" y="185"/>
                  <a:pt x="737" y="200"/>
                  <a:pt x="728" y="217"/>
                </a:cubicBezTo>
                <a:cubicBezTo>
                  <a:pt x="723" y="226"/>
                  <a:pt x="704" y="227"/>
                  <a:pt x="704" y="237"/>
                </a:cubicBezTo>
                <a:cubicBezTo>
                  <a:pt x="704" y="241"/>
                  <a:pt x="712" y="234"/>
                  <a:pt x="716" y="233"/>
                </a:cubicBezTo>
                <a:cubicBezTo>
                  <a:pt x="721" y="231"/>
                  <a:pt x="727" y="230"/>
                  <a:pt x="732" y="229"/>
                </a:cubicBezTo>
                <a:cubicBezTo>
                  <a:pt x="744" y="230"/>
                  <a:pt x="756" y="230"/>
                  <a:pt x="768" y="233"/>
                </a:cubicBezTo>
                <a:cubicBezTo>
                  <a:pt x="790" y="239"/>
                  <a:pt x="808" y="280"/>
                  <a:pt x="820" y="297"/>
                </a:cubicBezTo>
                <a:cubicBezTo>
                  <a:pt x="823" y="305"/>
                  <a:pt x="825" y="313"/>
                  <a:pt x="828" y="321"/>
                </a:cubicBezTo>
                <a:cubicBezTo>
                  <a:pt x="860" y="418"/>
                  <a:pt x="786" y="430"/>
                  <a:pt x="720" y="437"/>
                </a:cubicBezTo>
                <a:cubicBezTo>
                  <a:pt x="732" y="455"/>
                  <a:pt x="749" y="454"/>
                  <a:pt x="764" y="469"/>
                </a:cubicBezTo>
                <a:cubicBezTo>
                  <a:pt x="785" y="533"/>
                  <a:pt x="736" y="585"/>
                  <a:pt x="700" y="633"/>
                </a:cubicBezTo>
                <a:cubicBezTo>
                  <a:pt x="691" y="645"/>
                  <a:pt x="656" y="647"/>
                  <a:pt x="644" y="649"/>
                </a:cubicBezTo>
                <a:cubicBezTo>
                  <a:pt x="541" y="645"/>
                  <a:pt x="521" y="669"/>
                  <a:pt x="500" y="585"/>
                </a:cubicBezTo>
                <a:cubicBezTo>
                  <a:pt x="487" y="589"/>
                  <a:pt x="477" y="601"/>
                  <a:pt x="464" y="605"/>
                </a:cubicBezTo>
                <a:cubicBezTo>
                  <a:pt x="431" y="616"/>
                  <a:pt x="407" y="625"/>
                  <a:pt x="372" y="629"/>
                </a:cubicBezTo>
                <a:cubicBezTo>
                  <a:pt x="339" y="628"/>
                  <a:pt x="305" y="628"/>
                  <a:pt x="272" y="625"/>
                </a:cubicBezTo>
                <a:cubicBezTo>
                  <a:pt x="240" y="622"/>
                  <a:pt x="210" y="595"/>
                  <a:pt x="180" y="585"/>
                </a:cubicBezTo>
                <a:cubicBezTo>
                  <a:pt x="159" y="553"/>
                  <a:pt x="158" y="534"/>
                  <a:pt x="172" y="493"/>
                </a:cubicBezTo>
                <a:cubicBezTo>
                  <a:pt x="105" y="486"/>
                  <a:pt x="19" y="479"/>
                  <a:pt x="0" y="401"/>
                </a:cubicBezTo>
                <a:cubicBezTo>
                  <a:pt x="3" y="362"/>
                  <a:pt x="2" y="306"/>
                  <a:pt x="44" y="285"/>
                </a:cubicBezTo>
                <a:cubicBezTo>
                  <a:pt x="71" y="272"/>
                  <a:pt x="114" y="261"/>
                  <a:pt x="144" y="261"/>
                </a:cubicBezTo>
                <a:cubicBezTo>
                  <a:pt x="147" y="261"/>
                  <a:pt x="139" y="264"/>
                  <a:pt x="136" y="265"/>
                </a:cubicBezTo>
                <a:close/>
              </a:path>
            </a:pathLst>
          </a:custGeom>
          <a:solidFill>
            <a:srgbClr val="FF9966"/>
          </a:solidFill>
          <a:ln w="9525">
            <a:solidFill>
              <a:srgbClr val="FF505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49" name="Oval 315"/>
          <p:cNvSpPr>
            <a:spLocks noChangeAspect="1" noChangeArrowheads="1"/>
          </p:cNvSpPr>
          <p:nvPr/>
        </p:nvSpPr>
        <p:spPr bwMode="auto">
          <a:xfrm>
            <a:off x="3937000" y="4570413"/>
            <a:ext cx="69850" cy="71437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eaLnBrk="0" hangingPunct="0"/>
            <a:endParaRPr lang="nl-NL" sz="2200"/>
          </a:p>
        </p:txBody>
      </p:sp>
      <p:sp>
        <p:nvSpPr>
          <p:cNvPr id="3150" name="Oval 316"/>
          <p:cNvSpPr>
            <a:spLocks noChangeAspect="1" noChangeArrowheads="1"/>
          </p:cNvSpPr>
          <p:nvPr/>
        </p:nvSpPr>
        <p:spPr bwMode="auto">
          <a:xfrm>
            <a:off x="3656013" y="4711700"/>
            <a:ext cx="69850" cy="6985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eaLnBrk="0" hangingPunct="0"/>
            <a:endParaRPr lang="nl-NL" sz="2200"/>
          </a:p>
        </p:txBody>
      </p:sp>
      <p:sp>
        <p:nvSpPr>
          <p:cNvPr id="3151" name="Oval 317"/>
          <p:cNvSpPr>
            <a:spLocks noChangeAspect="1" noChangeArrowheads="1"/>
          </p:cNvSpPr>
          <p:nvPr/>
        </p:nvSpPr>
        <p:spPr bwMode="auto">
          <a:xfrm>
            <a:off x="4076700" y="4921250"/>
            <a:ext cx="69850" cy="6985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eaLnBrk="0" hangingPunct="0"/>
            <a:endParaRPr lang="nl-NL" sz="2200"/>
          </a:p>
        </p:txBody>
      </p:sp>
      <p:sp>
        <p:nvSpPr>
          <p:cNvPr id="3152" name="Oval 318"/>
          <p:cNvSpPr>
            <a:spLocks noChangeAspect="1" noChangeArrowheads="1"/>
          </p:cNvSpPr>
          <p:nvPr/>
        </p:nvSpPr>
        <p:spPr bwMode="auto">
          <a:xfrm>
            <a:off x="4216400" y="4711700"/>
            <a:ext cx="69850" cy="6985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eaLnBrk="0" hangingPunct="0"/>
            <a:endParaRPr lang="nl-NL" sz="2200"/>
          </a:p>
        </p:txBody>
      </p:sp>
      <p:sp>
        <p:nvSpPr>
          <p:cNvPr id="3153" name="Oval 319"/>
          <p:cNvSpPr>
            <a:spLocks noChangeAspect="1" noChangeArrowheads="1"/>
          </p:cNvSpPr>
          <p:nvPr/>
        </p:nvSpPr>
        <p:spPr bwMode="auto">
          <a:xfrm>
            <a:off x="3795713" y="5060950"/>
            <a:ext cx="69850" cy="6985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eaLnBrk="0" hangingPunct="0"/>
            <a:endParaRPr lang="nl-NL" sz="2200"/>
          </a:p>
        </p:txBody>
      </p:sp>
      <p:sp>
        <p:nvSpPr>
          <p:cNvPr id="3154" name="Line 320"/>
          <p:cNvSpPr>
            <a:spLocks noChangeAspect="1" noChangeShapeType="1"/>
          </p:cNvSpPr>
          <p:nvPr/>
        </p:nvSpPr>
        <p:spPr bwMode="auto">
          <a:xfrm flipV="1">
            <a:off x="3725863" y="4641850"/>
            <a:ext cx="211137" cy="6985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55" name="Line 321"/>
          <p:cNvSpPr>
            <a:spLocks noChangeAspect="1" noChangeShapeType="1"/>
          </p:cNvSpPr>
          <p:nvPr/>
        </p:nvSpPr>
        <p:spPr bwMode="auto">
          <a:xfrm flipV="1">
            <a:off x="3865563" y="4991100"/>
            <a:ext cx="211137" cy="6985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56" name="Line 322"/>
          <p:cNvSpPr>
            <a:spLocks noChangeAspect="1" noChangeShapeType="1"/>
          </p:cNvSpPr>
          <p:nvPr/>
        </p:nvSpPr>
        <p:spPr bwMode="auto">
          <a:xfrm>
            <a:off x="4006850" y="4641850"/>
            <a:ext cx="209550" cy="6985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57" name="Line 323"/>
          <p:cNvSpPr>
            <a:spLocks noChangeAspect="1" noChangeShapeType="1"/>
          </p:cNvSpPr>
          <p:nvPr/>
        </p:nvSpPr>
        <p:spPr bwMode="auto">
          <a:xfrm>
            <a:off x="3725863" y="4781550"/>
            <a:ext cx="350837" cy="1397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58" name="Line 324"/>
          <p:cNvSpPr>
            <a:spLocks noChangeAspect="1" noChangeShapeType="1"/>
          </p:cNvSpPr>
          <p:nvPr/>
        </p:nvSpPr>
        <p:spPr bwMode="auto">
          <a:xfrm>
            <a:off x="3656013" y="4781550"/>
            <a:ext cx="139700" cy="2794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59" name="Line 325"/>
          <p:cNvSpPr>
            <a:spLocks noChangeAspect="1" noChangeShapeType="1"/>
          </p:cNvSpPr>
          <p:nvPr/>
        </p:nvSpPr>
        <p:spPr bwMode="auto">
          <a:xfrm flipV="1">
            <a:off x="4146550" y="4781550"/>
            <a:ext cx="69850" cy="1397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pic>
        <p:nvPicPr>
          <p:cNvPr id="3160" name="Picture 329" descr="Machovka_car_Mitsubishi.png"/>
          <p:cNvPicPr>
            <a:picLocks noChangeAspect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7956550" y="3429000"/>
            <a:ext cx="700088" cy="344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61" name="Picture 330" descr="vochito.png"/>
          <p:cNvPicPr>
            <a:picLocks noChangeAspect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7092950" y="4076700"/>
            <a:ext cx="554038" cy="411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62" name="Picture 331" descr="Machovka_House.emf"/>
          <p:cNvPicPr>
            <a:picLocks noChangeAspect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395288" y="3860800"/>
            <a:ext cx="973137" cy="65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63" name="Picture 64" descr="C:\Users\martin\Desktop\EPO\clipart\new\JNESS_POLICE_CAR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539750" y="1676400"/>
            <a:ext cx="787400" cy="528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64" name="Picture 333" descr="firefight03.png"/>
          <p:cNvPicPr>
            <a:picLocks noChangeAspect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900113" y="2420938"/>
            <a:ext cx="530225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65" name="Picture 334" descr="philrich123_A380.emf"/>
          <p:cNvPicPr>
            <a:picLocks noChangeAspect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6804025" y="2565400"/>
            <a:ext cx="1157288" cy="47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66" name="Picture 335" descr="Anonymous_Blazer.emf"/>
          <p:cNvPicPr>
            <a:picLocks noChangeAspect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5795963" y="3840163"/>
            <a:ext cx="576262" cy="309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67" name="Picture 336" descr="apartment-icon64x64.png"/>
          <p:cNvPicPr>
            <a:picLocks noChangeAspect="1"/>
          </p:cNvPicPr>
          <p:nvPr/>
        </p:nvPicPr>
        <p:blipFill>
          <a:blip r:embed="rId18" cstate="print"/>
          <a:srcRect/>
          <a:stretch>
            <a:fillRect/>
          </a:stretch>
        </p:blipFill>
        <p:spPr bwMode="auto">
          <a:xfrm>
            <a:off x="3132138" y="4797425"/>
            <a:ext cx="71755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 smtClean="0"/>
              <a:t>Characteristics of Future Networks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Copyright 2011 Delft University of Technology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BBF8D10-1158-4092-970B-8C899FE7D93E}" type="slidenum">
              <a:rPr lang="en-US" smtClean="0"/>
              <a:pPr>
                <a:defRPr/>
              </a:pPr>
              <a:t>13</a:t>
            </a:fld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eaLnBrk="1" hangingPunct="1">
              <a:lnSpc>
                <a:spcPct val="80000"/>
              </a:lnSpc>
            </a:pPr>
            <a:r>
              <a:rPr lang="en-US" sz="2500" smtClean="0"/>
              <a:t>Internet of Things 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200" smtClean="0"/>
              <a:t>Orders of magnitude more communicating devices</a:t>
            </a:r>
          </a:p>
          <a:p>
            <a:pPr eaLnBrk="1" hangingPunct="1">
              <a:lnSpc>
                <a:spcPct val="80000"/>
              </a:lnSpc>
            </a:pPr>
            <a:r>
              <a:rPr lang="en-US" sz="2500" smtClean="0"/>
              <a:t>Huge number of “owners” involved (not operators)</a:t>
            </a:r>
          </a:p>
          <a:p>
            <a:pPr eaLnBrk="1" hangingPunct="1">
              <a:lnSpc>
                <a:spcPct val="80000"/>
              </a:lnSpc>
            </a:pPr>
            <a:r>
              <a:rPr lang="en-US" sz="2500" smtClean="0"/>
              <a:t>Partly unplanned and ad-hoc connected</a:t>
            </a:r>
          </a:p>
          <a:p>
            <a:pPr eaLnBrk="1" hangingPunct="1">
              <a:lnSpc>
                <a:spcPct val="80000"/>
              </a:lnSpc>
            </a:pPr>
            <a:r>
              <a:rPr lang="en-US" sz="2500" smtClean="0"/>
              <a:t>Heterogeneity: 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200" smtClean="0"/>
              <a:t>Capabilities and characteristics of devices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200" smtClean="0"/>
              <a:t>Access technologies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200" smtClean="0"/>
              <a:t>Applications/services, including surge in embedded applications</a:t>
            </a:r>
          </a:p>
          <a:p>
            <a:pPr eaLnBrk="1" hangingPunct="1">
              <a:lnSpc>
                <a:spcPct val="80000"/>
              </a:lnSpc>
            </a:pPr>
            <a:r>
              <a:rPr lang="en-US" sz="2500" smtClean="0"/>
              <a:t>Dynamics</a:t>
            </a:r>
          </a:p>
          <a:p>
            <a:pPr eaLnBrk="1" hangingPunct="1">
              <a:lnSpc>
                <a:spcPct val="80000"/>
              </a:lnSpc>
            </a:pPr>
            <a:endParaRPr lang="en-US" sz="2500" smtClean="0"/>
          </a:p>
          <a:p>
            <a:pPr eaLnBrk="1" hangingPunct="1">
              <a:lnSpc>
                <a:spcPct val="80000"/>
              </a:lnSpc>
            </a:pPr>
            <a:r>
              <a:rPr lang="en-US" sz="2500" smtClean="0"/>
              <a:t>Bound for future network chaos: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200" smtClean="0"/>
              <a:t>Scale, competing entities, spectrum, etc.</a:t>
            </a:r>
            <a:endParaRPr lang="nl-NL" sz="21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 smtClean="0"/>
              <a:t>New and Some Old Concerns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Copyright 2011 Delft University of Technology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3ED9A72-8FB5-4CA4-ACF4-2328832E481A}" type="slidenum">
              <a:rPr lang="en-US" smtClean="0"/>
              <a:pPr>
                <a:defRPr/>
              </a:pPr>
              <a:t>14</a:t>
            </a:fld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eaLnBrk="1" hangingPunct="1">
              <a:lnSpc>
                <a:spcPct val="80000"/>
              </a:lnSpc>
            </a:pPr>
            <a:r>
              <a:rPr lang="en-US" sz="3000" smtClean="0"/>
              <a:t>Manageability</a:t>
            </a:r>
          </a:p>
          <a:p>
            <a:pPr eaLnBrk="1" hangingPunct="1">
              <a:lnSpc>
                <a:spcPct val="80000"/>
              </a:lnSpc>
            </a:pPr>
            <a:r>
              <a:rPr lang="en-US" sz="3000" smtClean="0"/>
              <a:t>Trustworthiness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600" smtClean="0"/>
              <a:t>Security, 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600" smtClean="0"/>
              <a:t>Dependability,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600" smtClean="0"/>
              <a:t>Robustness</a:t>
            </a:r>
          </a:p>
          <a:p>
            <a:pPr eaLnBrk="1" hangingPunct="1">
              <a:lnSpc>
                <a:spcPct val="80000"/>
              </a:lnSpc>
            </a:pPr>
            <a:r>
              <a:rPr lang="en-US" sz="3000" smtClean="0"/>
              <a:t>Ease of use</a:t>
            </a:r>
          </a:p>
          <a:p>
            <a:pPr eaLnBrk="1" hangingPunct="1">
              <a:lnSpc>
                <a:spcPct val="80000"/>
              </a:lnSpc>
            </a:pPr>
            <a:r>
              <a:rPr lang="en-US" sz="3000" smtClean="0"/>
              <a:t>Ease of developing applications/services</a:t>
            </a:r>
          </a:p>
          <a:p>
            <a:pPr eaLnBrk="1" hangingPunct="1">
              <a:lnSpc>
                <a:spcPct val="80000"/>
              </a:lnSpc>
            </a:pPr>
            <a:r>
              <a:rPr lang="en-US" sz="3000" smtClean="0"/>
              <a:t>Spectrum usage</a:t>
            </a:r>
          </a:p>
          <a:p>
            <a:pPr eaLnBrk="1" hangingPunct="1">
              <a:lnSpc>
                <a:spcPct val="80000"/>
              </a:lnSpc>
            </a:pPr>
            <a:r>
              <a:rPr lang="en-US" sz="3000" smtClean="0"/>
              <a:t>Energy concerns</a:t>
            </a:r>
          </a:p>
          <a:p>
            <a:pPr eaLnBrk="1" hangingPunct="1">
              <a:lnSpc>
                <a:spcPct val="80000"/>
              </a:lnSpc>
            </a:pPr>
            <a:r>
              <a:rPr lang="en-US" sz="3000" smtClean="0"/>
              <a:t>Health (Radiation)</a:t>
            </a:r>
          </a:p>
          <a:p>
            <a:pPr eaLnBrk="1" hangingPunct="1">
              <a:lnSpc>
                <a:spcPct val="80000"/>
              </a:lnSpc>
            </a:pPr>
            <a:endParaRPr lang="nl-NL" sz="30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 smtClean="0"/>
              <a:t>Problems we are Facing Now</a:t>
            </a:r>
          </a:p>
        </p:txBody>
      </p:sp>
      <p:sp>
        <p:nvSpPr>
          <p:cNvPr id="31746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An increasing variety of </a:t>
            </a:r>
          </a:p>
          <a:p>
            <a:pPr lvl="1" eaLnBrk="1" hangingPunct="1"/>
            <a:r>
              <a:rPr lang="en-US" smtClean="0"/>
              <a:t>Communication and security protocols, </a:t>
            </a:r>
          </a:p>
          <a:p>
            <a:pPr lvl="1" eaLnBrk="1" hangingPunct="1"/>
            <a:r>
              <a:rPr lang="en-US" smtClean="0"/>
              <a:t>Complex configuration, and a </a:t>
            </a:r>
          </a:p>
          <a:p>
            <a:pPr lvl="1" eaLnBrk="1" hangingPunct="1"/>
            <a:r>
              <a:rPr lang="en-US" smtClean="0"/>
              <a:t>Lack of integration between heterogeneous technologies </a:t>
            </a:r>
          </a:p>
          <a:p>
            <a:pPr eaLnBrk="1" hangingPunct="1"/>
            <a:endParaRPr lang="en-US" smtClean="0"/>
          </a:p>
          <a:p>
            <a:pPr eaLnBrk="1" hangingPunct="1"/>
            <a:r>
              <a:rPr lang="en-US" smtClean="0"/>
              <a:t>…is hampering ubiquitous communication using different devices</a:t>
            </a:r>
            <a:endParaRPr lang="nl-NL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Copyright 2011 Delft University of Technology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C1D8782-C67D-4B6A-9245-84C027410210}" type="slidenum">
              <a:rPr lang="en-US" smtClean="0"/>
              <a:pPr>
                <a:defRPr/>
              </a:pPr>
              <a:t>15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 smtClean="0"/>
              <a:t>User-Centric Networking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Copyright 2011 Delft University of Technology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A9177C4-B044-43F4-960B-DE9C62913454}" type="slidenum">
              <a:rPr lang="en-US" smtClean="0"/>
              <a:pPr>
                <a:defRPr/>
              </a:pPr>
              <a:t>16</a:t>
            </a:fld>
            <a:endParaRPr lang="en-US" dirty="0"/>
          </a:p>
        </p:txBody>
      </p:sp>
      <p:pic>
        <p:nvPicPr>
          <p:cNvPr id="32773" name="Picture 4" descr="multispher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81200" y="1341438"/>
            <a:ext cx="5181600" cy="3741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457200" y="5157788"/>
            <a:ext cx="8229600" cy="869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2400" dirty="0">
                <a:latin typeface="+mj-lt"/>
              </a:rPr>
              <a:t>From Wireless Strategic Initiative – 2000</a:t>
            </a:r>
          </a:p>
          <a:p>
            <a:pPr algn="ctr">
              <a:spcBef>
                <a:spcPct val="50000"/>
              </a:spcBef>
              <a:defRPr/>
            </a:pPr>
            <a:r>
              <a:rPr lang="en-US" dirty="0">
                <a:latin typeface="+mj-lt"/>
              </a:rPr>
              <a:t>(WWRF Book of Visions 2004)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684213" y="1341438"/>
            <a:ext cx="7772400" cy="1366837"/>
          </a:xfrm>
        </p:spPr>
        <p:txBody>
          <a:bodyPr/>
          <a:lstStyle/>
          <a:p>
            <a:pPr eaLnBrk="1" hangingPunct="1">
              <a:defRPr/>
            </a:pPr>
            <a:r>
              <a:rPr lang="nl-NL" dirty="0" smtClean="0"/>
              <a:t>Introduction to</a:t>
            </a:r>
          </a:p>
          <a:p>
            <a:pPr eaLnBrk="1" hangingPunct="1">
              <a:defRPr/>
            </a:pPr>
            <a:r>
              <a:rPr lang="nl-NL" dirty="0" smtClean="0"/>
              <a:t>Personal Networks (PN)</a:t>
            </a:r>
            <a:endParaRPr lang="nl-NL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Copyright 2011 Delft University of Technology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062DB1C3-BDFA-449B-ACF4-A742140CCFE1}" type="slidenum">
              <a:rPr lang="en-US" smtClean="0"/>
              <a:pPr>
                <a:defRPr/>
              </a:pPr>
              <a:t>17</a:t>
            </a:fld>
            <a:endParaRPr lang="en-US" dirty="0"/>
          </a:p>
        </p:txBody>
      </p:sp>
      <p:sp>
        <p:nvSpPr>
          <p:cNvPr id="33797" name="Content Placeholder 8"/>
          <p:cNvSpPr>
            <a:spLocks noGrp="1"/>
          </p:cNvSpPr>
          <p:nvPr>
            <p:ph idx="13"/>
          </p:nvPr>
        </p:nvSpPr>
        <p:spPr>
          <a:xfrm>
            <a:off x="457200" y="3068638"/>
            <a:ext cx="8229600" cy="3057525"/>
          </a:xfrm>
        </p:spPr>
        <p:txBody>
          <a:bodyPr/>
          <a:lstStyle/>
          <a:p>
            <a:pPr lvl="2" eaLnBrk="1" hangingPunct="1"/>
            <a:r>
              <a:rPr lang="nl-NL" smtClean="0"/>
              <a:t>Background and motivation</a:t>
            </a:r>
          </a:p>
          <a:p>
            <a:pPr lvl="2" eaLnBrk="1" hangingPunct="1"/>
            <a:r>
              <a:rPr lang="en-US" b="1" smtClean="0">
                <a:solidFill>
                  <a:srgbClr val="7030A0"/>
                </a:solidFill>
              </a:rPr>
              <a:t>What are PNs? What is their potential?</a:t>
            </a:r>
          </a:p>
          <a:p>
            <a:pPr lvl="2" eaLnBrk="1" hangingPunct="1"/>
            <a:r>
              <a:rPr lang="en-US" smtClean="0"/>
              <a:t>Introduction to PN Federations</a:t>
            </a:r>
          </a:p>
          <a:p>
            <a:pPr lvl="2" eaLnBrk="1" hangingPunct="1"/>
            <a:r>
              <a:rPr lang="en-US" smtClean="0"/>
              <a:t>State-of-the art and emerging solutions</a:t>
            </a:r>
            <a:endParaRPr lang="nl-NL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 smtClean="0"/>
              <a:t>A bit of History and Acknowledgements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eaLnBrk="1" hangingPunct="1">
              <a:lnSpc>
                <a:spcPct val="80000"/>
              </a:lnSpc>
            </a:pPr>
            <a:r>
              <a:rPr lang="en-US" sz="2500" smtClean="0"/>
              <a:t>Concepts presented originated in 2000 at Ericsson Research and TU Delft, The Netherlands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100" smtClean="0"/>
              <a:t>Ignas Niemegeers, Sonia Heemstra de Groot</a:t>
            </a:r>
          </a:p>
          <a:p>
            <a:pPr eaLnBrk="1" hangingPunct="1">
              <a:lnSpc>
                <a:spcPct val="80000"/>
              </a:lnSpc>
            </a:pPr>
            <a:r>
              <a:rPr lang="en-US" sz="2500" smtClean="0"/>
              <a:t>Moped Project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200" smtClean="0"/>
              <a:t>Inspired by the work of Robin Kravetz at University of Illinois</a:t>
            </a:r>
          </a:p>
          <a:p>
            <a:pPr eaLnBrk="1" hangingPunct="1">
              <a:lnSpc>
                <a:spcPct val="80000"/>
              </a:lnSpc>
            </a:pPr>
            <a:r>
              <a:rPr lang="en-US" sz="2500" smtClean="0"/>
              <a:t>Concepts worked out and prototyped in several research projects: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200" smtClean="0"/>
              <a:t>EU FP6 MAGNET and MAGNET-Beyond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200" smtClean="0"/>
              <a:t>Dutch Freeband PNP2008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200" smtClean="0"/>
              <a:t>Many other small projects</a:t>
            </a:r>
          </a:p>
          <a:p>
            <a:pPr eaLnBrk="1" hangingPunct="1">
              <a:lnSpc>
                <a:spcPct val="80000"/>
              </a:lnSpc>
            </a:pPr>
            <a:r>
              <a:rPr lang="en-US" sz="2500" smtClean="0"/>
              <a:t>Parallel to Mobile VCE project in UK: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200" smtClean="0"/>
              <a:t>Personal Distributed Environments (PDE)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200" smtClean="0"/>
              <a:t>By Irvine and Dunlop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Copyright 2011 Delft University of Technology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286F06D-50AC-4CBC-8B31-2845E6D5A621}" type="slidenum">
              <a:rPr lang="en-US" smtClean="0"/>
              <a:pPr>
                <a:defRPr/>
              </a:pPr>
              <a:t>18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 smtClean="0"/>
              <a:t>Personal Network</a:t>
            </a:r>
          </a:p>
        </p:txBody>
      </p:sp>
      <p:sp>
        <p:nvSpPr>
          <p:cNvPr id="35842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en-US" smtClean="0"/>
              <a:t>   </a:t>
            </a:r>
            <a:r>
              <a:rPr lang="en-US" i="1" smtClean="0"/>
              <a:t>A platform that makes ubiquitous communication between personal devices over any network technology and any operating system a reality</a:t>
            </a:r>
            <a:endParaRPr lang="nl-NL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Copyright 2011 Delft University of Technology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92B949A-D2F0-4FD9-AA17-14F2BB5788AB}" type="slidenum">
              <a:rPr lang="en-US" smtClean="0"/>
              <a:pPr>
                <a:defRPr/>
              </a:pPr>
              <a:t>19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 smtClean="0"/>
              <a:t>Acknowledgements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Copyright 2011 Delft University of Technology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29F833-AB8D-4278-A2C3-66AFCD082B50}" type="slidenum">
              <a:rPr lang="en-US"/>
              <a:pPr>
                <a:defRPr/>
              </a:pPr>
              <a:t>2</a:t>
            </a:fld>
            <a:endParaRPr lang="en-US" dirty="0"/>
          </a:p>
        </p:txBody>
      </p:sp>
      <p:pic>
        <p:nvPicPr>
          <p:cNvPr id="1032" name="Picture 15" descr="PNP_200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95963" y="1989138"/>
            <a:ext cx="1655762" cy="1395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3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5650" y="4005263"/>
            <a:ext cx="3429000" cy="665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827088" y="4941888"/>
          <a:ext cx="1825625" cy="935037"/>
        </p:xfrm>
        <a:graphic>
          <a:graphicData uri="http://schemas.openxmlformats.org/presentationml/2006/ole">
            <p:oleObj spid="_x0000_s1026" r:id="rId5" imgW="2249640" imgH="1192320" progId="StaticMetafile">
              <p:embed/>
            </p:oleObj>
          </a:graphicData>
        </a:graphic>
      </p:graphicFrame>
      <p:pic>
        <p:nvPicPr>
          <p:cNvPr id="1034" name="Picture 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364163" y="4005263"/>
            <a:ext cx="2644775" cy="1414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5" name="Picture 4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916238" y="4868863"/>
            <a:ext cx="1223962" cy="104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7" name="Picture 38" descr="TUD_Logo_bl_zw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84213" y="1773238"/>
            <a:ext cx="3457575" cy="1347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 smtClean="0"/>
              <a:t>What are Personal Networks?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Copyright 2011 Delft University of Technology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D60AFCE-53F9-424F-86A3-4210E30DB1B5}" type="slidenum">
              <a:rPr lang="en-US" smtClean="0"/>
              <a:pPr>
                <a:defRPr/>
              </a:pPr>
              <a:t>20</a:t>
            </a:fld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eaLnBrk="1" hangingPunct="1">
              <a:lnSpc>
                <a:spcPct val="80000"/>
              </a:lnSpc>
            </a:pPr>
            <a:r>
              <a:rPr lang="en-US" sz="3000" smtClean="0"/>
              <a:t>Secure personal communication</a:t>
            </a:r>
          </a:p>
          <a:p>
            <a:pPr eaLnBrk="1" hangingPunct="1">
              <a:lnSpc>
                <a:spcPct val="80000"/>
              </a:lnSpc>
            </a:pPr>
            <a:r>
              <a:rPr lang="en-US" sz="3000" smtClean="0"/>
              <a:t>Automatic addressing and network configuration</a:t>
            </a:r>
          </a:p>
          <a:p>
            <a:pPr eaLnBrk="1" hangingPunct="1">
              <a:lnSpc>
                <a:spcPct val="80000"/>
              </a:lnSpc>
            </a:pPr>
            <a:r>
              <a:rPr lang="en-US" sz="3000" smtClean="0"/>
              <a:t>Routing, broadcasting and mobility</a:t>
            </a:r>
          </a:p>
          <a:p>
            <a:pPr eaLnBrk="1" hangingPunct="1">
              <a:lnSpc>
                <a:spcPct val="80000"/>
              </a:lnSpc>
            </a:pPr>
            <a:r>
              <a:rPr lang="en-US" sz="3000" smtClean="0"/>
              <a:t>Discovery, use, and access control of services</a:t>
            </a:r>
          </a:p>
          <a:p>
            <a:pPr eaLnBrk="1" hangingPunct="1">
              <a:lnSpc>
                <a:spcPct val="80000"/>
              </a:lnSpc>
            </a:pPr>
            <a:r>
              <a:rPr lang="en-US" sz="3000" smtClean="0"/>
              <a:t>Personal content management</a:t>
            </a:r>
          </a:p>
          <a:p>
            <a:pPr eaLnBrk="1" hangingPunct="1">
              <a:lnSpc>
                <a:spcPct val="80000"/>
              </a:lnSpc>
            </a:pPr>
            <a:r>
              <a:rPr lang="en-US" sz="3000" smtClean="0"/>
              <a:t>Federations with other PNs</a:t>
            </a:r>
          </a:p>
          <a:p>
            <a:pPr eaLnBrk="1" hangingPunct="1">
              <a:lnSpc>
                <a:spcPct val="80000"/>
              </a:lnSpc>
            </a:pPr>
            <a:endParaRPr lang="en-US" sz="3000" smtClean="0"/>
          </a:p>
          <a:p>
            <a:pPr eaLnBrk="1" hangingPunct="1">
              <a:lnSpc>
                <a:spcPct val="80000"/>
              </a:lnSpc>
            </a:pPr>
            <a:r>
              <a:rPr lang="en-US" sz="3000" smtClean="0"/>
              <a:t>Wireless technology and operating system independent</a:t>
            </a:r>
            <a:endParaRPr lang="nl-NL" sz="30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 smtClean="0"/>
              <a:t>What do PNs offer?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eaLnBrk="1" hangingPunct="1">
              <a:defRPr/>
            </a:pPr>
            <a:r>
              <a:rPr lang="en-US" dirty="0" smtClean="0"/>
              <a:t>Devices belonging to a user self-organize to form a </a:t>
            </a:r>
            <a:r>
              <a:rPr lang="en-US" b="1" dirty="0" smtClean="0">
                <a:solidFill>
                  <a:srgbClr val="7030A0"/>
                </a:solidFill>
              </a:rPr>
              <a:t>geographically distributed secure overlay network </a:t>
            </a:r>
            <a:r>
              <a:rPr lang="en-US" dirty="0" smtClean="0"/>
              <a:t>of personal devices</a:t>
            </a:r>
          </a:p>
          <a:p>
            <a:pPr eaLnBrk="1" hangingPunct="1">
              <a:defRPr/>
            </a:pPr>
            <a:r>
              <a:rPr lang="en-US" dirty="0" smtClean="0"/>
              <a:t>A platform for a multitude of </a:t>
            </a:r>
            <a:r>
              <a:rPr lang="en-US" b="1" dirty="0" smtClean="0">
                <a:solidFill>
                  <a:srgbClr val="7030A0"/>
                </a:solidFill>
              </a:rPr>
              <a:t>personal applications and services</a:t>
            </a:r>
            <a:r>
              <a:rPr lang="en-US" dirty="0" smtClean="0"/>
              <a:t> to support private and professional activities in a person-centric, unobtrusive, dependable and trustworthy way</a:t>
            </a:r>
          </a:p>
          <a:p>
            <a:pPr eaLnBrk="1" hangingPunct="1">
              <a:defRPr/>
            </a:pPr>
            <a:r>
              <a:rPr lang="en-US" dirty="0" smtClean="0"/>
              <a:t>A </a:t>
            </a:r>
            <a:r>
              <a:rPr lang="en-US" b="1" dirty="0" smtClean="0">
                <a:solidFill>
                  <a:srgbClr val="7030A0"/>
                </a:solidFill>
              </a:rPr>
              <a:t>tool to cooperate </a:t>
            </a:r>
            <a:r>
              <a:rPr lang="en-US" dirty="0" smtClean="0"/>
              <a:t>with others through federation and </a:t>
            </a:r>
            <a:r>
              <a:rPr lang="en-US" b="1" dirty="0" smtClean="0">
                <a:solidFill>
                  <a:srgbClr val="7030A0"/>
                </a:solidFill>
              </a:rPr>
              <a:t>interact</a:t>
            </a:r>
            <a:r>
              <a:rPr lang="en-US" dirty="0" smtClean="0"/>
              <a:t> with non-PN systems (Federations of PNs)</a:t>
            </a:r>
          </a:p>
          <a:p>
            <a:pPr eaLnBrk="1" hangingPunct="1">
              <a:defRPr/>
            </a:pPr>
            <a:endParaRPr lang="nl-NL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Copyright 2011 Delft University of Technology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35E1223-F2C8-447B-BB19-D19DAAB68358}" type="slidenum">
              <a:rPr lang="en-US" smtClean="0"/>
              <a:pPr>
                <a:defRPr/>
              </a:pPr>
              <a:t>21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 smtClean="0"/>
              <a:t>What do PNs do?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41438"/>
            <a:ext cx="8229600" cy="1439862"/>
          </a:xfrm>
        </p:spPr>
        <p:txBody>
          <a:bodyPr>
            <a:normAutofit fontScale="85000" lnSpcReduction="20000"/>
          </a:bodyPr>
          <a:lstStyle/>
          <a:p>
            <a:pPr eaLnBrk="1" hangingPunct="1">
              <a:defRPr/>
            </a:pPr>
            <a:r>
              <a:rPr lang="en-US" dirty="0" smtClean="0"/>
              <a:t>Connect personal devices near and far </a:t>
            </a:r>
            <a:r>
              <a:rPr lang="en-US" b="1" dirty="0" smtClean="0">
                <a:solidFill>
                  <a:srgbClr val="7030A0"/>
                </a:solidFill>
              </a:rPr>
              <a:t>automatically and securely </a:t>
            </a:r>
            <a:r>
              <a:rPr lang="en-US" dirty="0" smtClean="0"/>
              <a:t>using any network infrastructure (3G, LTE, </a:t>
            </a:r>
            <a:r>
              <a:rPr lang="en-US" dirty="0" err="1" smtClean="0"/>
              <a:t>WiFi</a:t>
            </a:r>
            <a:r>
              <a:rPr lang="en-US" dirty="0" smtClean="0"/>
              <a:t>, Bluetooth, ADSL, etc…)</a:t>
            </a:r>
          </a:p>
          <a:p>
            <a:pPr eaLnBrk="1" hangingPunct="1">
              <a:defRPr/>
            </a:pPr>
            <a:endParaRPr lang="en-US" dirty="0" smtClean="0"/>
          </a:p>
          <a:p>
            <a:pPr eaLnBrk="1" hangingPunct="1">
              <a:defRPr/>
            </a:pPr>
            <a:endParaRPr lang="nl-NL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Copyright 2011 Delft University of Technology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E04DA58-8E3D-4024-8E4A-E72F10A0E968}" type="slidenum">
              <a:rPr lang="en-US" smtClean="0"/>
              <a:pPr>
                <a:defRPr/>
              </a:pPr>
              <a:t>22</a:t>
            </a:fld>
            <a:endParaRPr lang="en-US" dirty="0"/>
          </a:p>
        </p:txBody>
      </p:sp>
      <p:sp>
        <p:nvSpPr>
          <p:cNvPr id="7" name="AutoShape 3"/>
          <p:cNvSpPr>
            <a:spLocks noChangeArrowheads="1"/>
          </p:cNvSpPr>
          <p:nvPr/>
        </p:nvSpPr>
        <p:spPr bwMode="auto">
          <a:xfrm>
            <a:off x="827088" y="2735263"/>
            <a:ext cx="2892425" cy="3197225"/>
          </a:xfrm>
          <a:prstGeom prst="cloudCallout">
            <a:avLst>
              <a:gd name="adj1" fmla="val 2477"/>
              <a:gd name="adj2" fmla="val 5843"/>
            </a:avLst>
          </a:prstGeom>
          <a:solidFill>
            <a:schemeClr val="accent1">
              <a:lumMod val="75000"/>
            </a:schemeClr>
          </a:solidFill>
          <a:ln w="9360">
            <a:solidFill>
              <a:schemeClr val="accent1">
                <a:lumMod val="75000"/>
              </a:schemeClr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hangingPunct="0">
              <a:defRPr/>
            </a:pPr>
            <a:endParaRPr lang="nl-NL"/>
          </a:p>
        </p:txBody>
      </p:sp>
      <p:sp>
        <p:nvSpPr>
          <p:cNvPr id="158" name="AutoShape 154"/>
          <p:cNvSpPr>
            <a:spLocks noChangeArrowheads="1"/>
          </p:cNvSpPr>
          <p:nvPr/>
        </p:nvSpPr>
        <p:spPr bwMode="auto">
          <a:xfrm>
            <a:off x="6443663" y="2808288"/>
            <a:ext cx="2520950" cy="2662237"/>
          </a:xfrm>
          <a:prstGeom prst="cloudCallout">
            <a:avLst>
              <a:gd name="adj1" fmla="val 17412"/>
              <a:gd name="adj2" fmla="val 11458"/>
            </a:avLst>
          </a:prstGeom>
          <a:solidFill>
            <a:schemeClr val="accent1">
              <a:lumMod val="75000"/>
            </a:schemeClr>
          </a:solidFill>
          <a:ln w="9360">
            <a:solidFill>
              <a:schemeClr val="accent1">
                <a:lumMod val="75000"/>
              </a:schemeClr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hangingPunct="0">
              <a:defRPr/>
            </a:pPr>
            <a:endParaRPr lang="nl-NL"/>
          </a:p>
        </p:txBody>
      </p:sp>
      <p:sp>
        <p:nvSpPr>
          <p:cNvPr id="160" name="AutoShape 156"/>
          <p:cNvSpPr>
            <a:spLocks noChangeArrowheads="1"/>
          </p:cNvSpPr>
          <p:nvPr/>
        </p:nvSpPr>
        <p:spPr bwMode="auto">
          <a:xfrm>
            <a:off x="4021138" y="4897438"/>
            <a:ext cx="2189162" cy="1195387"/>
          </a:xfrm>
          <a:prstGeom prst="cloudCallout">
            <a:avLst>
              <a:gd name="adj1" fmla="val -15588"/>
              <a:gd name="adj2" fmla="val -5676"/>
            </a:avLst>
          </a:prstGeom>
          <a:solidFill>
            <a:schemeClr val="accent1">
              <a:lumMod val="75000"/>
            </a:schemeClr>
          </a:solidFill>
          <a:ln w="9360">
            <a:solidFill>
              <a:schemeClr val="accent1">
                <a:lumMod val="75000"/>
              </a:schemeClr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hangingPunct="0">
              <a:defRPr/>
            </a:pPr>
            <a:endParaRPr lang="nl-NL"/>
          </a:p>
        </p:txBody>
      </p:sp>
      <p:sp>
        <p:nvSpPr>
          <p:cNvPr id="38921" name="Freeform 157"/>
          <p:cNvSpPr>
            <a:spLocks noChangeArrowheads="1"/>
          </p:cNvSpPr>
          <p:nvPr/>
        </p:nvSpPr>
        <p:spPr bwMode="auto">
          <a:xfrm rot="360000">
            <a:off x="3278188" y="3408363"/>
            <a:ext cx="838200" cy="152400"/>
          </a:xfrm>
          <a:custGeom>
            <a:avLst/>
            <a:gdLst>
              <a:gd name="T0" fmla="*/ 0 w 3705"/>
              <a:gd name="T1" fmla="*/ 2147483647 h 568"/>
              <a:gd name="T2" fmla="*/ 2147483647 w 3705"/>
              <a:gd name="T3" fmla="*/ 0 h 568"/>
              <a:gd name="T4" fmla="*/ 2147483647 w 3705"/>
              <a:gd name="T5" fmla="*/ 2147483647 h 568"/>
              <a:gd name="T6" fmla="*/ 2147483647 w 3705"/>
              <a:gd name="T7" fmla="*/ 2147483647 h 568"/>
              <a:gd name="T8" fmla="*/ 2147483647 w 3705"/>
              <a:gd name="T9" fmla="*/ 2147483647 h 568"/>
              <a:gd name="T10" fmla="*/ 2147483647 w 3705"/>
              <a:gd name="T11" fmla="*/ 2147483647 h 568"/>
              <a:gd name="T12" fmla="*/ 2147483647 w 3705"/>
              <a:gd name="T13" fmla="*/ 2147483647 h 568"/>
              <a:gd name="T14" fmla="*/ 0 w 3705"/>
              <a:gd name="T15" fmla="*/ 2147483647 h 568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3705"/>
              <a:gd name="T25" fmla="*/ 0 h 568"/>
              <a:gd name="T26" fmla="*/ 3705 w 3705"/>
              <a:gd name="T27" fmla="*/ 568 h 568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3705" h="568">
                <a:moveTo>
                  <a:pt x="0" y="51"/>
                </a:moveTo>
                <a:lnTo>
                  <a:pt x="2307" y="0"/>
                </a:lnTo>
                <a:lnTo>
                  <a:pt x="1912" y="442"/>
                </a:lnTo>
                <a:lnTo>
                  <a:pt x="3704" y="529"/>
                </a:lnTo>
                <a:lnTo>
                  <a:pt x="1364" y="567"/>
                </a:lnTo>
                <a:lnTo>
                  <a:pt x="1773" y="144"/>
                </a:lnTo>
                <a:lnTo>
                  <a:pt x="22" y="54"/>
                </a:lnTo>
                <a:lnTo>
                  <a:pt x="0" y="51"/>
                </a:lnTo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8922" name="Freeform 158"/>
          <p:cNvSpPr>
            <a:spLocks noChangeArrowheads="1"/>
          </p:cNvSpPr>
          <p:nvPr/>
        </p:nvSpPr>
        <p:spPr bwMode="auto">
          <a:xfrm rot="5400000">
            <a:off x="4902994" y="4709319"/>
            <a:ext cx="485775" cy="188913"/>
          </a:xfrm>
          <a:custGeom>
            <a:avLst/>
            <a:gdLst>
              <a:gd name="T0" fmla="*/ 0 w 3705"/>
              <a:gd name="T1" fmla="*/ 2147483647 h 568"/>
              <a:gd name="T2" fmla="*/ 2147483647 w 3705"/>
              <a:gd name="T3" fmla="*/ 0 h 568"/>
              <a:gd name="T4" fmla="*/ 2147483647 w 3705"/>
              <a:gd name="T5" fmla="*/ 2147483647 h 568"/>
              <a:gd name="T6" fmla="*/ 2147483647 w 3705"/>
              <a:gd name="T7" fmla="*/ 2147483647 h 568"/>
              <a:gd name="T8" fmla="*/ 2147483647 w 3705"/>
              <a:gd name="T9" fmla="*/ 2147483647 h 568"/>
              <a:gd name="T10" fmla="*/ 2147483647 w 3705"/>
              <a:gd name="T11" fmla="*/ 2147483647 h 568"/>
              <a:gd name="T12" fmla="*/ 2147483647 w 3705"/>
              <a:gd name="T13" fmla="*/ 2147483647 h 568"/>
              <a:gd name="T14" fmla="*/ 0 w 3705"/>
              <a:gd name="T15" fmla="*/ 2147483647 h 568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3705"/>
              <a:gd name="T25" fmla="*/ 0 h 568"/>
              <a:gd name="T26" fmla="*/ 3705 w 3705"/>
              <a:gd name="T27" fmla="*/ 568 h 568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3705" h="568">
                <a:moveTo>
                  <a:pt x="0" y="51"/>
                </a:moveTo>
                <a:lnTo>
                  <a:pt x="2307" y="0"/>
                </a:lnTo>
                <a:lnTo>
                  <a:pt x="1912" y="442"/>
                </a:lnTo>
                <a:lnTo>
                  <a:pt x="3704" y="529"/>
                </a:lnTo>
                <a:lnTo>
                  <a:pt x="1364" y="567"/>
                </a:lnTo>
                <a:lnTo>
                  <a:pt x="1773" y="144"/>
                </a:lnTo>
                <a:lnTo>
                  <a:pt x="22" y="54"/>
                </a:lnTo>
                <a:lnTo>
                  <a:pt x="0" y="51"/>
                </a:lnTo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8923" name="Line 159"/>
          <p:cNvSpPr>
            <a:spLocks noChangeShapeType="1"/>
          </p:cNvSpPr>
          <p:nvPr/>
        </p:nvSpPr>
        <p:spPr bwMode="auto">
          <a:xfrm>
            <a:off x="5867400" y="3349625"/>
            <a:ext cx="792163" cy="393700"/>
          </a:xfrm>
          <a:prstGeom prst="line">
            <a:avLst/>
          </a:prstGeom>
          <a:noFill/>
          <a:ln w="3816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8924" name="AutoShape 160"/>
          <p:cNvSpPr>
            <a:spLocks noChangeArrowheads="1"/>
          </p:cNvSpPr>
          <p:nvPr/>
        </p:nvSpPr>
        <p:spPr bwMode="auto">
          <a:xfrm>
            <a:off x="3924300" y="2593975"/>
            <a:ext cx="2362200" cy="1981200"/>
          </a:xfrm>
          <a:prstGeom prst="cloudCallout">
            <a:avLst>
              <a:gd name="adj1" fmla="val 6181"/>
              <a:gd name="adj2" fmla="val -9375"/>
            </a:avLst>
          </a:prstGeom>
          <a:solidFill>
            <a:srgbClr val="FFFF66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eaLnBrk="0" hangingPunct="0"/>
            <a:endParaRPr lang="nl-NL"/>
          </a:p>
        </p:txBody>
      </p:sp>
      <p:sp>
        <p:nvSpPr>
          <p:cNvPr id="38925" name="Text Box 161"/>
          <p:cNvSpPr txBox="1">
            <a:spLocks noChangeArrowheads="1"/>
          </p:cNvSpPr>
          <p:nvPr/>
        </p:nvSpPr>
        <p:spPr bwMode="auto">
          <a:xfrm>
            <a:off x="3995738" y="2771775"/>
            <a:ext cx="2366962" cy="762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algn="ctr" eaLnBrk="0" hangingPunct="0">
              <a:spcBef>
                <a:spcPts val="1500"/>
              </a:spcBef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2200">
                <a:solidFill>
                  <a:srgbClr val="000000"/>
                </a:solidFill>
              </a:rPr>
              <a:t>Network Infrastructure</a:t>
            </a:r>
          </a:p>
        </p:txBody>
      </p:sp>
      <p:sp>
        <p:nvSpPr>
          <p:cNvPr id="38926" name="Freeform 164"/>
          <p:cNvSpPr>
            <a:spLocks noChangeArrowheads="1"/>
          </p:cNvSpPr>
          <p:nvPr/>
        </p:nvSpPr>
        <p:spPr bwMode="auto">
          <a:xfrm rot="600000">
            <a:off x="1698625" y="4819650"/>
            <a:ext cx="762000" cy="152400"/>
          </a:xfrm>
          <a:custGeom>
            <a:avLst/>
            <a:gdLst>
              <a:gd name="T0" fmla="*/ 0 w 3705"/>
              <a:gd name="T1" fmla="*/ 2147483647 h 568"/>
              <a:gd name="T2" fmla="*/ 2147483647 w 3705"/>
              <a:gd name="T3" fmla="*/ 0 h 568"/>
              <a:gd name="T4" fmla="*/ 2147483647 w 3705"/>
              <a:gd name="T5" fmla="*/ 2147483647 h 568"/>
              <a:gd name="T6" fmla="*/ 2147483647 w 3705"/>
              <a:gd name="T7" fmla="*/ 2147483647 h 568"/>
              <a:gd name="T8" fmla="*/ 2147483647 w 3705"/>
              <a:gd name="T9" fmla="*/ 2147483647 h 568"/>
              <a:gd name="T10" fmla="*/ 2147483647 w 3705"/>
              <a:gd name="T11" fmla="*/ 2147483647 h 568"/>
              <a:gd name="T12" fmla="*/ 2147483647 w 3705"/>
              <a:gd name="T13" fmla="*/ 2147483647 h 568"/>
              <a:gd name="T14" fmla="*/ 0 w 3705"/>
              <a:gd name="T15" fmla="*/ 2147483647 h 568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3705"/>
              <a:gd name="T25" fmla="*/ 0 h 568"/>
              <a:gd name="T26" fmla="*/ 3705 w 3705"/>
              <a:gd name="T27" fmla="*/ 568 h 568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3705" h="568">
                <a:moveTo>
                  <a:pt x="0" y="51"/>
                </a:moveTo>
                <a:lnTo>
                  <a:pt x="2307" y="0"/>
                </a:lnTo>
                <a:lnTo>
                  <a:pt x="1912" y="442"/>
                </a:lnTo>
                <a:lnTo>
                  <a:pt x="3704" y="529"/>
                </a:lnTo>
                <a:lnTo>
                  <a:pt x="1364" y="567"/>
                </a:lnTo>
                <a:lnTo>
                  <a:pt x="1773" y="144"/>
                </a:lnTo>
                <a:lnTo>
                  <a:pt x="22" y="54"/>
                </a:lnTo>
                <a:lnTo>
                  <a:pt x="0" y="51"/>
                </a:lnTo>
              </a:path>
            </a:pathLst>
          </a:custGeom>
          <a:solidFill>
            <a:srgbClr val="006600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8927" name="Freeform 165"/>
          <p:cNvSpPr>
            <a:spLocks noChangeArrowheads="1"/>
          </p:cNvSpPr>
          <p:nvPr/>
        </p:nvSpPr>
        <p:spPr bwMode="auto">
          <a:xfrm rot="5940000">
            <a:off x="1151732" y="3929856"/>
            <a:ext cx="641350" cy="125413"/>
          </a:xfrm>
          <a:custGeom>
            <a:avLst/>
            <a:gdLst>
              <a:gd name="T0" fmla="*/ 0 w 3705"/>
              <a:gd name="T1" fmla="*/ 2147483647 h 568"/>
              <a:gd name="T2" fmla="*/ 2147483647 w 3705"/>
              <a:gd name="T3" fmla="*/ 0 h 568"/>
              <a:gd name="T4" fmla="*/ 2147483647 w 3705"/>
              <a:gd name="T5" fmla="*/ 2147483647 h 568"/>
              <a:gd name="T6" fmla="*/ 2147483647 w 3705"/>
              <a:gd name="T7" fmla="*/ 2147483647 h 568"/>
              <a:gd name="T8" fmla="*/ 2147483647 w 3705"/>
              <a:gd name="T9" fmla="*/ 2147483647 h 568"/>
              <a:gd name="T10" fmla="*/ 2147483647 w 3705"/>
              <a:gd name="T11" fmla="*/ 2147483647 h 568"/>
              <a:gd name="T12" fmla="*/ 2147483647 w 3705"/>
              <a:gd name="T13" fmla="*/ 2147483647 h 568"/>
              <a:gd name="T14" fmla="*/ 0 w 3705"/>
              <a:gd name="T15" fmla="*/ 2147483647 h 568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3705"/>
              <a:gd name="T25" fmla="*/ 0 h 568"/>
              <a:gd name="T26" fmla="*/ 3705 w 3705"/>
              <a:gd name="T27" fmla="*/ 568 h 568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3705" h="568">
                <a:moveTo>
                  <a:pt x="0" y="51"/>
                </a:moveTo>
                <a:lnTo>
                  <a:pt x="2307" y="0"/>
                </a:lnTo>
                <a:lnTo>
                  <a:pt x="1912" y="442"/>
                </a:lnTo>
                <a:lnTo>
                  <a:pt x="3704" y="529"/>
                </a:lnTo>
                <a:lnTo>
                  <a:pt x="1364" y="567"/>
                </a:lnTo>
                <a:lnTo>
                  <a:pt x="1773" y="144"/>
                </a:lnTo>
                <a:lnTo>
                  <a:pt x="22" y="54"/>
                </a:lnTo>
                <a:lnTo>
                  <a:pt x="0" y="51"/>
                </a:lnTo>
              </a:path>
            </a:pathLst>
          </a:custGeom>
          <a:solidFill>
            <a:srgbClr val="006600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8928" name="Freeform 166"/>
          <p:cNvSpPr>
            <a:spLocks noChangeArrowheads="1"/>
          </p:cNvSpPr>
          <p:nvPr/>
        </p:nvSpPr>
        <p:spPr bwMode="auto">
          <a:xfrm rot="600000">
            <a:off x="2051050" y="3384550"/>
            <a:ext cx="827088" cy="152400"/>
          </a:xfrm>
          <a:custGeom>
            <a:avLst/>
            <a:gdLst>
              <a:gd name="T0" fmla="*/ 0 w 3705"/>
              <a:gd name="T1" fmla="*/ 2147483647 h 568"/>
              <a:gd name="T2" fmla="*/ 2147483647 w 3705"/>
              <a:gd name="T3" fmla="*/ 0 h 568"/>
              <a:gd name="T4" fmla="*/ 2147483647 w 3705"/>
              <a:gd name="T5" fmla="*/ 2147483647 h 568"/>
              <a:gd name="T6" fmla="*/ 2147483647 w 3705"/>
              <a:gd name="T7" fmla="*/ 2147483647 h 568"/>
              <a:gd name="T8" fmla="*/ 2147483647 w 3705"/>
              <a:gd name="T9" fmla="*/ 2147483647 h 568"/>
              <a:gd name="T10" fmla="*/ 2147483647 w 3705"/>
              <a:gd name="T11" fmla="*/ 2147483647 h 568"/>
              <a:gd name="T12" fmla="*/ 2147483647 w 3705"/>
              <a:gd name="T13" fmla="*/ 2147483647 h 568"/>
              <a:gd name="T14" fmla="*/ 0 w 3705"/>
              <a:gd name="T15" fmla="*/ 2147483647 h 568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3705"/>
              <a:gd name="T25" fmla="*/ 0 h 568"/>
              <a:gd name="T26" fmla="*/ 3705 w 3705"/>
              <a:gd name="T27" fmla="*/ 568 h 568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3705" h="568">
                <a:moveTo>
                  <a:pt x="0" y="51"/>
                </a:moveTo>
                <a:lnTo>
                  <a:pt x="2307" y="0"/>
                </a:lnTo>
                <a:lnTo>
                  <a:pt x="1912" y="442"/>
                </a:lnTo>
                <a:lnTo>
                  <a:pt x="3704" y="529"/>
                </a:lnTo>
                <a:lnTo>
                  <a:pt x="1364" y="567"/>
                </a:lnTo>
                <a:lnTo>
                  <a:pt x="1773" y="144"/>
                </a:lnTo>
                <a:lnTo>
                  <a:pt x="22" y="54"/>
                </a:lnTo>
                <a:lnTo>
                  <a:pt x="0" y="51"/>
                </a:lnTo>
              </a:path>
            </a:pathLst>
          </a:custGeom>
          <a:solidFill>
            <a:srgbClr val="0066FF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8929" name="Freeform 167"/>
          <p:cNvSpPr>
            <a:spLocks noChangeArrowheads="1"/>
          </p:cNvSpPr>
          <p:nvPr/>
        </p:nvSpPr>
        <p:spPr bwMode="auto">
          <a:xfrm rot="5820000">
            <a:off x="2818607" y="4123531"/>
            <a:ext cx="571500" cy="90487"/>
          </a:xfrm>
          <a:custGeom>
            <a:avLst/>
            <a:gdLst>
              <a:gd name="T0" fmla="*/ 0 w 3705"/>
              <a:gd name="T1" fmla="*/ 2147483647 h 568"/>
              <a:gd name="T2" fmla="*/ 2147483647 w 3705"/>
              <a:gd name="T3" fmla="*/ 0 h 568"/>
              <a:gd name="T4" fmla="*/ 2147483647 w 3705"/>
              <a:gd name="T5" fmla="*/ 2147483647 h 568"/>
              <a:gd name="T6" fmla="*/ 2147483647 w 3705"/>
              <a:gd name="T7" fmla="*/ 2147483647 h 568"/>
              <a:gd name="T8" fmla="*/ 2147483647 w 3705"/>
              <a:gd name="T9" fmla="*/ 2147483647 h 568"/>
              <a:gd name="T10" fmla="*/ 2147483647 w 3705"/>
              <a:gd name="T11" fmla="*/ 2147483647 h 568"/>
              <a:gd name="T12" fmla="*/ 2147483647 w 3705"/>
              <a:gd name="T13" fmla="*/ 2147483647 h 568"/>
              <a:gd name="T14" fmla="*/ 0 w 3705"/>
              <a:gd name="T15" fmla="*/ 2147483647 h 568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3705"/>
              <a:gd name="T25" fmla="*/ 0 h 568"/>
              <a:gd name="T26" fmla="*/ 3705 w 3705"/>
              <a:gd name="T27" fmla="*/ 568 h 568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3705" h="568">
                <a:moveTo>
                  <a:pt x="0" y="51"/>
                </a:moveTo>
                <a:lnTo>
                  <a:pt x="2307" y="0"/>
                </a:lnTo>
                <a:lnTo>
                  <a:pt x="1912" y="442"/>
                </a:lnTo>
                <a:lnTo>
                  <a:pt x="3704" y="529"/>
                </a:lnTo>
                <a:lnTo>
                  <a:pt x="1364" y="567"/>
                </a:lnTo>
                <a:lnTo>
                  <a:pt x="1773" y="144"/>
                </a:lnTo>
                <a:lnTo>
                  <a:pt x="22" y="54"/>
                </a:lnTo>
                <a:lnTo>
                  <a:pt x="0" y="51"/>
                </a:lnTo>
              </a:path>
            </a:pathLst>
          </a:custGeom>
          <a:solidFill>
            <a:srgbClr val="0066FF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8930" name="Line 168"/>
          <p:cNvSpPr>
            <a:spLocks noChangeShapeType="1"/>
          </p:cNvSpPr>
          <p:nvPr/>
        </p:nvSpPr>
        <p:spPr bwMode="auto">
          <a:xfrm>
            <a:off x="6948488" y="4032250"/>
            <a:ext cx="846137" cy="536575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pic>
        <p:nvPicPr>
          <p:cNvPr id="38931" name="Picture 394" descr="camera-photo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450" y="2954338"/>
            <a:ext cx="9017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32" name="Picture 4" descr="C:\Users\martin\Desktop\EPO\clipart\new\1284743134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16238" y="3097213"/>
            <a:ext cx="360362" cy="727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33" name="Picture 396" descr="MyLaptop.pn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00113" y="4322763"/>
            <a:ext cx="960437" cy="1008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8934" name="Group 397"/>
          <p:cNvGrpSpPr>
            <a:grpSpLocks/>
          </p:cNvGrpSpPr>
          <p:nvPr/>
        </p:nvGrpSpPr>
        <p:grpSpPr bwMode="auto">
          <a:xfrm>
            <a:off x="2555875" y="4538663"/>
            <a:ext cx="576263" cy="817562"/>
            <a:chOff x="2364" y="2248"/>
            <a:chExt cx="496" cy="705"/>
          </a:xfrm>
        </p:grpSpPr>
        <p:sp>
          <p:nvSpPr>
            <p:cNvPr id="39030" name="Freeform 7"/>
            <p:cNvSpPr>
              <a:spLocks noChangeArrowheads="1"/>
            </p:cNvSpPr>
            <p:nvPr/>
          </p:nvSpPr>
          <p:spPr bwMode="auto">
            <a:xfrm>
              <a:off x="2646" y="2359"/>
              <a:ext cx="166" cy="577"/>
            </a:xfrm>
            <a:custGeom>
              <a:avLst/>
              <a:gdLst>
                <a:gd name="T0" fmla="*/ 101 w 731"/>
                <a:gd name="T1" fmla="*/ 0 h 2545"/>
                <a:gd name="T2" fmla="*/ 166 w 731"/>
                <a:gd name="T3" fmla="*/ 7 h 2545"/>
                <a:gd name="T4" fmla="*/ 59 w 731"/>
                <a:gd name="T5" fmla="*/ 577 h 2545"/>
                <a:gd name="T6" fmla="*/ 26 w 731"/>
                <a:gd name="T7" fmla="*/ 574 h 2545"/>
                <a:gd name="T8" fmla="*/ 0 w 731"/>
                <a:gd name="T9" fmla="*/ 533 h 2545"/>
                <a:gd name="T10" fmla="*/ 101 w 731"/>
                <a:gd name="T11" fmla="*/ 0 h 2545"/>
                <a:gd name="T12" fmla="*/ 101 w 731"/>
                <a:gd name="T13" fmla="*/ 0 h 254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31"/>
                <a:gd name="T22" fmla="*/ 0 h 2545"/>
                <a:gd name="T23" fmla="*/ 731 w 731"/>
                <a:gd name="T24" fmla="*/ 2545 h 2545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31" h="2545">
                  <a:moveTo>
                    <a:pt x="443" y="0"/>
                  </a:moveTo>
                  <a:lnTo>
                    <a:pt x="730" y="33"/>
                  </a:lnTo>
                  <a:lnTo>
                    <a:pt x="260" y="2544"/>
                  </a:lnTo>
                  <a:lnTo>
                    <a:pt x="115" y="2531"/>
                  </a:lnTo>
                  <a:lnTo>
                    <a:pt x="0" y="2352"/>
                  </a:lnTo>
                  <a:lnTo>
                    <a:pt x="446" y="0"/>
                  </a:lnTo>
                  <a:lnTo>
                    <a:pt x="443" y="0"/>
                  </a:lnTo>
                </a:path>
              </a:pathLst>
            </a:custGeom>
            <a:solidFill>
              <a:srgbClr val="00B8FF"/>
            </a:solidFill>
            <a:ln w="936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9031" name="Freeform 8"/>
            <p:cNvSpPr>
              <a:spLocks noChangeArrowheads="1"/>
            </p:cNvSpPr>
            <p:nvPr/>
          </p:nvSpPr>
          <p:spPr bwMode="auto">
            <a:xfrm>
              <a:off x="2364" y="2342"/>
              <a:ext cx="497" cy="612"/>
            </a:xfrm>
            <a:custGeom>
              <a:avLst/>
              <a:gdLst>
                <a:gd name="T0" fmla="*/ 83 w 2192"/>
                <a:gd name="T1" fmla="*/ 10 h 2700"/>
                <a:gd name="T2" fmla="*/ 386 w 2192"/>
                <a:gd name="T3" fmla="*/ 0 h 2700"/>
                <a:gd name="T4" fmla="*/ 452 w 2192"/>
                <a:gd name="T5" fmla="*/ 10 h 2700"/>
                <a:gd name="T6" fmla="*/ 497 w 2192"/>
                <a:gd name="T7" fmla="*/ 32 h 2700"/>
                <a:gd name="T8" fmla="*/ 395 w 2192"/>
                <a:gd name="T9" fmla="*/ 606 h 2700"/>
                <a:gd name="T10" fmla="*/ 344 w 2192"/>
                <a:gd name="T11" fmla="*/ 612 h 2700"/>
                <a:gd name="T12" fmla="*/ 105 w 2192"/>
                <a:gd name="T13" fmla="*/ 591 h 2700"/>
                <a:gd name="T14" fmla="*/ 0 w 2192"/>
                <a:gd name="T15" fmla="*/ 535 h 2700"/>
                <a:gd name="T16" fmla="*/ 84 w 2192"/>
                <a:gd name="T17" fmla="*/ 10 h 2700"/>
                <a:gd name="T18" fmla="*/ 83 w 2192"/>
                <a:gd name="T19" fmla="*/ 10 h 270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192"/>
                <a:gd name="T31" fmla="*/ 0 h 2700"/>
                <a:gd name="T32" fmla="*/ 2192 w 2192"/>
                <a:gd name="T33" fmla="*/ 2700 h 270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192" h="2700">
                  <a:moveTo>
                    <a:pt x="367" y="45"/>
                  </a:moveTo>
                  <a:lnTo>
                    <a:pt x="1701" y="0"/>
                  </a:lnTo>
                  <a:lnTo>
                    <a:pt x="1993" y="45"/>
                  </a:lnTo>
                  <a:lnTo>
                    <a:pt x="2191" y="143"/>
                  </a:lnTo>
                  <a:lnTo>
                    <a:pt x="1740" y="2672"/>
                  </a:lnTo>
                  <a:lnTo>
                    <a:pt x="1518" y="2699"/>
                  </a:lnTo>
                  <a:lnTo>
                    <a:pt x="462" y="2609"/>
                  </a:lnTo>
                  <a:lnTo>
                    <a:pt x="0" y="2359"/>
                  </a:lnTo>
                  <a:lnTo>
                    <a:pt x="370" y="42"/>
                  </a:lnTo>
                  <a:lnTo>
                    <a:pt x="367" y="45"/>
                  </a:lnTo>
                </a:path>
              </a:pathLst>
            </a:custGeom>
            <a:solidFill>
              <a:srgbClr val="000000"/>
            </a:solidFill>
            <a:ln w="936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9032" name="Freeform 9"/>
            <p:cNvSpPr>
              <a:spLocks noChangeArrowheads="1"/>
            </p:cNvSpPr>
            <p:nvPr/>
          </p:nvSpPr>
          <p:spPr bwMode="auto">
            <a:xfrm>
              <a:off x="2379" y="2359"/>
              <a:ext cx="365" cy="556"/>
            </a:xfrm>
            <a:custGeom>
              <a:avLst/>
              <a:gdLst>
                <a:gd name="T0" fmla="*/ 81 w 1611"/>
                <a:gd name="T1" fmla="*/ 7 h 2453"/>
                <a:gd name="T2" fmla="*/ 365 w 1611"/>
                <a:gd name="T3" fmla="*/ 0 h 2453"/>
                <a:gd name="T4" fmla="*/ 264 w 1611"/>
                <a:gd name="T5" fmla="*/ 536 h 2453"/>
                <a:gd name="T6" fmla="*/ 92 w 1611"/>
                <a:gd name="T7" fmla="*/ 556 h 2453"/>
                <a:gd name="T8" fmla="*/ 0 w 1611"/>
                <a:gd name="T9" fmla="*/ 511 h 2453"/>
                <a:gd name="T10" fmla="*/ 81 w 1611"/>
                <a:gd name="T11" fmla="*/ 6 h 2453"/>
                <a:gd name="T12" fmla="*/ 81 w 1611"/>
                <a:gd name="T13" fmla="*/ 7 h 245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611"/>
                <a:gd name="T22" fmla="*/ 0 h 2453"/>
                <a:gd name="T23" fmla="*/ 1611 w 1611"/>
                <a:gd name="T24" fmla="*/ 2453 h 2453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611" h="2453">
                  <a:moveTo>
                    <a:pt x="359" y="29"/>
                  </a:moveTo>
                  <a:lnTo>
                    <a:pt x="1610" y="0"/>
                  </a:lnTo>
                  <a:lnTo>
                    <a:pt x="1166" y="2364"/>
                  </a:lnTo>
                  <a:lnTo>
                    <a:pt x="408" y="2452"/>
                  </a:lnTo>
                  <a:lnTo>
                    <a:pt x="0" y="2255"/>
                  </a:lnTo>
                  <a:lnTo>
                    <a:pt x="356" y="25"/>
                  </a:lnTo>
                  <a:lnTo>
                    <a:pt x="359" y="29"/>
                  </a:lnTo>
                </a:path>
              </a:pathLst>
            </a:custGeom>
            <a:solidFill>
              <a:srgbClr val="FFCC99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9033" name="Freeform 10"/>
            <p:cNvSpPr>
              <a:spLocks noChangeArrowheads="1"/>
            </p:cNvSpPr>
            <p:nvPr/>
          </p:nvSpPr>
          <p:spPr bwMode="auto">
            <a:xfrm>
              <a:off x="2405" y="2382"/>
              <a:ext cx="311" cy="433"/>
            </a:xfrm>
            <a:custGeom>
              <a:avLst/>
              <a:gdLst>
                <a:gd name="T0" fmla="*/ 68 w 1372"/>
                <a:gd name="T1" fmla="*/ 1 h 1911"/>
                <a:gd name="T2" fmla="*/ 311 w 1372"/>
                <a:gd name="T3" fmla="*/ 0 h 1911"/>
                <a:gd name="T4" fmla="*/ 225 w 1372"/>
                <a:gd name="T5" fmla="*/ 433 h 1911"/>
                <a:gd name="T6" fmla="*/ 0 w 1372"/>
                <a:gd name="T7" fmla="*/ 400 h 1911"/>
                <a:gd name="T8" fmla="*/ 68 w 1372"/>
                <a:gd name="T9" fmla="*/ 1 h 191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372"/>
                <a:gd name="T16" fmla="*/ 0 h 1911"/>
                <a:gd name="T17" fmla="*/ 1372 w 1372"/>
                <a:gd name="T18" fmla="*/ 1911 h 191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372" h="1911">
                  <a:moveTo>
                    <a:pt x="300" y="3"/>
                  </a:moveTo>
                  <a:lnTo>
                    <a:pt x="1371" y="0"/>
                  </a:lnTo>
                  <a:lnTo>
                    <a:pt x="993" y="1910"/>
                  </a:lnTo>
                  <a:lnTo>
                    <a:pt x="0" y="1765"/>
                  </a:lnTo>
                  <a:lnTo>
                    <a:pt x="300" y="3"/>
                  </a:lnTo>
                </a:path>
              </a:pathLst>
            </a:custGeom>
            <a:solidFill>
              <a:srgbClr val="000000"/>
            </a:solidFill>
            <a:ln w="936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9034" name="Freeform 11"/>
            <p:cNvSpPr>
              <a:spLocks noChangeArrowheads="1"/>
            </p:cNvSpPr>
            <p:nvPr/>
          </p:nvSpPr>
          <p:spPr bwMode="auto">
            <a:xfrm>
              <a:off x="2419" y="2394"/>
              <a:ext cx="282" cy="377"/>
            </a:xfrm>
            <a:custGeom>
              <a:avLst/>
              <a:gdLst>
                <a:gd name="T0" fmla="*/ 64 w 1242"/>
                <a:gd name="T1" fmla="*/ 1 h 1664"/>
                <a:gd name="T2" fmla="*/ 282 w 1242"/>
                <a:gd name="T3" fmla="*/ 0 h 1664"/>
                <a:gd name="T4" fmla="*/ 280 w 1242"/>
                <a:gd name="T5" fmla="*/ 7 h 1664"/>
                <a:gd name="T6" fmla="*/ 72 w 1242"/>
                <a:gd name="T7" fmla="*/ 9 h 1664"/>
                <a:gd name="T8" fmla="*/ 7 w 1242"/>
                <a:gd name="T9" fmla="*/ 377 h 1664"/>
                <a:gd name="T10" fmla="*/ 0 w 1242"/>
                <a:gd name="T11" fmla="*/ 376 h 1664"/>
                <a:gd name="T12" fmla="*/ 64 w 1242"/>
                <a:gd name="T13" fmla="*/ 0 h 1664"/>
                <a:gd name="T14" fmla="*/ 64 w 1242"/>
                <a:gd name="T15" fmla="*/ 1 h 1664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242"/>
                <a:gd name="T25" fmla="*/ 0 h 1664"/>
                <a:gd name="T26" fmla="*/ 1242 w 1242"/>
                <a:gd name="T27" fmla="*/ 1664 h 1664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242" h="1664">
                  <a:moveTo>
                    <a:pt x="282" y="5"/>
                  </a:moveTo>
                  <a:lnTo>
                    <a:pt x="1241" y="0"/>
                  </a:lnTo>
                  <a:lnTo>
                    <a:pt x="1232" y="29"/>
                  </a:lnTo>
                  <a:lnTo>
                    <a:pt x="317" y="38"/>
                  </a:lnTo>
                  <a:lnTo>
                    <a:pt x="33" y="1663"/>
                  </a:lnTo>
                  <a:lnTo>
                    <a:pt x="0" y="1658"/>
                  </a:lnTo>
                  <a:lnTo>
                    <a:pt x="282" y="2"/>
                  </a:lnTo>
                  <a:lnTo>
                    <a:pt x="282" y="5"/>
                  </a:lnTo>
                </a:path>
              </a:pathLst>
            </a:custGeom>
            <a:solidFill>
              <a:srgbClr val="CC6633"/>
            </a:solidFill>
            <a:ln w="936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9035" name="Freeform 12"/>
            <p:cNvSpPr>
              <a:spLocks noChangeArrowheads="1"/>
            </p:cNvSpPr>
            <p:nvPr/>
          </p:nvSpPr>
          <p:spPr bwMode="auto">
            <a:xfrm>
              <a:off x="2702" y="2368"/>
              <a:ext cx="145" cy="571"/>
            </a:xfrm>
            <a:custGeom>
              <a:avLst/>
              <a:gdLst>
                <a:gd name="T0" fmla="*/ 106 w 638"/>
                <a:gd name="T1" fmla="*/ 0 h 2519"/>
                <a:gd name="T2" fmla="*/ 145 w 638"/>
                <a:gd name="T3" fmla="*/ 18 h 2519"/>
                <a:gd name="T4" fmla="*/ 47 w 638"/>
                <a:gd name="T5" fmla="*/ 566 h 2519"/>
                <a:gd name="T6" fmla="*/ 0 w 638"/>
                <a:gd name="T7" fmla="*/ 571 h 2519"/>
                <a:gd name="T8" fmla="*/ 106 w 638"/>
                <a:gd name="T9" fmla="*/ 1 h 2519"/>
                <a:gd name="T10" fmla="*/ 106 w 638"/>
                <a:gd name="T11" fmla="*/ 0 h 251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638"/>
                <a:gd name="T19" fmla="*/ 0 h 2519"/>
                <a:gd name="T20" fmla="*/ 638 w 638"/>
                <a:gd name="T21" fmla="*/ 2519 h 251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638" h="2519">
                  <a:moveTo>
                    <a:pt x="468" y="0"/>
                  </a:moveTo>
                  <a:lnTo>
                    <a:pt x="637" y="79"/>
                  </a:lnTo>
                  <a:lnTo>
                    <a:pt x="206" y="2499"/>
                  </a:lnTo>
                  <a:lnTo>
                    <a:pt x="0" y="2518"/>
                  </a:lnTo>
                  <a:lnTo>
                    <a:pt x="468" y="3"/>
                  </a:lnTo>
                  <a:lnTo>
                    <a:pt x="468" y="0"/>
                  </a:lnTo>
                </a:path>
              </a:pathLst>
            </a:custGeom>
            <a:solidFill>
              <a:srgbClr val="FF7957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9036" name="Line 13"/>
            <p:cNvSpPr>
              <a:spLocks noChangeShapeType="1"/>
            </p:cNvSpPr>
            <p:nvPr/>
          </p:nvSpPr>
          <p:spPr bwMode="auto">
            <a:xfrm flipH="1">
              <a:off x="2486" y="2401"/>
              <a:ext cx="221" cy="2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9037" name="Line 14"/>
            <p:cNvSpPr>
              <a:spLocks noChangeShapeType="1"/>
            </p:cNvSpPr>
            <p:nvPr/>
          </p:nvSpPr>
          <p:spPr bwMode="auto">
            <a:xfrm flipV="1">
              <a:off x="2427" y="2399"/>
              <a:ext cx="64" cy="376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9038" name="Freeform 15"/>
            <p:cNvSpPr>
              <a:spLocks noChangeArrowheads="1"/>
            </p:cNvSpPr>
            <p:nvPr/>
          </p:nvSpPr>
          <p:spPr bwMode="auto">
            <a:xfrm>
              <a:off x="2428" y="2403"/>
              <a:ext cx="271" cy="397"/>
            </a:xfrm>
            <a:custGeom>
              <a:avLst/>
              <a:gdLst>
                <a:gd name="T0" fmla="*/ 64 w 1193"/>
                <a:gd name="T1" fmla="*/ 2 h 1752"/>
                <a:gd name="T2" fmla="*/ 271 w 1193"/>
                <a:gd name="T3" fmla="*/ 0 h 1752"/>
                <a:gd name="T4" fmla="*/ 191 w 1193"/>
                <a:gd name="T5" fmla="*/ 397 h 1752"/>
                <a:gd name="T6" fmla="*/ 0 w 1193"/>
                <a:gd name="T7" fmla="*/ 369 h 1752"/>
                <a:gd name="T8" fmla="*/ 64 w 1193"/>
                <a:gd name="T9" fmla="*/ 2 h 175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93"/>
                <a:gd name="T16" fmla="*/ 0 h 1752"/>
                <a:gd name="T17" fmla="*/ 1193 w 1193"/>
                <a:gd name="T18" fmla="*/ 1752 h 175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93" h="1752">
                  <a:moveTo>
                    <a:pt x="283" y="8"/>
                  </a:moveTo>
                  <a:lnTo>
                    <a:pt x="1192" y="0"/>
                  </a:lnTo>
                  <a:lnTo>
                    <a:pt x="841" y="1751"/>
                  </a:lnTo>
                  <a:lnTo>
                    <a:pt x="0" y="1627"/>
                  </a:lnTo>
                  <a:lnTo>
                    <a:pt x="283" y="8"/>
                  </a:lnTo>
                </a:path>
              </a:pathLst>
            </a:custGeom>
            <a:solidFill>
              <a:srgbClr val="E6E6E6"/>
            </a:solidFill>
            <a:ln w="936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9039" name="Freeform 16"/>
            <p:cNvSpPr>
              <a:spLocks noChangeArrowheads="1"/>
            </p:cNvSpPr>
            <p:nvPr/>
          </p:nvSpPr>
          <p:spPr bwMode="auto">
            <a:xfrm>
              <a:off x="2645" y="2360"/>
              <a:ext cx="166" cy="579"/>
            </a:xfrm>
            <a:custGeom>
              <a:avLst/>
              <a:gdLst>
                <a:gd name="T0" fmla="*/ 100 w 732"/>
                <a:gd name="T1" fmla="*/ 0 h 2554"/>
                <a:gd name="T2" fmla="*/ 166 w 732"/>
                <a:gd name="T3" fmla="*/ 9 h 2554"/>
                <a:gd name="T4" fmla="*/ 60 w 732"/>
                <a:gd name="T5" fmla="*/ 579 h 2554"/>
                <a:gd name="T6" fmla="*/ 28 w 732"/>
                <a:gd name="T7" fmla="*/ 576 h 2554"/>
                <a:gd name="T8" fmla="*/ 0 w 732"/>
                <a:gd name="T9" fmla="*/ 535 h 2554"/>
                <a:gd name="T10" fmla="*/ 101 w 732"/>
                <a:gd name="T11" fmla="*/ 0 h 2554"/>
                <a:gd name="T12" fmla="*/ 100 w 732"/>
                <a:gd name="T13" fmla="*/ 0 h 255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32"/>
                <a:gd name="T22" fmla="*/ 0 h 2554"/>
                <a:gd name="T23" fmla="*/ 732 w 732"/>
                <a:gd name="T24" fmla="*/ 2554 h 2554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32" h="2554">
                  <a:moveTo>
                    <a:pt x="441" y="0"/>
                  </a:moveTo>
                  <a:lnTo>
                    <a:pt x="731" y="41"/>
                  </a:lnTo>
                  <a:lnTo>
                    <a:pt x="263" y="2553"/>
                  </a:lnTo>
                  <a:lnTo>
                    <a:pt x="122" y="2542"/>
                  </a:lnTo>
                  <a:lnTo>
                    <a:pt x="0" y="2361"/>
                  </a:lnTo>
                  <a:lnTo>
                    <a:pt x="444" y="0"/>
                  </a:lnTo>
                  <a:lnTo>
                    <a:pt x="441" y="0"/>
                  </a:lnTo>
                </a:path>
              </a:pathLst>
            </a:custGeom>
            <a:solidFill>
              <a:srgbClr val="FF9966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9040" name="Oval 17"/>
            <p:cNvSpPr>
              <a:spLocks noChangeArrowheads="1"/>
            </p:cNvSpPr>
            <p:nvPr/>
          </p:nvSpPr>
          <p:spPr bwMode="auto">
            <a:xfrm>
              <a:off x="2601" y="2862"/>
              <a:ext cx="29" cy="29"/>
            </a:xfrm>
            <a:prstGeom prst="ellipse">
              <a:avLst/>
            </a:prstGeom>
            <a:noFill/>
            <a:ln w="3600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39041" name="Oval 18"/>
            <p:cNvSpPr>
              <a:spLocks noChangeArrowheads="1"/>
            </p:cNvSpPr>
            <p:nvPr/>
          </p:nvSpPr>
          <p:spPr bwMode="auto">
            <a:xfrm rot="720000">
              <a:off x="2428" y="2865"/>
              <a:ext cx="33" cy="18"/>
            </a:xfrm>
            <a:prstGeom prst="ellipse">
              <a:avLst/>
            </a:prstGeom>
            <a:noFill/>
            <a:ln w="3600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39042" name="Oval 19"/>
            <p:cNvSpPr>
              <a:spLocks noChangeArrowheads="1"/>
            </p:cNvSpPr>
            <p:nvPr/>
          </p:nvSpPr>
          <p:spPr bwMode="auto">
            <a:xfrm rot="780000">
              <a:off x="2473" y="2873"/>
              <a:ext cx="32" cy="18"/>
            </a:xfrm>
            <a:prstGeom prst="ellipse">
              <a:avLst/>
            </a:prstGeom>
            <a:noFill/>
            <a:ln w="3600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39043" name="Oval 20"/>
            <p:cNvSpPr>
              <a:spLocks noChangeArrowheads="1"/>
            </p:cNvSpPr>
            <p:nvPr/>
          </p:nvSpPr>
          <p:spPr bwMode="auto">
            <a:xfrm rot="720000">
              <a:off x="2519" y="2878"/>
              <a:ext cx="33" cy="18"/>
            </a:xfrm>
            <a:prstGeom prst="ellipse">
              <a:avLst/>
            </a:prstGeom>
            <a:noFill/>
            <a:ln w="3600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39044" name="Freeform 21"/>
            <p:cNvSpPr>
              <a:spLocks noChangeArrowheads="1"/>
            </p:cNvSpPr>
            <p:nvPr/>
          </p:nvSpPr>
          <p:spPr bwMode="auto">
            <a:xfrm>
              <a:off x="2477" y="2421"/>
              <a:ext cx="205" cy="151"/>
            </a:xfrm>
            <a:custGeom>
              <a:avLst/>
              <a:gdLst>
                <a:gd name="T0" fmla="*/ 28 w 903"/>
                <a:gd name="T1" fmla="*/ 2 h 665"/>
                <a:gd name="T2" fmla="*/ 205 w 903"/>
                <a:gd name="T3" fmla="*/ 0 h 665"/>
                <a:gd name="T4" fmla="*/ 68 w 903"/>
                <a:gd name="T5" fmla="*/ 37 h 665"/>
                <a:gd name="T6" fmla="*/ 0 w 903"/>
                <a:gd name="T7" fmla="*/ 151 h 665"/>
                <a:gd name="T8" fmla="*/ 27 w 903"/>
                <a:gd name="T9" fmla="*/ 3 h 665"/>
                <a:gd name="T10" fmla="*/ 28 w 903"/>
                <a:gd name="T11" fmla="*/ 3 h 665"/>
                <a:gd name="T12" fmla="*/ 28 w 903"/>
                <a:gd name="T13" fmla="*/ 2 h 66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03"/>
                <a:gd name="T22" fmla="*/ 0 h 665"/>
                <a:gd name="T23" fmla="*/ 903 w 903"/>
                <a:gd name="T24" fmla="*/ 665 h 665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03" h="665">
                  <a:moveTo>
                    <a:pt x="123" y="7"/>
                  </a:moveTo>
                  <a:lnTo>
                    <a:pt x="902" y="0"/>
                  </a:lnTo>
                  <a:lnTo>
                    <a:pt x="298" y="164"/>
                  </a:lnTo>
                  <a:lnTo>
                    <a:pt x="0" y="664"/>
                  </a:lnTo>
                  <a:lnTo>
                    <a:pt x="119" y="12"/>
                  </a:lnTo>
                  <a:lnTo>
                    <a:pt x="123" y="12"/>
                  </a:lnTo>
                  <a:lnTo>
                    <a:pt x="123" y="7"/>
                  </a:lnTo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9045" name="Freeform 22"/>
            <p:cNvSpPr>
              <a:spLocks noChangeArrowheads="1"/>
            </p:cNvSpPr>
            <p:nvPr/>
          </p:nvSpPr>
          <p:spPr bwMode="auto">
            <a:xfrm>
              <a:off x="2670" y="2363"/>
              <a:ext cx="117" cy="575"/>
            </a:xfrm>
            <a:custGeom>
              <a:avLst/>
              <a:gdLst>
                <a:gd name="T0" fmla="*/ 111 w 515"/>
                <a:gd name="T1" fmla="*/ 0 h 2536"/>
                <a:gd name="T2" fmla="*/ 117 w 515"/>
                <a:gd name="T3" fmla="*/ 1 h 2536"/>
                <a:gd name="T4" fmla="*/ 6 w 515"/>
                <a:gd name="T5" fmla="*/ 575 h 2536"/>
                <a:gd name="T6" fmla="*/ 0 w 515"/>
                <a:gd name="T7" fmla="*/ 574 h 2536"/>
                <a:gd name="T8" fmla="*/ 110 w 515"/>
                <a:gd name="T9" fmla="*/ 0 h 2536"/>
                <a:gd name="T10" fmla="*/ 111 w 515"/>
                <a:gd name="T11" fmla="*/ 0 h 253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15"/>
                <a:gd name="T19" fmla="*/ 0 h 2536"/>
                <a:gd name="T20" fmla="*/ 515 w 515"/>
                <a:gd name="T21" fmla="*/ 2536 h 2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15" h="2536">
                  <a:moveTo>
                    <a:pt x="487" y="0"/>
                  </a:moveTo>
                  <a:lnTo>
                    <a:pt x="514" y="3"/>
                  </a:lnTo>
                  <a:lnTo>
                    <a:pt x="27" y="2535"/>
                  </a:lnTo>
                  <a:lnTo>
                    <a:pt x="0" y="2531"/>
                  </a:lnTo>
                  <a:lnTo>
                    <a:pt x="485" y="0"/>
                  </a:lnTo>
                  <a:lnTo>
                    <a:pt x="487" y="0"/>
                  </a:lnTo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9046" name="Freeform 23"/>
            <p:cNvSpPr>
              <a:spLocks noChangeArrowheads="1"/>
            </p:cNvSpPr>
            <p:nvPr/>
          </p:nvSpPr>
          <p:spPr bwMode="auto">
            <a:xfrm>
              <a:off x="2472" y="2894"/>
              <a:ext cx="203" cy="41"/>
            </a:xfrm>
            <a:custGeom>
              <a:avLst/>
              <a:gdLst>
                <a:gd name="T0" fmla="*/ 202 w 893"/>
                <a:gd name="T1" fmla="*/ 40 h 181"/>
                <a:gd name="T2" fmla="*/ 172 w 893"/>
                <a:gd name="T3" fmla="*/ 0 h 181"/>
                <a:gd name="T4" fmla="*/ 0 w 893"/>
                <a:gd name="T5" fmla="*/ 20 h 181"/>
                <a:gd name="T6" fmla="*/ 203 w 893"/>
                <a:gd name="T7" fmla="*/ 41 h 181"/>
                <a:gd name="T8" fmla="*/ 202 w 893"/>
                <a:gd name="T9" fmla="*/ 40 h 18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893"/>
                <a:gd name="T16" fmla="*/ 0 h 181"/>
                <a:gd name="T17" fmla="*/ 893 w 893"/>
                <a:gd name="T18" fmla="*/ 181 h 18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893" h="181">
                  <a:moveTo>
                    <a:pt x="889" y="177"/>
                  </a:moveTo>
                  <a:lnTo>
                    <a:pt x="758" y="0"/>
                  </a:lnTo>
                  <a:lnTo>
                    <a:pt x="0" y="89"/>
                  </a:lnTo>
                  <a:lnTo>
                    <a:pt x="892" y="180"/>
                  </a:lnTo>
                  <a:lnTo>
                    <a:pt x="889" y="177"/>
                  </a:lnTo>
                </a:path>
              </a:pathLst>
            </a:custGeom>
            <a:solidFill>
              <a:srgbClr val="FF7957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9047" name="Freeform 24"/>
            <p:cNvSpPr>
              <a:spLocks noChangeArrowheads="1"/>
            </p:cNvSpPr>
            <p:nvPr/>
          </p:nvSpPr>
          <p:spPr bwMode="auto">
            <a:xfrm>
              <a:off x="2390" y="2796"/>
              <a:ext cx="266" cy="45"/>
            </a:xfrm>
            <a:custGeom>
              <a:avLst/>
              <a:gdLst>
                <a:gd name="T0" fmla="*/ 1 w 1175"/>
                <a:gd name="T1" fmla="*/ 0 h 199"/>
                <a:gd name="T2" fmla="*/ 266 w 1175"/>
                <a:gd name="T3" fmla="*/ 38 h 199"/>
                <a:gd name="T4" fmla="*/ 264 w 1175"/>
                <a:gd name="T5" fmla="*/ 45 h 199"/>
                <a:gd name="T6" fmla="*/ 0 w 1175"/>
                <a:gd name="T7" fmla="*/ 6 h 199"/>
                <a:gd name="T8" fmla="*/ 0 w 1175"/>
                <a:gd name="T9" fmla="*/ 0 h 199"/>
                <a:gd name="T10" fmla="*/ 1 w 1175"/>
                <a:gd name="T11" fmla="*/ 0 h 19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175"/>
                <a:gd name="T19" fmla="*/ 0 h 199"/>
                <a:gd name="T20" fmla="*/ 1175 w 1175"/>
                <a:gd name="T21" fmla="*/ 199 h 19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175" h="199">
                  <a:moveTo>
                    <a:pt x="4" y="0"/>
                  </a:moveTo>
                  <a:lnTo>
                    <a:pt x="1174" y="170"/>
                  </a:lnTo>
                  <a:lnTo>
                    <a:pt x="1167" y="198"/>
                  </a:lnTo>
                  <a:lnTo>
                    <a:pt x="0" y="26"/>
                  </a:lnTo>
                  <a:lnTo>
                    <a:pt x="2" y="0"/>
                  </a:lnTo>
                  <a:lnTo>
                    <a:pt x="4" y="0"/>
                  </a:lnTo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9048" name="Freeform 25"/>
            <p:cNvSpPr>
              <a:spLocks noChangeArrowheads="1"/>
            </p:cNvSpPr>
            <p:nvPr/>
          </p:nvSpPr>
          <p:spPr bwMode="auto">
            <a:xfrm>
              <a:off x="2655" y="2831"/>
              <a:ext cx="40" cy="10"/>
            </a:xfrm>
            <a:custGeom>
              <a:avLst/>
              <a:gdLst>
                <a:gd name="T0" fmla="*/ 1 w 176"/>
                <a:gd name="T1" fmla="*/ 4 h 44"/>
                <a:gd name="T2" fmla="*/ 40 w 176"/>
                <a:gd name="T3" fmla="*/ 0 h 44"/>
                <a:gd name="T4" fmla="*/ 39 w 176"/>
                <a:gd name="T5" fmla="*/ 7 h 44"/>
                <a:gd name="T6" fmla="*/ 0 w 176"/>
                <a:gd name="T7" fmla="*/ 10 h 44"/>
                <a:gd name="T8" fmla="*/ 0 w 176"/>
                <a:gd name="T9" fmla="*/ 4 h 44"/>
                <a:gd name="T10" fmla="*/ 1 w 176"/>
                <a:gd name="T11" fmla="*/ 4 h 4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76"/>
                <a:gd name="T19" fmla="*/ 0 h 44"/>
                <a:gd name="T20" fmla="*/ 176 w 176"/>
                <a:gd name="T21" fmla="*/ 44 h 44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76" h="44">
                  <a:moveTo>
                    <a:pt x="5" y="16"/>
                  </a:moveTo>
                  <a:lnTo>
                    <a:pt x="175" y="0"/>
                  </a:lnTo>
                  <a:lnTo>
                    <a:pt x="171" y="29"/>
                  </a:lnTo>
                  <a:lnTo>
                    <a:pt x="0" y="43"/>
                  </a:lnTo>
                  <a:lnTo>
                    <a:pt x="2" y="16"/>
                  </a:lnTo>
                  <a:lnTo>
                    <a:pt x="5" y="16"/>
                  </a:lnTo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9049" name="Freeform 26"/>
            <p:cNvSpPr>
              <a:spLocks noChangeArrowheads="1"/>
            </p:cNvSpPr>
            <p:nvPr/>
          </p:nvSpPr>
          <p:spPr bwMode="auto">
            <a:xfrm>
              <a:off x="2483" y="2248"/>
              <a:ext cx="45" cy="106"/>
            </a:xfrm>
            <a:custGeom>
              <a:avLst/>
              <a:gdLst>
                <a:gd name="T0" fmla="*/ 0 w 198"/>
                <a:gd name="T1" fmla="*/ 105 h 466"/>
                <a:gd name="T2" fmla="*/ 14 w 198"/>
                <a:gd name="T3" fmla="*/ 26 h 466"/>
                <a:gd name="T4" fmla="*/ 21 w 198"/>
                <a:gd name="T5" fmla="*/ 23 h 466"/>
                <a:gd name="T6" fmla="*/ 15 w 198"/>
                <a:gd name="T7" fmla="*/ 18 h 466"/>
                <a:gd name="T8" fmla="*/ 18 w 198"/>
                <a:gd name="T9" fmla="*/ 0 h 466"/>
                <a:gd name="T10" fmla="*/ 45 w 198"/>
                <a:gd name="T11" fmla="*/ 2 h 466"/>
                <a:gd name="T12" fmla="*/ 41 w 198"/>
                <a:gd name="T13" fmla="*/ 20 h 466"/>
                <a:gd name="T14" fmla="*/ 35 w 198"/>
                <a:gd name="T15" fmla="*/ 23 h 466"/>
                <a:gd name="T16" fmla="*/ 40 w 198"/>
                <a:gd name="T17" fmla="*/ 29 h 466"/>
                <a:gd name="T18" fmla="*/ 27 w 198"/>
                <a:gd name="T19" fmla="*/ 105 h 466"/>
                <a:gd name="T20" fmla="*/ 1 w 198"/>
                <a:gd name="T21" fmla="*/ 106 h 466"/>
                <a:gd name="T22" fmla="*/ 0 w 198"/>
                <a:gd name="T23" fmla="*/ 105 h 46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198"/>
                <a:gd name="T37" fmla="*/ 0 h 466"/>
                <a:gd name="T38" fmla="*/ 198 w 198"/>
                <a:gd name="T39" fmla="*/ 466 h 46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198" h="466">
                  <a:moveTo>
                    <a:pt x="0" y="461"/>
                  </a:moveTo>
                  <a:lnTo>
                    <a:pt x="62" y="116"/>
                  </a:lnTo>
                  <a:lnTo>
                    <a:pt x="91" y="103"/>
                  </a:lnTo>
                  <a:lnTo>
                    <a:pt x="67" y="77"/>
                  </a:lnTo>
                  <a:lnTo>
                    <a:pt x="81" y="0"/>
                  </a:lnTo>
                  <a:lnTo>
                    <a:pt x="197" y="9"/>
                  </a:lnTo>
                  <a:lnTo>
                    <a:pt x="181" y="86"/>
                  </a:lnTo>
                  <a:lnTo>
                    <a:pt x="152" y="101"/>
                  </a:lnTo>
                  <a:lnTo>
                    <a:pt x="175" y="127"/>
                  </a:lnTo>
                  <a:lnTo>
                    <a:pt x="121" y="463"/>
                  </a:lnTo>
                  <a:lnTo>
                    <a:pt x="3" y="465"/>
                  </a:lnTo>
                  <a:lnTo>
                    <a:pt x="0" y="461"/>
                  </a:lnTo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8935" name="Group 418"/>
          <p:cNvGrpSpPr>
            <a:grpSpLocks/>
          </p:cNvGrpSpPr>
          <p:nvPr/>
        </p:nvGrpSpPr>
        <p:grpSpPr bwMode="auto">
          <a:xfrm flipH="1">
            <a:off x="1781175" y="3627438"/>
            <a:ext cx="846138" cy="1127125"/>
            <a:chOff x="3067050" y="1833563"/>
            <a:chExt cx="1058863" cy="1411287"/>
          </a:xfrm>
        </p:grpSpPr>
        <p:sp>
          <p:nvSpPr>
            <p:cNvPr id="39025" name="Freeform 8"/>
            <p:cNvSpPr>
              <a:spLocks/>
            </p:cNvSpPr>
            <p:nvPr/>
          </p:nvSpPr>
          <p:spPr bwMode="auto">
            <a:xfrm>
              <a:off x="3067050" y="2422525"/>
              <a:ext cx="1058863" cy="822325"/>
            </a:xfrm>
            <a:custGeom>
              <a:avLst/>
              <a:gdLst>
                <a:gd name="T0" fmla="*/ 1490 w 2941"/>
                <a:gd name="T1" fmla="*/ 24 h 2281"/>
                <a:gd name="T2" fmla="*/ 2640 w 2941"/>
                <a:gd name="T3" fmla="*/ 1829 h 2281"/>
                <a:gd name="T4" fmla="*/ 287 w 2941"/>
                <a:gd name="T5" fmla="*/ 1829 h 2281"/>
                <a:gd name="T6" fmla="*/ 1490 w 2941"/>
                <a:gd name="T7" fmla="*/ 24 h 228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941"/>
                <a:gd name="T13" fmla="*/ 0 h 2281"/>
                <a:gd name="T14" fmla="*/ 2941 w 2941"/>
                <a:gd name="T15" fmla="*/ 2281 h 228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941" h="2281">
                  <a:moveTo>
                    <a:pt x="1490" y="24"/>
                  </a:moveTo>
                  <a:cubicBezTo>
                    <a:pt x="2303" y="47"/>
                    <a:pt x="2941" y="1378"/>
                    <a:pt x="2640" y="1829"/>
                  </a:cubicBezTo>
                  <a:cubicBezTo>
                    <a:pt x="2339" y="2281"/>
                    <a:pt x="575" y="2281"/>
                    <a:pt x="287" y="1829"/>
                  </a:cubicBezTo>
                  <a:cubicBezTo>
                    <a:pt x="0" y="1378"/>
                    <a:pt x="651" y="0"/>
                    <a:pt x="1490" y="24"/>
                  </a:cubicBezTo>
                  <a:close/>
                </a:path>
              </a:pathLst>
            </a:custGeom>
            <a:solidFill>
              <a:srgbClr val="33CC33"/>
            </a:solidFill>
            <a:ln w="11113" cap="flat">
              <a:solidFill>
                <a:srgbClr val="383838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9026" name="Freeform 9"/>
            <p:cNvSpPr>
              <a:spLocks/>
            </p:cNvSpPr>
            <p:nvPr/>
          </p:nvSpPr>
          <p:spPr bwMode="auto">
            <a:xfrm>
              <a:off x="3213100" y="1919288"/>
              <a:ext cx="728663" cy="814388"/>
            </a:xfrm>
            <a:custGeom>
              <a:avLst/>
              <a:gdLst>
                <a:gd name="T0" fmla="*/ 2022 w 2022"/>
                <a:gd name="T1" fmla="*/ 1129 h 2258"/>
                <a:gd name="T2" fmla="*/ 1011 w 2022"/>
                <a:gd name="T3" fmla="*/ 2258 h 2258"/>
                <a:gd name="T4" fmla="*/ 0 w 2022"/>
                <a:gd name="T5" fmla="*/ 1129 h 2258"/>
                <a:gd name="T6" fmla="*/ 1011 w 2022"/>
                <a:gd name="T7" fmla="*/ 0 h 2258"/>
                <a:gd name="T8" fmla="*/ 2022 w 2022"/>
                <a:gd name="T9" fmla="*/ 1120 h 225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022"/>
                <a:gd name="T16" fmla="*/ 0 h 2258"/>
                <a:gd name="T17" fmla="*/ 2022 w 2022"/>
                <a:gd name="T18" fmla="*/ 2258 h 225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022" h="2258">
                  <a:moveTo>
                    <a:pt x="2022" y="1129"/>
                  </a:moveTo>
                  <a:cubicBezTo>
                    <a:pt x="2022" y="1753"/>
                    <a:pt x="1569" y="2258"/>
                    <a:pt x="1011" y="2258"/>
                  </a:cubicBezTo>
                  <a:cubicBezTo>
                    <a:pt x="452" y="2258"/>
                    <a:pt x="0" y="1753"/>
                    <a:pt x="0" y="1129"/>
                  </a:cubicBezTo>
                  <a:cubicBezTo>
                    <a:pt x="0" y="506"/>
                    <a:pt x="452" y="0"/>
                    <a:pt x="1011" y="0"/>
                  </a:cubicBezTo>
                  <a:cubicBezTo>
                    <a:pt x="1566" y="0"/>
                    <a:pt x="2017" y="500"/>
                    <a:pt x="2022" y="1120"/>
                  </a:cubicBezTo>
                </a:path>
              </a:pathLst>
            </a:custGeom>
            <a:solidFill>
              <a:srgbClr val="FFCCAA"/>
            </a:solidFill>
            <a:ln w="11113" cap="flat">
              <a:solidFill>
                <a:srgbClr val="383838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2" name="Freeform 10"/>
            <p:cNvSpPr>
              <a:spLocks/>
            </p:cNvSpPr>
            <p:nvPr/>
          </p:nvSpPr>
          <p:spPr bwMode="auto">
            <a:xfrm>
              <a:off x="3170354" y="1833563"/>
              <a:ext cx="953572" cy="981938"/>
            </a:xfrm>
            <a:custGeom>
              <a:avLst/>
              <a:gdLst/>
              <a:ahLst/>
              <a:cxnLst>
                <a:cxn ang="0">
                  <a:pos x="1716" y="884"/>
                </a:cxn>
                <a:cxn ang="0">
                  <a:pos x="894" y="1200"/>
                </a:cxn>
                <a:cxn ang="0">
                  <a:pos x="24" y="1018"/>
                </a:cxn>
                <a:cxn ang="0">
                  <a:pos x="1145" y="11"/>
                </a:cxn>
                <a:cxn ang="0">
                  <a:pos x="2494" y="995"/>
                </a:cxn>
                <a:cxn ang="0">
                  <a:pos x="2139" y="2724"/>
                </a:cxn>
                <a:cxn ang="0">
                  <a:pos x="1736" y="1923"/>
                </a:cxn>
                <a:cxn ang="0">
                  <a:pos x="1716" y="884"/>
                </a:cxn>
              </a:cxnLst>
              <a:rect l="0" t="0" r="r" b="b"/>
              <a:pathLst>
                <a:path w="2646" h="2724">
                  <a:moveTo>
                    <a:pt x="1716" y="884"/>
                  </a:moveTo>
                  <a:cubicBezTo>
                    <a:pt x="1716" y="884"/>
                    <a:pt x="1329" y="1226"/>
                    <a:pt x="894" y="1200"/>
                  </a:cubicBezTo>
                  <a:cubicBezTo>
                    <a:pt x="459" y="1173"/>
                    <a:pt x="24" y="1018"/>
                    <a:pt x="24" y="1018"/>
                  </a:cubicBezTo>
                  <a:cubicBezTo>
                    <a:pt x="24" y="1018"/>
                    <a:pt x="0" y="27"/>
                    <a:pt x="1145" y="11"/>
                  </a:cubicBezTo>
                  <a:cubicBezTo>
                    <a:pt x="1929" y="0"/>
                    <a:pt x="2344" y="338"/>
                    <a:pt x="2494" y="995"/>
                  </a:cubicBezTo>
                  <a:cubicBezTo>
                    <a:pt x="2646" y="1660"/>
                    <a:pt x="2293" y="2724"/>
                    <a:pt x="2139" y="2724"/>
                  </a:cubicBezTo>
                  <a:cubicBezTo>
                    <a:pt x="1984" y="2724"/>
                    <a:pt x="1839" y="2220"/>
                    <a:pt x="1736" y="1923"/>
                  </a:cubicBezTo>
                  <a:cubicBezTo>
                    <a:pt x="1633" y="1625"/>
                    <a:pt x="1716" y="884"/>
                    <a:pt x="1716" y="884"/>
                  </a:cubicBez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11113" cap="flat">
              <a:solidFill>
                <a:srgbClr val="383838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nl-NL" dirty="0"/>
            </a:p>
          </p:txBody>
        </p:sp>
        <p:sp>
          <p:nvSpPr>
            <p:cNvPr id="39028" name="Freeform 11"/>
            <p:cNvSpPr>
              <a:spLocks/>
            </p:cNvSpPr>
            <p:nvPr/>
          </p:nvSpPr>
          <p:spPr bwMode="auto">
            <a:xfrm>
              <a:off x="3290888" y="2640013"/>
              <a:ext cx="441325" cy="346075"/>
            </a:xfrm>
            <a:custGeom>
              <a:avLst/>
              <a:gdLst>
                <a:gd name="T0" fmla="*/ 1121 w 1228"/>
                <a:gd name="T1" fmla="*/ 210 h 960"/>
                <a:gd name="T2" fmla="*/ 812 w 1228"/>
                <a:gd name="T3" fmla="*/ 613 h 960"/>
                <a:gd name="T4" fmla="*/ 404 w 1228"/>
                <a:gd name="T5" fmla="*/ 960 h 960"/>
                <a:gd name="T6" fmla="*/ 177 w 1228"/>
                <a:gd name="T7" fmla="*/ 502 h 960"/>
                <a:gd name="T8" fmla="*/ 139 w 1228"/>
                <a:gd name="T9" fmla="*/ 0 h 960"/>
                <a:gd name="T10" fmla="*/ 1121 w 1228"/>
                <a:gd name="T11" fmla="*/ 210 h 96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228"/>
                <a:gd name="T19" fmla="*/ 0 h 960"/>
                <a:gd name="T20" fmla="*/ 1228 w 1228"/>
                <a:gd name="T21" fmla="*/ 960 h 96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228" h="960">
                  <a:moveTo>
                    <a:pt x="1121" y="210"/>
                  </a:moveTo>
                  <a:cubicBezTo>
                    <a:pt x="1228" y="375"/>
                    <a:pt x="995" y="507"/>
                    <a:pt x="812" y="613"/>
                  </a:cubicBezTo>
                  <a:cubicBezTo>
                    <a:pt x="629" y="719"/>
                    <a:pt x="565" y="960"/>
                    <a:pt x="404" y="960"/>
                  </a:cubicBezTo>
                  <a:cubicBezTo>
                    <a:pt x="243" y="960"/>
                    <a:pt x="226" y="609"/>
                    <a:pt x="177" y="502"/>
                  </a:cubicBezTo>
                  <a:cubicBezTo>
                    <a:pt x="129" y="395"/>
                    <a:pt x="0" y="172"/>
                    <a:pt x="139" y="0"/>
                  </a:cubicBezTo>
                  <a:cubicBezTo>
                    <a:pt x="426" y="264"/>
                    <a:pt x="810" y="304"/>
                    <a:pt x="1121" y="210"/>
                  </a:cubicBezTo>
                  <a:close/>
                </a:path>
              </a:pathLst>
            </a:custGeom>
            <a:solidFill>
              <a:srgbClr val="FFCCAA"/>
            </a:solidFill>
            <a:ln w="14288" cap="flat">
              <a:solidFill>
                <a:srgbClr val="333537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9029" name="Freeform 12"/>
            <p:cNvSpPr>
              <a:spLocks/>
            </p:cNvSpPr>
            <p:nvPr/>
          </p:nvSpPr>
          <p:spPr bwMode="auto">
            <a:xfrm>
              <a:off x="3357563" y="2703513"/>
              <a:ext cx="184150" cy="377825"/>
            </a:xfrm>
            <a:custGeom>
              <a:avLst/>
              <a:gdLst>
                <a:gd name="T0" fmla="*/ 116 w 116"/>
                <a:gd name="T1" fmla="*/ 20 h 238"/>
                <a:gd name="T2" fmla="*/ 86 w 116"/>
                <a:gd name="T3" fmla="*/ 59 h 238"/>
                <a:gd name="T4" fmla="*/ 103 w 116"/>
                <a:gd name="T5" fmla="*/ 185 h 238"/>
                <a:gd name="T6" fmla="*/ 28 w 116"/>
                <a:gd name="T7" fmla="*/ 238 h 238"/>
                <a:gd name="T8" fmla="*/ 0 w 116"/>
                <a:gd name="T9" fmla="*/ 154 h 238"/>
                <a:gd name="T10" fmla="*/ 53 w 116"/>
                <a:gd name="T11" fmla="*/ 53 h 238"/>
                <a:gd name="T12" fmla="*/ 42 w 116"/>
                <a:gd name="T13" fmla="*/ 0 h 238"/>
                <a:gd name="T14" fmla="*/ 116 w 116"/>
                <a:gd name="T15" fmla="*/ 20 h 238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16"/>
                <a:gd name="T25" fmla="*/ 0 h 238"/>
                <a:gd name="T26" fmla="*/ 116 w 116"/>
                <a:gd name="T27" fmla="*/ 238 h 238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16" h="238">
                  <a:moveTo>
                    <a:pt x="116" y="20"/>
                  </a:moveTo>
                  <a:lnTo>
                    <a:pt x="86" y="59"/>
                  </a:lnTo>
                  <a:lnTo>
                    <a:pt x="103" y="185"/>
                  </a:lnTo>
                  <a:lnTo>
                    <a:pt x="28" y="238"/>
                  </a:lnTo>
                  <a:lnTo>
                    <a:pt x="0" y="154"/>
                  </a:lnTo>
                  <a:lnTo>
                    <a:pt x="53" y="53"/>
                  </a:lnTo>
                  <a:lnTo>
                    <a:pt x="42" y="0"/>
                  </a:lnTo>
                  <a:lnTo>
                    <a:pt x="116" y="20"/>
                  </a:lnTo>
                  <a:close/>
                </a:path>
              </a:pathLst>
            </a:custGeom>
            <a:solidFill>
              <a:srgbClr val="FFC000"/>
            </a:solidFill>
            <a:ln w="9525" cap="flat">
              <a:solidFill>
                <a:srgbClr val="383838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pic>
        <p:nvPicPr>
          <p:cNvPr id="38936" name="Picture 424" descr="home.emf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956425" y="2809875"/>
            <a:ext cx="1287463" cy="1223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8937" name="Line 169"/>
          <p:cNvSpPr>
            <a:spLocks noChangeShapeType="1"/>
          </p:cNvSpPr>
          <p:nvPr/>
        </p:nvSpPr>
        <p:spPr bwMode="auto">
          <a:xfrm flipH="1">
            <a:off x="7734300" y="3529013"/>
            <a:ext cx="625475" cy="1066800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grpSp>
        <p:nvGrpSpPr>
          <p:cNvPr id="38938" name="Group 8"/>
          <p:cNvGrpSpPr>
            <a:grpSpLocks/>
          </p:cNvGrpSpPr>
          <p:nvPr/>
        </p:nvGrpSpPr>
        <p:grpSpPr bwMode="auto">
          <a:xfrm flipH="1">
            <a:off x="7380288" y="4394200"/>
            <a:ext cx="727075" cy="792163"/>
            <a:chOff x="1413" y="2723"/>
            <a:chExt cx="763" cy="831"/>
          </a:xfrm>
        </p:grpSpPr>
        <p:grpSp>
          <p:nvGrpSpPr>
            <p:cNvPr id="38988" name="Group 9"/>
            <p:cNvGrpSpPr>
              <a:grpSpLocks/>
            </p:cNvGrpSpPr>
            <p:nvPr/>
          </p:nvGrpSpPr>
          <p:grpSpPr bwMode="auto">
            <a:xfrm>
              <a:off x="1413" y="3262"/>
              <a:ext cx="261" cy="292"/>
              <a:chOff x="1413" y="3262"/>
              <a:chExt cx="261" cy="292"/>
            </a:xfrm>
          </p:grpSpPr>
          <p:sp>
            <p:nvSpPr>
              <p:cNvPr id="39023" name="Freeform 10"/>
              <p:cNvSpPr>
                <a:spLocks noChangeArrowheads="1"/>
              </p:cNvSpPr>
              <p:nvPr/>
            </p:nvSpPr>
            <p:spPr bwMode="auto">
              <a:xfrm>
                <a:off x="1413" y="3262"/>
                <a:ext cx="261" cy="292"/>
              </a:xfrm>
              <a:custGeom>
                <a:avLst/>
                <a:gdLst>
                  <a:gd name="T0" fmla="*/ 0 w 1151"/>
                  <a:gd name="T1" fmla="*/ 0 h 1289"/>
                  <a:gd name="T2" fmla="*/ 0 w 1151"/>
                  <a:gd name="T3" fmla="*/ 0 h 1289"/>
                  <a:gd name="T4" fmla="*/ 0 w 1151"/>
                  <a:gd name="T5" fmla="*/ 0 h 1289"/>
                  <a:gd name="T6" fmla="*/ 0 w 1151"/>
                  <a:gd name="T7" fmla="*/ 0 h 1289"/>
                  <a:gd name="T8" fmla="*/ 0 w 1151"/>
                  <a:gd name="T9" fmla="*/ 0 h 128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51"/>
                  <a:gd name="T16" fmla="*/ 0 h 1289"/>
                  <a:gd name="T17" fmla="*/ 1151 w 1151"/>
                  <a:gd name="T18" fmla="*/ 1289 h 128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51" h="1289">
                    <a:moveTo>
                      <a:pt x="1150" y="1288"/>
                    </a:moveTo>
                    <a:lnTo>
                      <a:pt x="1150" y="698"/>
                    </a:lnTo>
                    <a:lnTo>
                      <a:pt x="0" y="0"/>
                    </a:lnTo>
                    <a:lnTo>
                      <a:pt x="0" y="583"/>
                    </a:lnTo>
                    <a:lnTo>
                      <a:pt x="1150" y="1288"/>
                    </a:lnTo>
                  </a:path>
                </a:pathLst>
              </a:custGeom>
              <a:solidFill>
                <a:srgbClr val="DADADA"/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9024" name="Freeform 11"/>
              <p:cNvSpPr>
                <a:spLocks noChangeArrowheads="1"/>
              </p:cNvSpPr>
              <p:nvPr/>
            </p:nvSpPr>
            <p:spPr bwMode="auto">
              <a:xfrm>
                <a:off x="1413" y="3262"/>
                <a:ext cx="261" cy="292"/>
              </a:xfrm>
              <a:custGeom>
                <a:avLst/>
                <a:gdLst>
                  <a:gd name="T0" fmla="*/ 0 w 1151"/>
                  <a:gd name="T1" fmla="*/ 0 h 1289"/>
                  <a:gd name="T2" fmla="*/ 0 w 1151"/>
                  <a:gd name="T3" fmla="*/ 0 h 1289"/>
                  <a:gd name="T4" fmla="*/ 0 w 1151"/>
                  <a:gd name="T5" fmla="*/ 0 h 1289"/>
                  <a:gd name="T6" fmla="*/ 0 w 1151"/>
                  <a:gd name="T7" fmla="*/ 0 h 1289"/>
                  <a:gd name="T8" fmla="*/ 0 w 1151"/>
                  <a:gd name="T9" fmla="*/ 0 h 128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51"/>
                  <a:gd name="T16" fmla="*/ 0 h 1289"/>
                  <a:gd name="T17" fmla="*/ 1151 w 1151"/>
                  <a:gd name="T18" fmla="*/ 1289 h 128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51" h="1289">
                    <a:moveTo>
                      <a:pt x="1150" y="1288"/>
                    </a:moveTo>
                    <a:lnTo>
                      <a:pt x="1150" y="698"/>
                    </a:lnTo>
                    <a:lnTo>
                      <a:pt x="0" y="0"/>
                    </a:lnTo>
                    <a:lnTo>
                      <a:pt x="0" y="583"/>
                    </a:lnTo>
                    <a:lnTo>
                      <a:pt x="1150" y="1288"/>
                    </a:lnTo>
                  </a:path>
                </a:pathLst>
              </a:custGeom>
              <a:noFill/>
              <a:ln w="126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38989" name="Group 12"/>
            <p:cNvGrpSpPr>
              <a:grpSpLocks/>
            </p:cNvGrpSpPr>
            <p:nvPr/>
          </p:nvGrpSpPr>
          <p:grpSpPr bwMode="auto">
            <a:xfrm>
              <a:off x="1413" y="3152"/>
              <a:ext cx="764" cy="270"/>
              <a:chOff x="1413" y="3152"/>
              <a:chExt cx="764" cy="270"/>
            </a:xfrm>
          </p:grpSpPr>
          <p:sp>
            <p:nvSpPr>
              <p:cNvPr id="39021" name="Freeform 13"/>
              <p:cNvSpPr>
                <a:spLocks noChangeArrowheads="1"/>
              </p:cNvSpPr>
              <p:nvPr/>
            </p:nvSpPr>
            <p:spPr bwMode="auto">
              <a:xfrm>
                <a:off x="1413" y="3152"/>
                <a:ext cx="764" cy="270"/>
              </a:xfrm>
              <a:custGeom>
                <a:avLst/>
                <a:gdLst>
                  <a:gd name="T0" fmla="*/ 0 w 3370"/>
                  <a:gd name="T1" fmla="*/ 0 h 1192"/>
                  <a:gd name="T2" fmla="*/ 0 w 3370"/>
                  <a:gd name="T3" fmla="*/ 0 h 1192"/>
                  <a:gd name="T4" fmla="*/ 0 w 3370"/>
                  <a:gd name="T5" fmla="*/ 0 h 1192"/>
                  <a:gd name="T6" fmla="*/ 0 w 3370"/>
                  <a:gd name="T7" fmla="*/ 0 h 1192"/>
                  <a:gd name="T8" fmla="*/ 0 w 3370"/>
                  <a:gd name="T9" fmla="*/ 0 h 119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370"/>
                  <a:gd name="T16" fmla="*/ 0 h 1192"/>
                  <a:gd name="T17" fmla="*/ 3370 w 3370"/>
                  <a:gd name="T18" fmla="*/ 1192 h 119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370" h="1192">
                    <a:moveTo>
                      <a:pt x="1158" y="1191"/>
                    </a:moveTo>
                    <a:lnTo>
                      <a:pt x="3369" y="592"/>
                    </a:lnTo>
                    <a:lnTo>
                      <a:pt x="2143" y="0"/>
                    </a:lnTo>
                    <a:lnTo>
                      <a:pt x="0" y="480"/>
                    </a:lnTo>
                    <a:lnTo>
                      <a:pt x="1158" y="1191"/>
                    </a:lnTo>
                  </a:path>
                </a:pathLst>
              </a:custGeom>
              <a:solidFill>
                <a:srgbClr val="DADADA"/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9022" name="Freeform 14"/>
              <p:cNvSpPr>
                <a:spLocks noChangeArrowheads="1"/>
              </p:cNvSpPr>
              <p:nvPr/>
            </p:nvSpPr>
            <p:spPr bwMode="auto">
              <a:xfrm>
                <a:off x="1413" y="3152"/>
                <a:ext cx="764" cy="270"/>
              </a:xfrm>
              <a:custGeom>
                <a:avLst/>
                <a:gdLst>
                  <a:gd name="T0" fmla="*/ 0 w 3370"/>
                  <a:gd name="T1" fmla="*/ 0 h 1192"/>
                  <a:gd name="T2" fmla="*/ 0 w 3370"/>
                  <a:gd name="T3" fmla="*/ 0 h 1192"/>
                  <a:gd name="T4" fmla="*/ 0 w 3370"/>
                  <a:gd name="T5" fmla="*/ 0 h 1192"/>
                  <a:gd name="T6" fmla="*/ 0 w 3370"/>
                  <a:gd name="T7" fmla="*/ 0 h 1192"/>
                  <a:gd name="T8" fmla="*/ 0 w 3370"/>
                  <a:gd name="T9" fmla="*/ 0 h 119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370"/>
                  <a:gd name="T16" fmla="*/ 0 h 1192"/>
                  <a:gd name="T17" fmla="*/ 3370 w 3370"/>
                  <a:gd name="T18" fmla="*/ 1192 h 119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370" h="1192">
                    <a:moveTo>
                      <a:pt x="1158" y="1191"/>
                    </a:moveTo>
                    <a:lnTo>
                      <a:pt x="3369" y="592"/>
                    </a:lnTo>
                    <a:lnTo>
                      <a:pt x="2143" y="0"/>
                    </a:lnTo>
                    <a:lnTo>
                      <a:pt x="0" y="480"/>
                    </a:lnTo>
                    <a:lnTo>
                      <a:pt x="1158" y="1191"/>
                    </a:lnTo>
                  </a:path>
                </a:pathLst>
              </a:custGeom>
              <a:noFill/>
              <a:ln w="126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38990" name="Group 15"/>
            <p:cNvGrpSpPr>
              <a:grpSpLocks/>
            </p:cNvGrpSpPr>
            <p:nvPr/>
          </p:nvGrpSpPr>
          <p:grpSpPr bwMode="auto">
            <a:xfrm>
              <a:off x="1675" y="3287"/>
              <a:ext cx="501" cy="268"/>
              <a:chOff x="1675" y="3287"/>
              <a:chExt cx="501" cy="268"/>
            </a:xfrm>
          </p:grpSpPr>
          <p:sp>
            <p:nvSpPr>
              <p:cNvPr id="39019" name="Freeform 16"/>
              <p:cNvSpPr>
                <a:spLocks noChangeArrowheads="1"/>
              </p:cNvSpPr>
              <p:nvPr/>
            </p:nvSpPr>
            <p:spPr bwMode="auto">
              <a:xfrm>
                <a:off x="1675" y="3287"/>
                <a:ext cx="501" cy="268"/>
              </a:xfrm>
              <a:custGeom>
                <a:avLst/>
                <a:gdLst>
                  <a:gd name="T0" fmla="*/ 0 w 2211"/>
                  <a:gd name="T1" fmla="*/ 0 h 1183"/>
                  <a:gd name="T2" fmla="*/ 0 w 2211"/>
                  <a:gd name="T3" fmla="*/ 0 h 1183"/>
                  <a:gd name="T4" fmla="*/ 0 w 2211"/>
                  <a:gd name="T5" fmla="*/ 0 h 1183"/>
                  <a:gd name="T6" fmla="*/ 0 w 2211"/>
                  <a:gd name="T7" fmla="*/ 0 h 1183"/>
                  <a:gd name="T8" fmla="*/ 0 w 2211"/>
                  <a:gd name="T9" fmla="*/ 0 h 118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211"/>
                  <a:gd name="T16" fmla="*/ 0 h 1183"/>
                  <a:gd name="T17" fmla="*/ 2211 w 2211"/>
                  <a:gd name="T18" fmla="*/ 1183 h 118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211" h="1183">
                    <a:moveTo>
                      <a:pt x="2210" y="0"/>
                    </a:moveTo>
                    <a:lnTo>
                      <a:pt x="2207" y="578"/>
                    </a:lnTo>
                    <a:lnTo>
                      <a:pt x="0" y="1182"/>
                    </a:lnTo>
                    <a:lnTo>
                      <a:pt x="0" y="591"/>
                    </a:lnTo>
                    <a:lnTo>
                      <a:pt x="2210" y="0"/>
                    </a:lnTo>
                  </a:path>
                </a:pathLst>
              </a:custGeom>
              <a:solidFill>
                <a:srgbClr val="FFFFFF"/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9020" name="Freeform 17"/>
              <p:cNvSpPr>
                <a:spLocks noChangeArrowheads="1"/>
              </p:cNvSpPr>
              <p:nvPr/>
            </p:nvSpPr>
            <p:spPr bwMode="auto">
              <a:xfrm>
                <a:off x="1675" y="3287"/>
                <a:ext cx="501" cy="268"/>
              </a:xfrm>
              <a:custGeom>
                <a:avLst/>
                <a:gdLst>
                  <a:gd name="T0" fmla="*/ 0 w 2211"/>
                  <a:gd name="T1" fmla="*/ 0 h 1183"/>
                  <a:gd name="T2" fmla="*/ 0 w 2211"/>
                  <a:gd name="T3" fmla="*/ 0 h 1183"/>
                  <a:gd name="T4" fmla="*/ 0 w 2211"/>
                  <a:gd name="T5" fmla="*/ 0 h 1183"/>
                  <a:gd name="T6" fmla="*/ 0 w 2211"/>
                  <a:gd name="T7" fmla="*/ 0 h 1183"/>
                  <a:gd name="T8" fmla="*/ 0 w 2211"/>
                  <a:gd name="T9" fmla="*/ 0 h 118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211"/>
                  <a:gd name="T16" fmla="*/ 0 h 1183"/>
                  <a:gd name="T17" fmla="*/ 2211 w 2211"/>
                  <a:gd name="T18" fmla="*/ 1183 h 118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211" h="1183">
                    <a:moveTo>
                      <a:pt x="2210" y="0"/>
                    </a:moveTo>
                    <a:lnTo>
                      <a:pt x="2207" y="578"/>
                    </a:lnTo>
                    <a:lnTo>
                      <a:pt x="0" y="1182"/>
                    </a:lnTo>
                    <a:lnTo>
                      <a:pt x="0" y="591"/>
                    </a:lnTo>
                    <a:lnTo>
                      <a:pt x="2210" y="0"/>
                    </a:lnTo>
                  </a:path>
                </a:pathLst>
              </a:custGeom>
              <a:noFill/>
              <a:ln w="126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38991" name="Freeform 18"/>
            <p:cNvSpPr>
              <a:spLocks noChangeArrowheads="1"/>
            </p:cNvSpPr>
            <p:nvPr/>
          </p:nvSpPr>
          <p:spPr bwMode="auto">
            <a:xfrm>
              <a:off x="1699" y="3416"/>
              <a:ext cx="103" cy="61"/>
            </a:xfrm>
            <a:custGeom>
              <a:avLst/>
              <a:gdLst>
                <a:gd name="T0" fmla="*/ 0 w 454"/>
                <a:gd name="T1" fmla="*/ 0 h 269"/>
                <a:gd name="T2" fmla="*/ 0 w 454"/>
                <a:gd name="T3" fmla="*/ 0 h 269"/>
                <a:gd name="T4" fmla="*/ 0 w 454"/>
                <a:gd name="T5" fmla="*/ 0 h 269"/>
                <a:gd name="T6" fmla="*/ 0 w 454"/>
                <a:gd name="T7" fmla="*/ 0 h 269"/>
                <a:gd name="T8" fmla="*/ 0 w 454"/>
                <a:gd name="T9" fmla="*/ 0 h 26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54"/>
                <a:gd name="T16" fmla="*/ 0 h 269"/>
                <a:gd name="T17" fmla="*/ 454 w 454"/>
                <a:gd name="T18" fmla="*/ 269 h 26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54" h="269">
                  <a:moveTo>
                    <a:pt x="0" y="268"/>
                  </a:moveTo>
                  <a:lnTo>
                    <a:pt x="453" y="152"/>
                  </a:lnTo>
                  <a:lnTo>
                    <a:pt x="453" y="0"/>
                  </a:lnTo>
                  <a:lnTo>
                    <a:pt x="0" y="125"/>
                  </a:lnTo>
                  <a:lnTo>
                    <a:pt x="0" y="268"/>
                  </a:lnTo>
                </a:path>
              </a:pathLst>
            </a:custGeom>
            <a:solidFill>
              <a:srgbClr val="CECECE"/>
            </a:solidFill>
            <a:ln w="936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38992" name="Group 19"/>
            <p:cNvGrpSpPr>
              <a:grpSpLocks/>
            </p:cNvGrpSpPr>
            <p:nvPr/>
          </p:nvGrpSpPr>
          <p:grpSpPr bwMode="auto">
            <a:xfrm>
              <a:off x="1959" y="3317"/>
              <a:ext cx="195" cy="135"/>
              <a:chOff x="1959" y="3317"/>
              <a:chExt cx="195" cy="135"/>
            </a:xfrm>
          </p:grpSpPr>
          <p:grpSp>
            <p:nvGrpSpPr>
              <p:cNvPr id="39013" name="Group 20"/>
              <p:cNvGrpSpPr>
                <a:grpSpLocks/>
              </p:cNvGrpSpPr>
              <p:nvPr/>
            </p:nvGrpSpPr>
            <p:grpSpPr bwMode="auto">
              <a:xfrm>
                <a:off x="1963" y="3317"/>
                <a:ext cx="184" cy="135"/>
                <a:chOff x="1963" y="3317"/>
                <a:chExt cx="184" cy="135"/>
              </a:xfrm>
            </p:grpSpPr>
            <p:sp>
              <p:nvSpPr>
                <p:cNvPr id="39017" name="Freeform 21"/>
                <p:cNvSpPr>
                  <a:spLocks noChangeArrowheads="1"/>
                </p:cNvSpPr>
                <p:nvPr/>
              </p:nvSpPr>
              <p:spPr bwMode="auto">
                <a:xfrm>
                  <a:off x="1963" y="3317"/>
                  <a:ext cx="184" cy="135"/>
                </a:xfrm>
                <a:custGeom>
                  <a:avLst/>
                  <a:gdLst>
                    <a:gd name="T0" fmla="*/ 0 w 812"/>
                    <a:gd name="T1" fmla="*/ 0 h 596"/>
                    <a:gd name="T2" fmla="*/ 0 w 812"/>
                    <a:gd name="T3" fmla="*/ 0 h 596"/>
                    <a:gd name="T4" fmla="*/ 0 w 812"/>
                    <a:gd name="T5" fmla="*/ 0 h 596"/>
                    <a:gd name="T6" fmla="*/ 0 w 812"/>
                    <a:gd name="T7" fmla="*/ 0 h 596"/>
                    <a:gd name="T8" fmla="*/ 0 w 812"/>
                    <a:gd name="T9" fmla="*/ 0 h 59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812"/>
                    <a:gd name="T16" fmla="*/ 0 h 596"/>
                    <a:gd name="T17" fmla="*/ 812 w 812"/>
                    <a:gd name="T18" fmla="*/ 596 h 59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812" h="596">
                      <a:moveTo>
                        <a:pt x="811" y="0"/>
                      </a:moveTo>
                      <a:lnTo>
                        <a:pt x="0" y="232"/>
                      </a:lnTo>
                      <a:lnTo>
                        <a:pt x="0" y="595"/>
                      </a:lnTo>
                      <a:lnTo>
                        <a:pt x="811" y="371"/>
                      </a:lnTo>
                      <a:lnTo>
                        <a:pt x="811" y="0"/>
                      </a:lnTo>
                    </a:path>
                  </a:pathLst>
                </a:custGeom>
                <a:solidFill>
                  <a:srgbClr val="FFFFFF"/>
                </a:solidFill>
                <a:ln w="936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9018" name="Freeform 22"/>
                <p:cNvSpPr>
                  <a:spLocks noChangeArrowheads="1"/>
                </p:cNvSpPr>
                <p:nvPr/>
              </p:nvSpPr>
              <p:spPr bwMode="auto">
                <a:xfrm>
                  <a:off x="1963" y="3317"/>
                  <a:ext cx="184" cy="135"/>
                </a:xfrm>
                <a:custGeom>
                  <a:avLst/>
                  <a:gdLst>
                    <a:gd name="T0" fmla="*/ 0 w 812"/>
                    <a:gd name="T1" fmla="*/ 0 h 596"/>
                    <a:gd name="T2" fmla="*/ 0 w 812"/>
                    <a:gd name="T3" fmla="*/ 0 h 596"/>
                    <a:gd name="T4" fmla="*/ 0 w 812"/>
                    <a:gd name="T5" fmla="*/ 0 h 596"/>
                    <a:gd name="T6" fmla="*/ 0 w 812"/>
                    <a:gd name="T7" fmla="*/ 0 h 596"/>
                    <a:gd name="T8" fmla="*/ 0 w 812"/>
                    <a:gd name="T9" fmla="*/ 0 h 59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812"/>
                    <a:gd name="T16" fmla="*/ 0 h 596"/>
                    <a:gd name="T17" fmla="*/ 812 w 812"/>
                    <a:gd name="T18" fmla="*/ 596 h 59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812" h="596">
                      <a:moveTo>
                        <a:pt x="811" y="0"/>
                      </a:moveTo>
                      <a:lnTo>
                        <a:pt x="0" y="232"/>
                      </a:lnTo>
                      <a:lnTo>
                        <a:pt x="0" y="595"/>
                      </a:lnTo>
                      <a:lnTo>
                        <a:pt x="811" y="371"/>
                      </a:lnTo>
                      <a:lnTo>
                        <a:pt x="811" y="0"/>
                      </a:lnTo>
                    </a:path>
                  </a:pathLst>
                </a:custGeom>
                <a:noFill/>
                <a:ln w="1260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39014" name="Line 23"/>
              <p:cNvSpPr>
                <a:spLocks noChangeShapeType="1"/>
              </p:cNvSpPr>
              <p:nvPr/>
            </p:nvSpPr>
            <p:spPr bwMode="auto">
              <a:xfrm flipH="1">
                <a:off x="1959" y="3365"/>
                <a:ext cx="195" cy="46"/>
              </a:xfrm>
              <a:prstGeom prst="line">
                <a:avLst/>
              </a:prstGeom>
              <a:noFill/>
              <a:ln w="126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015" name="Freeform 24"/>
              <p:cNvSpPr>
                <a:spLocks noChangeArrowheads="1"/>
              </p:cNvSpPr>
              <p:nvPr/>
            </p:nvSpPr>
            <p:spPr bwMode="auto">
              <a:xfrm>
                <a:off x="2028" y="3389"/>
                <a:ext cx="67" cy="32"/>
              </a:xfrm>
              <a:custGeom>
                <a:avLst/>
                <a:gdLst>
                  <a:gd name="T0" fmla="*/ 0 w 294"/>
                  <a:gd name="T1" fmla="*/ 0 h 142"/>
                  <a:gd name="T2" fmla="*/ 0 w 294"/>
                  <a:gd name="T3" fmla="*/ 0 h 142"/>
                  <a:gd name="T4" fmla="*/ 0 w 294"/>
                  <a:gd name="T5" fmla="*/ 0 h 142"/>
                  <a:gd name="T6" fmla="*/ 0 w 294"/>
                  <a:gd name="T7" fmla="*/ 0 h 142"/>
                  <a:gd name="T8" fmla="*/ 0 w 294"/>
                  <a:gd name="T9" fmla="*/ 0 h 14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94"/>
                  <a:gd name="T16" fmla="*/ 0 h 142"/>
                  <a:gd name="T17" fmla="*/ 294 w 294"/>
                  <a:gd name="T18" fmla="*/ 142 h 14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94" h="142">
                    <a:moveTo>
                      <a:pt x="293" y="0"/>
                    </a:moveTo>
                    <a:lnTo>
                      <a:pt x="293" y="46"/>
                    </a:lnTo>
                    <a:lnTo>
                      <a:pt x="0" y="141"/>
                    </a:lnTo>
                    <a:lnTo>
                      <a:pt x="0" y="83"/>
                    </a:lnTo>
                    <a:lnTo>
                      <a:pt x="293" y="0"/>
                    </a:lnTo>
                  </a:path>
                </a:pathLst>
              </a:custGeom>
              <a:solidFill>
                <a:srgbClr val="CECECE"/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9016" name="Freeform 25"/>
              <p:cNvSpPr>
                <a:spLocks noChangeArrowheads="1"/>
              </p:cNvSpPr>
              <p:nvPr/>
            </p:nvSpPr>
            <p:spPr bwMode="auto">
              <a:xfrm>
                <a:off x="2028" y="3349"/>
                <a:ext cx="67" cy="29"/>
              </a:xfrm>
              <a:custGeom>
                <a:avLst/>
                <a:gdLst>
                  <a:gd name="T0" fmla="*/ 0 w 294"/>
                  <a:gd name="T1" fmla="*/ 0 h 128"/>
                  <a:gd name="T2" fmla="*/ 0 w 294"/>
                  <a:gd name="T3" fmla="*/ 0 h 128"/>
                  <a:gd name="T4" fmla="*/ 0 w 294"/>
                  <a:gd name="T5" fmla="*/ 0 h 128"/>
                  <a:gd name="T6" fmla="*/ 0 w 294"/>
                  <a:gd name="T7" fmla="*/ 0 h 128"/>
                  <a:gd name="T8" fmla="*/ 0 w 294"/>
                  <a:gd name="T9" fmla="*/ 0 h 12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94"/>
                  <a:gd name="T16" fmla="*/ 0 h 128"/>
                  <a:gd name="T17" fmla="*/ 294 w 294"/>
                  <a:gd name="T18" fmla="*/ 128 h 12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94" h="128">
                    <a:moveTo>
                      <a:pt x="293" y="0"/>
                    </a:moveTo>
                    <a:lnTo>
                      <a:pt x="293" y="47"/>
                    </a:lnTo>
                    <a:lnTo>
                      <a:pt x="0" y="127"/>
                    </a:lnTo>
                    <a:lnTo>
                      <a:pt x="0" y="77"/>
                    </a:lnTo>
                    <a:lnTo>
                      <a:pt x="293" y="0"/>
                    </a:lnTo>
                  </a:path>
                </a:pathLst>
              </a:custGeom>
              <a:solidFill>
                <a:srgbClr val="CECECE"/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38993" name="Group 26"/>
            <p:cNvGrpSpPr>
              <a:grpSpLocks/>
            </p:cNvGrpSpPr>
            <p:nvPr/>
          </p:nvGrpSpPr>
          <p:grpSpPr bwMode="auto">
            <a:xfrm>
              <a:off x="1443" y="2723"/>
              <a:ext cx="461" cy="457"/>
              <a:chOff x="1443" y="2723"/>
              <a:chExt cx="461" cy="457"/>
            </a:xfrm>
          </p:grpSpPr>
          <p:sp>
            <p:nvSpPr>
              <p:cNvPr id="39011" name="Freeform 27"/>
              <p:cNvSpPr>
                <a:spLocks noChangeArrowheads="1"/>
              </p:cNvSpPr>
              <p:nvPr/>
            </p:nvSpPr>
            <p:spPr bwMode="auto">
              <a:xfrm>
                <a:off x="1443" y="2723"/>
                <a:ext cx="461" cy="457"/>
              </a:xfrm>
              <a:custGeom>
                <a:avLst/>
                <a:gdLst>
                  <a:gd name="T0" fmla="*/ 0 w 2034"/>
                  <a:gd name="T1" fmla="*/ 0 h 2016"/>
                  <a:gd name="T2" fmla="*/ 0 w 2034"/>
                  <a:gd name="T3" fmla="*/ 0 h 2016"/>
                  <a:gd name="T4" fmla="*/ 0 w 2034"/>
                  <a:gd name="T5" fmla="*/ 0 h 2016"/>
                  <a:gd name="T6" fmla="*/ 0 w 2034"/>
                  <a:gd name="T7" fmla="*/ 0 h 2016"/>
                  <a:gd name="T8" fmla="*/ 0 w 2034"/>
                  <a:gd name="T9" fmla="*/ 0 h 2016"/>
                  <a:gd name="T10" fmla="*/ 0 w 2034"/>
                  <a:gd name="T11" fmla="*/ 0 h 201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034"/>
                  <a:gd name="T19" fmla="*/ 0 h 2016"/>
                  <a:gd name="T20" fmla="*/ 2034 w 2034"/>
                  <a:gd name="T21" fmla="*/ 2016 h 201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034" h="2016">
                    <a:moveTo>
                      <a:pt x="354" y="2015"/>
                    </a:moveTo>
                    <a:lnTo>
                      <a:pt x="0" y="1572"/>
                    </a:lnTo>
                    <a:lnTo>
                      <a:pt x="0" y="346"/>
                    </a:lnTo>
                    <a:lnTo>
                      <a:pt x="1495" y="0"/>
                    </a:lnTo>
                    <a:lnTo>
                      <a:pt x="2033" y="153"/>
                    </a:lnTo>
                    <a:lnTo>
                      <a:pt x="354" y="2015"/>
                    </a:lnTo>
                  </a:path>
                </a:pathLst>
              </a:custGeom>
              <a:solidFill>
                <a:srgbClr val="DADADA"/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9012" name="Freeform 28"/>
              <p:cNvSpPr>
                <a:spLocks noChangeArrowheads="1"/>
              </p:cNvSpPr>
              <p:nvPr/>
            </p:nvSpPr>
            <p:spPr bwMode="auto">
              <a:xfrm>
                <a:off x="1443" y="2723"/>
                <a:ext cx="461" cy="457"/>
              </a:xfrm>
              <a:custGeom>
                <a:avLst/>
                <a:gdLst>
                  <a:gd name="T0" fmla="*/ 0 w 2034"/>
                  <a:gd name="T1" fmla="*/ 0 h 2016"/>
                  <a:gd name="T2" fmla="*/ 0 w 2034"/>
                  <a:gd name="T3" fmla="*/ 0 h 2016"/>
                  <a:gd name="T4" fmla="*/ 0 w 2034"/>
                  <a:gd name="T5" fmla="*/ 0 h 2016"/>
                  <a:gd name="T6" fmla="*/ 0 w 2034"/>
                  <a:gd name="T7" fmla="*/ 0 h 2016"/>
                  <a:gd name="T8" fmla="*/ 0 w 2034"/>
                  <a:gd name="T9" fmla="*/ 0 h 201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034"/>
                  <a:gd name="T16" fmla="*/ 0 h 2016"/>
                  <a:gd name="T17" fmla="*/ 2034 w 2034"/>
                  <a:gd name="T18" fmla="*/ 2016 h 201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034" h="2016">
                    <a:moveTo>
                      <a:pt x="354" y="2015"/>
                    </a:moveTo>
                    <a:lnTo>
                      <a:pt x="0" y="1572"/>
                    </a:lnTo>
                    <a:lnTo>
                      <a:pt x="0" y="346"/>
                    </a:lnTo>
                    <a:lnTo>
                      <a:pt x="1495" y="0"/>
                    </a:lnTo>
                    <a:lnTo>
                      <a:pt x="2033" y="153"/>
                    </a:lnTo>
                  </a:path>
                </a:pathLst>
              </a:custGeom>
              <a:noFill/>
              <a:ln w="126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38994" name="Group 29"/>
            <p:cNvGrpSpPr>
              <a:grpSpLocks/>
            </p:cNvGrpSpPr>
            <p:nvPr/>
          </p:nvGrpSpPr>
          <p:grpSpPr bwMode="auto">
            <a:xfrm>
              <a:off x="1530" y="2844"/>
              <a:ext cx="147" cy="505"/>
              <a:chOff x="1530" y="2844"/>
              <a:chExt cx="147" cy="505"/>
            </a:xfrm>
          </p:grpSpPr>
          <p:sp>
            <p:nvSpPr>
              <p:cNvPr id="39009" name="Freeform 30"/>
              <p:cNvSpPr>
                <a:spLocks noChangeArrowheads="1"/>
              </p:cNvSpPr>
              <p:nvPr/>
            </p:nvSpPr>
            <p:spPr bwMode="auto">
              <a:xfrm>
                <a:off x="1530" y="2844"/>
                <a:ext cx="147" cy="505"/>
              </a:xfrm>
              <a:custGeom>
                <a:avLst/>
                <a:gdLst>
                  <a:gd name="T0" fmla="*/ 0 w 649"/>
                  <a:gd name="T1" fmla="*/ 0 h 2228"/>
                  <a:gd name="T2" fmla="*/ 0 w 649"/>
                  <a:gd name="T3" fmla="*/ 0 h 2228"/>
                  <a:gd name="T4" fmla="*/ 0 w 649"/>
                  <a:gd name="T5" fmla="*/ 0 h 2228"/>
                  <a:gd name="T6" fmla="*/ 0 w 649"/>
                  <a:gd name="T7" fmla="*/ 0 h 2228"/>
                  <a:gd name="T8" fmla="*/ 0 w 649"/>
                  <a:gd name="T9" fmla="*/ 0 h 222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49"/>
                  <a:gd name="T16" fmla="*/ 0 h 2228"/>
                  <a:gd name="T17" fmla="*/ 649 w 649"/>
                  <a:gd name="T18" fmla="*/ 2228 h 222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49" h="2228">
                    <a:moveTo>
                      <a:pt x="648" y="2227"/>
                    </a:moveTo>
                    <a:lnTo>
                      <a:pt x="648" y="359"/>
                    </a:lnTo>
                    <a:lnTo>
                      <a:pt x="0" y="0"/>
                    </a:lnTo>
                    <a:lnTo>
                      <a:pt x="0" y="1800"/>
                    </a:lnTo>
                    <a:lnTo>
                      <a:pt x="648" y="2227"/>
                    </a:lnTo>
                  </a:path>
                </a:pathLst>
              </a:custGeom>
              <a:solidFill>
                <a:srgbClr val="DADADA"/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9010" name="Freeform 31"/>
              <p:cNvSpPr>
                <a:spLocks noChangeArrowheads="1"/>
              </p:cNvSpPr>
              <p:nvPr/>
            </p:nvSpPr>
            <p:spPr bwMode="auto">
              <a:xfrm>
                <a:off x="1530" y="2844"/>
                <a:ext cx="147" cy="505"/>
              </a:xfrm>
              <a:custGeom>
                <a:avLst/>
                <a:gdLst>
                  <a:gd name="T0" fmla="*/ 0 w 649"/>
                  <a:gd name="T1" fmla="*/ 0 h 2228"/>
                  <a:gd name="T2" fmla="*/ 0 w 649"/>
                  <a:gd name="T3" fmla="*/ 0 h 2228"/>
                  <a:gd name="T4" fmla="*/ 0 w 649"/>
                  <a:gd name="T5" fmla="*/ 0 h 2228"/>
                  <a:gd name="T6" fmla="*/ 0 w 649"/>
                  <a:gd name="T7" fmla="*/ 0 h 2228"/>
                  <a:gd name="T8" fmla="*/ 0 w 649"/>
                  <a:gd name="T9" fmla="*/ 0 h 222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49"/>
                  <a:gd name="T16" fmla="*/ 0 h 2228"/>
                  <a:gd name="T17" fmla="*/ 649 w 649"/>
                  <a:gd name="T18" fmla="*/ 2228 h 222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49" h="2228">
                    <a:moveTo>
                      <a:pt x="648" y="2227"/>
                    </a:moveTo>
                    <a:lnTo>
                      <a:pt x="648" y="359"/>
                    </a:lnTo>
                    <a:lnTo>
                      <a:pt x="0" y="0"/>
                    </a:lnTo>
                    <a:lnTo>
                      <a:pt x="0" y="1800"/>
                    </a:lnTo>
                    <a:lnTo>
                      <a:pt x="648" y="2227"/>
                    </a:lnTo>
                  </a:path>
                </a:pathLst>
              </a:custGeom>
              <a:noFill/>
              <a:ln w="126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38995" name="Group 32"/>
            <p:cNvGrpSpPr>
              <a:grpSpLocks/>
            </p:cNvGrpSpPr>
            <p:nvPr/>
          </p:nvGrpSpPr>
          <p:grpSpPr bwMode="auto">
            <a:xfrm>
              <a:off x="1530" y="2740"/>
              <a:ext cx="619" cy="187"/>
              <a:chOff x="1530" y="2740"/>
              <a:chExt cx="619" cy="187"/>
            </a:xfrm>
          </p:grpSpPr>
          <p:sp>
            <p:nvSpPr>
              <p:cNvPr id="39007" name="Freeform 33"/>
              <p:cNvSpPr>
                <a:spLocks noChangeArrowheads="1"/>
              </p:cNvSpPr>
              <p:nvPr/>
            </p:nvSpPr>
            <p:spPr bwMode="auto">
              <a:xfrm>
                <a:off x="1530" y="2740"/>
                <a:ext cx="619" cy="187"/>
              </a:xfrm>
              <a:custGeom>
                <a:avLst/>
                <a:gdLst>
                  <a:gd name="T0" fmla="*/ 0 w 2731"/>
                  <a:gd name="T1" fmla="*/ 0 h 825"/>
                  <a:gd name="T2" fmla="*/ 0 w 2731"/>
                  <a:gd name="T3" fmla="*/ 0 h 825"/>
                  <a:gd name="T4" fmla="*/ 0 w 2731"/>
                  <a:gd name="T5" fmla="*/ 0 h 825"/>
                  <a:gd name="T6" fmla="*/ 0 w 2731"/>
                  <a:gd name="T7" fmla="*/ 0 h 825"/>
                  <a:gd name="T8" fmla="*/ 0 w 2731"/>
                  <a:gd name="T9" fmla="*/ 0 h 82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731"/>
                  <a:gd name="T16" fmla="*/ 0 h 825"/>
                  <a:gd name="T17" fmla="*/ 2731 w 2731"/>
                  <a:gd name="T18" fmla="*/ 825 h 82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731" h="825">
                    <a:moveTo>
                      <a:pt x="666" y="824"/>
                    </a:moveTo>
                    <a:lnTo>
                      <a:pt x="2730" y="320"/>
                    </a:lnTo>
                    <a:lnTo>
                      <a:pt x="1966" y="0"/>
                    </a:lnTo>
                    <a:lnTo>
                      <a:pt x="0" y="459"/>
                    </a:lnTo>
                    <a:lnTo>
                      <a:pt x="666" y="824"/>
                    </a:lnTo>
                  </a:path>
                </a:pathLst>
              </a:custGeom>
              <a:solidFill>
                <a:srgbClr val="FFFFFF"/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9008" name="Freeform 34"/>
              <p:cNvSpPr>
                <a:spLocks noChangeArrowheads="1"/>
              </p:cNvSpPr>
              <p:nvPr/>
            </p:nvSpPr>
            <p:spPr bwMode="auto">
              <a:xfrm>
                <a:off x="1530" y="2740"/>
                <a:ext cx="619" cy="187"/>
              </a:xfrm>
              <a:custGeom>
                <a:avLst/>
                <a:gdLst>
                  <a:gd name="T0" fmla="*/ 0 w 2731"/>
                  <a:gd name="T1" fmla="*/ 0 h 825"/>
                  <a:gd name="T2" fmla="*/ 0 w 2731"/>
                  <a:gd name="T3" fmla="*/ 0 h 825"/>
                  <a:gd name="T4" fmla="*/ 0 w 2731"/>
                  <a:gd name="T5" fmla="*/ 0 h 825"/>
                  <a:gd name="T6" fmla="*/ 0 w 2731"/>
                  <a:gd name="T7" fmla="*/ 0 h 825"/>
                  <a:gd name="T8" fmla="*/ 0 w 2731"/>
                  <a:gd name="T9" fmla="*/ 0 h 82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731"/>
                  <a:gd name="T16" fmla="*/ 0 h 825"/>
                  <a:gd name="T17" fmla="*/ 2731 w 2731"/>
                  <a:gd name="T18" fmla="*/ 825 h 82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731" h="825">
                    <a:moveTo>
                      <a:pt x="666" y="824"/>
                    </a:moveTo>
                    <a:lnTo>
                      <a:pt x="2730" y="320"/>
                    </a:lnTo>
                    <a:lnTo>
                      <a:pt x="1966" y="0"/>
                    </a:lnTo>
                    <a:lnTo>
                      <a:pt x="0" y="459"/>
                    </a:lnTo>
                    <a:lnTo>
                      <a:pt x="666" y="824"/>
                    </a:lnTo>
                  </a:path>
                </a:pathLst>
              </a:custGeom>
              <a:noFill/>
              <a:ln w="126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38996" name="Group 35"/>
            <p:cNvGrpSpPr>
              <a:grpSpLocks/>
            </p:cNvGrpSpPr>
            <p:nvPr/>
          </p:nvGrpSpPr>
          <p:grpSpPr bwMode="auto">
            <a:xfrm>
              <a:off x="1730" y="3248"/>
              <a:ext cx="324" cy="102"/>
              <a:chOff x="1730" y="3248"/>
              <a:chExt cx="324" cy="102"/>
            </a:xfrm>
          </p:grpSpPr>
          <p:sp>
            <p:nvSpPr>
              <p:cNvPr id="39005" name="Freeform 36"/>
              <p:cNvSpPr>
                <a:spLocks noChangeArrowheads="1"/>
              </p:cNvSpPr>
              <p:nvPr/>
            </p:nvSpPr>
            <p:spPr bwMode="auto">
              <a:xfrm>
                <a:off x="1730" y="3248"/>
                <a:ext cx="324" cy="102"/>
              </a:xfrm>
              <a:custGeom>
                <a:avLst/>
                <a:gdLst>
                  <a:gd name="T0" fmla="*/ 0 w 1430"/>
                  <a:gd name="T1" fmla="*/ 0 h 451"/>
                  <a:gd name="T2" fmla="*/ 0 w 1430"/>
                  <a:gd name="T3" fmla="*/ 0 h 451"/>
                  <a:gd name="T4" fmla="*/ 0 w 1430"/>
                  <a:gd name="T5" fmla="*/ 0 h 451"/>
                  <a:gd name="T6" fmla="*/ 0 w 1430"/>
                  <a:gd name="T7" fmla="*/ 0 h 451"/>
                  <a:gd name="T8" fmla="*/ 0 w 1430"/>
                  <a:gd name="T9" fmla="*/ 0 h 45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430"/>
                  <a:gd name="T16" fmla="*/ 0 h 451"/>
                  <a:gd name="T17" fmla="*/ 1430 w 1430"/>
                  <a:gd name="T18" fmla="*/ 451 h 45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430" h="451">
                    <a:moveTo>
                      <a:pt x="1429" y="0"/>
                    </a:moveTo>
                    <a:lnTo>
                      <a:pt x="1429" y="82"/>
                    </a:lnTo>
                    <a:lnTo>
                      <a:pt x="114" y="450"/>
                    </a:lnTo>
                    <a:lnTo>
                      <a:pt x="0" y="394"/>
                    </a:lnTo>
                    <a:lnTo>
                      <a:pt x="1429" y="0"/>
                    </a:lnTo>
                  </a:path>
                </a:pathLst>
              </a:custGeom>
              <a:solidFill>
                <a:srgbClr val="CECECE"/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9006" name="Freeform 37"/>
              <p:cNvSpPr>
                <a:spLocks noChangeArrowheads="1"/>
              </p:cNvSpPr>
              <p:nvPr/>
            </p:nvSpPr>
            <p:spPr bwMode="auto">
              <a:xfrm>
                <a:off x="1730" y="3248"/>
                <a:ext cx="324" cy="102"/>
              </a:xfrm>
              <a:custGeom>
                <a:avLst/>
                <a:gdLst>
                  <a:gd name="T0" fmla="*/ 0 w 1430"/>
                  <a:gd name="T1" fmla="*/ 0 h 451"/>
                  <a:gd name="T2" fmla="*/ 0 w 1430"/>
                  <a:gd name="T3" fmla="*/ 0 h 451"/>
                  <a:gd name="T4" fmla="*/ 0 w 1430"/>
                  <a:gd name="T5" fmla="*/ 0 h 451"/>
                  <a:gd name="T6" fmla="*/ 0 w 1430"/>
                  <a:gd name="T7" fmla="*/ 0 h 45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430"/>
                  <a:gd name="T13" fmla="*/ 0 h 451"/>
                  <a:gd name="T14" fmla="*/ 1430 w 1430"/>
                  <a:gd name="T15" fmla="*/ 451 h 45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430" h="451">
                    <a:moveTo>
                      <a:pt x="1429" y="0"/>
                    </a:moveTo>
                    <a:lnTo>
                      <a:pt x="1429" y="82"/>
                    </a:lnTo>
                    <a:lnTo>
                      <a:pt x="114" y="450"/>
                    </a:lnTo>
                    <a:lnTo>
                      <a:pt x="0" y="394"/>
                    </a:lnTo>
                  </a:path>
                </a:pathLst>
              </a:custGeom>
              <a:noFill/>
              <a:ln w="126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38997" name="Group 38"/>
            <p:cNvGrpSpPr>
              <a:grpSpLocks/>
            </p:cNvGrpSpPr>
            <p:nvPr/>
          </p:nvGrpSpPr>
          <p:grpSpPr bwMode="auto">
            <a:xfrm>
              <a:off x="1679" y="2812"/>
              <a:ext cx="469" cy="537"/>
              <a:chOff x="1679" y="2812"/>
              <a:chExt cx="469" cy="537"/>
            </a:xfrm>
          </p:grpSpPr>
          <p:sp>
            <p:nvSpPr>
              <p:cNvPr id="39003" name="Freeform 39"/>
              <p:cNvSpPr>
                <a:spLocks noChangeArrowheads="1"/>
              </p:cNvSpPr>
              <p:nvPr/>
            </p:nvSpPr>
            <p:spPr bwMode="auto">
              <a:xfrm>
                <a:off x="1679" y="2812"/>
                <a:ext cx="469" cy="537"/>
              </a:xfrm>
              <a:custGeom>
                <a:avLst/>
                <a:gdLst>
                  <a:gd name="T0" fmla="*/ 0 w 2069"/>
                  <a:gd name="T1" fmla="*/ 0 h 2369"/>
                  <a:gd name="T2" fmla="*/ 0 w 2069"/>
                  <a:gd name="T3" fmla="*/ 0 h 2369"/>
                  <a:gd name="T4" fmla="*/ 0 w 2069"/>
                  <a:gd name="T5" fmla="*/ 0 h 2369"/>
                  <a:gd name="T6" fmla="*/ 0 w 2069"/>
                  <a:gd name="T7" fmla="*/ 0 h 2369"/>
                  <a:gd name="T8" fmla="*/ 0 w 2069"/>
                  <a:gd name="T9" fmla="*/ 0 h 236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069"/>
                  <a:gd name="T16" fmla="*/ 0 h 2369"/>
                  <a:gd name="T17" fmla="*/ 2069 w 2069"/>
                  <a:gd name="T18" fmla="*/ 2369 h 236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069" h="2369">
                    <a:moveTo>
                      <a:pt x="0" y="2368"/>
                    </a:moveTo>
                    <a:lnTo>
                      <a:pt x="0" y="500"/>
                    </a:lnTo>
                    <a:lnTo>
                      <a:pt x="2068" y="0"/>
                    </a:lnTo>
                    <a:lnTo>
                      <a:pt x="2068" y="1820"/>
                    </a:lnTo>
                    <a:lnTo>
                      <a:pt x="0" y="2368"/>
                    </a:lnTo>
                  </a:path>
                </a:pathLst>
              </a:custGeom>
              <a:solidFill>
                <a:srgbClr val="FFFFFF"/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9004" name="Freeform 40"/>
              <p:cNvSpPr>
                <a:spLocks noChangeArrowheads="1"/>
              </p:cNvSpPr>
              <p:nvPr/>
            </p:nvSpPr>
            <p:spPr bwMode="auto">
              <a:xfrm>
                <a:off x="1679" y="2812"/>
                <a:ext cx="469" cy="537"/>
              </a:xfrm>
              <a:custGeom>
                <a:avLst/>
                <a:gdLst>
                  <a:gd name="T0" fmla="*/ 0 w 2069"/>
                  <a:gd name="T1" fmla="*/ 0 h 2369"/>
                  <a:gd name="T2" fmla="*/ 0 w 2069"/>
                  <a:gd name="T3" fmla="*/ 0 h 2369"/>
                  <a:gd name="T4" fmla="*/ 0 w 2069"/>
                  <a:gd name="T5" fmla="*/ 0 h 2369"/>
                  <a:gd name="T6" fmla="*/ 0 w 2069"/>
                  <a:gd name="T7" fmla="*/ 0 h 2369"/>
                  <a:gd name="T8" fmla="*/ 0 w 2069"/>
                  <a:gd name="T9" fmla="*/ 0 h 236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069"/>
                  <a:gd name="T16" fmla="*/ 0 h 2369"/>
                  <a:gd name="T17" fmla="*/ 2069 w 2069"/>
                  <a:gd name="T18" fmla="*/ 2369 h 236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069" h="2369">
                    <a:moveTo>
                      <a:pt x="0" y="2368"/>
                    </a:moveTo>
                    <a:lnTo>
                      <a:pt x="0" y="500"/>
                    </a:lnTo>
                    <a:lnTo>
                      <a:pt x="2068" y="0"/>
                    </a:lnTo>
                    <a:lnTo>
                      <a:pt x="2068" y="1820"/>
                    </a:lnTo>
                    <a:lnTo>
                      <a:pt x="0" y="2368"/>
                    </a:lnTo>
                  </a:path>
                </a:pathLst>
              </a:custGeom>
              <a:noFill/>
              <a:ln w="126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38998" name="Group 41"/>
            <p:cNvGrpSpPr>
              <a:grpSpLocks/>
            </p:cNvGrpSpPr>
            <p:nvPr/>
          </p:nvGrpSpPr>
          <p:grpSpPr bwMode="auto">
            <a:xfrm>
              <a:off x="1746" y="2872"/>
              <a:ext cx="344" cy="391"/>
              <a:chOff x="1746" y="2872"/>
              <a:chExt cx="344" cy="391"/>
            </a:xfrm>
          </p:grpSpPr>
          <p:sp>
            <p:nvSpPr>
              <p:cNvPr id="39001" name="Freeform 42"/>
              <p:cNvSpPr>
                <a:spLocks noChangeArrowheads="1"/>
              </p:cNvSpPr>
              <p:nvPr/>
            </p:nvSpPr>
            <p:spPr bwMode="auto">
              <a:xfrm>
                <a:off x="1746" y="2872"/>
                <a:ext cx="344" cy="391"/>
              </a:xfrm>
              <a:custGeom>
                <a:avLst/>
                <a:gdLst>
                  <a:gd name="T0" fmla="*/ 0 w 1518"/>
                  <a:gd name="T1" fmla="*/ 0 h 1725"/>
                  <a:gd name="T2" fmla="*/ 0 w 1518"/>
                  <a:gd name="T3" fmla="*/ 0 h 1725"/>
                  <a:gd name="T4" fmla="*/ 0 w 1518"/>
                  <a:gd name="T5" fmla="*/ 0 h 1725"/>
                  <a:gd name="T6" fmla="*/ 0 w 1518"/>
                  <a:gd name="T7" fmla="*/ 0 h 1725"/>
                  <a:gd name="T8" fmla="*/ 0 w 1518"/>
                  <a:gd name="T9" fmla="*/ 0 h 172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518"/>
                  <a:gd name="T16" fmla="*/ 0 h 1725"/>
                  <a:gd name="T17" fmla="*/ 1518 w 1518"/>
                  <a:gd name="T18" fmla="*/ 1725 h 172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518" h="1725">
                    <a:moveTo>
                      <a:pt x="0" y="1724"/>
                    </a:moveTo>
                    <a:lnTo>
                      <a:pt x="0" y="366"/>
                    </a:lnTo>
                    <a:lnTo>
                      <a:pt x="1517" y="0"/>
                    </a:lnTo>
                    <a:lnTo>
                      <a:pt x="1517" y="1336"/>
                    </a:lnTo>
                    <a:lnTo>
                      <a:pt x="0" y="1724"/>
                    </a:lnTo>
                  </a:path>
                </a:pathLst>
              </a:custGeom>
              <a:solidFill>
                <a:srgbClr val="CECECE"/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9002" name="Freeform 43"/>
              <p:cNvSpPr>
                <a:spLocks noChangeArrowheads="1"/>
              </p:cNvSpPr>
              <p:nvPr/>
            </p:nvSpPr>
            <p:spPr bwMode="auto">
              <a:xfrm>
                <a:off x="1746" y="2872"/>
                <a:ext cx="344" cy="391"/>
              </a:xfrm>
              <a:custGeom>
                <a:avLst/>
                <a:gdLst>
                  <a:gd name="T0" fmla="*/ 0 w 1518"/>
                  <a:gd name="T1" fmla="*/ 0 h 1725"/>
                  <a:gd name="T2" fmla="*/ 0 w 1518"/>
                  <a:gd name="T3" fmla="*/ 0 h 1725"/>
                  <a:gd name="T4" fmla="*/ 0 w 1518"/>
                  <a:gd name="T5" fmla="*/ 0 h 1725"/>
                  <a:gd name="T6" fmla="*/ 0 w 1518"/>
                  <a:gd name="T7" fmla="*/ 0 h 1725"/>
                  <a:gd name="T8" fmla="*/ 0 w 1518"/>
                  <a:gd name="T9" fmla="*/ 0 h 172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518"/>
                  <a:gd name="T16" fmla="*/ 0 h 1725"/>
                  <a:gd name="T17" fmla="*/ 1518 w 1518"/>
                  <a:gd name="T18" fmla="*/ 1725 h 172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518" h="1725">
                    <a:moveTo>
                      <a:pt x="0" y="1724"/>
                    </a:moveTo>
                    <a:lnTo>
                      <a:pt x="0" y="366"/>
                    </a:lnTo>
                    <a:lnTo>
                      <a:pt x="1517" y="0"/>
                    </a:lnTo>
                    <a:lnTo>
                      <a:pt x="1517" y="1336"/>
                    </a:lnTo>
                    <a:lnTo>
                      <a:pt x="0" y="1724"/>
                    </a:lnTo>
                  </a:path>
                </a:pathLst>
              </a:custGeom>
              <a:noFill/>
              <a:ln w="126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38999" name="Freeform 44"/>
            <p:cNvSpPr>
              <a:spLocks noChangeArrowheads="1"/>
            </p:cNvSpPr>
            <p:nvPr/>
          </p:nvSpPr>
          <p:spPr bwMode="auto">
            <a:xfrm>
              <a:off x="1758" y="2899"/>
              <a:ext cx="307" cy="337"/>
            </a:xfrm>
            <a:custGeom>
              <a:avLst/>
              <a:gdLst>
                <a:gd name="T0" fmla="*/ 0 w 1354"/>
                <a:gd name="T1" fmla="*/ 0 h 1486"/>
                <a:gd name="T2" fmla="*/ 0 w 1354"/>
                <a:gd name="T3" fmla="*/ 0 h 1486"/>
                <a:gd name="T4" fmla="*/ 0 w 1354"/>
                <a:gd name="T5" fmla="*/ 0 h 1486"/>
                <a:gd name="T6" fmla="*/ 0 w 1354"/>
                <a:gd name="T7" fmla="*/ 0 h 1486"/>
                <a:gd name="T8" fmla="*/ 0 w 1354"/>
                <a:gd name="T9" fmla="*/ 0 h 148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354"/>
                <a:gd name="T16" fmla="*/ 0 h 1486"/>
                <a:gd name="T17" fmla="*/ 1354 w 1354"/>
                <a:gd name="T18" fmla="*/ 1486 h 148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354" h="1486">
                  <a:moveTo>
                    <a:pt x="0" y="1485"/>
                  </a:moveTo>
                  <a:lnTo>
                    <a:pt x="0" y="317"/>
                  </a:lnTo>
                  <a:lnTo>
                    <a:pt x="1353" y="0"/>
                  </a:lnTo>
                  <a:lnTo>
                    <a:pt x="1353" y="1147"/>
                  </a:lnTo>
                  <a:lnTo>
                    <a:pt x="0" y="1485"/>
                  </a:lnTo>
                </a:path>
              </a:pathLst>
            </a:custGeom>
            <a:gradFill rotWithShape="0">
              <a:gsLst>
                <a:gs pos="0">
                  <a:srgbClr val="00FFFF"/>
                </a:gs>
                <a:gs pos="50000">
                  <a:srgbClr val="007575"/>
                </a:gs>
                <a:gs pos="100000">
                  <a:srgbClr val="00FFFF"/>
                </a:gs>
              </a:gsLst>
              <a:lin ang="13500000" scaled="1"/>
            </a:gradFill>
            <a:ln w="936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9000" name="Freeform 45"/>
            <p:cNvSpPr>
              <a:spLocks noChangeArrowheads="1"/>
            </p:cNvSpPr>
            <p:nvPr/>
          </p:nvSpPr>
          <p:spPr bwMode="auto">
            <a:xfrm>
              <a:off x="1758" y="2899"/>
              <a:ext cx="307" cy="337"/>
            </a:xfrm>
            <a:custGeom>
              <a:avLst/>
              <a:gdLst>
                <a:gd name="T0" fmla="*/ 0 w 1354"/>
                <a:gd name="T1" fmla="*/ 0 h 1486"/>
                <a:gd name="T2" fmla="*/ 0 w 1354"/>
                <a:gd name="T3" fmla="*/ 0 h 1486"/>
                <a:gd name="T4" fmla="*/ 0 w 1354"/>
                <a:gd name="T5" fmla="*/ 0 h 1486"/>
                <a:gd name="T6" fmla="*/ 0 w 1354"/>
                <a:gd name="T7" fmla="*/ 0 h 1486"/>
                <a:gd name="T8" fmla="*/ 0 w 1354"/>
                <a:gd name="T9" fmla="*/ 0 h 148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354"/>
                <a:gd name="T16" fmla="*/ 0 h 1486"/>
                <a:gd name="T17" fmla="*/ 1354 w 1354"/>
                <a:gd name="T18" fmla="*/ 1486 h 148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354" h="1486">
                  <a:moveTo>
                    <a:pt x="0" y="1485"/>
                  </a:moveTo>
                  <a:lnTo>
                    <a:pt x="0" y="317"/>
                  </a:lnTo>
                  <a:lnTo>
                    <a:pt x="1353" y="0"/>
                  </a:lnTo>
                  <a:lnTo>
                    <a:pt x="1353" y="1147"/>
                  </a:lnTo>
                  <a:lnTo>
                    <a:pt x="0" y="1485"/>
                  </a:lnTo>
                </a:path>
              </a:pathLst>
            </a:custGeom>
            <a:noFill/>
            <a:ln w="126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pic>
        <p:nvPicPr>
          <p:cNvPr id="38939" name="Picture 463" descr="stampante_architetto_fra_01.png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172450" y="3170238"/>
            <a:ext cx="665163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40" name="Picture 464" descr="Machovka_car_Mitsubishi.png"/>
          <p:cNvPicPr>
            <a:picLocks noChangeAspect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284663" y="5078413"/>
            <a:ext cx="1676400" cy="82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41" name="Picture 77" descr="C:\Users\martin\Desktop\EPO\clipart\new\jcartier_antenna_square.emf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995738" y="3314700"/>
            <a:ext cx="339725" cy="765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42" name="Picture 77" descr="C:\Users\martin\Desktop\EPO\clipart\new\jcartier_antenna_square.emf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003800" y="3746500"/>
            <a:ext cx="339725" cy="765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8943" name="Group 513"/>
          <p:cNvGrpSpPr>
            <a:grpSpLocks/>
          </p:cNvGrpSpPr>
          <p:nvPr/>
        </p:nvGrpSpPr>
        <p:grpSpPr bwMode="auto">
          <a:xfrm>
            <a:off x="6659563" y="3530600"/>
            <a:ext cx="349250" cy="719138"/>
            <a:chOff x="3348038" y="2165350"/>
            <a:chExt cx="1282701" cy="2647951"/>
          </a:xfrm>
        </p:grpSpPr>
        <p:sp>
          <p:nvSpPr>
            <p:cNvPr id="38944" name="Freeform 6"/>
            <p:cNvSpPr>
              <a:spLocks/>
            </p:cNvSpPr>
            <p:nvPr/>
          </p:nvSpPr>
          <p:spPr bwMode="auto">
            <a:xfrm>
              <a:off x="3360738" y="2179638"/>
              <a:ext cx="1258888" cy="2595563"/>
            </a:xfrm>
            <a:custGeom>
              <a:avLst/>
              <a:gdLst>
                <a:gd name="T0" fmla="*/ 0 w 1586"/>
                <a:gd name="T1" fmla="*/ 1184 h 3270"/>
                <a:gd name="T2" fmla="*/ 15 w 1586"/>
                <a:gd name="T3" fmla="*/ 655 h 3270"/>
                <a:gd name="T4" fmla="*/ 37 w 1586"/>
                <a:gd name="T5" fmla="*/ 623 h 3270"/>
                <a:gd name="T6" fmla="*/ 59 w 1586"/>
                <a:gd name="T7" fmla="*/ 592 h 3270"/>
                <a:gd name="T8" fmla="*/ 83 w 1586"/>
                <a:gd name="T9" fmla="*/ 560 h 3270"/>
                <a:gd name="T10" fmla="*/ 106 w 1586"/>
                <a:gd name="T11" fmla="*/ 528 h 3270"/>
                <a:gd name="T12" fmla="*/ 132 w 1586"/>
                <a:gd name="T13" fmla="*/ 496 h 3270"/>
                <a:gd name="T14" fmla="*/ 159 w 1586"/>
                <a:gd name="T15" fmla="*/ 466 h 3270"/>
                <a:gd name="T16" fmla="*/ 187 w 1586"/>
                <a:gd name="T17" fmla="*/ 434 h 3270"/>
                <a:gd name="T18" fmla="*/ 216 w 1586"/>
                <a:gd name="T19" fmla="*/ 403 h 3270"/>
                <a:gd name="T20" fmla="*/ 245 w 1586"/>
                <a:gd name="T21" fmla="*/ 373 h 3270"/>
                <a:gd name="T22" fmla="*/ 277 w 1586"/>
                <a:gd name="T23" fmla="*/ 344 h 3270"/>
                <a:gd name="T24" fmla="*/ 309 w 1586"/>
                <a:gd name="T25" fmla="*/ 314 h 3270"/>
                <a:gd name="T26" fmla="*/ 341 w 1586"/>
                <a:gd name="T27" fmla="*/ 285 h 3270"/>
                <a:gd name="T28" fmla="*/ 376 w 1586"/>
                <a:gd name="T29" fmla="*/ 258 h 3270"/>
                <a:gd name="T30" fmla="*/ 412 w 1586"/>
                <a:gd name="T31" fmla="*/ 231 h 3270"/>
                <a:gd name="T32" fmla="*/ 449 w 1586"/>
                <a:gd name="T33" fmla="*/ 206 h 3270"/>
                <a:gd name="T34" fmla="*/ 486 w 1586"/>
                <a:gd name="T35" fmla="*/ 181 h 3270"/>
                <a:gd name="T36" fmla="*/ 527 w 1586"/>
                <a:gd name="T37" fmla="*/ 159 h 3270"/>
                <a:gd name="T38" fmla="*/ 567 w 1586"/>
                <a:gd name="T39" fmla="*/ 135 h 3270"/>
                <a:gd name="T40" fmla="*/ 609 w 1586"/>
                <a:gd name="T41" fmla="*/ 115 h 3270"/>
                <a:gd name="T42" fmla="*/ 651 w 1586"/>
                <a:gd name="T43" fmla="*/ 96 h 3270"/>
                <a:gd name="T44" fmla="*/ 695 w 1586"/>
                <a:gd name="T45" fmla="*/ 78 h 3270"/>
                <a:gd name="T46" fmla="*/ 743 w 1586"/>
                <a:gd name="T47" fmla="*/ 61 h 3270"/>
                <a:gd name="T48" fmla="*/ 790 w 1586"/>
                <a:gd name="T49" fmla="*/ 48 h 3270"/>
                <a:gd name="T50" fmla="*/ 837 w 1586"/>
                <a:gd name="T51" fmla="*/ 34 h 3270"/>
                <a:gd name="T52" fmla="*/ 888 w 1586"/>
                <a:gd name="T53" fmla="*/ 24 h 3270"/>
                <a:gd name="T54" fmla="*/ 938 w 1586"/>
                <a:gd name="T55" fmla="*/ 14 h 3270"/>
                <a:gd name="T56" fmla="*/ 991 w 1586"/>
                <a:gd name="T57" fmla="*/ 7 h 3270"/>
                <a:gd name="T58" fmla="*/ 1045 w 1586"/>
                <a:gd name="T59" fmla="*/ 2 h 3270"/>
                <a:gd name="T60" fmla="*/ 1100 w 1586"/>
                <a:gd name="T61" fmla="*/ 0 h 3270"/>
                <a:gd name="T62" fmla="*/ 1158 w 1586"/>
                <a:gd name="T63" fmla="*/ 0 h 3270"/>
                <a:gd name="T64" fmla="*/ 1217 w 1586"/>
                <a:gd name="T65" fmla="*/ 2 h 3270"/>
                <a:gd name="T66" fmla="*/ 1276 w 1586"/>
                <a:gd name="T67" fmla="*/ 7 h 3270"/>
                <a:gd name="T68" fmla="*/ 1532 w 1586"/>
                <a:gd name="T69" fmla="*/ 80 h 3270"/>
                <a:gd name="T70" fmla="*/ 1558 w 1586"/>
                <a:gd name="T71" fmla="*/ 446 h 3270"/>
                <a:gd name="T72" fmla="*/ 1576 w 1586"/>
                <a:gd name="T73" fmla="*/ 791 h 3270"/>
                <a:gd name="T74" fmla="*/ 1586 w 1586"/>
                <a:gd name="T75" fmla="*/ 1123 h 3270"/>
                <a:gd name="T76" fmla="*/ 1585 w 1586"/>
                <a:gd name="T77" fmla="*/ 1447 h 3270"/>
                <a:gd name="T78" fmla="*/ 1568 w 1586"/>
                <a:gd name="T79" fmla="*/ 1771 h 3270"/>
                <a:gd name="T80" fmla="*/ 1536 w 1586"/>
                <a:gd name="T81" fmla="*/ 2098 h 3270"/>
                <a:gd name="T82" fmla="*/ 1485 w 1586"/>
                <a:gd name="T83" fmla="*/ 2437 h 3270"/>
                <a:gd name="T84" fmla="*/ 1412 w 1586"/>
                <a:gd name="T85" fmla="*/ 2795 h 3270"/>
                <a:gd name="T86" fmla="*/ 658 w 1586"/>
                <a:gd name="T87" fmla="*/ 3235 h 3270"/>
                <a:gd name="T88" fmla="*/ 181 w 1586"/>
                <a:gd name="T89" fmla="*/ 3270 h 3270"/>
                <a:gd name="T90" fmla="*/ 123 w 1586"/>
                <a:gd name="T91" fmla="*/ 2975 h 3270"/>
                <a:gd name="T92" fmla="*/ 191 w 1586"/>
                <a:gd name="T93" fmla="*/ 2881 h 3270"/>
                <a:gd name="T94" fmla="*/ 176 w 1586"/>
                <a:gd name="T95" fmla="*/ 2759 h 3270"/>
                <a:gd name="T96" fmla="*/ 159 w 1586"/>
                <a:gd name="T97" fmla="*/ 2621 h 3270"/>
                <a:gd name="T98" fmla="*/ 140 w 1586"/>
                <a:gd name="T99" fmla="*/ 2459 h 3270"/>
                <a:gd name="T100" fmla="*/ 123 w 1586"/>
                <a:gd name="T101" fmla="*/ 2275 h 3270"/>
                <a:gd name="T102" fmla="*/ 108 w 1586"/>
                <a:gd name="T103" fmla="*/ 2064 h 3270"/>
                <a:gd name="T104" fmla="*/ 93 w 1586"/>
                <a:gd name="T105" fmla="*/ 1823 h 3270"/>
                <a:gd name="T106" fmla="*/ 81 w 1586"/>
                <a:gd name="T107" fmla="*/ 1548 h 3270"/>
                <a:gd name="T108" fmla="*/ 71 w 1586"/>
                <a:gd name="T109" fmla="*/ 1240 h 3270"/>
                <a:gd name="T110" fmla="*/ 0 w 1586"/>
                <a:gd name="T111" fmla="*/ 1184 h 3270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1586"/>
                <a:gd name="T169" fmla="*/ 0 h 3270"/>
                <a:gd name="T170" fmla="*/ 1586 w 1586"/>
                <a:gd name="T171" fmla="*/ 3270 h 3270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1586" h="3270">
                  <a:moveTo>
                    <a:pt x="0" y="1184"/>
                  </a:moveTo>
                  <a:lnTo>
                    <a:pt x="15" y="655"/>
                  </a:lnTo>
                  <a:lnTo>
                    <a:pt x="37" y="623"/>
                  </a:lnTo>
                  <a:lnTo>
                    <a:pt x="59" y="592"/>
                  </a:lnTo>
                  <a:lnTo>
                    <a:pt x="83" y="560"/>
                  </a:lnTo>
                  <a:lnTo>
                    <a:pt x="106" y="528"/>
                  </a:lnTo>
                  <a:lnTo>
                    <a:pt x="132" y="496"/>
                  </a:lnTo>
                  <a:lnTo>
                    <a:pt x="159" y="466"/>
                  </a:lnTo>
                  <a:lnTo>
                    <a:pt x="187" y="434"/>
                  </a:lnTo>
                  <a:lnTo>
                    <a:pt x="216" y="403"/>
                  </a:lnTo>
                  <a:lnTo>
                    <a:pt x="245" y="373"/>
                  </a:lnTo>
                  <a:lnTo>
                    <a:pt x="277" y="344"/>
                  </a:lnTo>
                  <a:lnTo>
                    <a:pt x="309" y="314"/>
                  </a:lnTo>
                  <a:lnTo>
                    <a:pt x="341" y="285"/>
                  </a:lnTo>
                  <a:lnTo>
                    <a:pt x="376" y="258"/>
                  </a:lnTo>
                  <a:lnTo>
                    <a:pt x="412" y="231"/>
                  </a:lnTo>
                  <a:lnTo>
                    <a:pt x="449" y="206"/>
                  </a:lnTo>
                  <a:lnTo>
                    <a:pt x="486" y="181"/>
                  </a:lnTo>
                  <a:lnTo>
                    <a:pt x="527" y="159"/>
                  </a:lnTo>
                  <a:lnTo>
                    <a:pt x="567" y="135"/>
                  </a:lnTo>
                  <a:lnTo>
                    <a:pt x="609" y="115"/>
                  </a:lnTo>
                  <a:lnTo>
                    <a:pt x="651" y="96"/>
                  </a:lnTo>
                  <a:lnTo>
                    <a:pt x="695" y="78"/>
                  </a:lnTo>
                  <a:lnTo>
                    <a:pt x="743" y="61"/>
                  </a:lnTo>
                  <a:lnTo>
                    <a:pt x="790" y="48"/>
                  </a:lnTo>
                  <a:lnTo>
                    <a:pt x="837" y="34"/>
                  </a:lnTo>
                  <a:lnTo>
                    <a:pt x="888" y="24"/>
                  </a:lnTo>
                  <a:lnTo>
                    <a:pt x="938" y="14"/>
                  </a:lnTo>
                  <a:lnTo>
                    <a:pt x="991" y="7"/>
                  </a:lnTo>
                  <a:lnTo>
                    <a:pt x="1045" y="2"/>
                  </a:lnTo>
                  <a:lnTo>
                    <a:pt x="1100" y="0"/>
                  </a:lnTo>
                  <a:lnTo>
                    <a:pt x="1158" y="0"/>
                  </a:lnTo>
                  <a:lnTo>
                    <a:pt x="1217" y="2"/>
                  </a:lnTo>
                  <a:lnTo>
                    <a:pt x="1276" y="7"/>
                  </a:lnTo>
                  <a:lnTo>
                    <a:pt x="1532" y="80"/>
                  </a:lnTo>
                  <a:lnTo>
                    <a:pt x="1558" y="446"/>
                  </a:lnTo>
                  <a:lnTo>
                    <a:pt x="1576" y="791"/>
                  </a:lnTo>
                  <a:lnTo>
                    <a:pt x="1586" y="1123"/>
                  </a:lnTo>
                  <a:lnTo>
                    <a:pt x="1585" y="1447"/>
                  </a:lnTo>
                  <a:lnTo>
                    <a:pt x="1568" y="1771"/>
                  </a:lnTo>
                  <a:lnTo>
                    <a:pt x="1536" y="2098"/>
                  </a:lnTo>
                  <a:lnTo>
                    <a:pt x="1485" y="2437"/>
                  </a:lnTo>
                  <a:lnTo>
                    <a:pt x="1412" y="2795"/>
                  </a:lnTo>
                  <a:lnTo>
                    <a:pt x="658" y="3235"/>
                  </a:lnTo>
                  <a:lnTo>
                    <a:pt x="181" y="3270"/>
                  </a:lnTo>
                  <a:lnTo>
                    <a:pt x="123" y="2975"/>
                  </a:lnTo>
                  <a:lnTo>
                    <a:pt x="191" y="2881"/>
                  </a:lnTo>
                  <a:lnTo>
                    <a:pt x="176" y="2759"/>
                  </a:lnTo>
                  <a:lnTo>
                    <a:pt x="159" y="2621"/>
                  </a:lnTo>
                  <a:lnTo>
                    <a:pt x="140" y="2459"/>
                  </a:lnTo>
                  <a:lnTo>
                    <a:pt x="123" y="2275"/>
                  </a:lnTo>
                  <a:lnTo>
                    <a:pt x="108" y="2064"/>
                  </a:lnTo>
                  <a:lnTo>
                    <a:pt x="93" y="1823"/>
                  </a:lnTo>
                  <a:lnTo>
                    <a:pt x="81" y="1548"/>
                  </a:lnTo>
                  <a:lnTo>
                    <a:pt x="71" y="1240"/>
                  </a:lnTo>
                  <a:lnTo>
                    <a:pt x="0" y="1184"/>
                  </a:lnTo>
                  <a:close/>
                </a:path>
              </a:pathLst>
            </a:custGeom>
            <a:solidFill>
              <a:srgbClr val="00001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8945" name="Freeform 7"/>
            <p:cNvSpPr>
              <a:spLocks/>
            </p:cNvSpPr>
            <p:nvPr/>
          </p:nvSpPr>
          <p:spPr bwMode="auto">
            <a:xfrm>
              <a:off x="3348038" y="2179638"/>
              <a:ext cx="1211263" cy="942975"/>
            </a:xfrm>
            <a:custGeom>
              <a:avLst/>
              <a:gdLst>
                <a:gd name="T0" fmla="*/ 378 w 1525"/>
                <a:gd name="T1" fmla="*/ 1189 h 1189"/>
                <a:gd name="T2" fmla="*/ 395 w 1525"/>
                <a:gd name="T3" fmla="*/ 793 h 1189"/>
                <a:gd name="T4" fmla="*/ 461 w 1525"/>
                <a:gd name="T5" fmla="*/ 643 h 1189"/>
                <a:gd name="T6" fmla="*/ 526 w 1525"/>
                <a:gd name="T7" fmla="*/ 574 h 1189"/>
                <a:gd name="T8" fmla="*/ 591 w 1525"/>
                <a:gd name="T9" fmla="*/ 513 h 1189"/>
                <a:gd name="T10" fmla="*/ 651 w 1525"/>
                <a:gd name="T11" fmla="*/ 456 h 1189"/>
                <a:gd name="T12" fmla="*/ 712 w 1525"/>
                <a:gd name="T13" fmla="*/ 405 h 1189"/>
                <a:gd name="T14" fmla="*/ 771 w 1525"/>
                <a:gd name="T15" fmla="*/ 360 h 1189"/>
                <a:gd name="T16" fmla="*/ 830 w 1525"/>
                <a:gd name="T17" fmla="*/ 319 h 1189"/>
                <a:gd name="T18" fmla="*/ 891 w 1525"/>
                <a:gd name="T19" fmla="*/ 282 h 1189"/>
                <a:gd name="T20" fmla="*/ 950 w 1525"/>
                <a:gd name="T21" fmla="*/ 250 h 1189"/>
                <a:gd name="T22" fmla="*/ 1012 w 1525"/>
                <a:gd name="T23" fmla="*/ 221 h 1189"/>
                <a:gd name="T24" fmla="*/ 1075 w 1525"/>
                <a:gd name="T25" fmla="*/ 194 h 1189"/>
                <a:gd name="T26" fmla="*/ 1141 w 1525"/>
                <a:gd name="T27" fmla="*/ 172 h 1189"/>
                <a:gd name="T28" fmla="*/ 1210 w 1525"/>
                <a:gd name="T29" fmla="*/ 150 h 1189"/>
                <a:gd name="T30" fmla="*/ 1282 w 1525"/>
                <a:gd name="T31" fmla="*/ 132 h 1189"/>
                <a:gd name="T32" fmla="*/ 1358 w 1525"/>
                <a:gd name="T33" fmla="*/ 115 h 1189"/>
                <a:gd name="T34" fmla="*/ 1439 w 1525"/>
                <a:gd name="T35" fmla="*/ 98 h 1189"/>
                <a:gd name="T36" fmla="*/ 1525 w 1525"/>
                <a:gd name="T37" fmla="*/ 83 h 1189"/>
                <a:gd name="T38" fmla="*/ 1262 w 1525"/>
                <a:gd name="T39" fmla="*/ 0 h 1189"/>
                <a:gd name="T40" fmla="*/ 1206 w 1525"/>
                <a:gd name="T41" fmla="*/ 0 h 1189"/>
                <a:gd name="T42" fmla="*/ 1152 w 1525"/>
                <a:gd name="T43" fmla="*/ 2 h 1189"/>
                <a:gd name="T44" fmla="*/ 1100 w 1525"/>
                <a:gd name="T45" fmla="*/ 5 h 1189"/>
                <a:gd name="T46" fmla="*/ 1048 w 1525"/>
                <a:gd name="T47" fmla="*/ 9 h 1189"/>
                <a:gd name="T48" fmla="*/ 999 w 1525"/>
                <a:gd name="T49" fmla="*/ 14 h 1189"/>
                <a:gd name="T50" fmla="*/ 948 w 1525"/>
                <a:gd name="T51" fmla="*/ 21 h 1189"/>
                <a:gd name="T52" fmla="*/ 901 w 1525"/>
                <a:gd name="T53" fmla="*/ 27 h 1189"/>
                <a:gd name="T54" fmla="*/ 854 w 1525"/>
                <a:gd name="T55" fmla="*/ 36 h 1189"/>
                <a:gd name="T56" fmla="*/ 807 w 1525"/>
                <a:gd name="T57" fmla="*/ 46 h 1189"/>
                <a:gd name="T58" fmla="*/ 761 w 1525"/>
                <a:gd name="T59" fmla="*/ 58 h 1189"/>
                <a:gd name="T60" fmla="*/ 717 w 1525"/>
                <a:gd name="T61" fmla="*/ 71 h 1189"/>
                <a:gd name="T62" fmla="*/ 675 w 1525"/>
                <a:gd name="T63" fmla="*/ 85 h 1189"/>
                <a:gd name="T64" fmla="*/ 633 w 1525"/>
                <a:gd name="T65" fmla="*/ 102 h 1189"/>
                <a:gd name="T66" fmla="*/ 591 w 1525"/>
                <a:gd name="T67" fmla="*/ 118 h 1189"/>
                <a:gd name="T68" fmla="*/ 550 w 1525"/>
                <a:gd name="T69" fmla="*/ 137 h 1189"/>
                <a:gd name="T70" fmla="*/ 511 w 1525"/>
                <a:gd name="T71" fmla="*/ 157 h 1189"/>
                <a:gd name="T72" fmla="*/ 472 w 1525"/>
                <a:gd name="T73" fmla="*/ 179 h 1189"/>
                <a:gd name="T74" fmla="*/ 435 w 1525"/>
                <a:gd name="T75" fmla="*/ 203 h 1189"/>
                <a:gd name="T76" fmla="*/ 400 w 1525"/>
                <a:gd name="T77" fmla="*/ 228 h 1189"/>
                <a:gd name="T78" fmla="*/ 363 w 1525"/>
                <a:gd name="T79" fmla="*/ 255 h 1189"/>
                <a:gd name="T80" fmla="*/ 329 w 1525"/>
                <a:gd name="T81" fmla="*/ 284 h 1189"/>
                <a:gd name="T82" fmla="*/ 295 w 1525"/>
                <a:gd name="T83" fmla="*/ 314 h 1189"/>
                <a:gd name="T84" fmla="*/ 262 w 1525"/>
                <a:gd name="T85" fmla="*/ 348 h 1189"/>
                <a:gd name="T86" fmla="*/ 229 w 1525"/>
                <a:gd name="T87" fmla="*/ 381 h 1189"/>
                <a:gd name="T88" fmla="*/ 199 w 1525"/>
                <a:gd name="T89" fmla="*/ 419 h 1189"/>
                <a:gd name="T90" fmla="*/ 167 w 1525"/>
                <a:gd name="T91" fmla="*/ 456 h 1189"/>
                <a:gd name="T92" fmla="*/ 138 w 1525"/>
                <a:gd name="T93" fmla="*/ 496 h 1189"/>
                <a:gd name="T94" fmla="*/ 110 w 1525"/>
                <a:gd name="T95" fmla="*/ 538 h 1189"/>
                <a:gd name="T96" fmla="*/ 81 w 1525"/>
                <a:gd name="T97" fmla="*/ 584 h 1189"/>
                <a:gd name="T98" fmla="*/ 52 w 1525"/>
                <a:gd name="T99" fmla="*/ 629 h 1189"/>
                <a:gd name="T100" fmla="*/ 25 w 1525"/>
                <a:gd name="T101" fmla="*/ 678 h 1189"/>
                <a:gd name="T102" fmla="*/ 0 w 1525"/>
                <a:gd name="T103" fmla="*/ 729 h 1189"/>
                <a:gd name="T104" fmla="*/ 0 w 1525"/>
                <a:gd name="T105" fmla="*/ 1172 h 1189"/>
                <a:gd name="T106" fmla="*/ 378 w 1525"/>
                <a:gd name="T107" fmla="*/ 1189 h 1189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1525"/>
                <a:gd name="T163" fmla="*/ 0 h 1189"/>
                <a:gd name="T164" fmla="*/ 1525 w 1525"/>
                <a:gd name="T165" fmla="*/ 1189 h 1189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1525" h="1189">
                  <a:moveTo>
                    <a:pt x="378" y="1189"/>
                  </a:moveTo>
                  <a:lnTo>
                    <a:pt x="395" y="793"/>
                  </a:lnTo>
                  <a:lnTo>
                    <a:pt x="461" y="643"/>
                  </a:lnTo>
                  <a:lnTo>
                    <a:pt x="526" y="574"/>
                  </a:lnTo>
                  <a:lnTo>
                    <a:pt x="591" y="513"/>
                  </a:lnTo>
                  <a:lnTo>
                    <a:pt x="651" y="456"/>
                  </a:lnTo>
                  <a:lnTo>
                    <a:pt x="712" y="405"/>
                  </a:lnTo>
                  <a:lnTo>
                    <a:pt x="771" y="360"/>
                  </a:lnTo>
                  <a:lnTo>
                    <a:pt x="830" y="319"/>
                  </a:lnTo>
                  <a:lnTo>
                    <a:pt x="891" y="282"/>
                  </a:lnTo>
                  <a:lnTo>
                    <a:pt x="950" y="250"/>
                  </a:lnTo>
                  <a:lnTo>
                    <a:pt x="1012" y="221"/>
                  </a:lnTo>
                  <a:lnTo>
                    <a:pt x="1075" y="194"/>
                  </a:lnTo>
                  <a:lnTo>
                    <a:pt x="1141" y="172"/>
                  </a:lnTo>
                  <a:lnTo>
                    <a:pt x="1210" y="150"/>
                  </a:lnTo>
                  <a:lnTo>
                    <a:pt x="1282" y="132"/>
                  </a:lnTo>
                  <a:lnTo>
                    <a:pt x="1358" y="115"/>
                  </a:lnTo>
                  <a:lnTo>
                    <a:pt x="1439" y="98"/>
                  </a:lnTo>
                  <a:lnTo>
                    <a:pt x="1525" y="83"/>
                  </a:lnTo>
                  <a:lnTo>
                    <a:pt x="1262" y="0"/>
                  </a:lnTo>
                  <a:lnTo>
                    <a:pt x="1206" y="0"/>
                  </a:lnTo>
                  <a:lnTo>
                    <a:pt x="1152" y="2"/>
                  </a:lnTo>
                  <a:lnTo>
                    <a:pt x="1100" y="5"/>
                  </a:lnTo>
                  <a:lnTo>
                    <a:pt x="1048" y="9"/>
                  </a:lnTo>
                  <a:lnTo>
                    <a:pt x="999" y="14"/>
                  </a:lnTo>
                  <a:lnTo>
                    <a:pt x="948" y="21"/>
                  </a:lnTo>
                  <a:lnTo>
                    <a:pt x="901" y="27"/>
                  </a:lnTo>
                  <a:lnTo>
                    <a:pt x="854" y="36"/>
                  </a:lnTo>
                  <a:lnTo>
                    <a:pt x="807" y="46"/>
                  </a:lnTo>
                  <a:lnTo>
                    <a:pt x="761" y="58"/>
                  </a:lnTo>
                  <a:lnTo>
                    <a:pt x="717" y="71"/>
                  </a:lnTo>
                  <a:lnTo>
                    <a:pt x="675" y="85"/>
                  </a:lnTo>
                  <a:lnTo>
                    <a:pt x="633" y="102"/>
                  </a:lnTo>
                  <a:lnTo>
                    <a:pt x="591" y="118"/>
                  </a:lnTo>
                  <a:lnTo>
                    <a:pt x="550" y="137"/>
                  </a:lnTo>
                  <a:lnTo>
                    <a:pt x="511" y="157"/>
                  </a:lnTo>
                  <a:lnTo>
                    <a:pt x="472" y="179"/>
                  </a:lnTo>
                  <a:lnTo>
                    <a:pt x="435" y="203"/>
                  </a:lnTo>
                  <a:lnTo>
                    <a:pt x="400" y="228"/>
                  </a:lnTo>
                  <a:lnTo>
                    <a:pt x="363" y="255"/>
                  </a:lnTo>
                  <a:lnTo>
                    <a:pt x="329" y="284"/>
                  </a:lnTo>
                  <a:lnTo>
                    <a:pt x="295" y="314"/>
                  </a:lnTo>
                  <a:lnTo>
                    <a:pt x="262" y="348"/>
                  </a:lnTo>
                  <a:lnTo>
                    <a:pt x="229" y="381"/>
                  </a:lnTo>
                  <a:lnTo>
                    <a:pt x="199" y="419"/>
                  </a:lnTo>
                  <a:lnTo>
                    <a:pt x="167" y="456"/>
                  </a:lnTo>
                  <a:lnTo>
                    <a:pt x="138" y="496"/>
                  </a:lnTo>
                  <a:lnTo>
                    <a:pt x="110" y="538"/>
                  </a:lnTo>
                  <a:lnTo>
                    <a:pt x="81" y="584"/>
                  </a:lnTo>
                  <a:lnTo>
                    <a:pt x="52" y="629"/>
                  </a:lnTo>
                  <a:lnTo>
                    <a:pt x="25" y="678"/>
                  </a:lnTo>
                  <a:lnTo>
                    <a:pt x="0" y="729"/>
                  </a:lnTo>
                  <a:lnTo>
                    <a:pt x="0" y="1172"/>
                  </a:lnTo>
                  <a:lnTo>
                    <a:pt x="378" y="1189"/>
                  </a:lnTo>
                  <a:close/>
                </a:path>
              </a:pathLst>
            </a:custGeom>
            <a:solidFill>
              <a:srgbClr val="1C263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8946" name="Freeform 8"/>
            <p:cNvSpPr>
              <a:spLocks/>
            </p:cNvSpPr>
            <p:nvPr/>
          </p:nvSpPr>
          <p:spPr bwMode="auto">
            <a:xfrm>
              <a:off x="3348038" y="2165350"/>
              <a:ext cx="1184275" cy="615950"/>
            </a:xfrm>
            <a:custGeom>
              <a:avLst/>
              <a:gdLst>
                <a:gd name="T0" fmla="*/ 378 w 1492"/>
                <a:gd name="T1" fmla="*/ 776 h 776"/>
                <a:gd name="T2" fmla="*/ 442 w 1492"/>
                <a:gd name="T3" fmla="*/ 695 h 776"/>
                <a:gd name="T4" fmla="*/ 503 w 1492"/>
                <a:gd name="T5" fmla="*/ 624 h 776"/>
                <a:gd name="T6" fmla="*/ 562 w 1492"/>
                <a:gd name="T7" fmla="*/ 559 h 776"/>
                <a:gd name="T8" fmla="*/ 621 w 1492"/>
                <a:gd name="T9" fmla="*/ 501 h 776"/>
                <a:gd name="T10" fmla="*/ 680 w 1492"/>
                <a:gd name="T11" fmla="*/ 449 h 776"/>
                <a:gd name="T12" fmla="*/ 739 w 1492"/>
                <a:gd name="T13" fmla="*/ 404 h 776"/>
                <a:gd name="T14" fmla="*/ 800 w 1492"/>
                <a:gd name="T15" fmla="*/ 363 h 776"/>
                <a:gd name="T16" fmla="*/ 861 w 1492"/>
                <a:gd name="T17" fmla="*/ 326 h 776"/>
                <a:gd name="T18" fmla="*/ 925 w 1492"/>
                <a:gd name="T19" fmla="*/ 292 h 776"/>
                <a:gd name="T20" fmla="*/ 992 w 1492"/>
                <a:gd name="T21" fmla="*/ 262 h 776"/>
                <a:gd name="T22" fmla="*/ 1063 w 1492"/>
                <a:gd name="T23" fmla="*/ 233 h 776"/>
                <a:gd name="T24" fmla="*/ 1137 w 1492"/>
                <a:gd name="T25" fmla="*/ 206 h 776"/>
                <a:gd name="T26" fmla="*/ 1217 w 1492"/>
                <a:gd name="T27" fmla="*/ 179 h 776"/>
                <a:gd name="T28" fmla="*/ 1303 w 1492"/>
                <a:gd name="T29" fmla="*/ 154 h 776"/>
                <a:gd name="T30" fmla="*/ 1394 w 1492"/>
                <a:gd name="T31" fmla="*/ 127 h 776"/>
                <a:gd name="T32" fmla="*/ 1492 w 1492"/>
                <a:gd name="T33" fmla="*/ 100 h 776"/>
                <a:gd name="T34" fmla="*/ 1082 w 1492"/>
                <a:gd name="T35" fmla="*/ 0 h 776"/>
                <a:gd name="T36" fmla="*/ 958 w 1492"/>
                <a:gd name="T37" fmla="*/ 11 h 776"/>
                <a:gd name="T38" fmla="*/ 842 w 1492"/>
                <a:gd name="T39" fmla="*/ 33 h 776"/>
                <a:gd name="T40" fmla="*/ 736 w 1492"/>
                <a:gd name="T41" fmla="*/ 65 h 776"/>
                <a:gd name="T42" fmla="*/ 638 w 1492"/>
                <a:gd name="T43" fmla="*/ 107 h 776"/>
                <a:gd name="T44" fmla="*/ 547 w 1492"/>
                <a:gd name="T45" fmla="*/ 156 h 776"/>
                <a:gd name="T46" fmla="*/ 464 w 1492"/>
                <a:gd name="T47" fmla="*/ 211 h 776"/>
                <a:gd name="T48" fmla="*/ 388 w 1492"/>
                <a:gd name="T49" fmla="*/ 272 h 776"/>
                <a:gd name="T50" fmla="*/ 319 w 1492"/>
                <a:gd name="T51" fmla="*/ 336 h 776"/>
                <a:gd name="T52" fmla="*/ 258 w 1492"/>
                <a:gd name="T53" fmla="*/ 400 h 776"/>
                <a:gd name="T54" fmla="*/ 202 w 1492"/>
                <a:gd name="T55" fmla="*/ 466 h 776"/>
                <a:gd name="T56" fmla="*/ 154 w 1492"/>
                <a:gd name="T57" fmla="*/ 528 h 776"/>
                <a:gd name="T58" fmla="*/ 110 w 1492"/>
                <a:gd name="T59" fmla="*/ 591 h 776"/>
                <a:gd name="T60" fmla="*/ 73 w 1492"/>
                <a:gd name="T61" fmla="*/ 646 h 776"/>
                <a:gd name="T62" fmla="*/ 39 w 1492"/>
                <a:gd name="T63" fmla="*/ 697 h 776"/>
                <a:gd name="T64" fmla="*/ 12 w 1492"/>
                <a:gd name="T65" fmla="*/ 741 h 77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1492"/>
                <a:gd name="T100" fmla="*/ 0 h 776"/>
                <a:gd name="T101" fmla="*/ 1492 w 1492"/>
                <a:gd name="T102" fmla="*/ 776 h 77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1492" h="776">
                  <a:moveTo>
                    <a:pt x="0" y="759"/>
                  </a:moveTo>
                  <a:lnTo>
                    <a:pt x="378" y="776"/>
                  </a:lnTo>
                  <a:lnTo>
                    <a:pt x="410" y="736"/>
                  </a:lnTo>
                  <a:lnTo>
                    <a:pt x="442" y="695"/>
                  </a:lnTo>
                  <a:lnTo>
                    <a:pt x="472" y="658"/>
                  </a:lnTo>
                  <a:lnTo>
                    <a:pt x="503" y="624"/>
                  </a:lnTo>
                  <a:lnTo>
                    <a:pt x="533" y="591"/>
                  </a:lnTo>
                  <a:lnTo>
                    <a:pt x="562" y="559"/>
                  </a:lnTo>
                  <a:lnTo>
                    <a:pt x="592" y="530"/>
                  </a:lnTo>
                  <a:lnTo>
                    <a:pt x="621" y="501"/>
                  </a:lnTo>
                  <a:lnTo>
                    <a:pt x="651" y="474"/>
                  </a:lnTo>
                  <a:lnTo>
                    <a:pt x="680" y="449"/>
                  </a:lnTo>
                  <a:lnTo>
                    <a:pt x="709" y="425"/>
                  </a:lnTo>
                  <a:lnTo>
                    <a:pt x="739" y="404"/>
                  </a:lnTo>
                  <a:lnTo>
                    <a:pt x="769" y="383"/>
                  </a:lnTo>
                  <a:lnTo>
                    <a:pt x="800" y="363"/>
                  </a:lnTo>
                  <a:lnTo>
                    <a:pt x="830" y="343"/>
                  </a:lnTo>
                  <a:lnTo>
                    <a:pt x="861" y="326"/>
                  </a:lnTo>
                  <a:lnTo>
                    <a:pt x="893" y="309"/>
                  </a:lnTo>
                  <a:lnTo>
                    <a:pt x="925" y="292"/>
                  </a:lnTo>
                  <a:lnTo>
                    <a:pt x="958" y="277"/>
                  </a:lnTo>
                  <a:lnTo>
                    <a:pt x="992" y="262"/>
                  </a:lnTo>
                  <a:lnTo>
                    <a:pt x="1026" y="247"/>
                  </a:lnTo>
                  <a:lnTo>
                    <a:pt x="1063" y="233"/>
                  </a:lnTo>
                  <a:lnTo>
                    <a:pt x="1098" y="220"/>
                  </a:lnTo>
                  <a:lnTo>
                    <a:pt x="1137" y="206"/>
                  </a:lnTo>
                  <a:lnTo>
                    <a:pt x="1176" y="193"/>
                  </a:lnTo>
                  <a:lnTo>
                    <a:pt x="1217" y="179"/>
                  </a:lnTo>
                  <a:lnTo>
                    <a:pt x="1259" y="167"/>
                  </a:lnTo>
                  <a:lnTo>
                    <a:pt x="1303" y="154"/>
                  </a:lnTo>
                  <a:lnTo>
                    <a:pt x="1346" y="140"/>
                  </a:lnTo>
                  <a:lnTo>
                    <a:pt x="1394" y="127"/>
                  </a:lnTo>
                  <a:lnTo>
                    <a:pt x="1441" y="113"/>
                  </a:lnTo>
                  <a:lnTo>
                    <a:pt x="1492" y="100"/>
                  </a:lnTo>
                  <a:lnTo>
                    <a:pt x="1147" y="0"/>
                  </a:lnTo>
                  <a:lnTo>
                    <a:pt x="1082" y="0"/>
                  </a:lnTo>
                  <a:lnTo>
                    <a:pt x="1019" y="4"/>
                  </a:lnTo>
                  <a:lnTo>
                    <a:pt x="958" y="11"/>
                  </a:lnTo>
                  <a:lnTo>
                    <a:pt x="899" y="21"/>
                  </a:lnTo>
                  <a:lnTo>
                    <a:pt x="842" y="33"/>
                  </a:lnTo>
                  <a:lnTo>
                    <a:pt x="788" y="48"/>
                  </a:lnTo>
                  <a:lnTo>
                    <a:pt x="736" y="65"/>
                  </a:lnTo>
                  <a:lnTo>
                    <a:pt x="685" y="85"/>
                  </a:lnTo>
                  <a:lnTo>
                    <a:pt x="638" y="107"/>
                  </a:lnTo>
                  <a:lnTo>
                    <a:pt x="591" y="130"/>
                  </a:lnTo>
                  <a:lnTo>
                    <a:pt x="547" y="156"/>
                  </a:lnTo>
                  <a:lnTo>
                    <a:pt x="505" y="184"/>
                  </a:lnTo>
                  <a:lnTo>
                    <a:pt x="464" y="211"/>
                  </a:lnTo>
                  <a:lnTo>
                    <a:pt x="425" y="242"/>
                  </a:lnTo>
                  <a:lnTo>
                    <a:pt x="388" y="272"/>
                  </a:lnTo>
                  <a:lnTo>
                    <a:pt x="353" y="304"/>
                  </a:lnTo>
                  <a:lnTo>
                    <a:pt x="319" y="336"/>
                  </a:lnTo>
                  <a:lnTo>
                    <a:pt x="289" y="368"/>
                  </a:lnTo>
                  <a:lnTo>
                    <a:pt x="258" y="400"/>
                  </a:lnTo>
                  <a:lnTo>
                    <a:pt x="229" y="432"/>
                  </a:lnTo>
                  <a:lnTo>
                    <a:pt x="202" y="466"/>
                  </a:lnTo>
                  <a:lnTo>
                    <a:pt x="177" y="498"/>
                  </a:lnTo>
                  <a:lnTo>
                    <a:pt x="154" y="528"/>
                  </a:lnTo>
                  <a:lnTo>
                    <a:pt x="130" y="560"/>
                  </a:lnTo>
                  <a:lnTo>
                    <a:pt x="110" y="591"/>
                  </a:lnTo>
                  <a:lnTo>
                    <a:pt x="89" y="619"/>
                  </a:lnTo>
                  <a:lnTo>
                    <a:pt x="73" y="646"/>
                  </a:lnTo>
                  <a:lnTo>
                    <a:pt x="56" y="673"/>
                  </a:lnTo>
                  <a:lnTo>
                    <a:pt x="39" y="697"/>
                  </a:lnTo>
                  <a:lnTo>
                    <a:pt x="25" y="721"/>
                  </a:lnTo>
                  <a:lnTo>
                    <a:pt x="12" y="741"/>
                  </a:lnTo>
                  <a:lnTo>
                    <a:pt x="0" y="759"/>
                  </a:lnTo>
                  <a:close/>
                </a:path>
              </a:pathLst>
            </a:custGeom>
            <a:solidFill>
              <a:srgbClr val="1C263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8947" name="Freeform 9"/>
            <p:cNvSpPr>
              <a:spLocks/>
            </p:cNvSpPr>
            <p:nvPr/>
          </p:nvSpPr>
          <p:spPr bwMode="auto">
            <a:xfrm>
              <a:off x="3349626" y="2165350"/>
              <a:ext cx="1141413" cy="611188"/>
            </a:xfrm>
            <a:custGeom>
              <a:avLst/>
              <a:gdLst>
                <a:gd name="T0" fmla="*/ 23 w 1439"/>
                <a:gd name="T1" fmla="*/ 756 h 769"/>
                <a:gd name="T2" fmla="*/ 71 w 1439"/>
                <a:gd name="T3" fmla="*/ 758 h 769"/>
                <a:gd name="T4" fmla="*/ 118 w 1439"/>
                <a:gd name="T5" fmla="*/ 759 h 769"/>
                <a:gd name="T6" fmla="*/ 165 w 1439"/>
                <a:gd name="T7" fmla="*/ 761 h 769"/>
                <a:gd name="T8" fmla="*/ 212 w 1439"/>
                <a:gd name="T9" fmla="*/ 763 h 769"/>
                <a:gd name="T10" fmla="*/ 260 w 1439"/>
                <a:gd name="T11" fmla="*/ 764 h 769"/>
                <a:gd name="T12" fmla="*/ 307 w 1439"/>
                <a:gd name="T13" fmla="*/ 766 h 769"/>
                <a:gd name="T14" fmla="*/ 354 w 1439"/>
                <a:gd name="T15" fmla="*/ 768 h 769"/>
                <a:gd name="T16" fmla="*/ 435 w 1439"/>
                <a:gd name="T17" fmla="*/ 694 h 769"/>
                <a:gd name="T18" fmla="*/ 545 w 1439"/>
                <a:gd name="T19" fmla="*/ 562 h 769"/>
                <a:gd name="T20" fmla="*/ 653 w 1439"/>
                <a:gd name="T21" fmla="*/ 456 h 769"/>
                <a:gd name="T22" fmla="*/ 764 w 1439"/>
                <a:gd name="T23" fmla="*/ 368 h 769"/>
                <a:gd name="T24" fmla="*/ 882 w 1439"/>
                <a:gd name="T25" fmla="*/ 297 h 769"/>
                <a:gd name="T26" fmla="*/ 1015 w 1439"/>
                <a:gd name="T27" fmla="*/ 235 h 769"/>
                <a:gd name="T28" fmla="*/ 1166 w 1439"/>
                <a:gd name="T29" fmla="*/ 179 h 769"/>
                <a:gd name="T30" fmla="*/ 1341 w 1439"/>
                <a:gd name="T31" fmla="*/ 127 h 769"/>
                <a:gd name="T32" fmla="*/ 1420 w 1439"/>
                <a:gd name="T33" fmla="*/ 92 h 769"/>
                <a:gd name="T34" fmla="*/ 1383 w 1439"/>
                <a:gd name="T35" fmla="*/ 80 h 769"/>
                <a:gd name="T36" fmla="*/ 1346 w 1439"/>
                <a:gd name="T37" fmla="*/ 68 h 769"/>
                <a:gd name="T38" fmla="*/ 1309 w 1439"/>
                <a:gd name="T39" fmla="*/ 54 h 769"/>
                <a:gd name="T40" fmla="*/ 1272 w 1439"/>
                <a:gd name="T41" fmla="*/ 43 h 769"/>
                <a:gd name="T42" fmla="*/ 1235 w 1439"/>
                <a:gd name="T43" fmla="*/ 31 h 769"/>
                <a:gd name="T44" fmla="*/ 1198 w 1439"/>
                <a:gd name="T45" fmla="*/ 19 h 769"/>
                <a:gd name="T46" fmla="*/ 1161 w 1439"/>
                <a:gd name="T47" fmla="*/ 7 h 769"/>
                <a:gd name="T48" fmla="*/ 1078 w 1439"/>
                <a:gd name="T49" fmla="*/ 0 h 769"/>
                <a:gd name="T50" fmla="*/ 955 w 1439"/>
                <a:gd name="T51" fmla="*/ 11 h 769"/>
                <a:gd name="T52" fmla="*/ 840 w 1439"/>
                <a:gd name="T53" fmla="*/ 31 h 769"/>
                <a:gd name="T54" fmla="*/ 734 w 1439"/>
                <a:gd name="T55" fmla="*/ 65 h 769"/>
                <a:gd name="T56" fmla="*/ 636 w 1439"/>
                <a:gd name="T57" fmla="*/ 105 h 769"/>
                <a:gd name="T58" fmla="*/ 546 w 1439"/>
                <a:gd name="T59" fmla="*/ 154 h 769"/>
                <a:gd name="T60" fmla="*/ 464 w 1439"/>
                <a:gd name="T61" fmla="*/ 210 h 769"/>
                <a:gd name="T62" fmla="*/ 388 w 1439"/>
                <a:gd name="T63" fmla="*/ 269 h 769"/>
                <a:gd name="T64" fmla="*/ 319 w 1439"/>
                <a:gd name="T65" fmla="*/ 331 h 769"/>
                <a:gd name="T66" fmla="*/ 256 w 1439"/>
                <a:gd name="T67" fmla="*/ 395 h 769"/>
                <a:gd name="T68" fmla="*/ 200 w 1439"/>
                <a:gd name="T69" fmla="*/ 461 h 769"/>
                <a:gd name="T70" fmla="*/ 152 w 1439"/>
                <a:gd name="T71" fmla="*/ 523 h 769"/>
                <a:gd name="T72" fmla="*/ 108 w 1439"/>
                <a:gd name="T73" fmla="*/ 584 h 769"/>
                <a:gd name="T74" fmla="*/ 71 w 1439"/>
                <a:gd name="T75" fmla="*/ 641 h 769"/>
                <a:gd name="T76" fmla="*/ 38 w 1439"/>
                <a:gd name="T77" fmla="*/ 692 h 769"/>
                <a:gd name="T78" fmla="*/ 11 w 1439"/>
                <a:gd name="T79" fmla="*/ 736 h 769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w 1439"/>
                <a:gd name="T121" fmla="*/ 0 h 769"/>
                <a:gd name="T122" fmla="*/ 1439 w 1439"/>
                <a:gd name="T123" fmla="*/ 769 h 769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T120" t="T121" r="T122" b="T123"/>
              <a:pathLst>
                <a:path w="1439" h="769">
                  <a:moveTo>
                    <a:pt x="0" y="754"/>
                  </a:moveTo>
                  <a:lnTo>
                    <a:pt x="23" y="756"/>
                  </a:lnTo>
                  <a:lnTo>
                    <a:pt x="47" y="756"/>
                  </a:lnTo>
                  <a:lnTo>
                    <a:pt x="71" y="758"/>
                  </a:lnTo>
                  <a:lnTo>
                    <a:pt x="94" y="758"/>
                  </a:lnTo>
                  <a:lnTo>
                    <a:pt x="118" y="759"/>
                  </a:lnTo>
                  <a:lnTo>
                    <a:pt x="141" y="759"/>
                  </a:lnTo>
                  <a:lnTo>
                    <a:pt x="165" y="761"/>
                  </a:lnTo>
                  <a:lnTo>
                    <a:pt x="189" y="761"/>
                  </a:lnTo>
                  <a:lnTo>
                    <a:pt x="212" y="763"/>
                  </a:lnTo>
                  <a:lnTo>
                    <a:pt x="236" y="764"/>
                  </a:lnTo>
                  <a:lnTo>
                    <a:pt x="260" y="764"/>
                  </a:lnTo>
                  <a:lnTo>
                    <a:pt x="283" y="766"/>
                  </a:lnTo>
                  <a:lnTo>
                    <a:pt x="307" y="766"/>
                  </a:lnTo>
                  <a:lnTo>
                    <a:pt x="330" y="768"/>
                  </a:lnTo>
                  <a:lnTo>
                    <a:pt x="354" y="768"/>
                  </a:lnTo>
                  <a:lnTo>
                    <a:pt x="378" y="769"/>
                  </a:lnTo>
                  <a:lnTo>
                    <a:pt x="435" y="694"/>
                  </a:lnTo>
                  <a:lnTo>
                    <a:pt x="491" y="624"/>
                  </a:lnTo>
                  <a:lnTo>
                    <a:pt x="545" y="562"/>
                  </a:lnTo>
                  <a:lnTo>
                    <a:pt x="599" y="506"/>
                  </a:lnTo>
                  <a:lnTo>
                    <a:pt x="653" y="456"/>
                  </a:lnTo>
                  <a:lnTo>
                    <a:pt x="707" y="410"/>
                  </a:lnTo>
                  <a:lnTo>
                    <a:pt x="764" y="368"/>
                  </a:lnTo>
                  <a:lnTo>
                    <a:pt x="821" y="331"/>
                  </a:lnTo>
                  <a:lnTo>
                    <a:pt x="882" y="297"/>
                  </a:lnTo>
                  <a:lnTo>
                    <a:pt x="946" y="265"/>
                  </a:lnTo>
                  <a:lnTo>
                    <a:pt x="1015" y="235"/>
                  </a:lnTo>
                  <a:lnTo>
                    <a:pt x="1088" y="208"/>
                  </a:lnTo>
                  <a:lnTo>
                    <a:pt x="1166" y="179"/>
                  </a:lnTo>
                  <a:lnTo>
                    <a:pt x="1250" y="154"/>
                  </a:lnTo>
                  <a:lnTo>
                    <a:pt x="1341" y="127"/>
                  </a:lnTo>
                  <a:lnTo>
                    <a:pt x="1439" y="98"/>
                  </a:lnTo>
                  <a:lnTo>
                    <a:pt x="1420" y="92"/>
                  </a:lnTo>
                  <a:lnTo>
                    <a:pt x="1402" y="86"/>
                  </a:lnTo>
                  <a:lnTo>
                    <a:pt x="1383" y="80"/>
                  </a:lnTo>
                  <a:lnTo>
                    <a:pt x="1365" y="73"/>
                  </a:lnTo>
                  <a:lnTo>
                    <a:pt x="1346" y="68"/>
                  </a:lnTo>
                  <a:lnTo>
                    <a:pt x="1328" y="61"/>
                  </a:lnTo>
                  <a:lnTo>
                    <a:pt x="1309" y="54"/>
                  </a:lnTo>
                  <a:lnTo>
                    <a:pt x="1290" y="49"/>
                  </a:lnTo>
                  <a:lnTo>
                    <a:pt x="1272" y="43"/>
                  </a:lnTo>
                  <a:lnTo>
                    <a:pt x="1253" y="36"/>
                  </a:lnTo>
                  <a:lnTo>
                    <a:pt x="1235" y="31"/>
                  </a:lnTo>
                  <a:lnTo>
                    <a:pt x="1216" y="24"/>
                  </a:lnTo>
                  <a:lnTo>
                    <a:pt x="1198" y="19"/>
                  </a:lnTo>
                  <a:lnTo>
                    <a:pt x="1179" y="12"/>
                  </a:lnTo>
                  <a:lnTo>
                    <a:pt x="1161" y="7"/>
                  </a:lnTo>
                  <a:lnTo>
                    <a:pt x="1142" y="0"/>
                  </a:lnTo>
                  <a:lnTo>
                    <a:pt x="1078" y="0"/>
                  </a:lnTo>
                  <a:lnTo>
                    <a:pt x="1015" y="4"/>
                  </a:lnTo>
                  <a:lnTo>
                    <a:pt x="955" y="11"/>
                  </a:lnTo>
                  <a:lnTo>
                    <a:pt x="897" y="19"/>
                  </a:lnTo>
                  <a:lnTo>
                    <a:pt x="840" y="31"/>
                  </a:lnTo>
                  <a:lnTo>
                    <a:pt x="786" y="46"/>
                  </a:lnTo>
                  <a:lnTo>
                    <a:pt x="734" y="65"/>
                  </a:lnTo>
                  <a:lnTo>
                    <a:pt x="685" y="83"/>
                  </a:lnTo>
                  <a:lnTo>
                    <a:pt x="636" y="105"/>
                  </a:lnTo>
                  <a:lnTo>
                    <a:pt x="590" y="129"/>
                  </a:lnTo>
                  <a:lnTo>
                    <a:pt x="546" y="154"/>
                  </a:lnTo>
                  <a:lnTo>
                    <a:pt x="504" y="181"/>
                  </a:lnTo>
                  <a:lnTo>
                    <a:pt x="464" y="210"/>
                  </a:lnTo>
                  <a:lnTo>
                    <a:pt x="425" y="238"/>
                  </a:lnTo>
                  <a:lnTo>
                    <a:pt x="388" y="269"/>
                  </a:lnTo>
                  <a:lnTo>
                    <a:pt x="352" y="299"/>
                  </a:lnTo>
                  <a:lnTo>
                    <a:pt x="319" y="331"/>
                  </a:lnTo>
                  <a:lnTo>
                    <a:pt x="287" y="363"/>
                  </a:lnTo>
                  <a:lnTo>
                    <a:pt x="256" y="395"/>
                  </a:lnTo>
                  <a:lnTo>
                    <a:pt x="227" y="429"/>
                  </a:lnTo>
                  <a:lnTo>
                    <a:pt x="200" y="461"/>
                  </a:lnTo>
                  <a:lnTo>
                    <a:pt x="175" y="493"/>
                  </a:lnTo>
                  <a:lnTo>
                    <a:pt x="152" y="523"/>
                  </a:lnTo>
                  <a:lnTo>
                    <a:pt x="130" y="555"/>
                  </a:lnTo>
                  <a:lnTo>
                    <a:pt x="108" y="584"/>
                  </a:lnTo>
                  <a:lnTo>
                    <a:pt x="89" y="614"/>
                  </a:lnTo>
                  <a:lnTo>
                    <a:pt x="71" y="641"/>
                  </a:lnTo>
                  <a:lnTo>
                    <a:pt x="54" y="667"/>
                  </a:lnTo>
                  <a:lnTo>
                    <a:pt x="38" y="692"/>
                  </a:lnTo>
                  <a:lnTo>
                    <a:pt x="23" y="715"/>
                  </a:lnTo>
                  <a:lnTo>
                    <a:pt x="11" y="736"/>
                  </a:lnTo>
                  <a:lnTo>
                    <a:pt x="0" y="754"/>
                  </a:lnTo>
                  <a:close/>
                </a:path>
              </a:pathLst>
            </a:custGeom>
            <a:solidFill>
              <a:srgbClr val="212B44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8948" name="Freeform 10"/>
            <p:cNvSpPr>
              <a:spLocks/>
            </p:cNvSpPr>
            <p:nvPr/>
          </p:nvSpPr>
          <p:spPr bwMode="auto">
            <a:xfrm>
              <a:off x="3351213" y="2166938"/>
              <a:ext cx="1100138" cy="603250"/>
            </a:xfrm>
            <a:custGeom>
              <a:avLst/>
              <a:gdLst>
                <a:gd name="T0" fmla="*/ 24 w 1387"/>
                <a:gd name="T1" fmla="*/ 747 h 761"/>
                <a:gd name="T2" fmla="*/ 71 w 1387"/>
                <a:gd name="T3" fmla="*/ 749 h 761"/>
                <a:gd name="T4" fmla="*/ 118 w 1387"/>
                <a:gd name="T5" fmla="*/ 751 h 761"/>
                <a:gd name="T6" fmla="*/ 166 w 1387"/>
                <a:gd name="T7" fmla="*/ 752 h 761"/>
                <a:gd name="T8" fmla="*/ 213 w 1387"/>
                <a:gd name="T9" fmla="*/ 754 h 761"/>
                <a:gd name="T10" fmla="*/ 260 w 1387"/>
                <a:gd name="T11" fmla="*/ 756 h 761"/>
                <a:gd name="T12" fmla="*/ 307 w 1387"/>
                <a:gd name="T13" fmla="*/ 757 h 761"/>
                <a:gd name="T14" fmla="*/ 355 w 1387"/>
                <a:gd name="T15" fmla="*/ 759 h 761"/>
                <a:gd name="T16" fmla="*/ 429 w 1387"/>
                <a:gd name="T17" fmla="*/ 690 h 761"/>
                <a:gd name="T18" fmla="*/ 528 w 1387"/>
                <a:gd name="T19" fmla="*/ 563 h 761"/>
                <a:gd name="T20" fmla="*/ 626 w 1387"/>
                <a:gd name="T21" fmla="*/ 461 h 761"/>
                <a:gd name="T22" fmla="*/ 729 w 1387"/>
                <a:gd name="T23" fmla="*/ 373 h 761"/>
                <a:gd name="T24" fmla="*/ 842 w 1387"/>
                <a:gd name="T25" fmla="*/ 300 h 761"/>
                <a:gd name="T26" fmla="*/ 969 w 1387"/>
                <a:gd name="T27" fmla="*/ 236 h 761"/>
                <a:gd name="T28" fmla="*/ 1117 w 1387"/>
                <a:gd name="T29" fmla="*/ 179 h 761"/>
                <a:gd name="T30" fmla="*/ 1289 w 1387"/>
                <a:gd name="T31" fmla="*/ 123 h 761"/>
                <a:gd name="T32" fmla="*/ 1355 w 1387"/>
                <a:gd name="T33" fmla="*/ 83 h 761"/>
                <a:gd name="T34" fmla="*/ 1293 w 1387"/>
                <a:gd name="T35" fmla="*/ 59 h 761"/>
                <a:gd name="T36" fmla="*/ 1230 w 1387"/>
                <a:gd name="T37" fmla="*/ 36 h 761"/>
                <a:gd name="T38" fmla="*/ 1168 w 1387"/>
                <a:gd name="T39" fmla="*/ 12 h 761"/>
                <a:gd name="T40" fmla="*/ 1073 w 1387"/>
                <a:gd name="T41" fmla="*/ 0 h 761"/>
                <a:gd name="T42" fmla="*/ 952 w 1387"/>
                <a:gd name="T43" fmla="*/ 9 h 761"/>
                <a:gd name="T44" fmla="*/ 839 w 1387"/>
                <a:gd name="T45" fmla="*/ 29 h 761"/>
                <a:gd name="T46" fmla="*/ 734 w 1387"/>
                <a:gd name="T47" fmla="*/ 61 h 761"/>
                <a:gd name="T48" fmla="*/ 636 w 1387"/>
                <a:gd name="T49" fmla="*/ 101 h 761"/>
                <a:gd name="T50" fmla="*/ 547 w 1387"/>
                <a:gd name="T51" fmla="*/ 150 h 761"/>
                <a:gd name="T52" fmla="*/ 464 w 1387"/>
                <a:gd name="T53" fmla="*/ 204 h 761"/>
                <a:gd name="T54" fmla="*/ 388 w 1387"/>
                <a:gd name="T55" fmla="*/ 263 h 761"/>
                <a:gd name="T56" fmla="*/ 319 w 1387"/>
                <a:gd name="T57" fmla="*/ 326 h 761"/>
                <a:gd name="T58" fmla="*/ 257 w 1387"/>
                <a:gd name="T59" fmla="*/ 390 h 761"/>
                <a:gd name="T60" fmla="*/ 201 w 1387"/>
                <a:gd name="T61" fmla="*/ 454 h 761"/>
                <a:gd name="T62" fmla="*/ 152 w 1387"/>
                <a:gd name="T63" fmla="*/ 516 h 761"/>
                <a:gd name="T64" fmla="*/ 108 w 1387"/>
                <a:gd name="T65" fmla="*/ 577 h 761"/>
                <a:gd name="T66" fmla="*/ 71 w 1387"/>
                <a:gd name="T67" fmla="*/ 633 h 761"/>
                <a:gd name="T68" fmla="*/ 39 w 1387"/>
                <a:gd name="T69" fmla="*/ 683 h 761"/>
                <a:gd name="T70" fmla="*/ 12 w 1387"/>
                <a:gd name="T71" fmla="*/ 727 h 761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1387"/>
                <a:gd name="T109" fmla="*/ 0 h 761"/>
                <a:gd name="T110" fmla="*/ 1387 w 1387"/>
                <a:gd name="T111" fmla="*/ 761 h 761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1387" h="761">
                  <a:moveTo>
                    <a:pt x="0" y="746"/>
                  </a:moveTo>
                  <a:lnTo>
                    <a:pt x="24" y="747"/>
                  </a:lnTo>
                  <a:lnTo>
                    <a:pt x="48" y="747"/>
                  </a:lnTo>
                  <a:lnTo>
                    <a:pt x="71" y="749"/>
                  </a:lnTo>
                  <a:lnTo>
                    <a:pt x="95" y="749"/>
                  </a:lnTo>
                  <a:lnTo>
                    <a:pt x="118" y="751"/>
                  </a:lnTo>
                  <a:lnTo>
                    <a:pt x="142" y="751"/>
                  </a:lnTo>
                  <a:lnTo>
                    <a:pt x="166" y="752"/>
                  </a:lnTo>
                  <a:lnTo>
                    <a:pt x="189" y="752"/>
                  </a:lnTo>
                  <a:lnTo>
                    <a:pt x="213" y="754"/>
                  </a:lnTo>
                  <a:lnTo>
                    <a:pt x="237" y="756"/>
                  </a:lnTo>
                  <a:lnTo>
                    <a:pt x="260" y="756"/>
                  </a:lnTo>
                  <a:lnTo>
                    <a:pt x="284" y="757"/>
                  </a:lnTo>
                  <a:lnTo>
                    <a:pt x="307" y="757"/>
                  </a:lnTo>
                  <a:lnTo>
                    <a:pt x="331" y="759"/>
                  </a:lnTo>
                  <a:lnTo>
                    <a:pt x="355" y="759"/>
                  </a:lnTo>
                  <a:lnTo>
                    <a:pt x="378" y="761"/>
                  </a:lnTo>
                  <a:lnTo>
                    <a:pt x="429" y="690"/>
                  </a:lnTo>
                  <a:lnTo>
                    <a:pt x="480" y="624"/>
                  </a:lnTo>
                  <a:lnTo>
                    <a:pt x="528" y="563"/>
                  </a:lnTo>
                  <a:lnTo>
                    <a:pt x="577" y="509"/>
                  </a:lnTo>
                  <a:lnTo>
                    <a:pt x="626" y="461"/>
                  </a:lnTo>
                  <a:lnTo>
                    <a:pt x="677" y="415"/>
                  </a:lnTo>
                  <a:lnTo>
                    <a:pt x="729" y="373"/>
                  </a:lnTo>
                  <a:lnTo>
                    <a:pt x="785" y="336"/>
                  </a:lnTo>
                  <a:lnTo>
                    <a:pt x="842" y="300"/>
                  </a:lnTo>
                  <a:lnTo>
                    <a:pt x="903" y="267"/>
                  </a:lnTo>
                  <a:lnTo>
                    <a:pt x="969" y="236"/>
                  </a:lnTo>
                  <a:lnTo>
                    <a:pt x="1040" y="208"/>
                  </a:lnTo>
                  <a:lnTo>
                    <a:pt x="1117" y="179"/>
                  </a:lnTo>
                  <a:lnTo>
                    <a:pt x="1200" y="150"/>
                  </a:lnTo>
                  <a:lnTo>
                    <a:pt x="1289" y="123"/>
                  </a:lnTo>
                  <a:lnTo>
                    <a:pt x="1387" y="95"/>
                  </a:lnTo>
                  <a:lnTo>
                    <a:pt x="1355" y="83"/>
                  </a:lnTo>
                  <a:lnTo>
                    <a:pt x="1325" y="71"/>
                  </a:lnTo>
                  <a:lnTo>
                    <a:pt x="1293" y="59"/>
                  </a:lnTo>
                  <a:lnTo>
                    <a:pt x="1262" y="47"/>
                  </a:lnTo>
                  <a:lnTo>
                    <a:pt x="1230" y="36"/>
                  </a:lnTo>
                  <a:lnTo>
                    <a:pt x="1200" y="24"/>
                  </a:lnTo>
                  <a:lnTo>
                    <a:pt x="1168" y="12"/>
                  </a:lnTo>
                  <a:lnTo>
                    <a:pt x="1138" y="0"/>
                  </a:lnTo>
                  <a:lnTo>
                    <a:pt x="1073" y="0"/>
                  </a:lnTo>
                  <a:lnTo>
                    <a:pt x="1013" y="2"/>
                  </a:lnTo>
                  <a:lnTo>
                    <a:pt x="952" y="9"/>
                  </a:lnTo>
                  <a:lnTo>
                    <a:pt x="895" y="17"/>
                  </a:lnTo>
                  <a:lnTo>
                    <a:pt x="839" y="29"/>
                  </a:lnTo>
                  <a:lnTo>
                    <a:pt x="787" y="44"/>
                  </a:lnTo>
                  <a:lnTo>
                    <a:pt x="734" y="61"/>
                  </a:lnTo>
                  <a:lnTo>
                    <a:pt x="685" y="81"/>
                  </a:lnTo>
                  <a:lnTo>
                    <a:pt x="636" y="101"/>
                  </a:lnTo>
                  <a:lnTo>
                    <a:pt x="591" y="125"/>
                  </a:lnTo>
                  <a:lnTo>
                    <a:pt x="547" y="150"/>
                  </a:lnTo>
                  <a:lnTo>
                    <a:pt x="505" y="176"/>
                  </a:lnTo>
                  <a:lnTo>
                    <a:pt x="464" y="204"/>
                  </a:lnTo>
                  <a:lnTo>
                    <a:pt x="426" y="233"/>
                  </a:lnTo>
                  <a:lnTo>
                    <a:pt x="388" y="263"/>
                  </a:lnTo>
                  <a:lnTo>
                    <a:pt x="353" y="294"/>
                  </a:lnTo>
                  <a:lnTo>
                    <a:pt x="319" y="326"/>
                  </a:lnTo>
                  <a:lnTo>
                    <a:pt x="287" y="358"/>
                  </a:lnTo>
                  <a:lnTo>
                    <a:pt x="257" y="390"/>
                  </a:lnTo>
                  <a:lnTo>
                    <a:pt x="228" y="422"/>
                  </a:lnTo>
                  <a:lnTo>
                    <a:pt x="201" y="454"/>
                  </a:lnTo>
                  <a:lnTo>
                    <a:pt x="176" y="484"/>
                  </a:lnTo>
                  <a:lnTo>
                    <a:pt x="152" y="516"/>
                  </a:lnTo>
                  <a:lnTo>
                    <a:pt x="129" y="547"/>
                  </a:lnTo>
                  <a:lnTo>
                    <a:pt x="108" y="577"/>
                  </a:lnTo>
                  <a:lnTo>
                    <a:pt x="88" y="606"/>
                  </a:lnTo>
                  <a:lnTo>
                    <a:pt x="71" y="633"/>
                  </a:lnTo>
                  <a:lnTo>
                    <a:pt x="54" y="660"/>
                  </a:lnTo>
                  <a:lnTo>
                    <a:pt x="39" y="683"/>
                  </a:lnTo>
                  <a:lnTo>
                    <a:pt x="24" y="707"/>
                  </a:lnTo>
                  <a:lnTo>
                    <a:pt x="12" y="727"/>
                  </a:lnTo>
                  <a:lnTo>
                    <a:pt x="0" y="746"/>
                  </a:lnTo>
                  <a:close/>
                </a:path>
              </a:pathLst>
            </a:custGeom>
            <a:solidFill>
              <a:srgbClr val="26304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8949" name="Freeform 11"/>
            <p:cNvSpPr>
              <a:spLocks/>
            </p:cNvSpPr>
            <p:nvPr/>
          </p:nvSpPr>
          <p:spPr bwMode="auto">
            <a:xfrm>
              <a:off x="3352801" y="2166938"/>
              <a:ext cx="1058863" cy="598488"/>
            </a:xfrm>
            <a:custGeom>
              <a:avLst/>
              <a:gdLst>
                <a:gd name="T0" fmla="*/ 23 w 1333"/>
                <a:gd name="T1" fmla="*/ 740 h 754"/>
                <a:gd name="T2" fmla="*/ 71 w 1333"/>
                <a:gd name="T3" fmla="*/ 742 h 754"/>
                <a:gd name="T4" fmla="*/ 116 w 1333"/>
                <a:gd name="T5" fmla="*/ 744 h 754"/>
                <a:gd name="T6" fmla="*/ 163 w 1333"/>
                <a:gd name="T7" fmla="*/ 746 h 754"/>
                <a:gd name="T8" fmla="*/ 211 w 1333"/>
                <a:gd name="T9" fmla="*/ 747 h 754"/>
                <a:gd name="T10" fmla="*/ 258 w 1333"/>
                <a:gd name="T11" fmla="*/ 749 h 754"/>
                <a:gd name="T12" fmla="*/ 303 w 1333"/>
                <a:gd name="T13" fmla="*/ 751 h 754"/>
                <a:gd name="T14" fmla="*/ 351 w 1333"/>
                <a:gd name="T15" fmla="*/ 752 h 754"/>
                <a:gd name="T16" fmla="*/ 420 w 1333"/>
                <a:gd name="T17" fmla="*/ 686 h 754"/>
                <a:gd name="T18" fmla="*/ 508 w 1333"/>
                <a:gd name="T19" fmla="*/ 567 h 754"/>
                <a:gd name="T20" fmla="*/ 597 w 1333"/>
                <a:gd name="T21" fmla="*/ 466 h 754"/>
                <a:gd name="T22" fmla="*/ 692 w 1333"/>
                <a:gd name="T23" fmla="*/ 380 h 754"/>
                <a:gd name="T24" fmla="*/ 798 w 1333"/>
                <a:gd name="T25" fmla="*/ 305 h 754"/>
                <a:gd name="T26" fmla="*/ 921 w 1333"/>
                <a:gd name="T27" fmla="*/ 240 h 754"/>
                <a:gd name="T28" fmla="*/ 1064 w 1333"/>
                <a:gd name="T29" fmla="*/ 179 h 754"/>
                <a:gd name="T30" fmla="*/ 1235 w 1333"/>
                <a:gd name="T31" fmla="*/ 122 h 754"/>
                <a:gd name="T32" fmla="*/ 1307 w 1333"/>
                <a:gd name="T33" fmla="*/ 81 h 754"/>
                <a:gd name="T34" fmla="*/ 1257 w 1333"/>
                <a:gd name="T35" fmla="*/ 57 h 754"/>
                <a:gd name="T36" fmla="*/ 1206 w 1333"/>
                <a:gd name="T37" fmla="*/ 34 h 754"/>
                <a:gd name="T38" fmla="*/ 1157 w 1333"/>
                <a:gd name="T39" fmla="*/ 12 h 754"/>
                <a:gd name="T40" fmla="*/ 1069 w 1333"/>
                <a:gd name="T41" fmla="*/ 0 h 754"/>
                <a:gd name="T42" fmla="*/ 950 w 1333"/>
                <a:gd name="T43" fmla="*/ 7 h 754"/>
                <a:gd name="T44" fmla="*/ 837 w 1333"/>
                <a:gd name="T45" fmla="*/ 29 h 754"/>
                <a:gd name="T46" fmla="*/ 732 w 1333"/>
                <a:gd name="T47" fmla="*/ 59 h 754"/>
                <a:gd name="T48" fmla="*/ 636 w 1333"/>
                <a:gd name="T49" fmla="*/ 100 h 754"/>
                <a:gd name="T50" fmla="*/ 546 w 1333"/>
                <a:gd name="T51" fmla="*/ 147 h 754"/>
                <a:gd name="T52" fmla="*/ 464 w 1333"/>
                <a:gd name="T53" fmla="*/ 201 h 754"/>
                <a:gd name="T54" fmla="*/ 388 w 1333"/>
                <a:gd name="T55" fmla="*/ 258 h 754"/>
                <a:gd name="T56" fmla="*/ 319 w 1333"/>
                <a:gd name="T57" fmla="*/ 321 h 754"/>
                <a:gd name="T58" fmla="*/ 256 w 1333"/>
                <a:gd name="T59" fmla="*/ 383 h 754"/>
                <a:gd name="T60" fmla="*/ 201 w 1333"/>
                <a:gd name="T61" fmla="*/ 447 h 754"/>
                <a:gd name="T62" fmla="*/ 150 w 1333"/>
                <a:gd name="T63" fmla="*/ 509 h 754"/>
                <a:gd name="T64" fmla="*/ 106 w 1333"/>
                <a:gd name="T65" fmla="*/ 570 h 754"/>
                <a:gd name="T66" fmla="*/ 69 w 1333"/>
                <a:gd name="T67" fmla="*/ 626 h 754"/>
                <a:gd name="T68" fmla="*/ 37 w 1333"/>
                <a:gd name="T69" fmla="*/ 676 h 754"/>
                <a:gd name="T70" fmla="*/ 12 w 1333"/>
                <a:gd name="T71" fmla="*/ 720 h 754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1333"/>
                <a:gd name="T109" fmla="*/ 0 h 754"/>
                <a:gd name="T110" fmla="*/ 1333 w 1333"/>
                <a:gd name="T111" fmla="*/ 754 h 754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1333" h="754">
                  <a:moveTo>
                    <a:pt x="0" y="739"/>
                  </a:moveTo>
                  <a:lnTo>
                    <a:pt x="23" y="740"/>
                  </a:lnTo>
                  <a:lnTo>
                    <a:pt x="47" y="740"/>
                  </a:lnTo>
                  <a:lnTo>
                    <a:pt x="71" y="742"/>
                  </a:lnTo>
                  <a:lnTo>
                    <a:pt x="94" y="744"/>
                  </a:lnTo>
                  <a:lnTo>
                    <a:pt x="116" y="744"/>
                  </a:lnTo>
                  <a:lnTo>
                    <a:pt x="140" y="746"/>
                  </a:lnTo>
                  <a:lnTo>
                    <a:pt x="163" y="746"/>
                  </a:lnTo>
                  <a:lnTo>
                    <a:pt x="187" y="747"/>
                  </a:lnTo>
                  <a:lnTo>
                    <a:pt x="211" y="747"/>
                  </a:lnTo>
                  <a:lnTo>
                    <a:pt x="234" y="749"/>
                  </a:lnTo>
                  <a:lnTo>
                    <a:pt x="258" y="749"/>
                  </a:lnTo>
                  <a:lnTo>
                    <a:pt x="282" y="751"/>
                  </a:lnTo>
                  <a:lnTo>
                    <a:pt x="303" y="751"/>
                  </a:lnTo>
                  <a:lnTo>
                    <a:pt x="327" y="752"/>
                  </a:lnTo>
                  <a:lnTo>
                    <a:pt x="351" y="752"/>
                  </a:lnTo>
                  <a:lnTo>
                    <a:pt x="374" y="754"/>
                  </a:lnTo>
                  <a:lnTo>
                    <a:pt x="420" y="686"/>
                  </a:lnTo>
                  <a:lnTo>
                    <a:pt x="464" y="624"/>
                  </a:lnTo>
                  <a:lnTo>
                    <a:pt x="508" y="567"/>
                  </a:lnTo>
                  <a:lnTo>
                    <a:pt x="553" y="514"/>
                  </a:lnTo>
                  <a:lnTo>
                    <a:pt x="597" y="466"/>
                  </a:lnTo>
                  <a:lnTo>
                    <a:pt x="644" y="420"/>
                  </a:lnTo>
                  <a:lnTo>
                    <a:pt x="692" y="380"/>
                  </a:lnTo>
                  <a:lnTo>
                    <a:pt x="744" y="341"/>
                  </a:lnTo>
                  <a:lnTo>
                    <a:pt x="798" y="305"/>
                  </a:lnTo>
                  <a:lnTo>
                    <a:pt x="857" y="270"/>
                  </a:lnTo>
                  <a:lnTo>
                    <a:pt x="921" y="240"/>
                  </a:lnTo>
                  <a:lnTo>
                    <a:pt x="990" y="208"/>
                  </a:lnTo>
                  <a:lnTo>
                    <a:pt x="1064" y="179"/>
                  </a:lnTo>
                  <a:lnTo>
                    <a:pt x="1145" y="150"/>
                  </a:lnTo>
                  <a:lnTo>
                    <a:pt x="1235" y="122"/>
                  </a:lnTo>
                  <a:lnTo>
                    <a:pt x="1333" y="93"/>
                  </a:lnTo>
                  <a:lnTo>
                    <a:pt x="1307" y="81"/>
                  </a:lnTo>
                  <a:lnTo>
                    <a:pt x="1282" y="69"/>
                  </a:lnTo>
                  <a:lnTo>
                    <a:pt x="1257" y="57"/>
                  </a:lnTo>
                  <a:lnTo>
                    <a:pt x="1231" y="46"/>
                  </a:lnTo>
                  <a:lnTo>
                    <a:pt x="1206" y="34"/>
                  </a:lnTo>
                  <a:lnTo>
                    <a:pt x="1181" y="24"/>
                  </a:lnTo>
                  <a:lnTo>
                    <a:pt x="1157" y="12"/>
                  </a:lnTo>
                  <a:lnTo>
                    <a:pt x="1132" y="0"/>
                  </a:lnTo>
                  <a:lnTo>
                    <a:pt x="1069" y="0"/>
                  </a:lnTo>
                  <a:lnTo>
                    <a:pt x="1009" y="2"/>
                  </a:lnTo>
                  <a:lnTo>
                    <a:pt x="950" y="7"/>
                  </a:lnTo>
                  <a:lnTo>
                    <a:pt x="892" y="17"/>
                  </a:lnTo>
                  <a:lnTo>
                    <a:pt x="837" y="29"/>
                  </a:lnTo>
                  <a:lnTo>
                    <a:pt x="784" y="42"/>
                  </a:lnTo>
                  <a:lnTo>
                    <a:pt x="732" y="59"/>
                  </a:lnTo>
                  <a:lnTo>
                    <a:pt x="683" y="78"/>
                  </a:lnTo>
                  <a:lnTo>
                    <a:pt x="636" y="100"/>
                  </a:lnTo>
                  <a:lnTo>
                    <a:pt x="590" y="122"/>
                  </a:lnTo>
                  <a:lnTo>
                    <a:pt x="546" y="147"/>
                  </a:lnTo>
                  <a:lnTo>
                    <a:pt x="504" y="172"/>
                  </a:lnTo>
                  <a:lnTo>
                    <a:pt x="464" y="201"/>
                  </a:lnTo>
                  <a:lnTo>
                    <a:pt x="425" y="229"/>
                  </a:lnTo>
                  <a:lnTo>
                    <a:pt x="388" y="258"/>
                  </a:lnTo>
                  <a:lnTo>
                    <a:pt x="352" y="289"/>
                  </a:lnTo>
                  <a:lnTo>
                    <a:pt x="319" y="321"/>
                  </a:lnTo>
                  <a:lnTo>
                    <a:pt x="287" y="353"/>
                  </a:lnTo>
                  <a:lnTo>
                    <a:pt x="256" y="383"/>
                  </a:lnTo>
                  <a:lnTo>
                    <a:pt x="228" y="415"/>
                  </a:lnTo>
                  <a:lnTo>
                    <a:pt x="201" y="447"/>
                  </a:lnTo>
                  <a:lnTo>
                    <a:pt x="175" y="479"/>
                  </a:lnTo>
                  <a:lnTo>
                    <a:pt x="150" y="509"/>
                  </a:lnTo>
                  <a:lnTo>
                    <a:pt x="128" y="540"/>
                  </a:lnTo>
                  <a:lnTo>
                    <a:pt x="106" y="570"/>
                  </a:lnTo>
                  <a:lnTo>
                    <a:pt x="87" y="599"/>
                  </a:lnTo>
                  <a:lnTo>
                    <a:pt x="69" y="626"/>
                  </a:lnTo>
                  <a:lnTo>
                    <a:pt x="52" y="653"/>
                  </a:lnTo>
                  <a:lnTo>
                    <a:pt x="37" y="676"/>
                  </a:lnTo>
                  <a:lnTo>
                    <a:pt x="23" y="700"/>
                  </a:lnTo>
                  <a:lnTo>
                    <a:pt x="12" y="720"/>
                  </a:lnTo>
                  <a:lnTo>
                    <a:pt x="0" y="739"/>
                  </a:lnTo>
                  <a:close/>
                </a:path>
              </a:pathLst>
            </a:custGeom>
            <a:solidFill>
              <a:srgbClr val="2D385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8950" name="Freeform 12"/>
            <p:cNvSpPr>
              <a:spLocks/>
            </p:cNvSpPr>
            <p:nvPr/>
          </p:nvSpPr>
          <p:spPr bwMode="auto">
            <a:xfrm>
              <a:off x="3354388" y="2165350"/>
              <a:ext cx="1016000" cy="595313"/>
            </a:xfrm>
            <a:custGeom>
              <a:avLst/>
              <a:gdLst>
                <a:gd name="T0" fmla="*/ 24 w 1279"/>
                <a:gd name="T1" fmla="*/ 737 h 749"/>
                <a:gd name="T2" fmla="*/ 71 w 1279"/>
                <a:gd name="T3" fmla="*/ 739 h 749"/>
                <a:gd name="T4" fmla="*/ 117 w 1279"/>
                <a:gd name="T5" fmla="*/ 741 h 749"/>
                <a:gd name="T6" fmla="*/ 164 w 1279"/>
                <a:gd name="T7" fmla="*/ 742 h 749"/>
                <a:gd name="T8" fmla="*/ 211 w 1279"/>
                <a:gd name="T9" fmla="*/ 744 h 749"/>
                <a:gd name="T10" fmla="*/ 259 w 1279"/>
                <a:gd name="T11" fmla="*/ 746 h 749"/>
                <a:gd name="T12" fmla="*/ 304 w 1279"/>
                <a:gd name="T13" fmla="*/ 748 h 749"/>
                <a:gd name="T14" fmla="*/ 351 w 1279"/>
                <a:gd name="T15" fmla="*/ 749 h 749"/>
                <a:gd name="T16" fmla="*/ 414 w 1279"/>
                <a:gd name="T17" fmla="*/ 687 h 749"/>
                <a:gd name="T18" fmla="*/ 491 w 1279"/>
                <a:gd name="T19" fmla="*/ 572 h 749"/>
                <a:gd name="T20" fmla="*/ 571 w 1279"/>
                <a:gd name="T21" fmla="*/ 473 h 749"/>
                <a:gd name="T22" fmla="*/ 657 w 1279"/>
                <a:gd name="T23" fmla="*/ 387 h 749"/>
                <a:gd name="T24" fmla="*/ 756 w 1279"/>
                <a:gd name="T25" fmla="*/ 311 h 749"/>
                <a:gd name="T26" fmla="*/ 873 w 1279"/>
                <a:gd name="T27" fmla="*/ 243 h 749"/>
                <a:gd name="T28" fmla="*/ 1015 w 1279"/>
                <a:gd name="T29" fmla="*/ 181 h 749"/>
                <a:gd name="T30" fmla="*/ 1183 w 1279"/>
                <a:gd name="T31" fmla="*/ 122 h 749"/>
                <a:gd name="T32" fmla="*/ 1261 w 1279"/>
                <a:gd name="T33" fmla="*/ 81 h 749"/>
                <a:gd name="T34" fmla="*/ 1222 w 1279"/>
                <a:gd name="T35" fmla="*/ 59 h 749"/>
                <a:gd name="T36" fmla="*/ 1183 w 1279"/>
                <a:gd name="T37" fmla="*/ 36 h 749"/>
                <a:gd name="T38" fmla="*/ 1144 w 1279"/>
                <a:gd name="T39" fmla="*/ 14 h 749"/>
                <a:gd name="T40" fmla="*/ 1063 w 1279"/>
                <a:gd name="T41" fmla="*/ 0 h 749"/>
                <a:gd name="T42" fmla="*/ 947 w 1279"/>
                <a:gd name="T43" fmla="*/ 9 h 749"/>
                <a:gd name="T44" fmla="*/ 836 w 1279"/>
                <a:gd name="T45" fmla="*/ 29 h 749"/>
                <a:gd name="T46" fmla="*/ 733 w 1279"/>
                <a:gd name="T47" fmla="*/ 59 h 749"/>
                <a:gd name="T48" fmla="*/ 637 w 1279"/>
                <a:gd name="T49" fmla="*/ 98 h 749"/>
                <a:gd name="T50" fmla="*/ 547 w 1279"/>
                <a:gd name="T51" fmla="*/ 145 h 749"/>
                <a:gd name="T52" fmla="*/ 464 w 1279"/>
                <a:gd name="T53" fmla="*/ 199 h 749"/>
                <a:gd name="T54" fmla="*/ 389 w 1279"/>
                <a:gd name="T55" fmla="*/ 257 h 749"/>
                <a:gd name="T56" fmla="*/ 319 w 1279"/>
                <a:gd name="T57" fmla="*/ 317 h 749"/>
                <a:gd name="T58" fmla="*/ 257 w 1279"/>
                <a:gd name="T59" fmla="*/ 382 h 749"/>
                <a:gd name="T60" fmla="*/ 201 w 1279"/>
                <a:gd name="T61" fmla="*/ 444 h 749"/>
                <a:gd name="T62" fmla="*/ 151 w 1279"/>
                <a:gd name="T63" fmla="*/ 506 h 749"/>
                <a:gd name="T64" fmla="*/ 107 w 1279"/>
                <a:gd name="T65" fmla="*/ 567 h 749"/>
                <a:gd name="T66" fmla="*/ 70 w 1279"/>
                <a:gd name="T67" fmla="*/ 623 h 749"/>
                <a:gd name="T68" fmla="*/ 38 w 1279"/>
                <a:gd name="T69" fmla="*/ 673 h 749"/>
                <a:gd name="T70" fmla="*/ 11 w 1279"/>
                <a:gd name="T71" fmla="*/ 717 h 749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1279"/>
                <a:gd name="T109" fmla="*/ 0 h 749"/>
                <a:gd name="T110" fmla="*/ 1279 w 1279"/>
                <a:gd name="T111" fmla="*/ 749 h 749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1279" h="749">
                  <a:moveTo>
                    <a:pt x="0" y="736"/>
                  </a:moveTo>
                  <a:lnTo>
                    <a:pt x="24" y="737"/>
                  </a:lnTo>
                  <a:lnTo>
                    <a:pt x="48" y="737"/>
                  </a:lnTo>
                  <a:lnTo>
                    <a:pt x="71" y="739"/>
                  </a:lnTo>
                  <a:lnTo>
                    <a:pt x="95" y="739"/>
                  </a:lnTo>
                  <a:lnTo>
                    <a:pt x="117" y="741"/>
                  </a:lnTo>
                  <a:lnTo>
                    <a:pt x="140" y="741"/>
                  </a:lnTo>
                  <a:lnTo>
                    <a:pt x="164" y="742"/>
                  </a:lnTo>
                  <a:lnTo>
                    <a:pt x="188" y="742"/>
                  </a:lnTo>
                  <a:lnTo>
                    <a:pt x="211" y="744"/>
                  </a:lnTo>
                  <a:lnTo>
                    <a:pt x="235" y="744"/>
                  </a:lnTo>
                  <a:lnTo>
                    <a:pt x="259" y="746"/>
                  </a:lnTo>
                  <a:lnTo>
                    <a:pt x="282" y="746"/>
                  </a:lnTo>
                  <a:lnTo>
                    <a:pt x="304" y="748"/>
                  </a:lnTo>
                  <a:lnTo>
                    <a:pt x="328" y="748"/>
                  </a:lnTo>
                  <a:lnTo>
                    <a:pt x="351" y="749"/>
                  </a:lnTo>
                  <a:lnTo>
                    <a:pt x="375" y="749"/>
                  </a:lnTo>
                  <a:lnTo>
                    <a:pt x="414" y="687"/>
                  </a:lnTo>
                  <a:lnTo>
                    <a:pt x="453" y="628"/>
                  </a:lnTo>
                  <a:lnTo>
                    <a:pt x="491" y="572"/>
                  </a:lnTo>
                  <a:lnTo>
                    <a:pt x="530" y="522"/>
                  </a:lnTo>
                  <a:lnTo>
                    <a:pt x="571" y="473"/>
                  </a:lnTo>
                  <a:lnTo>
                    <a:pt x="613" y="429"/>
                  </a:lnTo>
                  <a:lnTo>
                    <a:pt x="657" y="387"/>
                  </a:lnTo>
                  <a:lnTo>
                    <a:pt x="706" y="348"/>
                  </a:lnTo>
                  <a:lnTo>
                    <a:pt x="756" y="311"/>
                  </a:lnTo>
                  <a:lnTo>
                    <a:pt x="812" y="275"/>
                  </a:lnTo>
                  <a:lnTo>
                    <a:pt x="873" y="243"/>
                  </a:lnTo>
                  <a:lnTo>
                    <a:pt x="940" y="211"/>
                  </a:lnTo>
                  <a:lnTo>
                    <a:pt x="1015" y="181"/>
                  </a:lnTo>
                  <a:lnTo>
                    <a:pt x="1094" y="151"/>
                  </a:lnTo>
                  <a:lnTo>
                    <a:pt x="1183" y="122"/>
                  </a:lnTo>
                  <a:lnTo>
                    <a:pt x="1279" y="93"/>
                  </a:lnTo>
                  <a:lnTo>
                    <a:pt x="1261" y="81"/>
                  </a:lnTo>
                  <a:lnTo>
                    <a:pt x="1241" y="70"/>
                  </a:lnTo>
                  <a:lnTo>
                    <a:pt x="1222" y="59"/>
                  </a:lnTo>
                  <a:lnTo>
                    <a:pt x="1203" y="48"/>
                  </a:lnTo>
                  <a:lnTo>
                    <a:pt x="1183" y="36"/>
                  </a:lnTo>
                  <a:lnTo>
                    <a:pt x="1165" y="24"/>
                  </a:lnTo>
                  <a:lnTo>
                    <a:pt x="1144" y="14"/>
                  </a:lnTo>
                  <a:lnTo>
                    <a:pt x="1126" y="2"/>
                  </a:lnTo>
                  <a:lnTo>
                    <a:pt x="1063" y="0"/>
                  </a:lnTo>
                  <a:lnTo>
                    <a:pt x="1004" y="4"/>
                  </a:lnTo>
                  <a:lnTo>
                    <a:pt x="947" y="9"/>
                  </a:lnTo>
                  <a:lnTo>
                    <a:pt x="890" y="17"/>
                  </a:lnTo>
                  <a:lnTo>
                    <a:pt x="836" y="29"/>
                  </a:lnTo>
                  <a:lnTo>
                    <a:pt x="783" y="43"/>
                  </a:lnTo>
                  <a:lnTo>
                    <a:pt x="733" y="59"/>
                  </a:lnTo>
                  <a:lnTo>
                    <a:pt x="684" y="78"/>
                  </a:lnTo>
                  <a:lnTo>
                    <a:pt x="637" y="98"/>
                  </a:lnTo>
                  <a:lnTo>
                    <a:pt x="591" y="122"/>
                  </a:lnTo>
                  <a:lnTo>
                    <a:pt x="547" y="145"/>
                  </a:lnTo>
                  <a:lnTo>
                    <a:pt x="505" y="172"/>
                  </a:lnTo>
                  <a:lnTo>
                    <a:pt x="464" y="199"/>
                  </a:lnTo>
                  <a:lnTo>
                    <a:pt x="426" y="228"/>
                  </a:lnTo>
                  <a:lnTo>
                    <a:pt x="389" y="257"/>
                  </a:lnTo>
                  <a:lnTo>
                    <a:pt x="353" y="287"/>
                  </a:lnTo>
                  <a:lnTo>
                    <a:pt x="319" y="317"/>
                  </a:lnTo>
                  <a:lnTo>
                    <a:pt x="287" y="350"/>
                  </a:lnTo>
                  <a:lnTo>
                    <a:pt x="257" y="382"/>
                  </a:lnTo>
                  <a:lnTo>
                    <a:pt x="228" y="414"/>
                  </a:lnTo>
                  <a:lnTo>
                    <a:pt x="201" y="444"/>
                  </a:lnTo>
                  <a:lnTo>
                    <a:pt x="174" y="476"/>
                  </a:lnTo>
                  <a:lnTo>
                    <a:pt x="151" y="506"/>
                  </a:lnTo>
                  <a:lnTo>
                    <a:pt x="129" y="537"/>
                  </a:lnTo>
                  <a:lnTo>
                    <a:pt x="107" y="567"/>
                  </a:lnTo>
                  <a:lnTo>
                    <a:pt x="86" y="596"/>
                  </a:lnTo>
                  <a:lnTo>
                    <a:pt x="70" y="623"/>
                  </a:lnTo>
                  <a:lnTo>
                    <a:pt x="53" y="648"/>
                  </a:lnTo>
                  <a:lnTo>
                    <a:pt x="38" y="673"/>
                  </a:lnTo>
                  <a:lnTo>
                    <a:pt x="24" y="695"/>
                  </a:lnTo>
                  <a:lnTo>
                    <a:pt x="11" y="717"/>
                  </a:lnTo>
                  <a:lnTo>
                    <a:pt x="0" y="736"/>
                  </a:lnTo>
                  <a:close/>
                </a:path>
              </a:pathLst>
            </a:custGeom>
            <a:solidFill>
              <a:srgbClr val="333D5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8951" name="Freeform 13"/>
            <p:cNvSpPr>
              <a:spLocks/>
            </p:cNvSpPr>
            <p:nvPr/>
          </p:nvSpPr>
          <p:spPr bwMode="auto">
            <a:xfrm>
              <a:off x="3355976" y="2166938"/>
              <a:ext cx="973138" cy="585788"/>
            </a:xfrm>
            <a:custGeom>
              <a:avLst/>
              <a:gdLst>
                <a:gd name="T0" fmla="*/ 24 w 1227"/>
                <a:gd name="T1" fmla="*/ 729 h 739"/>
                <a:gd name="T2" fmla="*/ 71 w 1227"/>
                <a:gd name="T3" fmla="*/ 730 h 739"/>
                <a:gd name="T4" fmla="*/ 117 w 1227"/>
                <a:gd name="T5" fmla="*/ 732 h 739"/>
                <a:gd name="T6" fmla="*/ 164 w 1227"/>
                <a:gd name="T7" fmla="*/ 734 h 739"/>
                <a:gd name="T8" fmla="*/ 211 w 1227"/>
                <a:gd name="T9" fmla="*/ 735 h 739"/>
                <a:gd name="T10" fmla="*/ 258 w 1227"/>
                <a:gd name="T11" fmla="*/ 737 h 739"/>
                <a:gd name="T12" fmla="*/ 304 w 1227"/>
                <a:gd name="T13" fmla="*/ 737 h 739"/>
                <a:gd name="T14" fmla="*/ 351 w 1227"/>
                <a:gd name="T15" fmla="*/ 739 h 739"/>
                <a:gd name="T16" fmla="*/ 408 w 1227"/>
                <a:gd name="T17" fmla="*/ 680 h 739"/>
                <a:gd name="T18" fmla="*/ 474 w 1227"/>
                <a:gd name="T19" fmla="*/ 572 h 739"/>
                <a:gd name="T20" fmla="*/ 543 w 1227"/>
                <a:gd name="T21" fmla="*/ 476 h 739"/>
                <a:gd name="T22" fmla="*/ 621 w 1227"/>
                <a:gd name="T23" fmla="*/ 390 h 739"/>
                <a:gd name="T24" fmla="*/ 714 w 1227"/>
                <a:gd name="T25" fmla="*/ 314 h 739"/>
                <a:gd name="T26" fmla="*/ 827 w 1227"/>
                <a:gd name="T27" fmla="*/ 243 h 739"/>
                <a:gd name="T28" fmla="*/ 964 w 1227"/>
                <a:gd name="T29" fmla="*/ 179 h 739"/>
                <a:gd name="T30" fmla="*/ 1131 w 1227"/>
                <a:gd name="T31" fmla="*/ 118 h 739"/>
                <a:gd name="T32" fmla="*/ 1213 w 1227"/>
                <a:gd name="T33" fmla="*/ 78 h 739"/>
                <a:gd name="T34" fmla="*/ 1186 w 1227"/>
                <a:gd name="T35" fmla="*/ 56 h 739"/>
                <a:gd name="T36" fmla="*/ 1161 w 1227"/>
                <a:gd name="T37" fmla="*/ 34 h 739"/>
                <a:gd name="T38" fmla="*/ 1134 w 1227"/>
                <a:gd name="T39" fmla="*/ 12 h 739"/>
                <a:gd name="T40" fmla="*/ 1060 w 1227"/>
                <a:gd name="T41" fmla="*/ 0 h 739"/>
                <a:gd name="T42" fmla="*/ 943 w 1227"/>
                <a:gd name="T43" fmla="*/ 9 h 739"/>
                <a:gd name="T44" fmla="*/ 835 w 1227"/>
                <a:gd name="T45" fmla="*/ 27 h 739"/>
                <a:gd name="T46" fmla="*/ 732 w 1227"/>
                <a:gd name="T47" fmla="*/ 57 h 739"/>
                <a:gd name="T48" fmla="*/ 636 w 1227"/>
                <a:gd name="T49" fmla="*/ 96 h 739"/>
                <a:gd name="T50" fmla="*/ 547 w 1227"/>
                <a:gd name="T51" fmla="*/ 142 h 739"/>
                <a:gd name="T52" fmla="*/ 466 w 1227"/>
                <a:gd name="T53" fmla="*/ 194 h 739"/>
                <a:gd name="T54" fmla="*/ 390 w 1227"/>
                <a:gd name="T55" fmla="*/ 251 h 739"/>
                <a:gd name="T56" fmla="*/ 321 w 1227"/>
                <a:gd name="T57" fmla="*/ 312 h 739"/>
                <a:gd name="T58" fmla="*/ 257 w 1227"/>
                <a:gd name="T59" fmla="*/ 375 h 739"/>
                <a:gd name="T60" fmla="*/ 201 w 1227"/>
                <a:gd name="T61" fmla="*/ 439 h 739"/>
                <a:gd name="T62" fmla="*/ 150 w 1227"/>
                <a:gd name="T63" fmla="*/ 499 h 739"/>
                <a:gd name="T64" fmla="*/ 106 w 1227"/>
                <a:gd name="T65" fmla="*/ 560 h 739"/>
                <a:gd name="T66" fmla="*/ 69 w 1227"/>
                <a:gd name="T67" fmla="*/ 616 h 739"/>
                <a:gd name="T68" fmla="*/ 37 w 1227"/>
                <a:gd name="T69" fmla="*/ 666 h 739"/>
                <a:gd name="T70" fmla="*/ 10 w 1227"/>
                <a:gd name="T71" fmla="*/ 710 h 739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1227"/>
                <a:gd name="T109" fmla="*/ 0 h 739"/>
                <a:gd name="T110" fmla="*/ 1227 w 1227"/>
                <a:gd name="T111" fmla="*/ 739 h 739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1227" h="739">
                  <a:moveTo>
                    <a:pt x="0" y="729"/>
                  </a:moveTo>
                  <a:lnTo>
                    <a:pt x="24" y="729"/>
                  </a:lnTo>
                  <a:lnTo>
                    <a:pt x="47" y="730"/>
                  </a:lnTo>
                  <a:lnTo>
                    <a:pt x="71" y="730"/>
                  </a:lnTo>
                  <a:lnTo>
                    <a:pt x="95" y="732"/>
                  </a:lnTo>
                  <a:lnTo>
                    <a:pt x="117" y="732"/>
                  </a:lnTo>
                  <a:lnTo>
                    <a:pt x="140" y="734"/>
                  </a:lnTo>
                  <a:lnTo>
                    <a:pt x="164" y="734"/>
                  </a:lnTo>
                  <a:lnTo>
                    <a:pt x="187" y="734"/>
                  </a:lnTo>
                  <a:lnTo>
                    <a:pt x="211" y="735"/>
                  </a:lnTo>
                  <a:lnTo>
                    <a:pt x="235" y="735"/>
                  </a:lnTo>
                  <a:lnTo>
                    <a:pt x="258" y="737"/>
                  </a:lnTo>
                  <a:lnTo>
                    <a:pt x="282" y="737"/>
                  </a:lnTo>
                  <a:lnTo>
                    <a:pt x="304" y="737"/>
                  </a:lnTo>
                  <a:lnTo>
                    <a:pt x="327" y="739"/>
                  </a:lnTo>
                  <a:lnTo>
                    <a:pt x="351" y="739"/>
                  </a:lnTo>
                  <a:lnTo>
                    <a:pt x="375" y="739"/>
                  </a:lnTo>
                  <a:lnTo>
                    <a:pt x="408" y="680"/>
                  </a:lnTo>
                  <a:lnTo>
                    <a:pt x="441" y="624"/>
                  </a:lnTo>
                  <a:lnTo>
                    <a:pt x="474" y="572"/>
                  </a:lnTo>
                  <a:lnTo>
                    <a:pt x="508" y="523"/>
                  </a:lnTo>
                  <a:lnTo>
                    <a:pt x="543" y="476"/>
                  </a:lnTo>
                  <a:lnTo>
                    <a:pt x="581" y="432"/>
                  </a:lnTo>
                  <a:lnTo>
                    <a:pt x="621" y="390"/>
                  </a:lnTo>
                  <a:lnTo>
                    <a:pt x="667" y="351"/>
                  </a:lnTo>
                  <a:lnTo>
                    <a:pt x="714" y="314"/>
                  </a:lnTo>
                  <a:lnTo>
                    <a:pt x="768" y="277"/>
                  </a:lnTo>
                  <a:lnTo>
                    <a:pt x="827" y="243"/>
                  </a:lnTo>
                  <a:lnTo>
                    <a:pt x="891" y="211"/>
                  </a:lnTo>
                  <a:lnTo>
                    <a:pt x="964" y="179"/>
                  </a:lnTo>
                  <a:lnTo>
                    <a:pt x="1043" y="149"/>
                  </a:lnTo>
                  <a:lnTo>
                    <a:pt x="1131" y="118"/>
                  </a:lnTo>
                  <a:lnTo>
                    <a:pt x="1227" y="90"/>
                  </a:lnTo>
                  <a:lnTo>
                    <a:pt x="1213" y="78"/>
                  </a:lnTo>
                  <a:lnTo>
                    <a:pt x="1200" y="68"/>
                  </a:lnTo>
                  <a:lnTo>
                    <a:pt x="1186" y="56"/>
                  </a:lnTo>
                  <a:lnTo>
                    <a:pt x="1174" y="46"/>
                  </a:lnTo>
                  <a:lnTo>
                    <a:pt x="1161" y="34"/>
                  </a:lnTo>
                  <a:lnTo>
                    <a:pt x="1147" y="24"/>
                  </a:lnTo>
                  <a:lnTo>
                    <a:pt x="1134" y="12"/>
                  </a:lnTo>
                  <a:lnTo>
                    <a:pt x="1120" y="2"/>
                  </a:lnTo>
                  <a:lnTo>
                    <a:pt x="1060" y="0"/>
                  </a:lnTo>
                  <a:lnTo>
                    <a:pt x="1001" y="2"/>
                  </a:lnTo>
                  <a:lnTo>
                    <a:pt x="943" y="9"/>
                  </a:lnTo>
                  <a:lnTo>
                    <a:pt x="888" y="15"/>
                  </a:lnTo>
                  <a:lnTo>
                    <a:pt x="835" y="27"/>
                  </a:lnTo>
                  <a:lnTo>
                    <a:pt x="783" y="41"/>
                  </a:lnTo>
                  <a:lnTo>
                    <a:pt x="732" y="57"/>
                  </a:lnTo>
                  <a:lnTo>
                    <a:pt x="683" y="74"/>
                  </a:lnTo>
                  <a:lnTo>
                    <a:pt x="636" y="96"/>
                  </a:lnTo>
                  <a:lnTo>
                    <a:pt x="591" y="118"/>
                  </a:lnTo>
                  <a:lnTo>
                    <a:pt x="547" y="142"/>
                  </a:lnTo>
                  <a:lnTo>
                    <a:pt x="506" y="167"/>
                  </a:lnTo>
                  <a:lnTo>
                    <a:pt x="466" y="194"/>
                  </a:lnTo>
                  <a:lnTo>
                    <a:pt x="427" y="223"/>
                  </a:lnTo>
                  <a:lnTo>
                    <a:pt x="390" y="251"/>
                  </a:lnTo>
                  <a:lnTo>
                    <a:pt x="354" y="282"/>
                  </a:lnTo>
                  <a:lnTo>
                    <a:pt x="321" y="312"/>
                  </a:lnTo>
                  <a:lnTo>
                    <a:pt x="289" y="344"/>
                  </a:lnTo>
                  <a:lnTo>
                    <a:pt x="257" y="375"/>
                  </a:lnTo>
                  <a:lnTo>
                    <a:pt x="228" y="407"/>
                  </a:lnTo>
                  <a:lnTo>
                    <a:pt x="201" y="439"/>
                  </a:lnTo>
                  <a:lnTo>
                    <a:pt x="176" y="469"/>
                  </a:lnTo>
                  <a:lnTo>
                    <a:pt x="150" y="499"/>
                  </a:lnTo>
                  <a:lnTo>
                    <a:pt x="128" y="530"/>
                  </a:lnTo>
                  <a:lnTo>
                    <a:pt x="106" y="560"/>
                  </a:lnTo>
                  <a:lnTo>
                    <a:pt x="86" y="589"/>
                  </a:lnTo>
                  <a:lnTo>
                    <a:pt x="69" y="616"/>
                  </a:lnTo>
                  <a:lnTo>
                    <a:pt x="52" y="641"/>
                  </a:lnTo>
                  <a:lnTo>
                    <a:pt x="37" y="666"/>
                  </a:lnTo>
                  <a:lnTo>
                    <a:pt x="24" y="688"/>
                  </a:lnTo>
                  <a:lnTo>
                    <a:pt x="10" y="710"/>
                  </a:lnTo>
                  <a:lnTo>
                    <a:pt x="0" y="729"/>
                  </a:lnTo>
                  <a:close/>
                </a:path>
              </a:pathLst>
            </a:custGeom>
            <a:solidFill>
              <a:srgbClr val="38425B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8952" name="Freeform 14"/>
            <p:cNvSpPr>
              <a:spLocks/>
            </p:cNvSpPr>
            <p:nvPr/>
          </p:nvSpPr>
          <p:spPr bwMode="auto">
            <a:xfrm>
              <a:off x="3357563" y="2166938"/>
              <a:ext cx="931863" cy="584200"/>
            </a:xfrm>
            <a:custGeom>
              <a:avLst/>
              <a:gdLst>
                <a:gd name="T0" fmla="*/ 23 w 1174"/>
                <a:gd name="T1" fmla="*/ 724 h 735"/>
                <a:gd name="T2" fmla="*/ 71 w 1174"/>
                <a:gd name="T3" fmla="*/ 725 h 735"/>
                <a:gd name="T4" fmla="*/ 118 w 1174"/>
                <a:gd name="T5" fmla="*/ 727 h 735"/>
                <a:gd name="T6" fmla="*/ 163 w 1174"/>
                <a:gd name="T7" fmla="*/ 729 h 735"/>
                <a:gd name="T8" fmla="*/ 211 w 1174"/>
                <a:gd name="T9" fmla="*/ 729 h 735"/>
                <a:gd name="T10" fmla="*/ 258 w 1174"/>
                <a:gd name="T11" fmla="*/ 730 h 735"/>
                <a:gd name="T12" fmla="*/ 305 w 1174"/>
                <a:gd name="T13" fmla="*/ 732 h 735"/>
                <a:gd name="T14" fmla="*/ 351 w 1174"/>
                <a:gd name="T15" fmla="*/ 734 h 735"/>
                <a:gd name="T16" fmla="*/ 401 w 1174"/>
                <a:gd name="T17" fmla="*/ 680 h 735"/>
                <a:gd name="T18" fmla="*/ 457 w 1174"/>
                <a:gd name="T19" fmla="*/ 577 h 735"/>
                <a:gd name="T20" fmla="*/ 516 w 1174"/>
                <a:gd name="T21" fmla="*/ 482 h 735"/>
                <a:gd name="T22" fmla="*/ 587 w 1174"/>
                <a:gd name="T23" fmla="*/ 396 h 735"/>
                <a:gd name="T24" fmla="*/ 671 w 1174"/>
                <a:gd name="T25" fmla="*/ 317 h 735"/>
                <a:gd name="T26" fmla="*/ 779 w 1174"/>
                <a:gd name="T27" fmla="*/ 246 h 735"/>
                <a:gd name="T28" fmla="*/ 913 w 1174"/>
                <a:gd name="T29" fmla="*/ 179 h 735"/>
                <a:gd name="T30" fmla="*/ 1078 w 1174"/>
                <a:gd name="T31" fmla="*/ 117 h 735"/>
                <a:gd name="T32" fmla="*/ 1167 w 1174"/>
                <a:gd name="T33" fmla="*/ 78 h 735"/>
                <a:gd name="T34" fmla="*/ 1152 w 1174"/>
                <a:gd name="T35" fmla="*/ 56 h 735"/>
                <a:gd name="T36" fmla="*/ 1137 w 1174"/>
                <a:gd name="T37" fmla="*/ 34 h 735"/>
                <a:gd name="T38" fmla="*/ 1122 w 1174"/>
                <a:gd name="T39" fmla="*/ 12 h 735"/>
                <a:gd name="T40" fmla="*/ 1054 w 1174"/>
                <a:gd name="T41" fmla="*/ 0 h 735"/>
                <a:gd name="T42" fmla="*/ 940 w 1174"/>
                <a:gd name="T43" fmla="*/ 7 h 735"/>
                <a:gd name="T44" fmla="*/ 832 w 1174"/>
                <a:gd name="T45" fmla="*/ 25 h 735"/>
                <a:gd name="T46" fmla="*/ 730 w 1174"/>
                <a:gd name="T47" fmla="*/ 56 h 735"/>
                <a:gd name="T48" fmla="*/ 636 w 1174"/>
                <a:gd name="T49" fmla="*/ 93 h 735"/>
                <a:gd name="T50" fmla="*/ 546 w 1174"/>
                <a:gd name="T51" fmla="*/ 140 h 735"/>
                <a:gd name="T52" fmla="*/ 466 w 1174"/>
                <a:gd name="T53" fmla="*/ 191 h 735"/>
                <a:gd name="T54" fmla="*/ 390 w 1174"/>
                <a:gd name="T55" fmla="*/ 248 h 735"/>
                <a:gd name="T56" fmla="*/ 320 w 1174"/>
                <a:gd name="T57" fmla="*/ 309 h 735"/>
                <a:gd name="T58" fmla="*/ 256 w 1174"/>
                <a:gd name="T59" fmla="*/ 369 h 735"/>
                <a:gd name="T60" fmla="*/ 201 w 1174"/>
                <a:gd name="T61" fmla="*/ 432 h 735"/>
                <a:gd name="T62" fmla="*/ 150 w 1174"/>
                <a:gd name="T63" fmla="*/ 494 h 735"/>
                <a:gd name="T64" fmla="*/ 106 w 1174"/>
                <a:gd name="T65" fmla="*/ 553 h 735"/>
                <a:gd name="T66" fmla="*/ 67 w 1174"/>
                <a:gd name="T67" fmla="*/ 609 h 735"/>
                <a:gd name="T68" fmla="*/ 35 w 1174"/>
                <a:gd name="T69" fmla="*/ 660 h 735"/>
                <a:gd name="T70" fmla="*/ 10 w 1174"/>
                <a:gd name="T71" fmla="*/ 703 h 735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1174"/>
                <a:gd name="T109" fmla="*/ 0 h 735"/>
                <a:gd name="T110" fmla="*/ 1174 w 1174"/>
                <a:gd name="T111" fmla="*/ 735 h 735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1174" h="735">
                  <a:moveTo>
                    <a:pt x="0" y="722"/>
                  </a:moveTo>
                  <a:lnTo>
                    <a:pt x="23" y="724"/>
                  </a:lnTo>
                  <a:lnTo>
                    <a:pt x="47" y="724"/>
                  </a:lnTo>
                  <a:lnTo>
                    <a:pt x="71" y="725"/>
                  </a:lnTo>
                  <a:lnTo>
                    <a:pt x="94" y="725"/>
                  </a:lnTo>
                  <a:lnTo>
                    <a:pt x="118" y="727"/>
                  </a:lnTo>
                  <a:lnTo>
                    <a:pt x="142" y="727"/>
                  </a:lnTo>
                  <a:lnTo>
                    <a:pt x="163" y="729"/>
                  </a:lnTo>
                  <a:lnTo>
                    <a:pt x="187" y="729"/>
                  </a:lnTo>
                  <a:lnTo>
                    <a:pt x="211" y="729"/>
                  </a:lnTo>
                  <a:lnTo>
                    <a:pt x="234" y="730"/>
                  </a:lnTo>
                  <a:lnTo>
                    <a:pt x="258" y="730"/>
                  </a:lnTo>
                  <a:lnTo>
                    <a:pt x="282" y="732"/>
                  </a:lnTo>
                  <a:lnTo>
                    <a:pt x="305" y="732"/>
                  </a:lnTo>
                  <a:lnTo>
                    <a:pt x="329" y="734"/>
                  </a:lnTo>
                  <a:lnTo>
                    <a:pt x="351" y="734"/>
                  </a:lnTo>
                  <a:lnTo>
                    <a:pt x="374" y="735"/>
                  </a:lnTo>
                  <a:lnTo>
                    <a:pt x="401" y="680"/>
                  </a:lnTo>
                  <a:lnTo>
                    <a:pt x="428" y="627"/>
                  </a:lnTo>
                  <a:lnTo>
                    <a:pt x="457" y="577"/>
                  </a:lnTo>
                  <a:lnTo>
                    <a:pt x="486" y="530"/>
                  </a:lnTo>
                  <a:lnTo>
                    <a:pt x="516" y="482"/>
                  </a:lnTo>
                  <a:lnTo>
                    <a:pt x="550" y="439"/>
                  </a:lnTo>
                  <a:lnTo>
                    <a:pt x="587" y="396"/>
                  </a:lnTo>
                  <a:lnTo>
                    <a:pt x="627" y="356"/>
                  </a:lnTo>
                  <a:lnTo>
                    <a:pt x="671" y="317"/>
                  </a:lnTo>
                  <a:lnTo>
                    <a:pt x="722" y="282"/>
                  </a:lnTo>
                  <a:lnTo>
                    <a:pt x="779" y="246"/>
                  </a:lnTo>
                  <a:lnTo>
                    <a:pt x="842" y="211"/>
                  </a:lnTo>
                  <a:lnTo>
                    <a:pt x="913" y="179"/>
                  </a:lnTo>
                  <a:lnTo>
                    <a:pt x="990" y="147"/>
                  </a:lnTo>
                  <a:lnTo>
                    <a:pt x="1078" y="117"/>
                  </a:lnTo>
                  <a:lnTo>
                    <a:pt x="1174" y="88"/>
                  </a:lnTo>
                  <a:lnTo>
                    <a:pt x="1167" y="78"/>
                  </a:lnTo>
                  <a:lnTo>
                    <a:pt x="1159" y="66"/>
                  </a:lnTo>
                  <a:lnTo>
                    <a:pt x="1152" y="56"/>
                  </a:lnTo>
                  <a:lnTo>
                    <a:pt x="1145" y="44"/>
                  </a:lnTo>
                  <a:lnTo>
                    <a:pt x="1137" y="34"/>
                  </a:lnTo>
                  <a:lnTo>
                    <a:pt x="1130" y="24"/>
                  </a:lnTo>
                  <a:lnTo>
                    <a:pt x="1122" y="12"/>
                  </a:lnTo>
                  <a:lnTo>
                    <a:pt x="1115" y="2"/>
                  </a:lnTo>
                  <a:lnTo>
                    <a:pt x="1054" y="0"/>
                  </a:lnTo>
                  <a:lnTo>
                    <a:pt x="997" y="2"/>
                  </a:lnTo>
                  <a:lnTo>
                    <a:pt x="940" y="7"/>
                  </a:lnTo>
                  <a:lnTo>
                    <a:pt x="886" y="15"/>
                  </a:lnTo>
                  <a:lnTo>
                    <a:pt x="832" y="25"/>
                  </a:lnTo>
                  <a:lnTo>
                    <a:pt x="781" y="39"/>
                  </a:lnTo>
                  <a:lnTo>
                    <a:pt x="730" y="56"/>
                  </a:lnTo>
                  <a:lnTo>
                    <a:pt x="681" y="73"/>
                  </a:lnTo>
                  <a:lnTo>
                    <a:pt x="636" y="93"/>
                  </a:lnTo>
                  <a:lnTo>
                    <a:pt x="590" y="115"/>
                  </a:lnTo>
                  <a:lnTo>
                    <a:pt x="546" y="140"/>
                  </a:lnTo>
                  <a:lnTo>
                    <a:pt x="504" y="165"/>
                  </a:lnTo>
                  <a:lnTo>
                    <a:pt x="466" y="191"/>
                  </a:lnTo>
                  <a:lnTo>
                    <a:pt x="427" y="219"/>
                  </a:lnTo>
                  <a:lnTo>
                    <a:pt x="390" y="248"/>
                  </a:lnTo>
                  <a:lnTo>
                    <a:pt x="354" y="278"/>
                  </a:lnTo>
                  <a:lnTo>
                    <a:pt x="320" y="309"/>
                  </a:lnTo>
                  <a:lnTo>
                    <a:pt x="288" y="339"/>
                  </a:lnTo>
                  <a:lnTo>
                    <a:pt x="256" y="369"/>
                  </a:lnTo>
                  <a:lnTo>
                    <a:pt x="228" y="402"/>
                  </a:lnTo>
                  <a:lnTo>
                    <a:pt x="201" y="432"/>
                  </a:lnTo>
                  <a:lnTo>
                    <a:pt x="174" y="464"/>
                  </a:lnTo>
                  <a:lnTo>
                    <a:pt x="150" y="494"/>
                  </a:lnTo>
                  <a:lnTo>
                    <a:pt x="126" y="525"/>
                  </a:lnTo>
                  <a:lnTo>
                    <a:pt x="106" y="553"/>
                  </a:lnTo>
                  <a:lnTo>
                    <a:pt x="86" y="582"/>
                  </a:lnTo>
                  <a:lnTo>
                    <a:pt x="67" y="609"/>
                  </a:lnTo>
                  <a:lnTo>
                    <a:pt x="50" y="634"/>
                  </a:lnTo>
                  <a:lnTo>
                    <a:pt x="35" y="660"/>
                  </a:lnTo>
                  <a:lnTo>
                    <a:pt x="22" y="681"/>
                  </a:lnTo>
                  <a:lnTo>
                    <a:pt x="10" y="703"/>
                  </a:lnTo>
                  <a:lnTo>
                    <a:pt x="0" y="722"/>
                  </a:lnTo>
                  <a:close/>
                </a:path>
              </a:pathLst>
            </a:custGeom>
            <a:solidFill>
              <a:srgbClr val="3D476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8953" name="Freeform 15"/>
            <p:cNvSpPr>
              <a:spLocks/>
            </p:cNvSpPr>
            <p:nvPr/>
          </p:nvSpPr>
          <p:spPr bwMode="auto">
            <a:xfrm>
              <a:off x="3360738" y="2168525"/>
              <a:ext cx="890588" cy="576263"/>
            </a:xfrm>
            <a:custGeom>
              <a:avLst/>
              <a:gdLst>
                <a:gd name="T0" fmla="*/ 24 w 1122"/>
                <a:gd name="T1" fmla="*/ 715 h 727"/>
                <a:gd name="T2" fmla="*/ 69 w 1122"/>
                <a:gd name="T3" fmla="*/ 717 h 727"/>
                <a:gd name="T4" fmla="*/ 117 w 1122"/>
                <a:gd name="T5" fmla="*/ 718 h 727"/>
                <a:gd name="T6" fmla="*/ 162 w 1122"/>
                <a:gd name="T7" fmla="*/ 720 h 727"/>
                <a:gd name="T8" fmla="*/ 209 w 1122"/>
                <a:gd name="T9" fmla="*/ 722 h 727"/>
                <a:gd name="T10" fmla="*/ 255 w 1122"/>
                <a:gd name="T11" fmla="*/ 722 h 727"/>
                <a:gd name="T12" fmla="*/ 302 w 1122"/>
                <a:gd name="T13" fmla="*/ 723 h 727"/>
                <a:gd name="T14" fmla="*/ 348 w 1122"/>
                <a:gd name="T15" fmla="*/ 725 h 727"/>
                <a:gd name="T16" fmla="*/ 393 w 1122"/>
                <a:gd name="T17" fmla="*/ 676 h 727"/>
                <a:gd name="T18" fmla="*/ 437 w 1122"/>
                <a:gd name="T19" fmla="*/ 578 h 727"/>
                <a:gd name="T20" fmla="*/ 488 w 1122"/>
                <a:gd name="T21" fmla="*/ 487 h 727"/>
                <a:gd name="T22" fmla="*/ 550 w 1122"/>
                <a:gd name="T23" fmla="*/ 401 h 727"/>
                <a:gd name="T24" fmla="*/ 630 w 1122"/>
                <a:gd name="T25" fmla="*/ 320 h 727"/>
                <a:gd name="T26" fmla="*/ 731 w 1122"/>
                <a:gd name="T27" fmla="*/ 246 h 727"/>
                <a:gd name="T28" fmla="*/ 861 w 1122"/>
                <a:gd name="T29" fmla="*/ 177 h 727"/>
                <a:gd name="T30" fmla="*/ 1026 w 1122"/>
                <a:gd name="T31" fmla="*/ 113 h 727"/>
                <a:gd name="T32" fmla="*/ 1119 w 1122"/>
                <a:gd name="T33" fmla="*/ 62 h 727"/>
                <a:gd name="T34" fmla="*/ 1112 w 1122"/>
                <a:gd name="T35" fmla="*/ 22 h 727"/>
                <a:gd name="T36" fmla="*/ 1050 w 1122"/>
                <a:gd name="T37" fmla="*/ 0 h 727"/>
                <a:gd name="T38" fmla="*/ 937 w 1122"/>
                <a:gd name="T39" fmla="*/ 5 h 727"/>
                <a:gd name="T40" fmla="*/ 829 w 1122"/>
                <a:gd name="T41" fmla="*/ 23 h 727"/>
                <a:gd name="T42" fmla="*/ 729 w 1122"/>
                <a:gd name="T43" fmla="*/ 52 h 727"/>
                <a:gd name="T44" fmla="*/ 635 w 1122"/>
                <a:gd name="T45" fmla="*/ 89 h 727"/>
                <a:gd name="T46" fmla="*/ 545 w 1122"/>
                <a:gd name="T47" fmla="*/ 135 h 727"/>
                <a:gd name="T48" fmla="*/ 464 w 1122"/>
                <a:gd name="T49" fmla="*/ 187 h 727"/>
                <a:gd name="T50" fmla="*/ 388 w 1122"/>
                <a:gd name="T51" fmla="*/ 243 h 727"/>
                <a:gd name="T52" fmla="*/ 319 w 1122"/>
                <a:gd name="T53" fmla="*/ 302 h 727"/>
                <a:gd name="T54" fmla="*/ 255 w 1122"/>
                <a:gd name="T55" fmla="*/ 364 h 727"/>
                <a:gd name="T56" fmla="*/ 199 w 1122"/>
                <a:gd name="T57" fmla="*/ 426 h 727"/>
                <a:gd name="T58" fmla="*/ 149 w 1122"/>
                <a:gd name="T59" fmla="*/ 487 h 727"/>
                <a:gd name="T60" fmla="*/ 105 w 1122"/>
                <a:gd name="T61" fmla="*/ 546 h 727"/>
                <a:gd name="T62" fmla="*/ 66 w 1122"/>
                <a:gd name="T63" fmla="*/ 602 h 727"/>
                <a:gd name="T64" fmla="*/ 36 w 1122"/>
                <a:gd name="T65" fmla="*/ 652 h 727"/>
                <a:gd name="T66" fmla="*/ 10 w 1122"/>
                <a:gd name="T67" fmla="*/ 696 h 727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1122"/>
                <a:gd name="T103" fmla="*/ 0 h 727"/>
                <a:gd name="T104" fmla="*/ 1122 w 1122"/>
                <a:gd name="T105" fmla="*/ 727 h 727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1122" h="727">
                  <a:moveTo>
                    <a:pt x="0" y="715"/>
                  </a:moveTo>
                  <a:lnTo>
                    <a:pt x="24" y="715"/>
                  </a:lnTo>
                  <a:lnTo>
                    <a:pt x="46" y="717"/>
                  </a:lnTo>
                  <a:lnTo>
                    <a:pt x="69" y="717"/>
                  </a:lnTo>
                  <a:lnTo>
                    <a:pt x="93" y="718"/>
                  </a:lnTo>
                  <a:lnTo>
                    <a:pt x="117" y="718"/>
                  </a:lnTo>
                  <a:lnTo>
                    <a:pt x="139" y="718"/>
                  </a:lnTo>
                  <a:lnTo>
                    <a:pt x="162" y="720"/>
                  </a:lnTo>
                  <a:lnTo>
                    <a:pt x="186" y="720"/>
                  </a:lnTo>
                  <a:lnTo>
                    <a:pt x="209" y="722"/>
                  </a:lnTo>
                  <a:lnTo>
                    <a:pt x="233" y="722"/>
                  </a:lnTo>
                  <a:lnTo>
                    <a:pt x="255" y="722"/>
                  </a:lnTo>
                  <a:lnTo>
                    <a:pt x="279" y="723"/>
                  </a:lnTo>
                  <a:lnTo>
                    <a:pt x="302" y="723"/>
                  </a:lnTo>
                  <a:lnTo>
                    <a:pt x="326" y="725"/>
                  </a:lnTo>
                  <a:lnTo>
                    <a:pt x="348" y="725"/>
                  </a:lnTo>
                  <a:lnTo>
                    <a:pt x="371" y="727"/>
                  </a:lnTo>
                  <a:lnTo>
                    <a:pt x="393" y="676"/>
                  </a:lnTo>
                  <a:lnTo>
                    <a:pt x="415" y="627"/>
                  </a:lnTo>
                  <a:lnTo>
                    <a:pt x="437" y="578"/>
                  </a:lnTo>
                  <a:lnTo>
                    <a:pt x="461" y="533"/>
                  </a:lnTo>
                  <a:lnTo>
                    <a:pt x="488" y="487"/>
                  </a:lnTo>
                  <a:lnTo>
                    <a:pt x="516" y="443"/>
                  </a:lnTo>
                  <a:lnTo>
                    <a:pt x="550" y="401"/>
                  </a:lnTo>
                  <a:lnTo>
                    <a:pt x="587" y="361"/>
                  </a:lnTo>
                  <a:lnTo>
                    <a:pt x="630" y="320"/>
                  </a:lnTo>
                  <a:lnTo>
                    <a:pt x="677" y="283"/>
                  </a:lnTo>
                  <a:lnTo>
                    <a:pt x="731" y="246"/>
                  </a:lnTo>
                  <a:lnTo>
                    <a:pt x="792" y="211"/>
                  </a:lnTo>
                  <a:lnTo>
                    <a:pt x="861" y="177"/>
                  </a:lnTo>
                  <a:lnTo>
                    <a:pt x="938" y="145"/>
                  </a:lnTo>
                  <a:lnTo>
                    <a:pt x="1026" y="113"/>
                  </a:lnTo>
                  <a:lnTo>
                    <a:pt x="1122" y="84"/>
                  </a:lnTo>
                  <a:lnTo>
                    <a:pt x="1119" y="62"/>
                  </a:lnTo>
                  <a:lnTo>
                    <a:pt x="1115" y="42"/>
                  </a:lnTo>
                  <a:lnTo>
                    <a:pt x="1112" y="22"/>
                  </a:lnTo>
                  <a:lnTo>
                    <a:pt x="1109" y="2"/>
                  </a:lnTo>
                  <a:lnTo>
                    <a:pt x="1050" y="0"/>
                  </a:lnTo>
                  <a:lnTo>
                    <a:pt x="992" y="2"/>
                  </a:lnTo>
                  <a:lnTo>
                    <a:pt x="937" y="5"/>
                  </a:lnTo>
                  <a:lnTo>
                    <a:pt x="883" y="13"/>
                  </a:lnTo>
                  <a:lnTo>
                    <a:pt x="829" y="23"/>
                  </a:lnTo>
                  <a:lnTo>
                    <a:pt x="778" y="37"/>
                  </a:lnTo>
                  <a:lnTo>
                    <a:pt x="729" y="52"/>
                  </a:lnTo>
                  <a:lnTo>
                    <a:pt x="680" y="69"/>
                  </a:lnTo>
                  <a:lnTo>
                    <a:pt x="635" y="89"/>
                  </a:lnTo>
                  <a:lnTo>
                    <a:pt x="589" y="111"/>
                  </a:lnTo>
                  <a:lnTo>
                    <a:pt x="545" y="135"/>
                  </a:lnTo>
                  <a:lnTo>
                    <a:pt x="505" y="160"/>
                  </a:lnTo>
                  <a:lnTo>
                    <a:pt x="464" y="187"/>
                  </a:lnTo>
                  <a:lnTo>
                    <a:pt x="425" y="214"/>
                  </a:lnTo>
                  <a:lnTo>
                    <a:pt x="388" y="243"/>
                  </a:lnTo>
                  <a:lnTo>
                    <a:pt x="353" y="271"/>
                  </a:lnTo>
                  <a:lnTo>
                    <a:pt x="319" y="302"/>
                  </a:lnTo>
                  <a:lnTo>
                    <a:pt x="287" y="334"/>
                  </a:lnTo>
                  <a:lnTo>
                    <a:pt x="255" y="364"/>
                  </a:lnTo>
                  <a:lnTo>
                    <a:pt x="226" y="394"/>
                  </a:lnTo>
                  <a:lnTo>
                    <a:pt x="199" y="426"/>
                  </a:lnTo>
                  <a:lnTo>
                    <a:pt x="172" y="457"/>
                  </a:lnTo>
                  <a:lnTo>
                    <a:pt x="149" y="487"/>
                  </a:lnTo>
                  <a:lnTo>
                    <a:pt x="125" y="518"/>
                  </a:lnTo>
                  <a:lnTo>
                    <a:pt x="105" y="546"/>
                  </a:lnTo>
                  <a:lnTo>
                    <a:pt x="85" y="575"/>
                  </a:lnTo>
                  <a:lnTo>
                    <a:pt x="66" y="602"/>
                  </a:lnTo>
                  <a:lnTo>
                    <a:pt x="51" y="627"/>
                  </a:lnTo>
                  <a:lnTo>
                    <a:pt x="36" y="652"/>
                  </a:lnTo>
                  <a:lnTo>
                    <a:pt x="22" y="674"/>
                  </a:lnTo>
                  <a:lnTo>
                    <a:pt x="10" y="696"/>
                  </a:lnTo>
                  <a:lnTo>
                    <a:pt x="0" y="715"/>
                  </a:lnTo>
                  <a:close/>
                </a:path>
              </a:pathLst>
            </a:custGeom>
            <a:solidFill>
              <a:srgbClr val="424C6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8954" name="Freeform 16"/>
            <p:cNvSpPr>
              <a:spLocks/>
            </p:cNvSpPr>
            <p:nvPr/>
          </p:nvSpPr>
          <p:spPr bwMode="auto">
            <a:xfrm>
              <a:off x="3362326" y="2168525"/>
              <a:ext cx="874713" cy="571500"/>
            </a:xfrm>
            <a:custGeom>
              <a:avLst/>
              <a:gdLst>
                <a:gd name="T0" fmla="*/ 23 w 1101"/>
                <a:gd name="T1" fmla="*/ 708 h 720"/>
                <a:gd name="T2" fmla="*/ 69 w 1101"/>
                <a:gd name="T3" fmla="*/ 710 h 720"/>
                <a:gd name="T4" fmla="*/ 114 w 1101"/>
                <a:gd name="T5" fmla="*/ 711 h 720"/>
                <a:gd name="T6" fmla="*/ 160 w 1101"/>
                <a:gd name="T7" fmla="*/ 713 h 720"/>
                <a:gd name="T8" fmla="*/ 207 w 1101"/>
                <a:gd name="T9" fmla="*/ 715 h 720"/>
                <a:gd name="T10" fmla="*/ 253 w 1101"/>
                <a:gd name="T11" fmla="*/ 715 h 720"/>
                <a:gd name="T12" fmla="*/ 300 w 1101"/>
                <a:gd name="T13" fmla="*/ 717 h 720"/>
                <a:gd name="T14" fmla="*/ 345 w 1101"/>
                <a:gd name="T15" fmla="*/ 718 h 720"/>
                <a:gd name="T16" fmla="*/ 384 w 1101"/>
                <a:gd name="T17" fmla="*/ 674 h 720"/>
                <a:gd name="T18" fmla="*/ 418 w 1101"/>
                <a:gd name="T19" fmla="*/ 582 h 720"/>
                <a:gd name="T20" fmla="*/ 459 w 1101"/>
                <a:gd name="T21" fmla="*/ 494 h 720"/>
                <a:gd name="T22" fmla="*/ 512 w 1101"/>
                <a:gd name="T23" fmla="*/ 408 h 720"/>
                <a:gd name="T24" fmla="*/ 585 w 1101"/>
                <a:gd name="T25" fmla="*/ 325 h 720"/>
                <a:gd name="T26" fmla="*/ 681 w 1101"/>
                <a:gd name="T27" fmla="*/ 248 h 720"/>
                <a:gd name="T28" fmla="*/ 808 w 1101"/>
                <a:gd name="T29" fmla="*/ 177 h 720"/>
                <a:gd name="T30" fmla="*/ 970 w 1101"/>
                <a:gd name="T31" fmla="*/ 113 h 720"/>
                <a:gd name="T32" fmla="*/ 1074 w 1101"/>
                <a:gd name="T33" fmla="*/ 62 h 720"/>
                <a:gd name="T34" fmla="*/ 1093 w 1101"/>
                <a:gd name="T35" fmla="*/ 22 h 720"/>
                <a:gd name="T36" fmla="*/ 1044 w 1101"/>
                <a:gd name="T37" fmla="*/ 0 h 720"/>
                <a:gd name="T38" fmla="*/ 931 w 1101"/>
                <a:gd name="T39" fmla="*/ 5 h 720"/>
                <a:gd name="T40" fmla="*/ 826 w 1101"/>
                <a:gd name="T41" fmla="*/ 22 h 720"/>
                <a:gd name="T42" fmla="*/ 725 w 1101"/>
                <a:gd name="T43" fmla="*/ 50 h 720"/>
                <a:gd name="T44" fmla="*/ 632 w 1101"/>
                <a:gd name="T45" fmla="*/ 88 h 720"/>
                <a:gd name="T46" fmla="*/ 545 w 1101"/>
                <a:gd name="T47" fmla="*/ 133 h 720"/>
                <a:gd name="T48" fmla="*/ 462 w 1101"/>
                <a:gd name="T49" fmla="*/ 184 h 720"/>
                <a:gd name="T50" fmla="*/ 386 w 1101"/>
                <a:gd name="T51" fmla="*/ 239 h 720"/>
                <a:gd name="T52" fmla="*/ 317 w 1101"/>
                <a:gd name="T53" fmla="*/ 298 h 720"/>
                <a:gd name="T54" fmla="*/ 254 w 1101"/>
                <a:gd name="T55" fmla="*/ 359 h 720"/>
                <a:gd name="T56" fmla="*/ 197 w 1101"/>
                <a:gd name="T57" fmla="*/ 421 h 720"/>
                <a:gd name="T58" fmla="*/ 146 w 1101"/>
                <a:gd name="T59" fmla="*/ 482 h 720"/>
                <a:gd name="T60" fmla="*/ 102 w 1101"/>
                <a:gd name="T61" fmla="*/ 541 h 720"/>
                <a:gd name="T62" fmla="*/ 65 w 1101"/>
                <a:gd name="T63" fmla="*/ 595 h 720"/>
                <a:gd name="T64" fmla="*/ 33 w 1101"/>
                <a:gd name="T65" fmla="*/ 646 h 720"/>
                <a:gd name="T66" fmla="*/ 10 w 1101"/>
                <a:gd name="T67" fmla="*/ 690 h 720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1101"/>
                <a:gd name="T103" fmla="*/ 0 h 720"/>
                <a:gd name="T104" fmla="*/ 1101 w 1101"/>
                <a:gd name="T105" fmla="*/ 720 h 720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1101" h="720">
                  <a:moveTo>
                    <a:pt x="0" y="708"/>
                  </a:moveTo>
                  <a:lnTo>
                    <a:pt x="23" y="708"/>
                  </a:lnTo>
                  <a:lnTo>
                    <a:pt x="45" y="710"/>
                  </a:lnTo>
                  <a:lnTo>
                    <a:pt x="69" y="710"/>
                  </a:lnTo>
                  <a:lnTo>
                    <a:pt x="91" y="711"/>
                  </a:lnTo>
                  <a:lnTo>
                    <a:pt x="114" y="711"/>
                  </a:lnTo>
                  <a:lnTo>
                    <a:pt x="138" y="711"/>
                  </a:lnTo>
                  <a:lnTo>
                    <a:pt x="160" y="713"/>
                  </a:lnTo>
                  <a:lnTo>
                    <a:pt x="183" y="713"/>
                  </a:lnTo>
                  <a:lnTo>
                    <a:pt x="207" y="715"/>
                  </a:lnTo>
                  <a:lnTo>
                    <a:pt x="231" y="715"/>
                  </a:lnTo>
                  <a:lnTo>
                    <a:pt x="253" y="715"/>
                  </a:lnTo>
                  <a:lnTo>
                    <a:pt x="276" y="717"/>
                  </a:lnTo>
                  <a:lnTo>
                    <a:pt x="300" y="717"/>
                  </a:lnTo>
                  <a:lnTo>
                    <a:pt x="324" y="718"/>
                  </a:lnTo>
                  <a:lnTo>
                    <a:pt x="345" y="718"/>
                  </a:lnTo>
                  <a:lnTo>
                    <a:pt x="369" y="720"/>
                  </a:lnTo>
                  <a:lnTo>
                    <a:pt x="384" y="674"/>
                  </a:lnTo>
                  <a:lnTo>
                    <a:pt x="401" y="627"/>
                  </a:lnTo>
                  <a:lnTo>
                    <a:pt x="418" y="582"/>
                  </a:lnTo>
                  <a:lnTo>
                    <a:pt x="437" y="538"/>
                  </a:lnTo>
                  <a:lnTo>
                    <a:pt x="459" y="494"/>
                  </a:lnTo>
                  <a:lnTo>
                    <a:pt x="484" y="450"/>
                  </a:lnTo>
                  <a:lnTo>
                    <a:pt x="512" y="408"/>
                  </a:lnTo>
                  <a:lnTo>
                    <a:pt x="546" y="366"/>
                  </a:lnTo>
                  <a:lnTo>
                    <a:pt x="585" y="325"/>
                  </a:lnTo>
                  <a:lnTo>
                    <a:pt x="629" y="287"/>
                  </a:lnTo>
                  <a:lnTo>
                    <a:pt x="681" y="248"/>
                  </a:lnTo>
                  <a:lnTo>
                    <a:pt x="740" y="212"/>
                  </a:lnTo>
                  <a:lnTo>
                    <a:pt x="808" y="177"/>
                  </a:lnTo>
                  <a:lnTo>
                    <a:pt x="884" y="143"/>
                  </a:lnTo>
                  <a:lnTo>
                    <a:pt x="970" y="113"/>
                  </a:lnTo>
                  <a:lnTo>
                    <a:pt x="1066" y="82"/>
                  </a:lnTo>
                  <a:lnTo>
                    <a:pt x="1074" y="62"/>
                  </a:lnTo>
                  <a:lnTo>
                    <a:pt x="1084" y="42"/>
                  </a:lnTo>
                  <a:lnTo>
                    <a:pt x="1093" y="22"/>
                  </a:lnTo>
                  <a:lnTo>
                    <a:pt x="1101" y="2"/>
                  </a:lnTo>
                  <a:lnTo>
                    <a:pt x="1044" y="0"/>
                  </a:lnTo>
                  <a:lnTo>
                    <a:pt x="987" y="2"/>
                  </a:lnTo>
                  <a:lnTo>
                    <a:pt x="931" y="5"/>
                  </a:lnTo>
                  <a:lnTo>
                    <a:pt x="877" y="12"/>
                  </a:lnTo>
                  <a:lnTo>
                    <a:pt x="826" y="22"/>
                  </a:lnTo>
                  <a:lnTo>
                    <a:pt x="774" y="35"/>
                  </a:lnTo>
                  <a:lnTo>
                    <a:pt x="725" y="50"/>
                  </a:lnTo>
                  <a:lnTo>
                    <a:pt x="678" y="67"/>
                  </a:lnTo>
                  <a:lnTo>
                    <a:pt x="632" y="88"/>
                  </a:lnTo>
                  <a:lnTo>
                    <a:pt x="587" y="109"/>
                  </a:lnTo>
                  <a:lnTo>
                    <a:pt x="545" y="133"/>
                  </a:lnTo>
                  <a:lnTo>
                    <a:pt x="502" y="157"/>
                  </a:lnTo>
                  <a:lnTo>
                    <a:pt x="462" y="184"/>
                  </a:lnTo>
                  <a:lnTo>
                    <a:pt x="423" y="211"/>
                  </a:lnTo>
                  <a:lnTo>
                    <a:pt x="386" y="239"/>
                  </a:lnTo>
                  <a:lnTo>
                    <a:pt x="351" y="268"/>
                  </a:lnTo>
                  <a:lnTo>
                    <a:pt x="317" y="298"/>
                  </a:lnTo>
                  <a:lnTo>
                    <a:pt x="285" y="329"/>
                  </a:lnTo>
                  <a:lnTo>
                    <a:pt x="254" y="359"/>
                  </a:lnTo>
                  <a:lnTo>
                    <a:pt x="226" y="389"/>
                  </a:lnTo>
                  <a:lnTo>
                    <a:pt x="197" y="421"/>
                  </a:lnTo>
                  <a:lnTo>
                    <a:pt x="172" y="452"/>
                  </a:lnTo>
                  <a:lnTo>
                    <a:pt x="146" y="482"/>
                  </a:lnTo>
                  <a:lnTo>
                    <a:pt x="124" y="511"/>
                  </a:lnTo>
                  <a:lnTo>
                    <a:pt x="102" y="541"/>
                  </a:lnTo>
                  <a:lnTo>
                    <a:pt x="84" y="568"/>
                  </a:lnTo>
                  <a:lnTo>
                    <a:pt x="65" y="595"/>
                  </a:lnTo>
                  <a:lnTo>
                    <a:pt x="48" y="622"/>
                  </a:lnTo>
                  <a:lnTo>
                    <a:pt x="33" y="646"/>
                  </a:lnTo>
                  <a:lnTo>
                    <a:pt x="21" y="668"/>
                  </a:lnTo>
                  <a:lnTo>
                    <a:pt x="10" y="690"/>
                  </a:lnTo>
                  <a:lnTo>
                    <a:pt x="0" y="708"/>
                  </a:lnTo>
                  <a:close/>
                </a:path>
              </a:pathLst>
            </a:custGeom>
            <a:solidFill>
              <a:srgbClr val="47516B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8955" name="Freeform 17"/>
            <p:cNvSpPr>
              <a:spLocks/>
            </p:cNvSpPr>
            <p:nvPr/>
          </p:nvSpPr>
          <p:spPr bwMode="auto">
            <a:xfrm>
              <a:off x="3362326" y="2168525"/>
              <a:ext cx="871538" cy="566738"/>
            </a:xfrm>
            <a:custGeom>
              <a:avLst/>
              <a:gdLst>
                <a:gd name="T0" fmla="*/ 23 w 1098"/>
                <a:gd name="T1" fmla="*/ 703 h 713"/>
                <a:gd name="T2" fmla="*/ 69 w 1098"/>
                <a:gd name="T3" fmla="*/ 705 h 713"/>
                <a:gd name="T4" fmla="*/ 116 w 1098"/>
                <a:gd name="T5" fmla="*/ 706 h 713"/>
                <a:gd name="T6" fmla="*/ 162 w 1098"/>
                <a:gd name="T7" fmla="*/ 708 h 713"/>
                <a:gd name="T8" fmla="*/ 209 w 1098"/>
                <a:gd name="T9" fmla="*/ 708 h 713"/>
                <a:gd name="T10" fmla="*/ 254 w 1098"/>
                <a:gd name="T11" fmla="*/ 710 h 713"/>
                <a:gd name="T12" fmla="*/ 302 w 1098"/>
                <a:gd name="T13" fmla="*/ 711 h 713"/>
                <a:gd name="T14" fmla="*/ 347 w 1098"/>
                <a:gd name="T15" fmla="*/ 713 h 713"/>
                <a:gd name="T16" fmla="*/ 381 w 1098"/>
                <a:gd name="T17" fmla="*/ 671 h 713"/>
                <a:gd name="T18" fmla="*/ 403 w 1098"/>
                <a:gd name="T19" fmla="*/ 585 h 713"/>
                <a:gd name="T20" fmla="*/ 433 w 1098"/>
                <a:gd name="T21" fmla="*/ 499 h 713"/>
                <a:gd name="T22" fmla="*/ 479 w 1098"/>
                <a:gd name="T23" fmla="*/ 413 h 713"/>
                <a:gd name="T24" fmla="*/ 545 w 1098"/>
                <a:gd name="T25" fmla="*/ 330 h 713"/>
                <a:gd name="T26" fmla="*/ 636 w 1098"/>
                <a:gd name="T27" fmla="*/ 251 h 713"/>
                <a:gd name="T28" fmla="*/ 759 w 1098"/>
                <a:gd name="T29" fmla="*/ 177 h 713"/>
                <a:gd name="T30" fmla="*/ 919 w 1098"/>
                <a:gd name="T31" fmla="*/ 111 h 713"/>
                <a:gd name="T32" fmla="*/ 1025 w 1098"/>
                <a:gd name="T33" fmla="*/ 71 h 713"/>
                <a:gd name="T34" fmla="*/ 1046 w 1098"/>
                <a:gd name="T35" fmla="*/ 50 h 713"/>
                <a:gd name="T36" fmla="*/ 1068 w 1098"/>
                <a:gd name="T37" fmla="*/ 32 h 713"/>
                <a:gd name="T38" fmla="*/ 1088 w 1098"/>
                <a:gd name="T39" fmla="*/ 12 h 713"/>
                <a:gd name="T40" fmla="*/ 1041 w 1098"/>
                <a:gd name="T41" fmla="*/ 0 h 713"/>
                <a:gd name="T42" fmla="*/ 931 w 1098"/>
                <a:gd name="T43" fmla="*/ 5 h 713"/>
                <a:gd name="T44" fmla="*/ 826 w 1098"/>
                <a:gd name="T45" fmla="*/ 22 h 713"/>
                <a:gd name="T46" fmla="*/ 727 w 1098"/>
                <a:gd name="T47" fmla="*/ 49 h 713"/>
                <a:gd name="T48" fmla="*/ 634 w 1098"/>
                <a:gd name="T49" fmla="*/ 86 h 713"/>
                <a:gd name="T50" fmla="*/ 546 w 1098"/>
                <a:gd name="T51" fmla="*/ 130 h 713"/>
                <a:gd name="T52" fmla="*/ 464 w 1098"/>
                <a:gd name="T53" fmla="*/ 180 h 713"/>
                <a:gd name="T54" fmla="*/ 389 w 1098"/>
                <a:gd name="T55" fmla="*/ 236 h 713"/>
                <a:gd name="T56" fmla="*/ 318 w 1098"/>
                <a:gd name="T57" fmla="*/ 293 h 713"/>
                <a:gd name="T58" fmla="*/ 256 w 1098"/>
                <a:gd name="T59" fmla="*/ 354 h 713"/>
                <a:gd name="T60" fmla="*/ 199 w 1098"/>
                <a:gd name="T61" fmla="*/ 416 h 713"/>
                <a:gd name="T62" fmla="*/ 148 w 1098"/>
                <a:gd name="T63" fmla="*/ 477 h 713"/>
                <a:gd name="T64" fmla="*/ 104 w 1098"/>
                <a:gd name="T65" fmla="*/ 536 h 713"/>
                <a:gd name="T66" fmla="*/ 65 w 1098"/>
                <a:gd name="T67" fmla="*/ 590 h 713"/>
                <a:gd name="T68" fmla="*/ 35 w 1098"/>
                <a:gd name="T69" fmla="*/ 641 h 713"/>
                <a:gd name="T70" fmla="*/ 10 w 1098"/>
                <a:gd name="T71" fmla="*/ 684 h 713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1098"/>
                <a:gd name="T109" fmla="*/ 0 h 713"/>
                <a:gd name="T110" fmla="*/ 1098 w 1098"/>
                <a:gd name="T111" fmla="*/ 713 h 713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1098" h="713">
                  <a:moveTo>
                    <a:pt x="0" y="703"/>
                  </a:moveTo>
                  <a:lnTo>
                    <a:pt x="23" y="703"/>
                  </a:lnTo>
                  <a:lnTo>
                    <a:pt x="45" y="705"/>
                  </a:lnTo>
                  <a:lnTo>
                    <a:pt x="69" y="705"/>
                  </a:lnTo>
                  <a:lnTo>
                    <a:pt x="92" y="705"/>
                  </a:lnTo>
                  <a:lnTo>
                    <a:pt x="116" y="706"/>
                  </a:lnTo>
                  <a:lnTo>
                    <a:pt x="138" y="706"/>
                  </a:lnTo>
                  <a:lnTo>
                    <a:pt x="162" y="708"/>
                  </a:lnTo>
                  <a:lnTo>
                    <a:pt x="185" y="708"/>
                  </a:lnTo>
                  <a:lnTo>
                    <a:pt x="209" y="708"/>
                  </a:lnTo>
                  <a:lnTo>
                    <a:pt x="232" y="710"/>
                  </a:lnTo>
                  <a:lnTo>
                    <a:pt x="254" y="710"/>
                  </a:lnTo>
                  <a:lnTo>
                    <a:pt x="278" y="710"/>
                  </a:lnTo>
                  <a:lnTo>
                    <a:pt x="302" y="711"/>
                  </a:lnTo>
                  <a:lnTo>
                    <a:pt x="325" y="711"/>
                  </a:lnTo>
                  <a:lnTo>
                    <a:pt x="347" y="713"/>
                  </a:lnTo>
                  <a:lnTo>
                    <a:pt x="371" y="713"/>
                  </a:lnTo>
                  <a:lnTo>
                    <a:pt x="381" y="671"/>
                  </a:lnTo>
                  <a:lnTo>
                    <a:pt x="391" y="629"/>
                  </a:lnTo>
                  <a:lnTo>
                    <a:pt x="403" y="585"/>
                  </a:lnTo>
                  <a:lnTo>
                    <a:pt x="416" y="543"/>
                  </a:lnTo>
                  <a:lnTo>
                    <a:pt x="433" y="499"/>
                  </a:lnTo>
                  <a:lnTo>
                    <a:pt x="453" y="455"/>
                  </a:lnTo>
                  <a:lnTo>
                    <a:pt x="479" y="413"/>
                  </a:lnTo>
                  <a:lnTo>
                    <a:pt x="509" y="371"/>
                  </a:lnTo>
                  <a:lnTo>
                    <a:pt x="545" y="330"/>
                  </a:lnTo>
                  <a:lnTo>
                    <a:pt x="587" y="290"/>
                  </a:lnTo>
                  <a:lnTo>
                    <a:pt x="636" y="251"/>
                  </a:lnTo>
                  <a:lnTo>
                    <a:pt x="693" y="212"/>
                  </a:lnTo>
                  <a:lnTo>
                    <a:pt x="759" y="177"/>
                  </a:lnTo>
                  <a:lnTo>
                    <a:pt x="835" y="143"/>
                  </a:lnTo>
                  <a:lnTo>
                    <a:pt x="919" y="111"/>
                  </a:lnTo>
                  <a:lnTo>
                    <a:pt x="1015" y="81"/>
                  </a:lnTo>
                  <a:lnTo>
                    <a:pt x="1025" y="71"/>
                  </a:lnTo>
                  <a:lnTo>
                    <a:pt x="1036" y="61"/>
                  </a:lnTo>
                  <a:lnTo>
                    <a:pt x="1046" y="50"/>
                  </a:lnTo>
                  <a:lnTo>
                    <a:pt x="1057" y="40"/>
                  </a:lnTo>
                  <a:lnTo>
                    <a:pt x="1068" y="32"/>
                  </a:lnTo>
                  <a:lnTo>
                    <a:pt x="1078" y="22"/>
                  </a:lnTo>
                  <a:lnTo>
                    <a:pt x="1088" y="12"/>
                  </a:lnTo>
                  <a:lnTo>
                    <a:pt x="1098" y="2"/>
                  </a:lnTo>
                  <a:lnTo>
                    <a:pt x="1041" y="0"/>
                  </a:lnTo>
                  <a:lnTo>
                    <a:pt x="985" y="0"/>
                  </a:lnTo>
                  <a:lnTo>
                    <a:pt x="931" y="5"/>
                  </a:lnTo>
                  <a:lnTo>
                    <a:pt x="877" y="12"/>
                  </a:lnTo>
                  <a:lnTo>
                    <a:pt x="826" y="22"/>
                  </a:lnTo>
                  <a:lnTo>
                    <a:pt x="776" y="34"/>
                  </a:lnTo>
                  <a:lnTo>
                    <a:pt x="727" y="49"/>
                  </a:lnTo>
                  <a:lnTo>
                    <a:pt x="680" y="66"/>
                  </a:lnTo>
                  <a:lnTo>
                    <a:pt x="634" y="86"/>
                  </a:lnTo>
                  <a:lnTo>
                    <a:pt x="588" y="106"/>
                  </a:lnTo>
                  <a:lnTo>
                    <a:pt x="546" y="130"/>
                  </a:lnTo>
                  <a:lnTo>
                    <a:pt x="504" y="155"/>
                  </a:lnTo>
                  <a:lnTo>
                    <a:pt x="464" y="180"/>
                  </a:lnTo>
                  <a:lnTo>
                    <a:pt x="426" y="207"/>
                  </a:lnTo>
                  <a:lnTo>
                    <a:pt x="389" y="236"/>
                  </a:lnTo>
                  <a:lnTo>
                    <a:pt x="354" y="265"/>
                  </a:lnTo>
                  <a:lnTo>
                    <a:pt x="318" y="293"/>
                  </a:lnTo>
                  <a:lnTo>
                    <a:pt x="286" y="324"/>
                  </a:lnTo>
                  <a:lnTo>
                    <a:pt x="256" y="354"/>
                  </a:lnTo>
                  <a:lnTo>
                    <a:pt x="227" y="386"/>
                  </a:lnTo>
                  <a:lnTo>
                    <a:pt x="199" y="416"/>
                  </a:lnTo>
                  <a:lnTo>
                    <a:pt x="173" y="447"/>
                  </a:lnTo>
                  <a:lnTo>
                    <a:pt x="148" y="477"/>
                  </a:lnTo>
                  <a:lnTo>
                    <a:pt x="124" y="506"/>
                  </a:lnTo>
                  <a:lnTo>
                    <a:pt x="104" y="536"/>
                  </a:lnTo>
                  <a:lnTo>
                    <a:pt x="84" y="563"/>
                  </a:lnTo>
                  <a:lnTo>
                    <a:pt x="65" y="590"/>
                  </a:lnTo>
                  <a:lnTo>
                    <a:pt x="48" y="615"/>
                  </a:lnTo>
                  <a:lnTo>
                    <a:pt x="35" y="641"/>
                  </a:lnTo>
                  <a:lnTo>
                    <a:pt x="21" y="663"/>
                  </a:lnTo>
                  <a:lnTo>
                    <a:pt x="10" y="684"/>
                  </a:lnTo>
                  <a:lnTo>
                    <a:pt x="0" y="703"/>
                  </a:lnTo>
                  <a:close/>
                </a:path>
              </a:pathLst>
            </a:custGeom>
            <a:solidFill>
              <a:srgbClr val="4F597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8956" name="Freeform 18"/>
            <p:cNvSpPr>
              <a:spLocks/>
            </p:cNvSpPr>
            <p:nvPr/>
          </p:nvSpPr>
          <p:spPr bwMode="auto">
            <a:xfrm>
              <a:off x="3363913" y="2170113"/>
              <a:ext cx="868363" cy="558800"/>
            </a:xfrm>
            <a:custGeom>
              <a:avLst/>
              <a:gdLst>
                <a:gd name="T0" fmla="*/ 0 w 1094"/>
                <a:gd name="T1" fmla="*/ 694 h 704"/>
                <a:gd name="T2" fmla="*/ 24 w 1094"/>
                <a:gd name="T3" fmla="*/ 694 h 704"/>
                <a:gd name="T4" fmla="*/ 46 w 1094"/>
                <a:gd name="T5" fmla="*/ 696 h 704"/>
                <a:gd name="T6" fmla="*/ 69 w 1094"/>
                <a:gd name="T7" fmla="*/ 696 h 704"/>
                <a:gd name="T8" fmla="*/ 93 w 1094"/>
                <a:gd name="T9" fmla="*/ 696 h 704"/>
                <a:gd name="T10" fmla="*/ 115 w 1094"/>
                <a:gd name="T11" fmla="*/ 698 h 704"/>
                <a:gd name="T12" fmla="*/ 139 w 1094"/>
                <a:gd name="T13" fmla="*/ 698 h 704"/>
                <a:gd name="T14" fmla="*/ 162 w 1094"/>
                <a:gd name="T15" fmla="*/ 699 h 704"/>
                <a:gd name="T16" fmla="*/ 186 w 1094"/>
                <a:gd name="T17" fmla="*/ 699 h 704"/>
                <a:gd name="T18" fmla="*/ 208 w 1094"/>
                <a:gd name="T19" fmla="*/ 699 h 704"/>
                <a:gd name="T20" fmla="*/ 231 w 1094"/>
                <a:gd name="T21" fmla="*/ 701 h 704"/>
                <a:gd name="T22" fmla="*/ 255 w 1094"/>
                <a:gd name="T23" fmla="*/ 701 h 704"/>
                <a:gd name="T24" fmla="*/ 279 w 1094"/>
                <a:gd name="T25" fmla="*/ 701 h 704"/>
                <a:gd name="T26" fmla="*/ 301 w 1094"/>
                <a:gd name="T27" fmla="*/ 703 h 704"/>
                <a:gd name="T28" fmla="*/ 324 w 1094"/>
                <a:gd name="T29" fmla="*/ 703 h 704"/>
                <a:gd name="T30" fmla="*/ 348 w 1094"/>
                <a:gd name="T31" fmla="*/ 704 h 704"/>
                <a:gd name="T32" fmla="*/ 371 w 1094"/>
                <a:gd name="T33" fmla="*/ 704 h 704"/>
                <a:gd name="T34" fmla="*/ 375 w 1094"/>
                <a:gd name="T35" fmla="*/ 667 h 704"/>
                <a:gd name="T36" fmla="*/ 380 w 1094"/>
                <a:gd name="T37" fmla="*/ 627 h 704"/>
                <a:gd name="T38" fmla="*/ 387 w 1094"/>
                <a:gd name="T39" fmla="*/ 586 h 704"/>
                <a:gd name="T40" fmla="*/ 395 w 1094"/>
                <a:gd name="T41" fmla="*/ 544 h 704"/>
                <a:gd name="T42" fmla="*/ 407 w 1094"/>
                <a:gd name="T43" fmla="*/ 502 h 704"/>
                <a:gd name="T44" fmla="*/ 424 w 1094"/>
                <a:gd name="T45" fmla="*/ 460 h 704"/>
                <a:gd name="T46" fmla="*/ 444 w 1094"/>
                <a:gd name="T47" fmla="*/ 416 h 704"/>
                <a:gd name="T48" fmla="*/ 471 w 1094"/>
                <a:gd name="T49" fmla="*/ 374 h 704"/>
                <a:gd name="T50" fmla="*/ 503 w 1094"/>
                <a:gd name="T51" fmla="*/ 332 h 704"/>
                <a:gd name="T52" fmla="*/ 542 w 1094"/>
                <a:gd name="T53" fmla="*/ 291 h 704"/>
                <a:gd name="T54" fmla="*/ 589 w 1094"/>
                <a:gd name="T55" fmla="*/ 251 h 704"/>
                <a:gd name="T56" fmla="*/ 645 w 1094"/>
                <a:gd name="T57" fmla="*/ 212 h 704"/>
                <a:gd name="T58" fmla="*/ 709 w 1094"/>
                <a:gd name="T59" fmla="*/ 175 h 704"/>
                <a:gd name="T60" fmla="*/ 781 w 1094"/>
                <a:gd name="T61" fmla="*/ 139 h 704"/>
                <a:gd name="T62" fmla="*/ 866 w 1094"/>
                <a:gd name="T63" fmla="*/ 107 h 704"/>
                <a:gd name="T64" fmla="*/ 962 w 1094"/>
                <a:gd name="T65" fmla="*/ 77 h 704"/>
                <a:gd name="T66" fmla="*/ 979 w 1094"/>
                <a:gd name="T67" fmla="*/ 67 h 704"/>
                <a:gd name="T68" fmla="*/ 996 w 1094"/>
                <a:gd name="T69" fmla="*/ 59 h 704"/>
                <a:gd name="T70" fmla="*/ 1011 w 1094"/>
                <a:gd name="T71" fmla="*/ 48 h 704"/>
                <a:gd name="T72" fmla="*/ 1028 w 1094"/>
                <a:gd name="T73" fmla="*/ 38 h 704"/>
                <a:gd name="T74" fmla="*/ 1045 w 1094"/>
                <a:gd name="T75" fmla="*/ 30 h 704"/>
                <a:gd name="T76" fmla="*/ 1062 w 1094"/>
                <a:gd name="T77" fmla="*/ 20 h 704"/>
                <a:gd name="T78" fmla="*/ 1077 w 1094"/>
                <a:gd name="T79" fmla="*/ 11 h 704"/>
                <a:gd name="T80" fmla="*/ 1094 w 1094"/>
                <a:gd name="T81" fmla="*/ 1 h 704"/>
                <a:gd name="T82" fmla="*/ 982 w 1094"/>
                <a:gd name="T83" fmla="*/ 0 h 704"/>
                <a:gd name="T84" fmla="*/ 876 w 1094"/>
                <a:gd name="T85" fmla="*/ 10 h 704"/>
                <a:gd name="T86" fmla="*/ 776 w 1094"/>
                <a:gd name="T87" fmla="*/ 32 h 704"/>
                <a:gd name="T88" fmla="*/ 680 w 1094"/>
                <a:gd name="T89" fmla="*/ 64 h 704"/>
                <a:gd name="T90" fmla="*/ 591 w 1094"/>
                <a:gd name="T91" fmla="*/ 102 h 704"/>
                <a:gd name="T92" fmla="*/ 506 w 1094"/>
                <a:gd name="T93" fmla="*/ 150 h 704"/>
                <a:gd name="T94" fmla="*/ 427 w 1094"/>
                <a:gd name="T95" fmla="*/ 202 h 704"/>
                <a:gd name="T96" fmla="*/ 355 w 1094"/>
                <a:gd name="T97" fmla="*/ 259 h 704"/>
                <a:gd name="T98" fmla="*/ 287 w 1094"/>
                <a:gd name="T99" fmla="*/ 318 h 704"/>
                <a:gd name="T100" fmla="*/ 228 w 1094"/>
                <a:gd name="T101" fmla="*/ 379 h 704"/>
                <a:gd name="T102" fmla="*/ 172 w 1094"/>
                <a:gd name="T103" fmla="*/ 440 h 704"/>
                <a:gd name="T104" fmla="*/ 125 w 1094"/>
                <a:gd name="T105" fmla="*/ 499 h 704"/>
                <a:gd name="T106" fmla="*/ 83 w 1094"/>
                <a:gd name="T107" fmla="*/ 554 h 704"/>
                <a:gd name="T108" fmla="*/ 49 w 1094"/>
                <a:gd name="T109" fmla="*/ 608 h 704"/>
                <a:gd name="T110" fmla="*/ 20 w 1094"/>
                <a:gd name="T111" fmla="*/ 654 h 704"/>
                <a:gd name="T112" fmla="*/ 0 w 1094"/>
                <a:gd name="T113" fmla="*/ 694 h 704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1094"/>
                <a:gd name="T172" fmla="*/ 0 h 704"/>
                <a:gd name="T173" fmla="*/ 1094 w 1094"/>
                <a:gd name="T174" fmla="*/ 704 h 704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1094" h="704">
                  <a:moveTo>
                    <a:pt x="0" y="694"/>
                  </a:moveTo>
                  <a:lnTo>
                    <a:pt x="24" y="694"/>
                  </a:lnTo>
                  <a:lnTo>
                    <a:pt x="46" y="696"/>
                  </a:lnTo>
                  <a:lnTo>
                    <a:pt x="69" y="696"/>
                  </a:lnTo>
                  <a:lnTo>
                    <a:pt x="93" y="696"/>
                  </a:lnTo>
                  <a:lnTo>
                    <a:pt x="115" y="698"/>
                  </a:lnTo>
                  <a:lnTo>
                    <a:pt x="139" y="698"/>
                  </a:lnTo>
                  <a:lnTo>
                    <a:pt x="162" y="699"/>
                  </a:lnTo>
                  <a:lnTo>
                    <a:pt x="186" y="699"/>
                  </a:lnTo>
                  <a:lnTo>
                    <a:pt x="208" y="699"/>
                  </a:lnTo>
                  <a:lnTo>
                    <a:pt x="231" y="701"/>
                  </a:lnTo>
                  <a:lnTo>
                    <a:pt x="255" y="701"/>
                  </a:lnTo>
                  <a:lnTo>
                    <a:pt x="279" y="701"/>
                  </a:lnTo>
                  <a:lnTo>
                    <a:pt x="301" y="703"/>
                  </a:lnTo>
                  <a:lnTo>
                    <a:pt x="324" y="703"/>
                  </a:lnTo>
                  <a:lnTo>
                    <a:pt x="348" y="704"/>
                  </a:lnTo>
                  <a:lnTo>
                    <a:pt x="371" y="704"/>
                  </a:lnTo>
                  <a:lnTo>
                    <a:pt x="375" y="667"/>
                  </a:lnTo>
                  <a:lnTo>
                    <a:pt x="380" y="627"/>
                  </a:lnTo>
                  <a:lnTo>
                    <a:pt x="387" y="586"/>
                  </a:lnTo>
                  <a:lnTo>
                    <a:pt x="395" y="544"/>
                  </a:lnTo>
                  <a:lnTo>
                    <a:pt x="407" y="502"/>
                  </a:lnTo>
                  <a:lnTo>
                    <a:pt x="424" y="460"/>
                  </a:lnTo>
                  <a:lnTo>
                    <a:pt x="444" y="416"/>
                  </a:lnTo>
                  <a:lnTo>
                    <a:pt x="471" y="374"/>
                  </a:lnTo>
                  <a:lnTo>
                    <a:pt x="503" y="332"/>
                  </a:lnTo>
                  <a:lnTo>
                    <a:pt x="542" y="291"/>
                  </a:lnTo>
                  <a:lnTo>
                    <a:pt x="589" y="251"/>
                  </a:lnTo>
                  <a:lnTo>
                    <a:pt x="645" y="212"/>
                  </a:lnTo>
                  <a:lnTo>
                    <a:pt x="709" y="175"/>
                  </a:lnTo>
                  <a:lnTo>
                    <a:pt x="781" y="139"/>
                  </a:lnTo>
                  <a:lnTo>
                    <a:pt x="866" y="107"/>
                  </a:lnTo>
                  <a:lnTo>
                    <a:pt x="962" y="77"/>
                  </a:lnTo>
                  <a:lnTo>
                    <a:pt x="979" y="67"/>
                  </a:lnTo>
                  <a:lnTo>
                    <a:pt x="996" y="59"/>
                  </a:lnTo>
                  <a:lnTo>
                    <a:pt x="1011" y="48"/>
                  </a:lnTo>
                  <a:lnTo>
                    <a:pt x="1028" y="38"/>
                  </a:lnTo>
                  <a:lnTo>
                    <a:pt x="1045" y="30"/>
                  </a:lnTo>
                  <a:lnTo>
                    <a:pt x="1062" y="20"/>
                  </a:lnTo>
                  <a:lnTo>
                    <a:pt x="1077" y="11"/>
                  </a:lnTo>
                  <a:lnTo>
                    <a:pt x="1094" y="1"/>
                  </a:lnTo>
                  <a:lnTo>
                    <a:pt x="982" y="0"/>
                  </a:lnTo>
                  <a:lnTo>
                    <a:pt x="876" y="10"/>
                  </a:lnTo>
                  <a:lnTo>
                    <a:pt x="776" y="32"/>
                  </a:lnTo>
                  <a:lnTo>
                    <a:pt x="680" y="64"/>
                  </a:lnTo>
                  <a:lnTo>
                    <a:pt x="591" y="102"/>
                  </a:lnTo>
                  <a:lnTo>
                    <a:pt x="506" y="150"/>
                  </a:lnTo>
                  <a:lnTo>
                    <a:pt x="427" y="202"/>
                  </a:lnTo>
                  <a:lnTo>
                    <a:pt x="355" y="259"/>
                  </a:lnTo>
                  <a:lnTo>
                    <a:pt x="287" y="318"/>
                  </a:lnTo>
                  <a:lnTo>
                    <a:pt x="228" y="379"/>
                  </a:lnTo>
                  <a:lnTo>
                    <a:pt x="172" y="440"/>
                  </a:lnTo>
                  <a:lnTo>
                    <a:pt x="125" y="499"/>
                  </a:lnTo>
                  <a:lnTo>
                    <a:pt x="83" y="554"/>
                  </a:lnTo>
                  <a:lnTo>
                    <a:pt x="49" y="608"/>
                  </a:lnTo>
                  <a:lnTo>
                    <a:pt x="20" y="654"/>
                  </a:lnTo>
                  <a:lnTo>
                    <a:pt x="0" y="694"/>
                  </a:lnTo>
                  <a:close/>
                </a:path>
              </a:pathLst>
            </a:custGeom>
            <a:solidFill>
              <a:srgbClr val="545E7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8957" name="Freeform 19"/>
            <p:cNvSpPr>
              <a:spLocks/>
            </p:cNvSpPr>
            <p:nvPr/>
          </p:nvSpPr>
          <p:spPr bwMode="auto">
            <a:xfrm>
              <a:off x="3365501" y="2170113"/>
              <a:ext cx="863600" cy="554038"/>
            </a:xfrm>
            <a:custGeom>
              <a:avLst/>
              <a:gdLst>
                <a:gd name="T0" fmla="*/ 0 w 1088"/>
                <a:gd name="T1" fmla="*/ 688 h 698"/>
                <a:gd name="T2" fmla="*/ 371 w 1088"/>
                <a:gd name="T3" fmla="*/ 698 h 698"/>
                <a:gd name="T4" fmla="*/ 368 w 1088"/>
                <a:gd name="T5" fmla="*/ 664 h 698"/>
                <a:gd name="T6" fmla="*/ 368 w 1088"/>
                <a:gd name="T7" fmla="*/ 629 h 698"/>
                <a:gd name="T8" fmla="*/ 368 w 1088"/>
                <a:gd name="T9" fmla="*/ 590 h 698"/>
                <a:gd name="T10" fmla="*/ 371 w 1088"/>
                <a:gd name="T11" fmla="*/ 551 h 698"/>
                <a:gd name="T12" fmla="*/ 380 w 1088"/>
                <a:gd name="T13" fmla="*/ 509 h 698"/>
                <a:gd name="T14" fmla="*/ 391 w 1088"/>
                <a:gd name="T15" fmla="*/ 467 h 698"/>
                <a:gd name="T16" fmla="*/ 408 w 1088"/>
                <a:gd name="T17" fmla="*/ 423 h 698"/>
                <a:gd name="T18" fmla="*/ 430 w 1088"/>
                <a:gd name="T19" fmla="*/ 381 h 698"/>
                <a:gd name="T20" fmla="*/ 461 w 1088"/>
                <a:gd name="T21" fmla="*/ 337 h 698"/>
                <a:gd name="T22" fmla="*/ 496 w 1088"/>
                <a:gd name="T23" fmla="*/ 295 h 698"/>
                <a:gd name="T24" fmla="*/ 542 w 1088"/>
                <a:gd name="T25" fmla="*/ 254 h 698"/>
                <a:gd name="T26" fmla="*/ 594 w 1088"/>
                <a:gd name="T27" fmla="*/ 214 h 698"/>
                <a:gd name="T28" fmla="*/ 658 w 1088"/>
                <a:gd name="T29" fmla="*/ 175 h 698"/>
                <a:gd name="T30" fmla="*/ 731 w 1088"/>
                <a:gd name="T31" fmla="*/ 139 h 698"/>
                <a:gd name="T32" fmla="*/ 813 w 1088"/>
                <a:gd name="T33" fmla="*/ 106 h 698"/>
                <a:gd name="T34" fmla="*/ 909 w 1088"/>
                <a:gd name="T35" fmla="*/ 75 h 698"/>
                <a:gd name="T36" fmla="*/ 1088 w 1088"/>
                <a:gd name="T37" fmla="*/ 1 h 698"/>
                <a:gd name="T38" fmla="*/ 979 w 1088"/>
                <a:gd name="T39" fmla="*/ 0 h 698"/>
                <a:gd name="T40" fmla="*/ 874 w 1088"/>
                <a:gd name="T41" fmla="*/ 10 h 698"/>
                <a:gd name="T42" fmla="*/ 774 w 1088"/>
                <a:gd name="T43" fmla="*/ 30 h 698"/>
                <a:gd name="T44" fmla="*/ 680 w 1088"/>
                <a:gd name="T45" fmla="*/ 62 h 698"/>
                <a:gd name="T46" fmla="*/ 590 w 1088"/>
                <a:gd name="T47" fmla="*/ 101 h 698"/>
                <a:gd name="T48" fmla="*/ 506 w 1088"/>
                <a:gd name="T49" fmla="*/ 146 h 698"/>
                <a:gd name="T50" fmla="*/ 429 w 1088"/>
                <a:gd name="T51" fmla="*/ 199 h 698"/>
                <a:gd name="T52" fmla="*/ 354 w 1088"/>
                <a:gd name="T53" fmla="*/ 254 h 698"/>
                <a:gd name="T54" fmla="*/ 288 w 1088"/>
                <a:gd name="T55" fmla="*/ 313 h 698"/>
                <a:gd name="T56" fmla="*/ 228 w 1088"/>
                <a:gd name="T57" fmla="*/ 374 h 698"/>
                <a:gd name="T58" fmla="*/ 172 w 1088"/>
                <a:gd name="T59" fmla="*/ 433 h 698"/>
                <a:gd name="T60" fmla="*/ 125 w 1088"/>
                <a:gd name="T61" fmla="*/ 492 h 698"/>
                <a:gd name="T62" fmla="*/ 83 w 1088"/>
                <a:gd name="T63" fmla="*/ 549 h 698"/>
                <a:gd name="T64" fmla="*/ 49 w 1088"/>
                <a:gd name="T65" fmla="*/ 602 h 698"/>
                <a:gd name="T66" fmla="*/ 20 w 1088"/>
                <a:gd name="T67" fmla="*/ 647 h 698"/>
                <a:gd name="T68" fmla="*/ 0 w 1088"/>
                <a:gd name="T69" fmla="*/ 688 h 698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1088"/>
                <a:gd name="T106" fmla="*/ 0 h 698"/>
                <a:gd name="T107" fmla="*/ 1088 w 1088"/>
                <a:gd name="T108" fmla="*/ 698 h 698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1088" h="698">
                  <a:moveTo>
                    <a:pt x="0" y="688"/>
                  </a:moveTo>
                  <a:lnTo>
                    <a:pt x="371" y="698"/>
                  </a:lnTo>
                  <a:lnTo>
                    <a:pt x="368" y="664"/>
                  </a:lnTo>
                  <a:lnTo>
                    <a:pt x="368" y="629"/>
                  </a:lnTo>
                  <a:lnTo>
                    <a:pt x="368" y="590"/>
                  </a:lnTo>
                  <a:lnTo>
                    <a:pt x="371" y="551"/>
                  </a:lnTo>
                  <a:lnTo>
                    <a:pt x="380" y="509"/>
                  </a:lnTo>
                  <a:lnTo>
                    <a:pt x="391" y="467"/>
                  </a:lnTo>
                  <a:lnTo>
                    <a:pt x="408" y="423"/>
                  </a:lnTo>
                  <a:lnTo>
                    <a:pt x="430" y="381"/>
                  </a:lnTo>
                  <a:lnTo>
                    <a:pt x="461" y="337"/>
                  </a:lnTo>
                  <a:lnTo>
                    <a:pt x="496" y="295"/>
                  </a:lnTo>
                  <a:lnTo>
                    <a:pt x="542" y="254"/>
                  </a:lnTo>
                  <a:lnTo>
                    <a:pt x="594" y="214"/>
                  </a:lnTo>
                  <a:lnTo>
                    <a:pt x="658" y="175"/>
                  </a:lnTo>
                  <a:lnTo>
                    <a:pt x="731" y="139"/>
                  </a:lnTo>
                  <a:lnTo>
                    <a:pt x="813" y="106"/>
                  </a:lnTo>
                  <a:lnTo>
                    <a:pt x="909" y="75"/>
                  </a:lnTo>
                  <a:lnTo>
                    <a:pt x="1088" y="1"/>
                  </a:lnTo>
                  <a:lnTo>
                    <a:pt x="979" y="0"/>
                  </a:lnTo>
                  <a:lnTo>
                    <a:pt x="874" y="10"/>
                  </a:lnTo>
                  <a:lnTo>
                    <a:pt x="774" y="30"/>
                  </a:lnTo>
                  <a:lnTo>
                    <a:pt x="680" y="62"/>
                  </a:lnTo>
                  <a:lnTo>
                    <a:pt x="590" y="101"/>
                  </a:lnTo>
                  <a:lnTo>
                    <a:pt x="506" y="146"/>
                  </a:lnTo>
                  <a:lnTo>
                    <a:pt x="429" y="199"/>
                  </a:lnTo>
                  <a:lnTo>
                    <a:pt x="354" y="254"/>
                  </a:lnTo>
                  <a:lnTo>
                    <a:pt x="288" y="313"/>
                  </a:lnTo>
                  <a:lnTo>
                    <a:pt x="228" y="374"/>
                  </a:lnTo>
                  <a:lnTo>
                    <a:pt x="172" y="433"/>
                  </a:lnTo>
                  <a:lnTo>
                    <a:pt x="125" y="492"/>
                  </a:lnTo>
                  <a:lnTo>
                    <a:pt x="83" y="549"/>
                  </a:lnTo>
                  <a:lnTo>
                    <a:pt x="49" y="602"/>
                  </a:lnTo>
                  <a:lnTo>
                    <a:pt x="20" y="647"/>
                  </a:lnTo>
                  <a:lnTo>
                    <a:pt x="0" y="688"/>
                  </a:lnTo>
                  <a:close/>
                </a:path>
              </a:pathLst>
            </a:custGeom>
            <a:solidFill>
              <a:srgbClr val="59637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8958" name="Freeform 20"/>
            <p:cNvSpPr>
              <a:spLocks/>
            </p:cNvSpPr>
            <p:nvPr/>
          </p:nvSpPr>
          <p:spPr bwMode="auto">
            <a:xfrm>
              <a:off x="3676651" y="2270125"/>
              <a:ext cx="954088" cy="2401888"/>
            </a:xfrm>
            <a:custGeom>
              <a:avLst/>
              <a:gdLst>
                <a:gd name="T0" fmla="*/ 66 w 1203"/>
                <a:gd name="T1" fmla="*/ 604 h 3027"/>
                <a:gd name="T2" fmla="*/ 24 w 1203"/>
                <a:gd name="T3" fmla="*/ 676 h 3027"/>
                <a:gd name="T4" fmla="*/ 0 w 1203"/>
                <a:gd name="T5" fmla="*/ 1072 h 3027"/>
                <a:gd name="T6" fmla="*/ 80 w 1203"/>
                <a:gd name="T7" fmla="*/ 1172 h 3027"/>
                <a:gd name="T8" fmla="*/ 130 w 1203"/>
                <a:gd name="T9" fmla="*/ 1361 h 3027"/>
                <a:gd name="T10" fmla="*/ 169 w 1203"/>
                <a:gd name="T11" fmla="*/ 1546 h 3027"/>
                <a:gd name="T12" fmla="*/ 194 w 1203"/>
                <a:gd name="T13" fmla="*/ 1734 h 3027"/>
                <a:gd name="T14" fmla="*/ 208 w 1203"/>
                <a:gd name="T15" fmla="*/ 1919 h 3027"/>
                <a:gd name="T16" fmla="*/ 211 w 1203"/>
                <a:gd name="T17" fmla="*/ 2110 h 3027"/>
                <a:gd name="T18" fmla="*/ 205 w 1203"/>
                <a:gd name="T19" fmla="*/ 2304 h 3027"/>
                <a:gd name="T20" fmla="*/ 189 w 1203"/>
                <a:gd name="T21" fmla="*/ 2502 h 3027"/>
                <a:gd name="T22" fmla="*/ 167 w 1203"/>
                <a:gd name="T23" fmla="*/ 2708 h 3027"/>
                <a:gd name="T24" fmla="*/ 130 w 1203"/>
                <a:gd name="T25" fmla="*/ 2809 h 3027"/>
                <a:gd name="T26" fmla="*/ 159 w 1203"/>
                <a:gd name="T27" fmla="*/ 3027 h 3027"/>
                <a:gd name="T28" fmla="*/ 1038 w 1203"/>
                <a:gd name="T29" fmla="*/ 2533 h 3027"/>
                <a:gd name="T30" fmla="*/ 1102 w 1203"/>
                <a:gd name="T31" fmla="*/ 2196 h 3027"/>
                <a:gd name="T32" fmla="*/ 1151 w 1203"/>
                <a:gd name="T33" fmla="*/ 1873 h 3027"/>
                <a:gd name="T34" fmla="*/ 1183 w 1203"/>
                <a:gd name="T35" fmla="*/ 1560 h 3027"/>
                <a:gd name="T36" fmla="*/ 1200 w 1203"/>
                <a:gd name="T37" fmla="*/ 1253 h 3027"/>
                <a:gd name="T38" fmla="*/ 1203 w 1203"/>
                <a:gd name="T39" fmla="*/ 948 h 3027"/>
                <a:gd name="T40" fmla="*/ 1192 w 1203"/>
                <a:gd name="T41" fmla="*/ 639 h 3027"/>
                <a:gd name="T42" fmla="*/ 1166 w 1203"/>
                <a:gd name="T43" fmla="*/ 325 h 3027"/>
                <a:gd name="T44" fmla="*/ 1128 w 1203"/>
                <a:gd name="T45" fmla="*/ 0 h 3027"/>
                <a:gd name="T46" fmla="*/ 1052 w 1203"/>
                <a:gd name="T47" fmla="*/ 22 h 3027"/>
                <a:gd name="T48" fmla="*/ 977 w 1203"/>
                <a:gd name="T49" fmla="*/ 46 h 3027"/>
                <a:gd name="T50" fmla="*/ 901 w 1203"/>
                <a:gd name="T51" fmla="*/ 69 h 3027"/>
                <a:gd name="T52" fmla="*/ 827 w 1203"/>
                <a:gd name="T53" fmla="*/ 94 h 3027"/>
                <a:gd name="T54" fmla="*/ 755 w 1203"/>
                <a:gd name="T55" fmla="*/ 120 h 3027"/>
                <a:gd name="T56" fmla="*/ 682 w 1203"/>
                <a:gd name="T57" fmla="*/ 148 h 3027"/>
                <a:gd name="T58" fmla="*/ 611 w 1203"/>
                <a:gd name="T59" fmla="*/ 177 h 3027"/>
                <a:gd name="T60" fmla="*/ 542 w 1203"/>
                <a:gd name="T61" fmla="*/ 211 h 3027"/>
                <a:gd name="T62" fmla="*/ 473 w 1203"/>
                <a:gd name="T63" fmla="*/ 246 h 3027"/>
                <a:gd name="T64" fmla="*/ 407 w 1203"/>
                <a:gd name="T65" fmla="*/ 285 h 3027"/>
                <a:gd name="T66" fmla="*/ 343 w 1203"/>
                <a:gd name="T67" fmla="*/ 327 h 3027"/>
                <a:gd name="T68" fmla="*/ 282 w 1203"/>
                <a:gd name="T69" fmla="*/ 373 h 3027"/>
                <a:gd name="T70" fmla="*/ 223 w 1203"/>
                <a:gd name="T71" fmla="*/ 423 h 3027"/>
                <a:gd name="T72" fmla="*/ 167 w 1203"/>
                <a:gd name="T73" fmla="*/ 479 h 3027"/>
                <a:gd name="T74" fmla="*/ 115 w 1203"/>
                <a:gd name="T75" fmla="*/ 538 h 3027"/>
                <a:gd name="T76" fmla="*/ 66 w 1203"/>
                <a:gd name="T77" fmla="*/ 604 h 3027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1203"/>
                <a:gd name="T118" fmla="*/ 0 h 3027"/>
                <a:gd name="T119" fmla="*/ 1203 w 1203"/>
                <a:gd name="T120" fmla="*/ 3027 h 3027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1203" h="3027">
                  <a:moveTo>
                    <a:pt x="66" y="604"/>
                  </a:moveTo>
                  <a:lnTo>
                    <a:pt x="24" y="676"/>
                  </a:lnTo>
                  <a:lnTo>
                    <a:pt x="0" y="1072"/>
                  </a:lnTo>
                  <a:lnTo>
                    <a:pt x="80" y="1172"/>
                  </a:lnTo>
                  <a:lnTo>
                    <a:pt x="130" y="1361"/>
                  </a:lnTo>
                  <a:lnTo>
                    <a:pt x="169" y="1546"/>
                  </a:lnTo>
                  <a:lnTo>
                    <a:pt x="194" y="1734"/>
                  </a:lnTo>
                  <a:lnTo>
                    <a:pt x="208" y="1919"/>
                  </a:lnTo>
                  <a:lnTo>
                    <a:pt x="211" y="2110"/>
                  </a:lnTo>
                  <a:lnTo>
                    <a:pt x="205" y="2304"/>
                  </a:lnTo>
                  <a:lnTo>
                    <a:pt x="189" y="2502"/>
                  </a:lnTo>
                  <a:lnTo>
                    <a:pt x="167" y="2708"/>
                  </a:lnTo>
                  <a:lnTo>
                    <a:pt x="130" y="2809"/>
                  </a:lnTo>
                  <a:lnTo>
                    <a:pt x="159" y="3027"/>
                  </a:lnTo>
                  <a:lnTo>
                    <a:pt x="1038" y="2533"/>
                  </a:lnTo>
                  <a:lnTo>
                    <a:pt x="1102" y="2196"/>
                  </a:lnTo>
                  <a:lnTo>
                    <a:pt x="1151" y="1873"/>
                  </a:lnTo>
                  <a:lnTo>
                    <a:pt x="1183" y="1560"/>
                  </a:lnTo>
                  <a:lnTo>
                    <a:pt x="1200" y="1253"/>
                  </a:lnTo>
                  <a:lnTo>
                    <a:pt x="1203" y="948"/>
                  </a:lnTo>
                  <a:lnTo>
                    <a:pt x="1192" y="639"/>
                  </a:lnTo>
                  <a:lnTo>
                    <a:pt x="1166" y="325"/>
                  </a:lnTo>
                  <a:lnTo>
                    <a:pt x="1128" y="0"/>
                  </a:lnTo>
                  <a:lnTo>
                    <a:pt x="1052" y="22"/>
                  </a:lnTo>
                  <a:lnTo>
                    <a:pt x="977" y="46"/>
                  </a:lnTo>
                  <a:lnTo>
                    <a:pt x="901" y="69"/>
                  </a:lnTo>
                  <a:lnTo>
                    <a:pt x="827" y="94"/>
                  </a:lnTo>
                  <a:lnTo>
                    <a:pt x="755" y="120"/>
                  </a:lnTo>
                  <a:lnTo>
                    <a:pt x="682" y="148"/>
                  </a:lnTo>
                  <a:lnTo>
                    <a:pt x="611" y="177"/>
                  </a:lnTo>
                  <a:lnTo>
                    <a:pt x="542" y="211"/>
                  </a:lnTo>
                  <a:lnTo>
                    <a:pt x="473" y="246"/>
                  </a:lnTo>
                  <a:lnTo>
                    <a:pt x="407" y="285"/>
                  </a:lnTo>
                  <a:lnTo>
                    <a:pt x="343" y="327"/>
                  </a:lnTo>
                  <a:lnTo>
                    <a:pt x="282" y="373"/>
                  </a:lnTo>
                  <a:lnTo>
                    <a:pt x="223" y="423"/>
                  </a:lnTo>
                  <a:lnTo>
                    <a:pt x="167" y="479"/>
                  </a:lnTo>
                  <a:lnTo>
                    <a:pt x="115" y="538"/>
                  </a:lnTo>
                  <a:lnTo>
                    <a:pt x="66" y="604"/>
                  </a:lnTo>
                  <a:close/>
                </a:path>
              </a:pathLst>
            </a:custGeom>
            <a:solidFill>
              <a:srgbClr val="1C263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8959" name="Freeform 21"/>
            <p:cNvSpPr>
              <a:spLocks/>
            </p:cNvSpPr>
            <p:nvPr/>
          </p:nvSpPr>
          <p:spPr bwMode="auto">
            <a:xfrm>
              <a:off x="3686176" y="3122613"/>
              <a:ext cx="173038" cy="1376363"/>
            </a:xfrm>
            <a:custGeom>
              <a:avLst/>
              <a:gdLst>
                <a:gd name="T0" fmla="*/ 0 w 218"/>
                <a:gd name="T1" fmla="*/ 15 h 1734"/>
                <a:gd name="T2" fmla="*/ 51 w 218"/>
                <a:gd name="T3" fmla="*/ 236 h 1734"/>
                <a:gd name="T4" fmla="*/ 89 w 218"/>
                <a:gd name="T5" fmla="*/ 449 h 1734"/>
                <a:gd name="T6" fmla="*/ 116 w 218"/>
                <a:gd name="T7" fmla="*/ 658 h 1734"/>
                <a:gd name="T8" fmla="*/ 135 w 218"/>
                <a:gd name="T9" fmla="*/ 864 h 1734"/>
                <a:gd name="T10" fmla="*/ 143 w 218"/>
                <a:gd name="T11" fmla="*/ 1073 h 1734"/>
                <a:gd name="T12" fmla="*/ 142 w 218"/>
                <a:gd name="T13" fmla="*/ 1285 h 1734"/>
                <a:gd name="T14" fmla="*/ 133 w 218"/>
                <a:gd name="T15" fmla="*/ 1504 h 1734"/>
                <a:gd name="T16" fmla="*/ 116 w 218"/>
                <a:gd name="T17" fmla="*/ 1734 h 1734"/>
                <a:gd name="T18" fmla="*/ 180 w 218"/>
                <a:gd name="T19" fmla="*/ 1700 h 1734"/>
                <a:gd name="T20" fmla="*/ 196 w 218"/>
                <a:gd name="T21" fmla="*/ 1484 h 1734"/>
                <a:gd name="T22" fmla="*/ 211 w 218"/>
                <a:gd name="T23" fmla="*/ 1275 h 1734"/>
                <a:gd name="T24" fmla="*/ 218 w 218"/>
                <a:gd name="T25" fmla="*/ 1069 h 1734"/>
                <a:gd name="T26" fmla="*/ 218 w 218"/>
                <a:gd name="T27" fmla="*/ 865 h 1734"/>
                <a:gd name="T28" fmla="*/ 202 w 218"/>
                <a:gd name="T29" fmla="*/ 658 h 1734"/>
                <a:gd name="T30" fmla="*/ 174 w 218"/>
                <a:gd name="T31" fmla="*/ 447 h 1734"/>
                <a:gd name="T32" fmla="*/ 123 w 218"/>
                <a:gd name="T33" fmla="*/ 230 h 1734"/>
                <a:gd name="T34" fmla="*/ 49 w 218"/>
                <a:gd name="T35" fmla="*/ 0 h 1734"/>
                <a:gd name="T36" fmla="*/ 0 w 218"/>
                <a:gd name="T37" fmla="*/ 15 h 1734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218"/>
                <a:gd name="T58" fmla="*/ 0 h 1734"/>
                <a:gd name="T59" fmla="*/ 218 w 218"/>
                <a:gd name="T60" fmla="*/ 1734 h 1734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218" h="1734">
                  <a:moveTo>
                    <a:pt x="0" y="15"/>
                  </a:moveTo>
                  <a:lnTo>
                    <a:pt x="51" y="236"/>
                  </a:lnTo>
                  <a:lnTo>
                    <a:pt x="89" y="449"/>
                  </a:lnTo>
                  <a:lnTo>
                    <a:pt x="116" y="658"/>
                  </a:lnTo>
                  <a:lnTo>
                    <a:pt x="135" y="864"/>
                  </a:lnTo>
                  <a:lnTo>
                    <a:pt x="143" y="1073"/>
                  </a:lnTo>
                  <a:lnTo>
                    <a:pt x="142" y="1285"/>
                  </a:lnTo>
                  <a:lnTo>
                    <a:pt x="133" y="1504"/>
                  </a:lnTo>
                  <a:lnTo>
                    <a:pt x="116" y="1734"/>
                  </a:lnTo>
                  <a:lnTo>
                    <a:pt x="180" y="1700"/>
                  </a:lnTo>
                  <a:lnTo>
                    <a:pt x="196" y="1484"/>
                  </a:lnTo>
                  <a:lnTo>
                    <a:pt x="211" y="1275"/>
                  </a:lnTo>
                  <a:lnTo>
                    <a:pt x="218" y="1069"/>
                  </a:lnTo>
                  <a:lnTo>
                    <a:pt x="218" y="865"/>
                  </a:lnTo>
                  <a:lnTo>
                    <a:pt x="202" y="658"/>
                  </a:lnTo>
                  <a:lnTo>
                    <a:pt x="174" y="447"/>
                  </a:lnTo>
                  <a:lnTo>
                    <a:pt x="123" y="230"/>
                  </a:lnTo>
                  <a:lnTo>
                    <a:pt x="49" y="0"/>
                  </a:lnTo>
                  <a:lnTo>
                    <a:pt x="0" y="15"/>
                  </a:lnTo>
                  <a:close/>
                </a:path>
              </a:pathLst>
            </a:custGeom>
            <a:solidFill>
              <a:srgbClr val="49475B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8960" name="Freeform 22"/>
            <p:cNvSpPr>
              <a:spLocks/>
            </p:cNvSpPr>
            <p:nvPr/>
          </p:nvSpPr>
          <p:spPr bwMode="auto">
            <a:xfrm>
              <a:off x="3409951" y="3175000"/>
              <a:ext cx="303213" cy="1296988"/>
            </a:xfrm>
            <a:custGeom>
              <a:avLst/>
              <a:gdLst>
                <a:gd name="T0" fmla="*/ 6 w 383"/>
                <a:gd name="T1" fmla="*/ 0 h 1634"/>
                <a:gd name="T2" fmla="*/ 300 w 383"/>
                <a:gd name="T3" fmla="*/ 0 h 1634"/>
                <a:gd name="T4" fmla="*/ 302 w 383"/>
                <a:gd name="T5" fmla="*/ 206 h 1634"/>
                <a:gd name="T6" fmla="*/ 308 w 383"/>
                <a:gd name="T7" fmla="*/ 410 h 1634"/>
                <a:gd name="T8" fmla="*/ 317 w 383"/>
                <a:gd name="T9" fmla="*/ 614 h 1634"/>
                <a:gd name="T10" fmla="*/ 329 w 383"/>
                <a:gd name="T11" fmla="*/ 818 h 1634"/>
                <a:gd name="T12" fmla="*/ 340 w 383"/>
                <a:gd name="T13" fmla="*/ 1022 h 1634"/>
                <a:gd name="T14" fmla="*/ 354 w 383"/>
                <a:gd name="T15" fmla="*/ 1224 h 1634"/>
                <a:gd name="T16" fmla="*/ 369 w 383"/>
                <a:gd name="T17" fmla="*/ 1428 h 1634"/>
                <a:gd name="T18" fmla="*/ 383 w 383"/>
                <a:gd name="T19" fmla="*/ 1634 h 1634"/>
                <a:gd name="T20" fmla="*/ 219 w 383"/>
                <a:gd name="T21" fmla="*/ 1634 h 1634"/>
                <a:gd name="T22" fmla="*/ 136 w 383"/>
                <a:gd name="T23" fmla="*/ 1634 h 1634"/>
                <a:gd name="T24" fmla="*/ 99 w 383"/>
                <a:gd name="T25" fmla="*/ 1423 h 1634"/>
                <a:gd name="T26" fmla="*/ 67 w 383"/>
                <a:gd name="T27" fmla="*/ 1219 h 1634"/>
                <a:gd name="T28" fmla="*/ 42 w 383"/>
                <a:gd name="T29" fmla="*/ 1018 h 1634"/>
                <a:gd name="T30" fmla="*/ 22 w 383"/>
                <a:gd name="T31" fmla="*/ 820 h 1634"/>
                <a:gd name="T32" fmla="*/ 6 w 383"/>
                <a:gd name="T33" fmla="*/ 621 h 1634"/>
                <a:gd name="T34" fmla="*/ 0 w 383"/>
                <a:gd name="T35" fmla="*/ 420 h 1634"/>
                <a:gd name="T36" fmla="*/ 0 w 383"/>
                <a:gd name="T37" fmla="*/ 212 h 1634"/>
                <a:gd name="T38" fmla="*/ 6 w 383"/>
                <a:gd name="T39" fmla="*/ 0 h 1634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383"/>
                <a:gd name="T61" fmla="*/ 0 h 1634"/>
                <a:gd name="T62" fmla="*/ 383 w 383"/>
                <a:gd name="T63" fmla="*/ 1634 h 1634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383" h="1634">
                  <a:moveTo>
                    <a:pt x="6" y="0"/>
                  </a:moveTo>
                  <a:lnTo>
                    <a:pt x="300" y="0"/>
                  </a:lnTo>
                  <a:lnTo>
                    <a:pt x="302" y="206"/>
                  </a:lnTo>
                  <a:lnTo>
                    <a:pt x="308" y="410"/>
                  </a:lnTo>
                  <a:lnTo>
                    <a:pt x="317" y="614"/>
                  </a:lnTo>
                  <a:lnTo>
                    <a:pt x="329" y="818"/>
                  </a:lnTo>
                  <a:lnTo>
                    <a:pt x="340" y="1022"/>
                  </a:lnTo>
                  <a:lnTo>
                    <a:pt x="354" y="1224"/>
                  </a:lnTo>
                  <a:lnTo>
                    <a:pt x="369" y="1428"/>
                  </a:lnTo>
                  <a:lnTo>
                    <a:pt x="383" y="1634"/>
                  </a:lnTo>
                  <a:lnTo>
                    <a:pt x="219" y="1634"/>
                  </a:lnTo>
                  <a:lnTo>
                    <a:pt x="136" y="1634"/>
                  </a:lnTo>
                  <a:lnTo>
                    <a:pt x="99" y="1423"/>
                  </a:lnTo>
                  <a:lnTo>
                    <a:pt x="67" y="1219"/>
                  </a:lnTo>
                  <a:lnTo>
                    <a:pt x="42" y="1018"/>
                  </a:lnTo>
                  <a:lnTo>
                    <a:pt x="22" y="820"/>
                  </a:lnTo>
                  <a:lnTo>
                    <a:pt x="6" y="621"/>
                  </a:lnTo>
                  <a:lnTo>
                    <a:pt x="0" y="420"/>
                  </a:lnTo>
                  <a:lnTo>
                    <a:pt x="0" y="212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3D333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8961" name="Freeform 23"/>
            <p:cNvSpPr>
              <a:spLocks/>
            </p:cNvSpPr>
            <p:nvPr/>
          </p:nvSpPr>
          <p:spPr bwMode="auto">
            <a:xfrm>
              <a:off x="3452813" y="2179638"/>
              <a:ext cx="919163" cy="942975"/>
            </a:xfrm>
            <a:custGeom>
              <a:avLst/>
              <a:gdLst>
                <a:gd name="T0" fmla="*/ 0 w 1157"/>
                <a:gd name="T1" fmla="*/ 1189 h 1189"/>
                <a:gd name="T2" fmla="*/ 0 w 1157"/>
                <a:gd name="T3" fmla="*/ 720 h 1189"/>
                <a:gd name="T4" fmla="*/ 47 w 1157"/>
                <a:gd name="T5" fmla="*/ 646 h 1189"/>
                <a:gd name="T6" fmla="*/ 99 w 1157"/>
                <a:gd name="T7" fmla="*/ 575 h 1189"/>
                <a:gd name="T8" fmla="*/ 155 w 1157"/>
                <a:gd name="T9" fmla="*/ 508 h 1189"/>
                <a:gd name="T10" fmla="*/ 216 w 1157"/>
                <a:gd name="T11" fmla="*/ 444 h 1189"/>
                <a:gd name="T12" fmla="*/ 280 w 1157"/>
                <a:gd name="T13" fmla="*/ 383 h 1189"/>
                <a:gd name="T14" fmla="*/ 346 w 1157"/>
                <a:gd name="T15" fmla="*/ 326 h 1189"/>
                <a:gd name="T16" fmla="*/ 415 w 1157"/>
                <a:gd name="T17" fmla="*/ 274 h 1189"/>
                <a:gd name="T18" fmla="*/ 486 w 1157"/>
                <a:gd name="T19" fmla="*/ 223 h 1189"/>
                <a:gd name="T20" fmla="*/ 558 w 1157"/>
                <a:gd name="T21" fmla="*/ 179 h 1189"/>
                <a:gd name="T22" fmla="*/ 632 w 1157"/>
                <a:gd name="T23" fmla="*/ 139 h 1189"/>
                <a:gd name="T24" fmla="*/ 708 w 1157"/>
                <a:gd name="T25" fmla="*/ 103 h 1189"/>
                <a:gd name="T26" fmla="*/ 784 w 1157"/>
                <a:gd name="T27" fmla="*/ 71 h 1189"/>
                <a:gd name="T28" fmla="*/ 858 w 1157"/>
                <a:gd name="T29" fmla="*/ 46 h 1189"/>
                <a:gd name="T30" fmla="*/ 934 w 1157"/>
                <a:gd name="T31" fmla="*/ 26 h 1189"/>
                <a:gd name="T32" fmla="*/ 1009 w 1157"/>
                <a:gd name="T33" fmla="*/ 10 h 1189"/>
                <a:gd name="T34" fmla="*/ 1081 w 1157"/>
                <a:gd name="T35" fmla="*/ 0 h 1189"/>
                <a:gd name="T36" fmla="*/ 1157 w 1157"/>
                <a:gd name="T37" fmla="*/ 7 h 1189"/>
                <a:gd name="T38" fmla="*/ 884 w 1157"/>
                <a:gd name="T39" fmla="*/ 66 h 1189"/>
                <a:gd name="T40" fmla="*/ 815 w 1157"/>
                <a:gd name="T41" fmla="*/ 90 h 1189"/>
                <a:gd name="T42" fmla="*/ 752 w 1157"/>
                <a:gd name="T43" fmla="*/ 113 h 1189"/>
                <a:gd name="T44" fmla="*/ 695 w 1157"/>
                <a:gd name="T45" fmla="*/ 137 h 1189"/>
                <a:gd name="T46" fmla="*/ 641 w 1157"/>
                <a:gd name="T47" fmla="*/ 161 h 1189"/>
                <a:gd name="T48" fmla="*/ 592 w 1157"/>
                <a:gd name="T49" fmla="*/ 186 h 1189"/>
                <a:gd name="T50" fmla="*/ 545 w 1157"/>
                <a:gd name="T51" fmla="*/ 211 h 1189"/>
                <a:gd name="T52" fmla="*/ 501 w 1157"/>
                <a:gd name="T53" fmla="*/ 238 h 1189"/>
                <a:gd name="T54" fmla="*/ 459 w 1157"/>
                <a:gd name="T55" fmla="*/ 267 h 1189"/>
                <a:gd name="T56" fmla="*/ 418 w 1157"/>
                <a:gd name="T57" fmla="*/ 297 h 1189"/>
                <a:gd name="T58" fmla="*/ 378 w 1157"/>
                <a:gd name="T59" fmla="*/ 329 h 1189"/>
                <a:gd name="T60" fmla="*/ 337 w 1157"/>
                <a:gd name="T61" fmla="*/ 365 h 1189"/>
                <a:gd name="T62" fmla="*/ 297 w 1157"/>
                <a:gd name="T63" fmla="*/ 403 h 1189"/>
                <a:gd name="T64" fmla="*/ 254 w 1157"/>
                <a:gd name="T65" fmla="*/ 446 h 1189"/>
                <a:gd name="T66" fmla="*/ 211 w 1157"/>
                <a:gd name="T67" fmla="*/ 491 h 1189"/>
                <a:gd name="T68" fmla="*/ 163 w 1157"/>
                <a:gd name="T69" fmla="*/ 540 h 1189"/>
                <a:gd name="T70" fmla="*/ 114 w 1157"/>
                <a:gd name="T71" fmla="*/ 594 h 1189"/>
                <a:gd name="T72" fmla="*/ 49 w 1157"/>
                <a:gd name="T73" fmla="*/ 724 h 1189"/>
                <a:gd name="T74" fmla="*/ 32 w 1157"/>
                <a:gd name="T75" fmla="*/ 1189 h 1189"/>
                <a:gd name="T76" fmla="*/ 0 w 1157"/>
                <a:gd name="T77" fmla="*/ 1189 h 1189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1157"/>
                <a:gd name="T118" fmla="*/ 0 h 1189"/>
                <a:gd name="T119" fmla="*/ 1157 w 1157"/>
                <a:gd name="T120" fmla="*/ 1189 h 1189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1157" h="1189">
                  <a:moveTo>
                    <a:pt x="0" y="1189"/>
                  </a:moveTo>
                  <a:lnTo>
                    <a:pt x="0" y="720"/>
                  </a:lnTo>
                  <a:lnTo>
                    <a:pt x="47" y="646"/>
                  </a:lnTo>
                  <a:lnTo>
                    <a:pt x="99" y="575"/>
                  </a:lnTo>
                  <a:lnTo>
                    <a:pt x="155" y="508"/>
                  </a:lnTo>
                  <a:lnTo>
                    <a:pt x="216" y="444"/>
                  </a:lnTo>
                  <a:lnTo>
                    <a:pt x="280" y="383"/>
                  </a:lnTo>
                  <a:lnTo>
                    <a:pt x="346" y="326"/>
                  </a:lnTo>
                  <a:lnTo>
                    <a:pt x="415" y="274"/>
                  </a:lnTo>
                  <a:lnTo>
                    <a:pt x="486" y="223"/>
                  </a:lnTo>
                  <a:lnTo>
                    <a:pt x="558" y="179"/>
                  </a:lnTo>
                  <a:lnTo>
                    <a:pt x="632" y="139"/>
                  </a:lnTo>
                  <a:lnTo>
                    <a:pt x="708" y="103"/>
                  </a:lnTo>
                  <a:lnTo>
                    <a:pt x="784" y="71"/>
                  </a:lnTo>
                  <a:lnTo>
                    <a:pt x="858" y="46"/>
                  </a:lnTo>
                  <a:lnTo>
                    <a:pt x="934" y="26"/>
                  </a:lnTo>
                  <a:lnTo>
                    <a:pt x="1009" y="10"/>
                  </a:lnTo>
                  <a:lnTo>
                    <a:pt x="1081" y="0"/>
                  </a:lnTo>
                  <a:lnTo>
                    <a:pt x="1157" y="7"/>
                  </a:lnTo>
                  <a:lnTo>
                    <a:pt x="884" y="66"/>
                  </a:lnTo>
                  <a:lnTo>
                    <a:pt x="815" y="90"/>
                  </a:lnTo>
                  <a:lnTo>
                    <a:pt x="752" y="113"/>
                  </a:lnTo>
                  <a:lnTo>
                    <a:pt x="695" y="137"/>
                  </a:lnTo>
                  <a:lnTo>
                    <a:pt x="641" y="161"/>
                  </a:lnTo>
                  <a:lnTo>
                    <a:pt x="592" y="186"/>
                  </a:lnTo>
                  <a:lnTo>
                    <a:pt x="545" y="211"/>
                  </a:lnTo>
                  <a:lnTo>
                    <a:pt x="501" y="238"/>
                  </a:lnTo>
                  <a:lnTo>
                    <a:pt x="459" y="267"/>
                  </a:lnTo>
                  <a:lnTo>
                    <a:pt x="418" y="297"/>
                  </a:lnTo>
                  <a:lnTo>
                    <a:pt x="378" y="329"/>
                  </a:lnTo>
                  <a:lnTo>
                    <a:pt x="337" y="365"/>
                  </a:lnTo>
                  <a:lnTo>
                    <a:pt x="297" y="403"/>
                  </a:lnTo>
                  <a:lnTo>
                    <a:pt x="254" y="446"/>
                  </a:lnTo>
                  <a:lnTo>
                    <a:pt x="211" y="491"/>
                  </a:lnTo>
                  <a:lnTo>
                    <a:pt x="163" y="540"/>
                  </a:lnTo>
                  <a:lnTo>
                    <a:pt x="114" y="594"/>
                  </a:lnTo>
                  <a:lnTo>
                    <a:pt x="49" y="724"/>
                  </a:lnTo>
                  <a:lnTo>
                    <a:pt x="32" y="1189"/>
                  </a:lnTo>
                  <a:lnTo>
                    <a:pt x="0" y="1189"/>
                  </a:lnTo>
                  <a:close/>
                </a:path>
              </a:pathLst>
            </a:custGeom>
            <a:solidFill>
              <a:srgbClr val="00001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8962" name="Freeform 24"/>
            <p:cNvSpPr>
              <a:spLocks/>
            </p:cNvSpPr>
            <p:nvPr/>
          </p:nvSpPr>
          <p:spPr bwMode="auto">
            <a:xfrm>
              <a:off x="4029076" y="2579688"/>
              <a:ext cx="317500" cy="1871663"/>
            </a:xfrm>
            <a:custGeom>
              <a:avLst/>
              <a:gdLst>
                <a:gd name="T0" fmla="*/ 0 w 400"/>
                <a:gd name="T1" fmla="*/ 141 h 2359"/>
                <a:gd name="T2" fmla="*/ 89 w 400"/>
                <a:gd name="T3" fmla="*/ 269 h 2359"/>
                <a:gd name="T4" fmla="*/ 162 w 400"/>
                <a:gd name="T5" fmla="*/ 398 h 2359"/>
                <a:gd name="T6" fmla="*/ 223 w 400"/>
                <a:gd name="T7" fmla="*/ 524 h 2359"/>
                <a:gd name="T8" fmla="*/ 270 w 400"/>
                <a:gd name="T9" fmla="*/ 652 h 2359"/>
                <a:gd name="T10" fmla="*/ 305 w 400"/>
                <a:gd name="T11" fmla="*/ 780 h 2359"/>
                <a:gd name="T12" fmla="*/ 329 w 400"/>
                <a:gd name="T13" fmla="*/ 907 h 2359"/>
                <a:gd name="T14" fmla="*/ 342 w 400"/>
                <a:gd name="T15" fmla="*/ 1035 h 2359"/>
                <a:gd name="T16" fmla="*/ 344 w 400"/>
                <a:gd name="T17" fmla="*/ 1165 h 2359"/>
                <a:gd name="T18" fmla="*/ 339 w 400"/>
                <a:gd name="T19" fmla="*/ 1293 h 2359"/>
                <a:gd name="T20" fmla="*/ 324 w 400"/>
                <a:gd name="T21" fmla="*/ 1423 h 2359"/>
                <a:gd name="T22" fmla="*/ 300 w 400"/>
                <a:gd name="T23" fmla="*/ 1554 h 2359"/>
                <a:gd name="T24" fmla="*/ 270 w 400"/>
                <a:gd name="T25" fmla="*/ 1686 h 2359"/>
                <a:gd name="T26" fmla="*/ 234 w 400"/>
                <a:gd name="T27" fmla="*/ 1821 h 2359"/>
                <a:gd name="T28" fmla="*/ 192 w 400"/>
                <a:gd name="T29" fmla="*/ 1954 h 2359"/>
                <a:gd name="T30" fmla="*/ 147 w 400"/>
                <a:gd name="T31" fmla="*/ 2091 h 2359"/>
                <a:gd name="T32" fmla="*/ 96 w 400"/>
                <a:gd name="T33" fmla="*/ 2229 h 2359"/>
                <a:gd name="T34" fmla="*/ 0 w 400"/>
                <a:gd name="T35" fmla="*/ 2359 h 2359"/>
                <a:gd name="T36" fmla="*/ 123 w 400"/>
                <a:gd name="T37" fmla="*/ 2256 h 2359"/>
                <a:gd name="T38" fmla="*/ 182 w 400"/>
                <a:gd name="T39" fmla="*/ 2109 h 2359"/>
                <a:gd name="T40" fmla="*/ 234 w 400"/>
                <a:gd name="T41" fmla="*/ 1971 h 2359"/>
                <a:gd name="T42" fmla="*/ 280 w 400"/>
                <a:gd name="T43" fmla="*/ 1836 h 2359"/>
                <a:gd name="T44" fmla="*/ 320 w 400"/>
                <a:gd name="T45" fmla="*/ 1706 h 2359"/>
                <a:gd name="T46" fmla="*/ 351 w 400"/>
                <a:gd name="T47" fmla="*/ 1578 h 2359"/>
                <a:gd name="T48" fmla="*/ 376 w 400"/>
                <a:gd name="T49" fmla="*/ 1451 h 2359"/>
                <a:gd name="T50" fmla="*/ 391 w 400"/>
                <a:gd name="T51" fmla="*/ 1325 h 2359"/>
                <a:gd name="T52" fmla="*/ 400 w 400"/>
                <a:gd name="T53" fmla="*/ 1199 h 2359"/>
                <a:gd name="T54" fmla="*/ 398 w 400"/>
                <a:gd name="T55" fmla="*/ 1069 h 2359"/>
                <a:gd name="T56" fmla="*/ 390 w 400"/>
                <a:gd name="T57" fmla="*/ 937 h 2359"/>
                <a:gd name="T58" fmla="*/ 369 w 400"/>
                <a:gd name="T59" fmla="*/ 799 h 2359"/>
                <a:gd name="T60" fmla="*/ 341 w 400"/>
                <a:gd name="T61" fmla="*/ 656 h 2359"/>
                <a:gd name="T62" fmla="*/ 302 w 400"/>
                <a:gd name="T63" fmla="*/ 505 h 2359"/>
                <a:gd name="T64" fmla="*/ 253 w 400"/>
                <a:gd name="T65" fmla="*/ 347 h 2359"/>
                <a:gd name="T66" fmla="*/ 194 w 400"/>
                <a:gd name="T67" fmla="*/ 178 h 2359"/>
                <a:gd name="T68" fmla="*/ 123 w 400"/>
                <a:gd name="T69" fmla="*/ 0 h 2359"/>
                <a:gd name="T70" fmla="*/ 0 w 400"/>
                <a:gd name="T71" fmla="*/ 141 h 2359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400"/>
                <a:gd name="T109" fmla="*/ 0 h 2359"/>
                <a:gd name="T110" fmla="*/ 400 w 400"/>
                <a:gd name="T111" fmla="*/ 2359 h 2359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400" h="2359">
                  <a:moveTo>
                    <a:pt x="0" y="141"/>
                  </a:moveTo>
                  <a:lnTo>
                    <a:pt x="89" y="269"/>
                  </a:lnTo>
                  <a:lnTo>
                    <a:pt x="162" y="398"/>
                  </a:lnTo>
                  <a:lnTo>
                    <a:pt x="223" y="524"/>
                  </a:lnTo>
                  <a:lnTo>
                    <a:pt x="270" y="652"/>
                  </a:lnTo>
                  <a:lnTo>
                    <a:pt x="305" y="780"/>
                  </a:lnTo>
                  <a:lnTo>
                    <a:pt x="329" y="907"/>
                  </a:lnTo>
                  <a:lnTo>
                    <a:pt x="342" y="1035"/>
                  </a:lnTo>
                  <a:lnTo>
                    <a:pt x="344" y="1165"/>
                  </a:lnTo>
                  <a:lnTo>
                    <a:pt x="339" y="1293"/>
                  </a:lnTo>
                  <a:lnTo>
                    <a:pt x="324" y="1423"/>
                  </a:lnTo>
                  <a:lnTo>
                    <a:pt x="300" y="1554"/>
                  </a:lnTo>
                  <a:lnTo>
                    <a:pt x="270" y="1686"/>
                  </a:lnTo>
                  <a:lnTo>
                    <a:pt x="234" y="1821"/>
                  </a:lnTo>
                  <a:lnTo>
                    <a:pt x="192" y="1954"/>
                  </a:lnTo>
                  <a:lnTo>
                    <a:pt x="147" y="2091"/>
                  </a:lnTo>
                  <a:lnTo>
                    <a:pt x="96" y="2229"/>
                  </a:lnTo>
                  <a:lnTo>
                    <a:pt x="0" y="2359"/>
                  </a:lnTo>
                  <a:lnTo>
                    <a:pt x="123" y="2256"/>
                  </a:lnTo>
                  <a:lnTo>
                    <a:pt x="182" y="2109"/>
                  </a:lnTo>
                  <a:lnTo>
                    <a:pt x="234" y="1971"/>
                  </a:lnTo>
                  <a:lnTo>
                    <a:pt x="280" y="1836"/>
                  </a:lnTo>
                  <a:lnTo>
                    <a:pt x="320" y="1706"/>
                  </a:lnTo>
                  <a:lnTo>
                    <a:pt x="351" y="1578"/>
                  </a:lnTo>
                  <a:lnTo>
                    <a:pt x="376" y="1451"/>
                  </a:lnTo>
                  <a:lnTo>
                    <a:pt x="391" y="1325"/>
                  </a:lnTo>
                  <a:lnTo>
                    <a:pt x="400" y="1199"/>
                  </a:lnTo>
                  <a:lnTo>
                    <a:pt x="398" y="1069"/>
                  </a:lnTo>
                  <a:lnTo>
                    <a:pt x="390" y="937"/>
                  </a:lnTo>
                  <a:lnTo>
                    <a:pt x="369" y="799"/>
                  </a:lnTo>
                  <a:lnTo>
                    <a:pt x="341" y="656"/>
                  </a:lnTo>
                  <a:lnTo>
                    <a:pt x="302" y="505"/>
                  </a:lnTo>
                  <a:lnTo>
                    <a:pt x="253" y="347"/>
                  </a:lnTo>
                  <a:lnTo>
                    <a:pt x="194" y="178"/>
                  </a:lnTo>
                  <a:lnTo>
                    <a:pt x="123" y="0"/>
                  </a:lnTo>
                  <a:lnTo>
                    <a:pt x="0" y="141"/>
                  </a:lnTo>
                  <a:close/>
                </a:path>
              </a:pathLst>
            </a:custGeom>
            <a:solidFill>
              <a:srgbClr val="333D5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8963" name="Freeform 25"/>
            <p:cNvSpPr>
              <a:spLocks/>
            </p:cNvSpPr>
            <p:nvPr/>
          </p:nvSpPr>
          <p:spPr bwMode="auto">
            <a:xfrm>
              <a:off x="4206876" y="2478088"/>
              <a:ext cx="258763" cy="1749425"/>
            </a:xfrm>
            <a:custGeom>
              <a:avLst/>
              <a:gdLst>
                <a:gd name="T0" fmla="*/ 0 w 325"/>
                <a:gd name="T1" fmla="*/ 123 h 2204"/>
                <a:gd name="T2" fmla="*/ 72 w 325"/>
                <a:gd name="T3" fmla="*/ 255 h 2204"/>
                <a:gd name="T4" fmla="*/ 135 w 325"/>
                <a:gd name="T5" fmla="*/ 385 h 2204"/>
                <a:gd name="T6" fmla="*/ 185 w 325"/>
                <a:gd name="T7" fmla="*/ 511 h 2204"/>
                <a:gd name="T8" fmla="*/ 224 w 325"/>
                <a:gd name="T9" fmla="*/ 638 h 2204"/>
                <a:gd name="T10" fmla="*/ 254 w 325"/>
                <a:gd name="T11" fmla="*/ 763 h 2204"/>
                <a:gd name="T12" fmla="*/ 275 w 325"/>
                <a:gd name="T13" fmla="*/ 886 h 2204"/>
                <a:gd name="T14" fmla="*/ 285 w 325"/>
                <a:gd name="T15" fmla="*/ 1009 h 2204"/>
                <a:gd name="T16" fmla="*/ 288 w 325"/>
                <a:gd name="T17" fmla="*/ 1130 h 2204"/>
                <a:gd name="T18" fmla="*/ 283 w 325"/>
                <a:gd name="T19" fmla="*/ 1253 h 2204"/>
                <a:gd name="T20" fmla="*/ 270 w 325"/>
                <a:gd name="T21" fmla="*/ 1376 h 2204"/>
                <a:gd name="T22" fmla="*/ 249 w 325"/>
                <a:gd name="T23" fmla="*/ 1500 h 2204"/>
                <a:gd name="T24" fmla="*/ 222 w 325"/>
                <a:gd name="T25" fmla="*/ 1624 h 2204"/>
                <a:gd name="T26" fmla="*/ 190 w 325"/>
                <a:gd name="T27" fmla="*/ 1751 h 2204"/>
                <a:gd name="T28" fmla="*/ 151 w 325"/>
                <a:gd name="T29" fmla="*/ 1879 h 2204"/>
                <a:gd name="T30" fmla="*/ 108 w 325"/>
                <a:gd name="T31" fmla="*/ 2009 h 2204"/>
                <a:gd name="T32" fmla="*/ 60 w 325"/>
                <a:gd name="T33" fmla="*/ 2140 h 2204"/>
                <a:gd name="T34" fmla="*/ 42 w 325"/>
                <a:gd name="T35" fmla="*/ 2204 h 2204"/>
                <a:gd name="T36" fmla="*/ 86 w 325"/>
                <a:gd name="T37" fmla="*/ 2164 h 2204"/>
                <a:gd name="T38" fmla="*/ 136 w 325"/>
                <a:gd name="T39" fmla="*/ 2034 h 2204"/>
                <a:gd name="T40" fmla="*/ 182 w 325"/>
                <a:gd name="T41" fmla="*/ 1908 h 2204"/>
                <a:gd name="T42" fmla="*/ 221 w 325"/>
                <a:gd name="T43" fmla="*/ 1786 h 2204"/>
                <a:gd name="T44" fmla="*/ 254 w 325"/>
                <a:gd name="T45" fmla="*/ 1666 h 2204"/>
                <a:gd name="T46" fmla="*/ 281 w 325"/>
                <a:gd name="T47" fmla="*/ 1547 h 2204"/>
                <a:gd name="T48" fmla="*/ 303 w 325"/>
                <a:gd name="T49" fmla="*/ 1429 h 2204"/>
                <a:gd name="T50" fmla="*/ 318 w 325"/>
                <a:gd name="T51" fmla="*/ 1311 h 2204"/>
                <a:gd name="T52" fmla="*/ 325 w 325"/>
                <a:gd name="T53" fmla="*/ 1189 h 2204"/>
                <a:gd name="T54" fmla="*/ 325 w 325"/>
                <a:gd name="T55" fmla="*/ 1064 h 2204"/>
                <a:gd name="T56" fmla="*/ 317 w 325"/>
                <a:gd name="T57" fmla="*/ 935 h 2204"/>
                <a:gd name="T58" fmla="*/ 300 w 325"/>
                <a:gd name="T59" fmla="*/ 800 h 2204"/>
                <a:gd name="T60" fmla="*/ 276 w 325"/>
                <a:gd name="T61" fmla="*/ 658 h 2204"/>
                <a:gd name="T62" fmla="*/ 243 w 325"/>
                <a:gd name="T63" fmla="*/ 510 h 2204"/>
                <a:gd name="T64" fmla="*/ 199 w 325"/>
                <a:gd name="T65" fmla="*/ 351 h 2204"/>
                <a:gd name="T66" fmla="*/ 148 w 325"/>
                <a:gd name="T67" fmla="*/ 181 h 2204"/>
                <a:gd name="T68" fmla="*/ 86 w 325"/>
                <a:gd name="T69" fmla="*/ 0 h 2204"/>
                <a:gd name="T70" fmla="*/ 0 w 325"/>
                <a:gd name="T71" fmla="*/ 123 h 2204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325"/>
                <a:gd name="T109" fmla="*/ 0 h 2204"/>
                <a:gd name="T110" fmla="*/ 325 w 325"/>
                <a:gd name="T111" fmla="*/ 2204 h 2204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325" h="2204">
                  <a:moveTo>
                    <a:pt x="0" y="123"/>
                  </a:moveTo>
                  <a:lnTo>
                    <a:pt x="72" y="255"/>
                  </a:lnTo>
                  <a:lnTo>
                    <a:pt x="135" y="385"/>
                  </a:lnTo>
                  <a:lnTo>
                    <a:pt x="185" y="511"/>
                  </a:lnTo>
                  <a:lnTo>
                    <a:pt x="224" y="638"/>
                  </a:lnTo>
                  <a:lnTo>
                    <a:pt x="254" y="763"/>
                  </a:lnTo>
                  <a:lnTo>
                    <a:pt x="275" y="886"/>
                  </a:lnTo>
                  <a:lnTo>
                    <a:pt x="285" y="1009"/>
                  </a:lnTo>
                  <a:lnTo>
                    <a:pt x="288" y="1130"/>
                  </a:lnTo>
                  <a:lnTo>
                    <a:pt x="283" y="1253"/>
                  </a:lnTo>
                  <a:lnTo>
                    <a:pt x="270" y="1376"/>
                  </a:lnTo>
                  <a:lnTo>
                    <a:pt x="249" y="1500"/>
                  </a:lnTo>
                  <a:lnTo>
                    <a:pt x="222" y="1624"/>
                  </a:lnTo>
                  <a:lnTo>
                    <a:pt x="190" y="1751"/>
                  </a:lnTo>
                  <a:lnTo>
                    <a:pt x="151" y="1879"/>
                  </a:lnTo>
                  <a:lnTo>
                    <a:pt x="108" y="2009"/>
                  </a:lnTo>
                  <a:lnTo>
                    <a:pt x="60" y="2140"/>
                  </a:lnTo>
                  <a:lnTo>
                    <a:pt x="42" y="2204"/>
                  </a:lnTo>
                  <a:lnTo>
                    <a:pt x="86" y="2164"/>
                  </a:lnTo>
                  <a:lnTo>
                    <a:pt x="136" y="2034"/>
                  </a:lnTo>
                  <a:lnTo>
                    <a:pt x="182" y="1908"/>
                  </a:lnTo>
                  <a:lnTo>
                    <a:pt x="221" y="1786"/>
                  </a:lnTo>
                  <a:lnTo>
                    <a:pt x="254" y="1666"/>
                  </a:lnTo>
                  <a:lnTo>
                    <a:pt x="281" y="1547"/>
                  </a:lnTo>
                  <a:lnTo>
                    <a:pt x="303" y="1429"/>
                  </a:lnTo>
                  <a:lnTo>
                    <a:pt x="318" y="1311"/>
                  </a:lnTo>
                  <a:lnTo>
                    <a:pt x="325" y="1189"/>
                  </a:lnTo>
                  <a:lnTo>
                    <a:pt x="325" y="1064"/>
                  </a:lnTo>
                  <a:lnTo>
                    <a:pt x="317" y="935"/>
                  </a:lnTo>
                  <a:lnTo>
                    <a:pt x="300" y="800"/>
                  </a:lnTo>
                  <a:lnTo>
                    <a:pt x="276" y="658"/>
                  </a:lnTo>
                  <a:lnTo>
                    <a:pt x="243" y="510"/>
                  </a:lnTo>
                  <a:lnTo>
                    <a:pt x="199" y="351"/>
                  </a:lnTo>
                  <a:lnTo>
                    <a:pt x="148" y="181"/>
                  </a:lnTo>
                  <a:lnTo>
                    <a:pt x="86" y="0"/>
                  </a:lnTo>
                  <a:lnTo>
                    <a:pt x="0" y="123"/>
                  </a:lnTo>
                  <a:close/>
                </a:path>
              </a:pathLst>
            </a:custGeom>
            <a:solidFill>
              <a:srgbClr val="333D5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8964" name="Freeform 26"/>
            <p:cNvSpPr>
              <a:spLocks/>
            </p:cNvSpPr>
            <p:nvPr/>
          </p:nvSpPr>
          <p:spPr bwMode="auto">
            <a:xfrm>
              <a:off x="4308476" y="2416175"/>
              <a:ext cx="238125" cy="1751013"/>
            </a:xfrm>
            <a:custGeom>
              <a:avLst/>
              <a:gdLst>
                <a:gd name="T0" fmla="*/ 0 w 300"/>
                <a:gd name="T1" fmla="*/ 109 h 2206"/>
                <a:gd name="T2" fmla="*/ 61 w 300"/>
                <a:gd name="T3" fmla="*/ 239 h 2206"/>
                <a:gd name="T4" fmla="*/ 113 w 300"/>
                <a:gd name="T5" fmla="*/ 367 h 2206"/>
                <a:gd name="T6" fmla="*/ 157 w 300"/>
                <a:gd name="T7" fmla="*/ 494 h 2206"/>
                <a:gd name="T8" fmla="*/ 194 w 300"/>
                <a:gd name="T9" fmla="*/ 620 h 2206"/>
                <a:gd name="T10" fmla="*/ 223 w 300"/>
                <a:gd name="T11" fmla="*/ 745 h 2206"/>
                <a:gd name="T12" fmla="*/ 244 w 300"/>
                <a:gd name="T13" fmla="*/ 870 h 2206"/>
                <a:gd name="T14" fmla="*/ 260 w 300"/>
                <a:gd name="T15" fmla="*/ 995 h 2206"/>
                <a:gd name="T16" fmla="*/ 266 w 300"/>
                <a:gd name="T17" fmla="*/ 1120 h 2206"/>
                <a:gd name="T18" fmla="*/ 266 w 300"/>
                <a:gd name="T19" fmla="*/ 1243 h 2206"/>
                <a:gd name="T20" fmla="*/ 258 w 300"/>
                <a:gd name="T21" fmla="*/ 1367 h 2206"/>
                <a:gd name="T22" fmla="*/ 244 w 300"/>
                <a:gd name="T23" fmla="*/ 1494 h 2206"/>
                <a:gd name="T24" fmla="*/ 223 w 300"/>
                <a:gd name="T25" fmla="*/ 1620 h 2206"/>
                <a:gd name="T26" fmla="*/ 196 w 300"/>
                <a:gd name="T27" fmla="*/ 1749 h 2206"/>
                <a:gd name="T28" fmla="*/ 162 w 300"/>
                <a:gd name="T29" fmla="*/ 1877 h 2206"/>
                <a:gd name="T30" fmla="*/ 121 w 300"/>
                <a:gd name="T31" fmla="*/ 2007 h 2206"/>
                <a:gd name="T32" fmla="*/ 74 w 300"/>
                <a:gd name="T33" fmla="*/ 2140 h 2206"/>
                <a:gd name="T34" fmla="*/ 55 w 300"/>
                <a:gd name="T35" fmla="*/ 2206 h 2206"/>
                <a:gd name="T36" fmla="*/ 98 w 300"/>
                <a:gd name="T37" fmla="*/ 2165 h 2206"/>
                <a:gd name="T38" fmla="*/ 140 w 300"/>
                <a:gd name="T39" fmla="*/ 2034 h 2206"/>
                <a:gd name="T40" fmla="*/ 179 w 300"/>
                <a:gd name="T41" fmla="*/ 1909 h 2206"/>
                <a:gd name="T42" fmla="*/ 212 w 300"/>
                <a:gd name="T43" fmla="*/ 1786 h 2206"/>
                <a:gd name="T44" fmla="*/ 241 w 300"/>
                <a:gd name="T45" fmla="*/ 1666 h 2206"/>
                <a:gd name="T46" fmla="*/ 265 w 300"/>
                <a:gd name="T47" fmla="*/ 1548 h 2206"/>
                <a:gd name="T48" fmla="*/ 282 w 300"/>
                <a:gd name="T49" fmla="*/ 1430 h 2206"/>
                <a:gd name="T50" fmla="*/ 293 w 300"/>
                <a:gd name="T51" fmla="*/ 1310 h 2206"/>
                <a:gd name="T52" fmla="*/ 300 w 300"/>
                <a:gd name="T53" fmla="*/ 1189 h 2206"/>
                <a:gd name="T54" fmla="*/ 298 w 300"/>
                <a:gd name="T55" fmla="*/ 1064 h 2206"/>
                <a:gd name="T56" fmla="*/ 292 w 300"/>
                <a:gd name="T57" fmla="*/ 934 h 2206"/>
                <a:gd name="T58" fmla="*/ 278 w 300"/>
                <a:gd name="T59" fmla="*/ 799 h 2206"/>
                <a:gd name="T60" fmla="*/ 256 w 300"/>
                <a:gd name="T61" fmla="*/ 657 h 2206"/>
                <a:gd name="T62" fmla="*/ 229 w 300"/>
                <a:gd name="T63" fmla="*/ 509 h 2206"/>
                <a:gd name="T64" fmla="*/ 192 w 300"/>
                <a:gd name="T65" fmla="*/ 351 h 2206"/>
                <a:gd name="T66" fmla="*/ 150 w 300"/>
                <a:gd name="T67" fmla="*/ 180 h 2206"/>
                <a:gd name="T68" fmla="*/ 98 w 300"/>
                <a:gd name="T69" fmla="*/ 0 h 2206"/>
                <a:gd name="T70" fmla="*/ 0 w 300"/>
                <a:gd name="T71" fmla="*/ 109 h 220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300"/>
                <a:gd name="T109" fmla="*/ 0 h 2206"/>
                <a:gd name="T110" fmla="*/ 300 w 300"/>
                <a:gd name="T111" fmla="*/ 2206 h 220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300" h="2206">
                  <a:moveTo>
                    <a:pt x="0" y="109"/>
                  </a:moveTo>
                  <a:lnTo>
                    <a:pt x="61" y="239"/>
                  </a:lnTo>
                  <a:lnTo>
                    <a:pt x="113" y="367"/>
                  </a:lnTo>
                  <a:lnTo>
                    <a:pt x="157" y="494"/>
                  </a:lnTo>
                  <a:lnTo>
                    <a:pt x="194" y="620"/>
                  </a:lnTo>
                  <a:lnTo>
                    <a:pt x="223" y="745"/>
                  </a:lnTo>
                  <a:lnTo>
                    <a:pt x="244" y="870"/>
                  </a:lnTo>
                  <a:lnTo>
                    <a:pt x="260" y="995"/>
                  </a:lnTo>
                  <a:lnTo>
                    <a:pt x="266" y="1120"/>
                  </a:lnTo>
                  <a:lnTo>
                    <a:pt x="266" y="1243"/>
                  </a:lnTo>
                  <a:lnTo>
                    <a:pt x="258" y="1367"/>
                  </a:lnTo>
                  <a:lnTo>
                    <a:pt x="244" y="1494"/>
                  </a:lnTo>
                  <a:lnTo>
                    <a:pt x="223" y="1620"/>
                  </a:lnTo>
                  <a:lnTo>
                    <a:pt x="196" y="1749"/>
                  </a:lnTo>
                  <a:lnTo>
                    <a:pt x="162" y="1877"/>
                  </a:lnTo>
                  <a:lnTo>
                    <a:pt x="121" y="2007"/>
                  </a:lnTo>
                  <a:lnTo>
                    <a:pt x="74" y="2140"/>
                  </a:lnTo>
                  <a:lnTo>
                    <a:pt x="55" y="2206"/>
                  </a:lnTo>
                  <a:lnTo>
                    <a:pt x="98" y="2165"/>
                  </a:lnTo>
                  <a:lnTo>
                    <a:pt x="140" y="2034"/>
                  </a:lnTo>
                  <a:lnTo>
                    <a:pt x="179" y="1909"/>
                  </a:lnTo>
                  <a:lnTo>
                    <a:pt x="212" y="1786"/>
                  </a:lnTo>
                  <a:lnTo>
                    <a:pt x="241" y="1666"/>
                  </a:lnTo>
                  <a:lnTo>
                    <a:pt x="265" y="1548"/>
                  </a:lnTo>
                  <a:lnTo>
                    <a:pt x="282" y="1430"/>
                  </a:lnTo>
                  <a:lnTo>
                    <a:pt x="293" y="1310"/>
                  </a:lnTo>
                  <a:lnTo>
                    <a:pt x="300" y="1189"/>
                  </a:lnTo>
                  <a:lnTo>
                    <a:pt x="298" y="1064"/>
                  </a:lnTo>
                  <a:lnTo>
                    <a:pt x="292" y="934"/>
                  </a:lnTo>
                  <a:lnTo>
                    <a:pt x="278" y="799"/>
                  </a:lnTo>
                  <a:lnTo>
                    <a:pt x="256" y="657"/>
                  </a:lnTo>
                  <a:lnTo>
                    <a:pt x="229" y="509"/>
                  </a:lnTo>
                  <a:lnTo>
                    <a:pt x="192" y="351"/>
                  </a:lnTo>
                  <a:lnTo>
                    <a:pt x="150" y="180"/>
                  </a:lnTo>
                  <a:lnTo>
                    <a:pt x="98" y="0"/>
                  </a:lnTo>
                  <a:lnTo>
                    <a:pt x="0" y="109"/>
                  </a:lnTo>
                  <a:close/>
                </a:path>
              </a:pathLst>
            </a:custGeom>
            <a:solidFill>
              <a:srgbClr val="333D5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8965" name="Freeform 27"/>
            <p:cNvSpPr>
              <a:spLocks/>
            </p:cNvSpPr>
            <p:nvPr/>
          </p:nvSpPr>
          <p:spPr bwMode="auto">
            <a:xfrm>
              <a:off x="4389438" y="2363788"/>
              <a:ext cx="230188" cy="1751013"/>
            </a:xfrm>
            <a:custGeom>
              <a:avLst/>
              <a:gdLst>
                <a:gd name="T0" fmla="*/ 0 w 288"/>
                <a:gd name="T1" fmla="*/ 111 h 2206"/>
                <a:gd name="T2" fmla="*/ 60 w 288"/>
                <a:gd name="T3" fmla="*/ 241 h 2206"/>
                <a:gd name="T4" fmla="*/ 113 w 288"/>
                <a:gd name="T5" fmla="*/ 369 h 2206"/>
                <a:gd name="T6" fmla="*/ 157 w 288"/>
                <a:gd name="T7" fmla="*/ 496 h 2206"/>
                <a:gd name="T8" fmla="*/ 194 w 288"/>
                <a:gd name="T9" fmla="*/ 622 h 2206"/>
                <a:gd name="T10" fmla="*/ 222 w 288"/>
                <a:gd name="T11" fmla="*/ 747 h 2206"/>
                <a:gd name="T12" fmla="*/ 244 w 288"/>
                <a:gd name="T13" fmla="*/ 872 h 2206"/>
                <a:gd name="T14" fmla="*/ 260 w 288"/>
                <a:gd name="T15" fmla="*/ 997 h 2206"/>
                <a:gd name="T16" fmla="*/ 266 w 288"/>
                <a:gd name="T17" fmla="*/ 1120 h 2206"/>
                <a:gd name="T18" fmla="*/ 265 w 288"/>
                <a:gd name="T19" fmla="*/ 1245 h 2206"/>
                <a:gd name="T20" fmla="*/ 258 w 288"/>
                <a:gd name="T21" fmla="*/ 1369 h 2206"/>
                <a:gd name="T22" fmla="*/ 244 w 288"/>
                <a:gd name="T23" fmla="*/ 1496 h 2206"/>
                <a:gd name="T24" fmla="*/ 222 w 288"/>
                <a:gd name="T25" fmla="*/ 1622 h 2206"/>
                <a:gd name="T26" fmla="*/ 195 w 288"/>
                <a:gd name="T27" fmla="*/ 1749 h 2206"/>
                <a:gd name="T28" fmla="*/ 160 w 288"/>
                <a:gd name="T29" fmla="*/ 1879 h 2206"/>
                <a:gd name="T30" fmla="*/ 120 w 288"/>
                <a:gd name="T31" fmla="*/ 2008 h 2206"/>
                <a:gd name="T32" fmla="*/ 72 w 288"/>
                <a:gd name="T33" fmla="*/ 2142 h 2206"/>
                <a:gd name="T34" fmla="*/ 55 w 288"/>
                <a:gd name="T35" fmla="*/ 2206 h 2206"/>
                <a:gd name="T36" fmla="*/ 98 w 288"/>
                <a:gd name="T37" fmla="*/ 2165 h 2206"/>
                <a:gd name="T38" fmla="*/ 136 w 288"/>
                <a:gd name="T39" fmla="*/ 2056 h 2206"/>
                <a:gd name="T40" fmla="*/ 170 w 288"/>
                <a:gd name="T41" fmla="*/ 1948 h 2206"/>
                <a:gd name="T42" fmla="*/ 202 w 288"/>
                <a:gd name="T43" fmla="*/ 1838 h 2206"/>
                <a:gd name="T44" fmla="*/ 228 w 288"/>
                <a:gd name="T45" fmla="*/ 1727 h 2206"/>
                <a:gd name="T46" fmla="*/ 251 w 288"/>
                <a:gd name="T47" fmla="*/ 1614 h 2206"/>
                <a:gd name="T48" fmla="*/ 268 w 288"/>
                <a:gd name="T49" fmla="*/ 1497 h 2206"/>
                <a:gd name="T50" fmla="*/ 280 w 288"/>
                <a:gd name="T51" fmla="*/ 1378 h 2206"/>
                <a:gd name="T52" fmla="*/ 287 w 288"/>
                <a:gd name="T53" fmla="*/ 1253 h 2206"/>
                <a:gd name="T54" fmla="*/ 288 w 288"/>
                <a:gd name="T55" fmla="*/ 1123 h 2206"/>
                <a:gd name="T56" fmla="*/ 283 w 288"/>
                <a:gd name="T57" fmla="*/ 987 h 2206"/>
                <a:gd name="T58" fmla="*/ 271 w 288"/>
                <a:gd name="T59" fmla="*/ 845 h 2206"/>
                <a:gd name="T60" fmla="*/ 254 w 288"/>
                <a:gd name="T61" fmla="*/ 693 h 2206"/>
                <a:gd name="T62" fmla="*/ 229 w 288"/>
                <a:gd name="T63" fmla="*/ 535 h 2206"/>
                <a:gd name="T64" fmla="*/ 197 w 288"/>
                <a:gd name="T65" fmla="*/ 368 h 2206"/>
                <a:gd name="T66" fmla="*/ 158 w 288"/>
                <a:gd name="T67" fmla="*/ 189 h 2206"/>
                <a:gd name="T68" fmla="*/ 111 w 288"/>
                <a:gd name="T69" fmla="*/ 0 h 2206"/>
                <a:gd name="T70" fmla="*/ 0 w 288"/>
                <a:gd name="T71" fmla="*/ 111 h 220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288"/>
                <a:gd name="T109" fmla="*/ 0 h 2206"/>
                <a:gd name="T110" fmla="*/ 288 w 288"/>
                <a:gd name="T111" fmla="*/ 2206 h 220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288" h="2206">
                  <a:moveTo>
                    <a:pt x="0" y="111"/>
                  </a:moveTo>
                  <a:lnTo>
                    <a:pt x="60" y="241"/>
                  </a:lnTo>
                  <a:lnTo>
                    <a:pt x="113" y="369"/>
                  </a:lnTo>
                  <a:lnTo>
                    <a:pt x="157" y="496"/>
                  </a:lnTo>
                  <a:lnTo>
                    <a:pt x="194" y="622"/>
                  </a:lnTo>
                  <a:lnTo>
                    <a:pt x="222" y="747"/>
                  </a:lnTo>
                  <a:lnTo>
                    <a:pt x="244" y="872"/>
                  </a:lnTo>
                  <a:lnTo>
                    <a:pt x="260" y="997"/>
                  </a:lnTo>
                  <a:lnTo>
                    <a:pt x="266" y="1120"/>
                  </a:lnTo>
                  <a:lnTo>
                    <a:pt x="265" y="1245"/>
                  </a:lnTo>
                  <a:lnTo>
                    <a:pt x="258" y="1369"/>
                  </a:lnTo>
                  <a:lnTo>
                    <a:pt x="244" y="1496"/>
                  </a:lnTo>
                  <a:lnTo>
                    <a:pt x="222" y="1622"/>
                  </a:lnTo>
                  <a:lnTo>
                    <a:pt x="195" y="1749"/>
                  </a:lnTo>
                  <a:lnTo>
                    <a:pt x="160" y="1879"/>
                  </a:lnTo>
                  <a:lnTo>
                    <a:pt x="120" y="2008"/>
                  </a:lnTo>
                  <a:lnTo>
                    <a:pt x="72" y="2142"/>
                  </a:lnTo>
                  <a:lnTo>
                    <a:pt x="55" y="2206"/>
                  </a:lnTo>
                  <a:lnTo>
                    <a:pt x="98" y="2165"/>
                  </a:lnTo>
                  <a:lnTo>
                    <a:pt x="136" y="2056"/>
                  </a:lnTo>
                  <a:lnTo>
                    <a:pt x="170" y="1948"/>
                  </a:lnTo>
                  <a:lnTo>
                    <a:pt x="202" y="1838"/>
                  </a:lnTo>
                  <a:lnTo>
                    <a:pt x="228" y="1727"/>
                  </a:lnTo>
                  <a:lnTo>
                    <a:pt x="251" y="1614"/>
                  </a:lnTo>
                  <a:lnTo>
                    <a:pt x="268" y="1497"/>
                  </a:lnTo>
                  <a:lnTo>
                    <a:pt x="280" y="1378"/>
                  </a:lnTo>
                  <a:lnTo>
                    <a:pt x="287" y="1253"/>
                  </a:lnTo>
                  <a:lnTo>
                    <a:pt x="288" y="1123"/>
                  </a:lnTo>
                  <a:lnTo>
                    <a:pt x="283" y="987"/>
                  </a:lnTo>
                  <a:lnTo>
                    <a:pt x="271" y="845"/>
                  </a:lnTo>
                  <a:lnTo>
                    <a:pt x="254" y="693"/>
                  </a:lnTo>
                  <a:lnTo>
                    <a:pt x="229" y="535"/>
                  </a:lnTo>
                  <a:lnTo>
                    <a:pt x="197" y="368"/>
                  </a:lnTo>
                  <a:lnTo>
                    <a:pt x="158" y="189"/>
                  </a:lnTo>
                  <a:lnTo>
                    <a:pt x="111" y="0"/>
                  </a:lnTo>
                  <a:lnTo>
                    <a:pt x="0" y="111"/>
                  </a:lnTo>
                  <a:close/>
                </a:path>
              </a:pathLst>
            </a:custGeom>
            <a:solidFill>
              <a:srgbClr val="333D5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8966" name="Freeform 28"/>
            <p:cNvSpPr>
              <a:spLocks/>
            </p:cNvSpPr>
            <p:nvPr/>
          </p:nvSpPr>
          <p:spPr bwMode="auto">
            <a:xfrm>
              <a:off x="3997326" y="2598738"/>
              <a:ext cx="323850" cy="1873250"/>
            </a:xfrm>
            <a:custGeom>
              <a:avLst/>
              <a:gdLst>
                <a:gd name="T0" fmla="*/ 26 w 409"/>
                <a:gd name="T1" fmla="*/ 104 h 2359"/>
                <a:gd name="T2" fmla="*/ 110 w 409"/>
                <a:gd name="T3" fmla="*/ 234 h 2359"/>
                <a:gd name="T4" fmla="*/ 181 w 409"/>
                <a:gd name="T5" fmla="*/ 366 h 2359"/>
                <a:gd name="T6" fmla="*/ 238 w 409"/>
                <a:gd name="T7" fmla="*/ 496 h 2359"/>
                <a:gd name="T8" fmla="*/ 282 w 409"/>
                <a:gd name="T9" fmla="*/ 625 h 2359"/>
                <a:gd name="T10" fmla="*/ 316 w 409"/>
                <a:gd name="T11" fmla="*/ 757 h 2359"/>
                <a:gd name="T12" fmla="*/ 338 w 409"/>
                <a:gd name="T13" fmla="*/ 887 h 2359"/>
                <a:gd name="T14" fmla="*/ 350 w 409"/>
                <a:gd name="T15" fmla="*/ 1018 h 2359"/>
                <a:gd name="T16" fmla="*/ 351 w 409"/>
                <a:gd name="T17" fmla="*/ 1150 h 2359"/>
                <a:gd name="T18" fmla="*/ 343 w 409"/>
                <a:gd name="T19" fmla="*/ 1283 h 2359"/>
                <a:gd name="T20" fmla="*/ 328 w 409"/>
                <a:gd name="T21" fmla="*/ 1416 h 2359"/>
                <a:gd name="T22" fmla="*/ 304 w 409"/>
                <a:gd name="T23" fmla="*/ 1550 h 2359"/>
                <a:gd name="T24" fmla="*/ 275 w 409"/>
                <a:gd name="T25" fmla="*/ 1683 h 2359"/>
                <a:gd name="T26" fmla="*/ 238 w 409"/>
                <a:gd name="T27" fmla="*/ 1819 h 2359"/>
                <a:gd name="T28" fmla="*/ 196 w 409"/>
                <a:gd name="T29" fmla="*/ 1954 h 2359"/>
                <a:gd name="T30" fmla="*/ 151 w 409"/>
                <a:gd name="T31" fmla="*/ 2093 h 2359"/>
                <a:gd name="T32" fmla="*/ 100 w 409"/>
                <a:gd name="T33" fmla="*/ 2231 h 2359"/>
                <a:gd name="T34" fmla="*/ 0 w 409"/>
                <a:gd name="T35" fmla="*/ 2359 h 2359"/>
                <a:gd name="T36" fmla="*/ 125 w 409"/>
                <a:gd name="T37" fmla="*/ 2270 h 2359"/>
                <a:gd name="T38" fmla="*/ 184 w 409"/>
                <a:gd name="T39" fmla="*/ 2123 h 2359"/>
                <a:gd name="T40" fmla="*/ 238 w 409"/>
                <a:gd name="T41" fmla="*/ 1983 h 2359"/>
                <a:gd name="T42" fmla="*/ 284 w 409"/>
                <a:gd name="T43" fmla="*/ 1848 h 2359"/>
                <a:gd name="T44" fmla="*/ 324 w 409"/>
                <a:gd name="T45" fmla="*/ 1717 h 2359"/>
                <a:gd name="T46" fmla="*/ 356 w 409"/>
                <a:gd name="T47" fmla="*/ 1588 h 2359"/>
                <a:gd name="T48" fmla="*/ 382 w 409"/>
                <a:gd name="T49" fmla="*/ 1462 h 2359"/>
                <a:gd name="T50" fmla="*/ 399 w 409"/>
                <a:gd name="T51" fmla="*/ 1334 h 2359"/>
                <a:gd name="T52" fmla="*/ 409 w 409"/>
                <a:gd name="T53" fmla="*/ 1206 h 2359"/>
                <a:gd name="T54" fmla="*/ 409 w 409"/>
                <a:gd name="T55" fmla="*/ 1076 h 2359"/>
                <a:gd name="T56" fmla="*/ 400 w 409"/>
                <a:gd name="T57" fmla="*/ 941 h 2359"/>
                <a:gd name="T58" fmla="*/ 382 w 409"/>
                <a:gd name="T59" fmla="*/ 803 h 2359"/>
                <a:gd name="T60" fmla="*/ 355 w 409"/>
                <a:gd name="T61" fmla="*/ 659 h 2359"/>
                <a:gd name="T62" fmla="*/ 316 w 409"/>
                <a:gd name="T63" fmla="*/ 507 h 2359"/>
                <a:gd name="T64" fmla="*/ 267 w 409"/>
                <a:gd name="T65" fmla="*/ 347 h 2359"/>
                <a:gd name="T66" fmla="*/ 208 w 409"/>
                <a:gd name="T67" fmla="*/ 179 h 2359"/>
                <a:gd name="T68" fmla="*/ 137 w 409"/>
                <a:gd name="T69" fmla="*/ 0 h 2359"/>
                <a:gd name="T70" fmla="*/ 26 w 409"/>
                <a:gd name="T71" fmla="*/ 104 h 2359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409"/>
                <a:gd name="T109" fmla="*/ 0 h 2359"/>
                <a:gd name="T110" fmla="*/ 409 w 409"/>
                <a:gd name="T111" fmla="*/ 2359 h 2359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409" h="2359">
                  <a:moveTo>
                    <a:pt x="26" y="104"/>
                  </a:moveTo>
                  <a:lnTo>
                    <a:pt x="110" y="234"/>
                  </a:lnTo>
                  <a:lnTo>
                    <a:pt x="181" y="366"/>
                  </a:lnTo>
                  <a:lnTo>
                    <a:pt x="238" y="496"/>
                  </a:lnTo>
                  <a:lnTo>
                    <a:pt x="282" y="625"/>
                  </a:lnTo>
                  <a:lnTo>
                    <a:pt x="316" y="757"/>
                  </a:lnTo>
                  <a:lnTo>
                    <a:pt x="338" y="887"/>
                  </a:lnTo>
                  <a:lnTo>
                    <a:pt x="350" y="1018"/>
                  </a:lnTo>
                  <a:lnTo>
                    <a:pt x="351" y="1150"/>
                  </a:lnTo>
                  <a:lnTo>
                    <a:pt x="343" y="1283"/>
                  </a:lnTo>
                  <a:lnTo>
                    <a:pt x="328" y="1416"/>
                  </a:lnTo>
                  <a:lnTo>
                    <a:pt x="304" y="1550"/>
                  </a:lnTo>
                  <a:lnTo>
                    <a:pt x="275" y="1683"/>
                  </a:lnTo>
                  <a:lnTo>
                    <a:pt x="238" y="1819"/>
                  </a:lnTo>
                  <a:lnTo>
                    <a:pt x="196" y="1954"/>
                  </a:lnTo>
                  <a:lnTo>
                    <a:pt x="151" y="2093"/>
                  </a:lnTo>
                  <a:lnTo>
                    <a:pt x="100" y="2231"/>
                  </a:lnTo>
                  <a:lnTo>
                    <a:pt x="0" y="2359"/>
                  </a:lnTo>
                  <a:lnTo>
                    <a:pt x="125" y="2270"/>
                  </a:lnTo>
                  <a:lnTo>
                    <a:pt x="184" y="2123"/>
                  </a:lnTo>
                  <a:lnTo>
                    <a:pt x="238" y="1983"/>
                  </a:lnTo>
                  <a:lnTo>
                    <a:pt x="284" y="1848"/>
                  </a:lnTo>
                  <a:lnTo>
                    <a:pt x="324" y="1717"/>
                  </a:lnTo>
                  <a:lnTo>
                    <a:pt x="356" y="1588"/>
                  </a:lnTo>
                  <a:lnTo>
                    <a:pt x="382" y="1462"/>
                  </a:lnTo>
                  <a:lnTo>
                    <a:pt x="399" y="1334"/>
                  </a:lnTo>
                  <a:lnTo>
                    <a:pt x="409" y="1206"/>
                  </a:lnTo>
                  <a:lnTo>
                    <a:pt x="409" y="1076"/>
                  </a:lnTo>
                  <a:lnTo>
                    <a:pt x="400" y="941"/>
                  </a:lnTo>
                  <a:lnTo>
                    <a:pt x="382" y="803"/>
                  </a:lnTo>
                  <a:lnTo>
                    <a:pt x="355" y="659"/>
                  </a:lnTo>
                  <a:lnTo>
                    <a:pt x="316" y="507"/>
                  </a:lnTo>
                  <a:lnTo>
                    <a:pt x="267" y="347"/>
                  </a:lnTo>
                  <a:lnTo>
                    <a:pt x="208" y="179"/>
                  </a:lnTo>
                  <a:lnTo>
                    <a:pt x="137" y="0"/>
                  </a:lnTo>
                  <a:lnTo>
                    <a:pt x="26" y="104"/>
                  </a:lnTo>
                  <a:close/>
                </a:path>
              </a:pathLst>
            </a:custGeom>
            <a:solidFill>
              <a:srgbClr val="00001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8967" name="Freeform 29"/>
            <p:cNvSpPr>
              <a:spLocks/>
            </p:cNvSpPr>
            <p:nvPr/>
          </p:nvSpPr>
          <p:spPr bwMode="auto">
            <a:xfrm>
              <a:off x="4187826" y="2495550"/>
              <a:ext cx="252413" cy="1728788"/>
            </a:xfrm>
            <a:custGeom>
              <a:avLst/>
              <a:gdLst>
                <a:gd name="T0" fmla="*/ 0 w 319"/>
                <a:gd name="T1" fmla="*/ 84 h 2177"/>
                <a:gd name="T2" fmla="*/ 67 w 319"/>
                <a:gd name="T3" fmla="*/ 238 h 2177"/>
                <a:gd name="T4" fmla="*/ 123 w 319"/>
                <a:gd name="T5" fmla="*/ 386 h 2177"/>
                <a:gd name="T6" fmla="*/ 169 w 319"/>
                <a:gd name="T7" fmla="*/ 528 h 2177"/>
                <a:gd name="T8" fmla="*/ 206 w 319"/>
                <a:gd name="T9" fmla="*/ 664 h 2177"/>
                <a:gd name="T10" fmla="*/ 233 w 319"/>
                <a:gd name="T11" fmla="*/ 796 h 2177"/>
                <a:gd name="T12" fmla="*/ 253 w 319"/>
                <a:gd name="T13" fmla="*/ 924 h 2177"/>
                <a:gd name="T14" fmla="*/ 263 w 319"/>
                <a:gd name="T15" fmla="*/ 1049 h 2177"/>
                <a:gd name="T16" fmla="*/ 267 w 319"/>
                <a:gd name="T17" fmla="*/ 1172 h 2177"/>
                <a:gd name="T18" fmla="*/ 261 w 319"/>
                <a:gd name="T19" fmla="*/ 1292 h 2177"/>
                <a:gd name="T20" fmla="*/ 251 w 319"/>
                <a:gd name="T21" fmla="*/ 1411 h 2177"/>
                <a:gd name="T22" fmla="*/ 234 w 319"/>
                <a:gd name="T23" fmla="*/ 1531 h 2177"/>
                <a:gd name="T24" fmla="*/ 211 w 319"/>
                <a:gd name="T25" fmla="*/ 1649 h 2177"/>
                <a:gd name="T26" fmla="*/ 182 w 319"/>
                <a:gd name="T27" fmla="*/ 1769 h 2177"/>
                <a:gd name="T28" fmla="*/ 150 w 319"/>
                <a:gd name="T29" fmla="*/ 1890 h 2177"/>
                <a:gd name="T30" fmla="*/ 113 w 319"/>
                <a:gd name="T31" fmla="*/ 2013 h 2177"/>
                <a:gd name="T32" fmla="*/ 72 w 319"/>
                <a:gd name="T33" fmla="*/ 2140 h 2177"/>
                <a:gd name="T34" fmla="*/ 64 w 319"/>
                <a:gd name="T35" fmla="*/ 2174 h 2177"/>
                <a:gd name="T36" fmla="*/ 72 w 319"/>
                <a:gd name="T37" fmla="*/ 2177 h 2177"/>
                <a:gd name="T38" fmla="*/ 125 w 319"/>
                <a:gd name="T39" fmla="*/ 2054 h 2177"/>
                <a:gd name="T40" fmla="*/ 170 w 319"/>
                <a:gd name="T41" fmla="*/ 1934 h 2177"/>
                <a:gd name="T42" fmla="*/ 211 w 319"/>
                <a:gd name="T43" fmla="*/ 1816 h 2177"/>
                <a:gd name="T44" fmla="*/ 246 w 319"/>
                <a:gd name="T45" fmla="*/ 1701 h 2177"/>
                <a:gd name="T46" fmla="*/ 273 w 319"/>
                <a:gd name="T47" fmla="*/ 1587 h 2177"/>
                <a:gd name="T48" fmla="*/ 295 w 319"/>
                <a:gd name="T49" fmla="*/ 1472 h 2177"/>
                <a:gd name="T50" fmla="*/ 310 w 319"/>
                <a:gd name="T51" fmla="*/ 1354 h 2177"/>
                <a:gd name="T52" fmla="*/ 319 w 319"/>
                <a:gd name="T53" fmla="*/ 1234 h 2177"/>
                <a:gd name="T54" fmla="*/ 319 w 319"/>
                <a:gd name="T55" fmla="*/ 1110 h 2177"/>
                <a:gd name="T56" fmla="*/ 312 w 319"/>
                <a:gd name="T57" fmla="*/ 978 h 2177"/>
                <a:gd name="T58" fmla="*/ 295 w 319"/>
                <a:gd name="T59" fmla="*/ 840 h 2177"/>
                <a:gd name="T60" fmla="*/ 272 w 319"/>
                <a:gd name="T61" fmla="*/ 693 h 2177"/>
                <a:gd name="T62" fmla="*/ 240 w 319"/>
                <a:gd name="T63" fmla="*/ 538 h 2177"/>
                <a:gd name="T64" fmla="*/ 197 w 319"/>
                <a:gd name="T65" fmla="*/ 371 h 2177"/>
                <a:gd name="T66" fmla="*/ 145 w 319"/>
                <a:gd name="T67" fmla="*/ 192 h 2177"/>
                <a:gd name="T68" fmla="*/ 84 w 319"/>
                <a:gd name="T69" fmla="*/ 0 h 2177"/>
                <a:gd name="T70" fmla="*/ 0 w 319"/>
                <a:gd name="T71" fmla="*/ 84 h 2177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319"/>
                <a:gd name="T109" fmla="*/ 0 h 2177"/>
                <a:gd name="T110" fmla="*/ 319 w 319"/>
                <a:gd name="T111" fmla="*/ 2177 h 2177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319" h="2177">
                  <a:moveTo>
                    <a:pt x="0" y="84"/>
                  </a:moveTo>
                  <a:lnTo>
                    <a:pt x="67" y="238"/>
                  </a:lnTo>
                  <a:lnTo>
                    <a:pt x="123" y="386"/>
                  </a:lnTo>
                  <a:lnTo>
                    <a:pt x="169" y="528"/>
                  </a:lnTo>
                  <a:lnTo>
                    <a:pt x="206" y="664"/>
                  </a:lnTo>
                  <a:lnTo>
                    <a:pt x="233" y="796"/>
                  </a:lnTo>
                  <a:lnTo>
                    <a:pt x="253" y="924"/>
                  </a:lnTo>
                  <a:lnTo>
                    <a:pt x="263" y="1049"/>
                  </a:lnTo>
                  <a:lnTo>
                    <a:pt x="267" y="1172"/>
                  </a:lnTo>
                  <a:lnTo>
                    <a:pt x="261" y="1292"/>
                  </a:lnTo>
                  <a:lnTo>
                    <a:pt x="251" y="1411"/>
                  </a:lnTo>
                  <a:lnTo>
                    <a:pt x="234" y="1531"/>
                  </a:lnTo>
                  <a:lnTo>
                    <a:pt x="211" y="1649"/>
                  </a:lnTo>
                  <a:lnTo>
                    <a:pt x="182" y="1769"/>
                  </a:lnTo>
                  <a:lnTo>
                    <a:pt x="150" y="1890"/>
                  </a:lnTo>
                  <a:lnTo>
                    <a:pt x="113" y="2013"/>
                  </a:lnTo>
                  <a:lnTo>
                    <a:pt x="72" y="2140"/>
                  </a:lnTo>
                  <a:lnTo>
                    <a:pt x="64" y="2174"/>
                  </a:lnTo>
                  <a:lnTo>
                    <a:pt x="72" y="2177"/>
                  </a:lnTo>
                  <a:lnTo>
                    <a:pt x="125" y="2054"/>
                  </a:lnTo>
                  <a:lnTo>
                    <a:pt x="170" y="1934"/>
                  </a:lnTo>
                  <a:lnTo>
                    <a:pt x="211" y="1816"/>
                  </a:lnTo>
                  <a:lnTo>
                    <a:pt x="246" y="1701"/>
                  </a:lnTo>
                  <a:lnTo>
                    <a:pt x="273" y="1587"/>
                  </a:lnTo>
                  <a:lnTo>
                    <a:pt x="295" y="1472"/>
                  </a:lnTo>
                  <a:lnTo>
                    <a:pt x="310" y="1354"/>
                  </a:lnTo>
                  <a:lnTo>
                    <a:pt x="319" y="1234"/>
                  </a:lnTo>
                  <a:lnTo>
                    <a:pt x="319" y="1110"/>
                  </a:lnTo>
                  <a:lnTo>
                    <a:pt x="312" y="978"/>
                  </a:lnTo>
                  <a:lnTo>
                    <a:pt x="295" y="840"/>
                  </a:lnTo>
                  <a:lnTo>
                    <a:pt x="272" y="693"/>
                  </a:lnTo>
                  <a:lnTo>
                    <a:pt x="240" y="538"/>
                  </a:lnTo>
                  <a:lnTo>
                    <a:pt x="197" y="371"/>
                  </a:lnTo>
                  <a:lnTo>
                    <a:pt x="145" y="192"/>
                  </a:lnTo>
                  <a:lnTo>
                    <a:pt x="84" y="0"/>
                  </a:lnTo>
                  <a:lnTo>
                    <a:pt x="0" y="84"/>
                  </a:lnTo>
                  <a:close/>
                </a:path>
              </a:pathLst>
            </a:custGeom>
            <a:solidFill>
              <a:srgbClr val="00001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8968" name="Freeform 30"/>
            <p:cNvSpPr>
              <a:spLocks/>
            </p:cNvSpPr>
            <p:nvPr/>
          </p:nvSpPr>
          <p:spPr bwMode="auto">
            <a:xfrm>
              <a:off x="4300538" y="2436813"/>
              <a:ext cx="231775" cy="1727200"/>
            </a:xfrm>
            <a:custGeom>
              <a:avLst/>
              <a:gdLst>
                <a:gd name="T0" fmla="*/ 0 w 292"/>
                <a:gd name="T1" fmla="*/ 57 h 2177"/>
                <a:gd name="T2" fmla="*/ 59 w 292"/>
                <a:gd name="T3" fmla="*/ 204 h 2177"/>
                <a:gd name="T4" fmla="*/ 108 w 292"/>
                <a:gd name="T5" fmla="*/ 346 h 2177"/>
                <a:gd name="T6" fmla="*/ 150 w 292"/>
                <a:gd name="T7" fmla="*/ 484 h 2177"/>
                <a:gd name="T8" fmla="*/ 184 w 292"/>
                <a:gd name="T9" fmla="*/ 619 h 2177"/>
                <a:gd name="T10" fmla="*/ 211 w 292"/>
                <a:gd name="T11" fmla="*/ 752 h 2177"/>
                <a:gd name="T12" fmla="*/ 229 w 292"/>
                <a:gd name="T13" fmla="*/ 884 h 2177"/>
                <a:gd name="T14" fmla="*/ 241 w 292"/>
                <a:gd name="T15" fmla="*/ 1012 h 2177"/>
                <a:gd name="T16" fmla="*/ 246 w 292"/>
                <a:gd name="T17" fmla="*/ 1138 h 2177"/>
                <a:gd name="T18" fmla="*/ 244 w 292"/>
                <a:gd name="T19" fmla="*/ 1265 h 2177"/>
                <a:gd name="T20" fmla="*/ 236 w 292"/>
                <a:gd name="T21" fmla="*/ 1390 h 2177"/>
                <a:gd name="T22" fmla="*/ 222 w 292"/>
                <a:gd name="T23" fmla="*/ 1513 h 2177"/>
                <a:gd name="T24" fmla="*/ 204 w 292"/>
                <a:gd name="T25" fmla="*/ 1638 h 2177"/>
                <a:gd name="T26" fmla="*/ 179 w 292"/>
                <a:gd name="T27" fmla="*/ 1762 h 2177"/>
                <a:gd name="T28" fmla="*/ 148 w 292"/>
                <a:gd name="T29" fmla="*/ 1887 h 2177"/>
                <a:gd name="T30" fmla="*/ 113 w 292"/>
                <a:gd name="T31" fmla="*/ 2014 h 2177"/>
                <a:gd name="T32" fmla="*/ 72 w 292"/>
                <a:gd name="T33" fmla="*/ 2140 h 2177"/>
                <a:gd name="T34" fmla="*/ 64 w 292"/>
                <a:gd name="T35" fmla="*/ 2172 h 2177"/>
                <a:gd name="T36" fmla="*/ 71 w 292"/>
                <a:gd name="T37" fmla="*/ 2177 h 2177"/>
                <a:gd name="T38" fmla="*/ 116 w 292"/>
                <a:gd name="T39" fmla="*/ 2052 h 2177"/>
                <a:gd name="T40" fmla="*/ 158 w 292"/>
                <a:gd name="T41" fmla="*/ 1933 h 2177"/>
                <a:gd name="T42" fmla="*/ 194 w 292"/>
                <a:gd name="T43" fmla="*/ 1816 h 2177"/>
                <a:gd name="T44" fmla="*/ 226 w 292"/>
                <a:gd name="T45" fmla="*/ 1702 h 2177"/>
                <a:gd name="T46" fmla="*/ 251 w 292"/>
                <a:gd name="T47" fmla="*/ 1587 h 2177"/>
                <a:gd name="T48" fmla="*/ 271 w 292"/>
                <a:gd name="T49" fmla="*/ 1472 h 2177"/>
                <a:gd name="T50" fmla="*/ 285 w 292"/>
                <a:gd name="T51" fmla="*/ 1354 h 2177"/>
                <a:gd name="T52" fmla="*/ 292 w 292"/>
                <a:gd name="T53" fmla="*/ 1233 h 2177"/>
                <a:gd name="T54" fmla="*/ 292 w 292"/>
                <a:gd name="T55" fmla="*/ 1108 h 2177"/>
                <a:gd name="T56" fmla="*/ 285 w 292"/>
                <a:gd name="T57" fmla="*/ 976 h 2177"/>
                <a:gd name="T58" fmla="*/ 271 w 292"/>
                <a:gd name="T59" fmla="*/ 840 h 2177"/>
                <a:gd name="T60" fmla="*/ 249 w 292"/>
                <a:gd name="T61" fmla="*/ 693 h 2177"/>
                <a:gd name="T62" fmla="*/ 221 w 292"/>
                <a:gd name="T63" fmla="*/ 536 h 2177"/>
                <a:gd name="T64" fmla="*/ 184 w 292"/>
                <a:gd name="T65" fmla="*/ 371 h 2177"/>
                <a:gd name="T66" fmla="*/ 138 w 292"/>
                <a:gd name="T67" fmla="*/ 192 h 2177"/>
                <a:gd name="T68" fmla="*/ 84 w 292"/>
                <a:gd name="T69" fmla="*/ 0 h 2177"/>
                <a:gd name="T70" fmla="*/ 0 w 292"/>
                <a:gd name="T71" fmla="*/ 57 h 2177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292"/>
                <a:gd name="T109" fmla="*/ 0 h 2177"/>
                <a:gd name="T110" fmla="*/ 292 w 292"/>
                <a:gd name="T111" fmla="*/ 2177 h 2177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292" h="2177">
                  <a:moveTo>
                    <a:pt x="0" y="57"/>
                  </a:moveTo>
                  <a:lnTo>
                    <a:pt x="59" y="204"/>
                  </a:lnTo>
                  <a:lnTo>
                    <a:pt x="108" y="346"/>
                  </a:lnTo>
                  <a:lnTo>
                    <a:pt x="150" y="484"/>
                  </a:lnTo>
                  <a:lnTo>
                    <a:pt x="184" y="619"/>
                  </a:lnTo>
                  <a:lnTo>
                    <a:pt x="211" y="752"/>
                  </a:lnTo>
                  <a:lnTo>
                    <a:pt x="229" y="884"/>
                  </a:lnTo>
                  <a:lnTo>
                    <a:pt x="241" y="1012"/>
                  </a:lnTo>
                  <a:lnTo>
                    <a:pt x="246" y="1138"/>
                  </a:lnTo>
                  <a:lnTo>
                    <a:pt x="244" y="1265"/>
                  </a:lnTo>
                  <a:lnTo>
                    <a:pt x="236" y="1390"/>
                  </a:lnTo>
                  <a:lnTo>
                    <a:pt x="222" y="1513"/>
                  </a:lnTo>
                  <a:lnTo>
                    <a:pt x="204" y="1638"/>
                  </a:lnTo>
                  <a:lnTo>
                    <a:pt x="179" y="1762"/>
                  </a:lnTo>
                  <a:lnTo>
                    <a:pt x="148" y="1887"/>
                  </a:lnTo>
                  <a:lnTo>
                    <a:pt x="113" y="2014"/>
                  </a:lnTo>
                  <a:lnTo>
                    <a:pt x="72" y="2140"/>
                  </a:lnTo>
                  <a:lnTo>
                    <a:pt x="64" y="2172"/>
                  </a:lnTo>
                  <a:lnTo>
                    <a:pt x="71" y="2177"/>
                  </a:lnTo>
                  <a:lnTo>
                    <a:pt x="116" y="2052"/>
                  </a:lnTo>
                  <a:lnTo>
                    <a:pt x="158" y="1933"/>
                  </a:lnTo>
                  <a:lnTo>
                    <a:pt x="194" y="1816"/>
                  </a:lnTo>
                  <a:lnTo>
                    <a:pt x="226" y="1702"/>
                  </a:lnTo>
                  <a:lnTo>
                    <a:pt x="251" y="1587"/>
                  </a:lnTo>
                  <a:lnTo>
                    <a:pt x="271" y="1472"/>
                  </a:lnTo>
                  <a:lnTo>
                    <a:pt x="285" y="1354"/>
                  </a:lnTo>
                  <a:lnTo>
                    <a:pt x="292" y="1233"/>
                  </a:lnTo>
                  <a:lnTo>
                    <a:pt x="292" y="1108"/>
                  </a:lnTo>
                  <a:lnTo>
                    <a:pt x="285" y="976"/>
                  </a:lnTo>
                  <a:lnTo>
                    <a:pt x="271" y="840"/>
                  </a:lnTo>
                  <a:lnTo>
                    <a:pt x="249" y="693"/>
                  </a:lnTo>
                  <a:lnTo>
                    <a:pt x="221" y="536"/>
                  </a:lnTo>
                  <a:lnTo>
                    <a:pt x="184" y="371"/>
                  </a:lnTo>
                  <a:lnTo>
                    <a:pt x="138" y="192"/>
                  </a:lnTo>
                  <a:lnTo>
                    <a:pt x="84" y="0"/>
                  </a:lnTo>
                  <a:lnTo>
                    <a:pt x="0" y="57"/>
                  </a:lnTo>
                  <a:close/>
                </a:path>
              </a:pathLst>
            </a:custGeom>
            <a:solidFill>
              <a:srgbClr val="00001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8969" name="Freeform 31"/>
            <p:cNvSpPr>
              <a:spLocks/>
            </p:cNvSpPr>
            <p:nvPr/>
          </p:nvSpPr>
          <p:spPr bwMode="auto">
            <a:xfrm>
              <a:off x="4402138" y="2384425"/>
              <a:ext cx="211138" cy="1727200"/>
            </a:xfrm>
            <a:custGeom>
              <a:avLst/>
              <a:gdLst>
                <a:gd name="T0" fmla="*/ 0 w 266"/>
                <a:gd name="T1" fmla="*/ 73 h 2177"/>
                <a:gd name="T2" fmla="*/ 49 w 266"/>
                <a:gd name="T3" fmla="*/ 228 h 2177"/>
                <a:gd name="T4" fmla="*/ 93 w 266"/>
                <a:gd name="T5" fmla="*/ 376 h 2177"/>
                <a:gd name="T6" fmla="*/ 128 w 266"/>
                <a:gd name="T7" fmla="*/ 520 h 2177"/>
                <a:gd name="T8" fmla="*/ 157 w 266"/>
                <a:gd name="T9" fmla="*/ 658 h 2177"/>
                <a:gd name="T10" fmla="*/ 179 w 266"/>
                <a:gd name="T11" fmla="*/ 793 h 2177"/>
                <a:gd name="T12" fmla="*/ 196 w 266"/>
                <a:gd name="T13" fmla="*/ 923 h 2177"/>
                <a:gd name="T14" fmla="*/ 206 w 266"/>
                <a:gd name="T15" fmla="*/ 1051 h 2177"/>
                <a:gd name="T16" fmla="*/ 209 w 266"/>
                <a:gd name="T17" fmla="*/ 1176 h 2177"/>
                <a:gd name="T18" fmla="*/ 207 w 266"/>
                <a:gd name="T19" fmla="*/ 1299 h 2177"/>
                <a:gd name="T20" fmla="*/ 201 w 266"/>
                <a:gd name="T21" fmla="*/ 1419 h 2177"/>
                <a:gd name="T22" fmla="*/ 187 w 266"/>
                <a:gd name="T23" fmla="*/ 1540 h 2177"/>
                <a:gd name="T24" fmla="*/ 169 w 266"/>
                <a:gd name="T25" fmla="*/ 1658 h 2177"/>
                <a:gd name="T26" fmla="*/ 147 w 266"/>
                <a:gd name="T27" fmla="*/ 1778 h 2177"/>
                <a:gd name="T28" fmla="*/ 118 w 266"/>
                <a:gd name="T29" fmla="*/ 1897 h 2177"/>
                <a:gd name="T30" fmla="*/ 84 w 266"/>
                <a:gd name="T31" fmla="*/ 2019 h 2177"/>
                <a:gd name="T32" fmla="*/ 47 w 266"/>
                <a:gd name="T33" fmla="*/ 2140 h 2177"/>
                <a:gd name="T34" fmla="*/ 39 w 266"/>
                <a:gd name="T35" fmla="*/ 2174 h 2177"/>
                <a:gd name="T36" fmla="*/ 45 w 266"/>
                <a:gd name="T37" fmla="*/ 2177 h 2177"/>
                <a:gd name="T38" fmla="*/ 91 w 266"/>
                <a:gd name="T39" fmla="*/ 2054 h 2177"/>
                <a:gd name="T40" fmla="*/ 133 w 266"/>
                <a:gd name="T41" fmla="*/ 1935 h 2177"/>
                <a:gd name="T42" fmla="*/ 169 w 266"/>
                <a:gd name="T43" fmla="*/ 1817 h 2177"/>
                <a:gd name="T44" fmla="*/ 201 w 266"/>
                <a:gd name="T45" fmla="*/ 1702 h 2177"/>
                <a:gd name="T46" fmla="*/ 226 w 266"/>
                <a:gd name="T47" fmla="*/ 1587 h 2177"/>
                <a:gd name="T48" fmla="*/ 246 w 266"/>
                <a:gd name="T49" fmla="*/ 1472 h 2177"/>
                <a:gd name="T50" fmla="*/ 260 w 266"/>
                <a:gd name="T51" fmla="*/ 1354 h 2177"/>
                <a:gd name="T52" fmla="*/ 266 w 266"/>
                <a:gd name="T53" fmla="*/ 1235 h 2177"/>
                <a:gd name="T54" fmla="*/ 266 w 266"/>
                <a:gd name="T55" fmla="*/ 1110 h 2177"/>
                <a:gd name="T56" fmla="*/ 260 w 266"/>
                <a:gd name="T57" fmla="*/ 978 h 2177"/>
                <a:gd name="T58" fmla="*/ 246 w 266"/>
                <a:gd name="T59" fmla="*/ 840 h 2177"/>
                <a:gd name="T60" fmla="*/ 224 w 266"/>
                <a:gd name="T61" fmla="*/ 693 h 2177"/>
                <a:gd name="T62" fmla="*/ 196 w 266"/>
                <a:gd name="T63" fmla="*/ 538 h 2177"/>
                <a:gd name="T64" fmla="*/ 159 w 266"/>
                <a:gd name="T65" fmla="*/ 371 h 2177"/>
                <a:gd name="T66" fmla="*/ 111 w 266"/>
                <a:gd name="T67" fmla="*/ 193 h 2177"/>
                <a:gd name="T68" fmla="*/ 57 w 266"/>
                <a:gd name="T69" fmla="*/ 0 h 2177"/>
                <a:gd name="T70" fmla="*/ 0 w 266"/>
                <a:gd name="T71" fmla="*/ 73 h 2177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266"/>
                <a:gd name="T109" fmla="*/ 0 h 2177"/>
                <a:gd name="T110" fmla="*/ 266 w 266"/>
                <a:gd name="T111" fmla="*/ 2177 h 2177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266" h="2177">
                  <a:moveTo>
                    <a:pt x="0" y="73"/>
                  </a:moveTo>
                  <a:lnTo>
                    <a:pt x="49" y="228"/>
                  </a:lnTo>
                  <a:lnTo>
                    <a:pt x="93" y="376"/>
                  </a:lnTo>
                  <a:lnTo>
                    <a:pt x="128" y="520"/>
                  </a:lnTo>
                  <a:lnTo>
                    <a:pt x="157" y="658"/>
                  </a:lnTo>
                  <a:lnTo>
                    <a:pt x="179" y="793"/>
                  </a:lnTo>
                  <a:lnTo>
                    <a:pt x="196" y="923"/>
                  </a:lnTo>
                  <a:lnTo>
                    <a:pt x="206" y="1051"/>
                  </a:lnTo>
                  <a:lnTo>
                    <a:pt x="209" y="1176"/>
                  </a:lnTo>
                  <a:lnTo>
                    <a:pt x="207" y="1299"/>
                  </a:lnTo>
                  <a:lnTo>
                    <a:pt x="201" y="1419"/>
                  </a:lnTo>
                  <a:lnTo>
                    <a:pt x="187" y="1540"/>
                  </a:lnTo>
                  <a:lnTo>
                    <a:pt x="169" y="1658"/>
                  </a:lnTo>
                  <a:lnTo>
                    <a:pt x="147" y="1778"/>
                  </a:lnTo>
                  <a:lnTo>
                    <a:pt x="118" y="1897"/>
                  </a:lnTo>
                  <a:lnTo>
                    <a:pt x="84" y="2019"/>
                  </a:lnTo>
                  <a:lnTo>
                    <a:pt x="47" y="2140"/>
                  </a:lnTo>
                  <a:lnTo>
                    <a:pt x="39" y="2174"/>
                  </a:lnTo>
                  <a:lnTo>
                    <a:pt x="45" y="2177"/>
                  </a:lnTo>
                  <a:lnTo>
                    <a:pt x="91" y="2054"/>
                  </a:lnTo>
                  <a:lnTo>
                    <a:pt x="133" y="1935"/>
                  </a:lnTo>
                  <a:lnTo>
                    <a:pt x="169" y="1817"/>
                  </a:lnTo>
                  <a:lnTo>
                    <a:pt x="201" y="1702"/>
                  </a:lnTo>
                  <a:lnTo>
                    <a:pt x="226" y="1587"/>
                  </a:lnTo>
                  <a:lnTo>
                    <a:pt x="246" y="1472"/>
                  </a:lnTo>
                  <a:lnTo>
                    <a:pt x="260" y="1354"/>
                  </a:lnTo>
                  <a:lnTo>
                    <a:pt x="266" y="1235"/>
                  </a:lnTo>
                  <a:lnTo>
                    <a:pt x="266" y="1110"/>
                  </a:lnTo>
                  <a:lnTo>
                    <a:pt x="260" y="978"/>
                  </a:lnTo>
                  <a:lnTo>
                    <a:pt x="246" y="840"/>
                  </a:lnTo>
                  <a:lnTo>
                    <a:pt x="224" y="693"/>
                  </a:lnTo>
                  <a:lnTo>
                    <a:pt x="196" y="538"/>
                  </a:lnTo>
                  <a:lnTo>
                    <a:pt x="159" y="371"/>
                  </a:lnTo>
                  <a:lnTo>
                    <a:pt x="111" y="193"/>
                  </a:lnTo>
                  <a:lnTo>
                    <a:pt x="57" y="0"/>
                  </a:lnTo>
                  <a:lnTo>
                    <a:pt x="0" y="73"/>
                  </a:lnTo>
                  <a:close/>
                </a:path>
              </a:pathLst>
            </a:custGeom>
            <a:solidFill>
              <a:srgbClr val="00001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8970" name="Freeform 32"/>
            <p:cNvSpPr>
              <a:spLocks/>
            </p:cNvSpPr>
            <p:nvPr/>
          </p:nvSpPr>
          <p:spPr bwMode="auto">
            <a:xfrm>
              <a:off x="3475038" y="4186238"/>
              <a:ext cx="1116013" cy="622300"/>
            </a:xfrm>
            <a:custGeom>
              <a:avLst/>
              <a:gdLst>
                <a:gd name="T0" fmla="*/ 409 w 1406"/>
                <a:gd name="T1" fmla="*/ 491 h 786"/>
                <a:gd name="T2" fmla="*/ 1335 w 1406"/>
                <a:gd name="T3" fmla="*/ 0 h 786"/>
                <a:gd name="T4" fmla="*/ 1406 w 1406"/>
                <a:gd name="T5" fmla="*/ 245 h 786"/>
                <a:gd name="T6" fmla="*/ 417 w 1406"/>
                <a:gd name="T7" fmla="*/ 786 h 786"/>
                <a:gd name="T8" fmla="*/ 17 w 1406"/>
                <a:gd name="T9" fmla="*/ 761 h 786"/>
                <a:gd name="T10" fmla="*/ 0 w 1406"/>
                <a:gd name="T11" fmla="*/ 452 h 786"/>
                <a:gd name="T12" fmla="*/ 409 w 1406"/>
                <a:gd name="T13" fmla="*/ 491 h 78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406"/>
                <a:gd name="T22" fmla="*/ 0 h 786"/>
                <a:gd name="T23" fmla="*/ 1406 w 1406"/>
                <a:gd name="T24" fmla="*/ 786 h 78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406" h="786">
                  <a:moveTo>
                    <a:pt x="409" y="491"/>
                  </a:moveTo>
                  <a:lnTo>
                    <a:pt x="1335" y="0"/>
                  </a:lnTo>
                  <a:lnTo>
                    <a:pt x="1406" y="245"/>
                  </a:lnTo>
                  <a:lnTo>
                    <a:pt x="417" y="786"/>
                  </a:lnTo>
                  <a:lnTo>
                    <a:pt x="17" y="761"/>
                  </a:lnTo>
                  <a:lnTo>
                    <a:pt x="0" y="452"/>
                  </a:lnTo>
                  <a:lnTo>
                    <a:pt x="409" y="491"/>
                  </a:lnTo>
                  <a:close/>
                </a:path>
              </a:pathLst>
            </a:custGeom>
            <a:solidFill>
              <a:srgbClr val="00001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8971" name="Freeform 33"/>
            <p:cNvSpPr>
              <a:spLocks/>
            </p:cNvSpPr>
            <p:nvPr/>
          </p:nvSpPr>
          <p:spPr bwMode="auto">
            <a:xfrm>
              <a:off x="3452813" y="4538663"/>
              <a:ext cx="346075" cy="274638"/>
            </a:xfrm>
            <a:custGeom>
              <a:avLst/>
              <a:gdLst>
                <a:gd name="T0" fmla="*/ 13 w 437"/>
                <a:gd name="T1" fmla="*/ 0 h 346"/>
                <a:gd name="T2" fmla="*/ 0 w 437"/>
                <a:gd name="T3" fmla="*/ 346 h 346"/>
                <a:gd name="T4" fmla="*/ 430 w 437"/>
                <a:gd name="T5" fmla="*/ 341 h 346"/>
                <a:gd name="T6" fmla="*/ 437 w 437"/>
                <a:gd name="T7" fmla="*/ 0 h 346"/>
                <a:gd name="T8" fmla="*/ 13 w 437"/>
                <a:gd name="T9" fmla="*/ 0 h 34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37"/>
                <a:gd name="T16" fmla="*/ 0 h 346"/>
                <a:gd name="T17" fmla="*/ 437 w 437"/>
                <a:gd name="T18" fmla="*/ 346 h 34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37" h="346">
                  <a:moveTo>
                    <a:pt x="13" y="0"/>
                  </a:moveTo>
                  <a:lnTo>
                    <a:pt x="0" y="346"/>
                  </a:lnTo>
                  <a:lnTo>
                    <a:pt x="430" y="341"/>
                  </a:lnTo>
                  <a:lnTo>
                    <a:pt x="437" y="0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19233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8972" name="Freeform 34"/>
            <p:cNvSpPr>
              <a:spLocks/>
            </p:cNvSpPr>
            <p:nvPr/>
          </p:nvSpPr>
          <p:spPr bwMode="auto">
            <a:xfrm>
              <a:off x="3481388" y="3240088"/>
              <a:ext cx="71438" cy="144463"/>
            </a:xfrm>
            <a:custGeom>
              <a:avLst/>
              <a:gdLst>
                <a:gd name="T0" fmla="*/ 45 w 89"/>
                <a:gd name="T1" fmla="*/ 0 h 180"/>
                <a:gd name="T2" fmla="*/ 62 w 89"/>
                <a:gd name="T3" fmla="*/ 6 h 180"/>
                <a:gd name="T4" fmla="*/ 77 w 89"/>
                <a:gd name="T5" fmla="*/ 25 h 180"/>
                <a:gd name="T6" fmla="*/ 86 w 89"/>
                <a:gd name="T7" fmla="*/ 54 h 180"/>
                <a:gd name="T8" fmla="*/ 89 w 89"/>
                <a:gd name="T9" fmla="*/ 87 h 180"/>
                <a:gd name="T10" fmla="*/ 86 w 89"/>
                <a:gd name="T11" fmla="*/ 124 h 180"/>
                <a:gd name="T12" fmla="*/ 77 w 89"/>
                <a:gd name="T13" fmla="*/ 153 h 180"/>
                <a:gd name="T14" fmla="*/ 62 w 89"/>
                <a:gd name="T15" fmla="*/ 173 h 180"/>
                <a:gd name="T16" fmla="*/ 45 w 89"/>
                <a:gd name="T17" fmla="*/ 180 h 180"/>
                <a:gd name="T18" fmla="*/ 27 w 89"/>
                <a:gd name="T19" fmla="*/ 173 h 180"/>
                <a:gd name="T20" fmla="*/ 13 w 89"/>
                <a:gd name="T21" fmla="*/ 153 h 180"/>
                <a:gd name="T22" fmla="*/ 3 w 89"/>
                <a:gd name="T23" fmla="*/ 124 h 180"/>
                <a:gd name="T24" fmla="*/ 0 w 89"/>
                <a:gd name="T25" fmla="*/ 87 h 180"/>
                <a:gd name="T26" fmla="*/ 3 w 89"/>
                <a:gd name="T27" fmla="*/ 54 h 180"/>
                <a:gd name="T28" fmla="*/ 13 w 89"/>
                <a:gd name="T29" fmla="*/ 25 h 180"/>
                <a:gd name="T30" fmla="*/ 27 w 89"/>
                <a:gd name="T31" fmla="*/ 6 h 180"/>
                <a:gd name="T32" fmla="*/ 45 w 89"/>
                <a:gd name="T33" fmla="*/ 0 h 180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89"/>
                <a:gd name="T52" fmla="*/ 0 h 180"/>
                <a:gd name="T53" fmla="*/ 89 w 89"/>
                <a:gd name="T54" fmla="*/ 180 h 180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89" h="180">
                  <a:moveTo>
                    <a:pt x="45" y="0"/>
                  </a:moveTo>
                  <a:lnTo>
                    <a:pt x="62" y="6"/>
                  </a:lnTo>
                  <a:lnTo>
                    <a:pt x="77" y="25"/>
                  </a:lnTo>
                  <a:lnTo>
                    <a:pt x="86" y="54"/>
                  </a:lnTo>
                  <a:lnTo>
                    <a:pt x="89" y="87"/>
                  </a:lnTo>
                  <a:lnTo>
                    <a:pt x="86" y="124"/>
                  </a:lnTo>
                  <a:lnTo>
                    <a:pt x="77" y="153"/>
                  </a:lnTo>
                  <a:lnTo>
                    <a:pt x="62" y="173"/>
                  </a:lnTo>
                  <a:lnTo>
                    <a:pt x="45" y="180"/>
                  </a:lnTo>
                  <a:lnTo>
                    <a:pt x="27" y="173"/>
                  </a:lnTo>
                  <a:lnTo>
                    <a:pt x="13" y="153"/>
                  </a:lnTo>
                  <a:lnTo>
                    <a:pt x="3" y="124"/>
                  </a:lnTo>
                  <a:lnTo>
                    <a:pt x="0" y="87"/>
                  </a:lnTo>
                  <a:lnTo>
                    <a:pt x="3" y="54"/>
                  </a:lnTo>
                  <a:lnTo>
                    <a:pt x="13" y="25"/>
                  </a:lnTo>
                  <a:lnTo>
                    <a:pt x="27" y="6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rgbClr val="4F596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8973" name="Freeform 35"/>
            <p:cNvSpPr>
              <a:spLocks/>
            </p:cNvSpPr>
            <p:nvPr/>
          </p:nvSpPr>
          <p:spPr bwMode="auto">
            <a:xfrm>
              <a:off x="3492501" y="3486150"/>
              <a:ext cx="71438" cy="144463"/>
            </a:xfrm>
            <a:custGeom>
              <a:avLst/>
              <a:gdLst>
                <a:gd name="T0" fmla="*/ 46 w 90"/>
                <a:gd name="T1" fmla="*/ 0 h 180"/>
                <a:gd name="T2" fmla="*/ 63 w 90"/>
                <a:gd name="T3" fmla="*/ 7 h 180"/>
                <a:gd name="T4" fmla="*/ 78 w 90"/>
                <a:gd name="T5" fmla="*/ 27 h 180"/>
                <a:gd name="T6" fmla="*/ 86 w 90"/>
                <a:gd name="T7" fmla="*/ 56 h 180"/>
                <a:gd name="T8" fmla="*/ 90 w 90"/>
                <a:gd name="T9" fmla="*/ 91 h 180"/>
                <a:gd name="T10" fmla="*/ 86 w 90"/>
                <a:gd name="T11" fmla="*/ 126 h 180"/>
                <a:gd name="T12" fmla="*/ 78 w 90"/>
                <a:gd name="T13" fmla="*/ 153 h 180"/>
                <a:gd name="T14" fmla="*/ 63 w 90"/>
                <a:gd name="T15" fmla="*/ 174 h 180"/>
                <a:gd name="T16" fmla="*/ 46 w 90"/>
                <a:gd name="T17" fmla="*/ 180 h 180"/>
                <a:gd name="T18" fmla="*/ 27 w 90"/>
                <a:gd name="T19" fmla="*/ 174 h 180"/>
                <a:gd name="T20" fmla="*/ 14 w 90"/>
                <a:gd name="T21" fmla="*/ 153 h 180"/>
                <a:gd name="T22" fmla="*/ 4 w 90"/>
                <a:gd name="T23" fmla="*/ 126 h 180"/>
                <a:gd name="T24" fmla="*/ 0 w 90"/>
                <a:gd name="T25" fmla="*/ 91 h 180"/>
                <a:gd name="T26" fmla="*/ 4 w 90"/>
                <a:gd name="T27" fmla="*/ 56 h 180"/>
                <a:gd name="T28" fmla="*/ 14 w 90"/>
                <a:gd name="T29" fmla="*/ 27 h 180"/>
                <a:gd name="T30" fmla="*/ 27 w 90"/>
                <a:gd name="T31" fmla="*/ 7 h 180"/>
                <a:gd name="T32" fmla="*/ 46 w 90"/>
                <a:gd name="T33" fmla="*/ 0 h 180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90"/>
                <a:gd name="T52" fmla="*/ 0 h 180"/>
                <a:gd name="T53" fmla="*/ 90 w 90"/>
                <a:gd name="T54" fmla="*/ 180 h 180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90" h="180">
                  <a:moveTo>
                    <a:pt x="46" y="0"/>
                  </a:moveTo>
                  <a:lnTo>
                    <a:pt x="63" y="7"/>
                  </a:lnTo>
                  <a:lnTo>
                    <a:pt x="78" y="27"/>
                  </a:lnTo>
                  <a:lnTo>
                    <a:pt x="86" y="56"/>
                  </a:lnTo>
                  <a:lnTo>
                    <a:pt x="90" y="91"/>
                  </a:lnTo>
                  <a:lnTo>
                    <a:pt x="86" y="126"/>
                  </a:lnTo>
                  <a:lnTo>
                    <a:pt x="78" y="153"/>
                  </a:lnTo>
                  <a:lnTo>
                    <a:pt x="63" y="174"/>
                  </a:lnTo>
                  <a:lnTo>
                    <a:pt x="46" y="180"/>
                  </a:lnTo>
                  <a:lnTo>
                    <a:pt x="27" y="174"/>
                  </a:lnTo>
                  <a:lnTo>
                    <a:pt x="14" y="153"/>
                  </a:lnTo>
                  <a:lnTo>
                    <a:pt x="4" y="126"/>
                  </a:lnTo>
                  <a:lnTo>
                    <a:pt x="0" y="91"/>
                  </a:lnTo>
                  <a:lnTo>
                    <a:pt x="4" y="56"/>
                  </a:lnTo>
                  <a:lnTo>
                    <a:pt x="14" y="27"/>
                  </a:lnTo>
                  <a:lnTo>
                    <a:pt x="27" y="7"/>
                  </a:lnTo>
                  <a:lnTo>
                    <a:pt x="46" y="0"/>
                  </a:lnTo>
                  <a:close/>
                </a:path>
              </a:pathLst>
            </a:custGeom>
            <a:solidFill>
              <a:srgbClr val="4F596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8974" name="Freeform 36"/>
            <p:cNvSpPr>
              <a:spLocks/>
            </p:cNvSpPr>
            <p:nvPr/>
          </p:nvSpPr>
          <p:spPr bwMode="auto">
            <a:xfrm>
              <a:off x="3549651" y="4227513"/>
              <a:ext cx="71438" cy="142875"/>
            </a:xfrm>
            <a:custGeom>
              <a:avLst/>
              <a:gdLst>
                <a:gd name="T0" fmla="*/ 44 w 89"/>
                <a:gd name="T1" fmla="*/ 0 h 181"/>
                <a:gd name="T2" fmla="*/ 62 w 89"/>
                <a:gd name="T3" fmla="*/ 7 h 181"/>
                <a:gd name="T4" fmla="*/ 76 w 89"/>
                <a:gd name="T5" fmla="*/ 27 h 181"/>
                <a:gd name="T6" fmla="*/ 86 w 89"/>
                <a:gd name="T7" fmla="*/ 56 h 181"/>
                <a:gd name="T8" fmla="*/ 89 w 89"/>
                <a:gd name="T9" fmla="*/ 91 h 181"/>
                <a:gd name="T10" fmla="*/ 86 w 89"/>
                <a:gd name="T11" fmla="*/ 127 h 181"/>
                <a:gd name="T12" fmla="*/ 76 w 89"/>
                <a:gd name="T13" fmla="*/ 154 h 181"/>
                <a:gd name="T14" fmla="*/ 62 w 89"/>
                <a:gd name="T15" fmla="*/ 174 h 181"/>
                <a:gd name="T16" fmla="*/ 44 w 89"/>
                <a:gd name="T17" fmla="*/ 181 h 181"/>
                <a:gd name="T18" fmla="*/ 27 w 89"/>
                <a:gd name="T19" fmla="*/ 174 h 181"/>
                <a:gd name="T20" fmla="*/ 13 w 89"/>
                <a:gd name="T21" fmla="*/ 154 h 181"/>
                <a:gd name="T22" fmla="*/ 3 w 89"/>
                <a:gd name="T23" fmla="*/ 127 h 181"/>
                <a:gd name="T24" fmla="*/ 0 w 89"/>
                <a:gd name="T25" fmla="*/ 91 h 181"/>
                <a:gd name="T26" fmla="*/ 3 w 89"/>
                <a:gd name="T27" fmla="*/ 56 h 181"/>
                <a:gd name="T28" fmla="*/ 13 w 89"/>
                <a:gd name="T29" fmla="*/ 27 h 181"/>
                <a:gd name="T30" fmla="*/ 27 w 89"/>
                <a:gd name="T31" fmla="*/ 7 h 181"/>
                <a:gd name="T32" fmla="*/ 44 w 89"/>
                <a:gd name="T33" fmla="*/ 0 h 181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89"/>
                <a:gd name="T52" fmla="*/ 0 h 181"/>
                <a:gd name="T53" fmla="*/ 89 w 89"/>
                <a:gd name="T54" fmla="*/ 181 h 181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89" h="181">
                  <a:moveTo>
                    <a:pt x="44" y="0"/>
                  </a:moveTo>
                  <a:lnTo>
                    <a:pt x="62" y="7"/>
                  </a:lnTo>
                  <a:lnTo>
                    <a:pt x="76" y="27"/>
                  </a:lnTo>
                  <a:lnTo>
                    <a:pt x="86" y="56"/>
                  </a:lnTo>
                  <a:lnTo>
                    <a:pt x="89" y="91"/>
                  </a:lnTo>
                  <a:lnTo>
                    <a:pt x="86" y="127"/>
                  </a:lnTo>
                  <a:lnTo>
                    <a:pt x="76" y="154"/>
                  </a:lnTo>
                  <a:lnTo>
                    <a:pt x="62" y="174"/>
                  </a:lnTo>
                  <a:lnTo>
                    <a:pt x="44" y="181"/>
                  </a:lnTo>
                  <a:lnTo>
                    <a:pt x="27" y="174"/>
                  </a:lnTo>
                  <a:lnTo>
                    <a:pt x="13" y="154"/>
                  </a:lnTo>
                  <a:lnTo>
                    <a:pt x="3" y="127"/>
                  </a:lnTo>
                  <a:lnTo>
                    <a:pt x="0" y="91"/>
                  </a:lnTo>
                  <a:lnTo>
                    <a:pt x="3" y="56"/>
                  </a:lnTo>
                  <a:lnTo>
                    <a:pt x="13" y="27"/>
                  </a:lnTo>
                  <a:lnTo>
                    <a:pt x="27" y="7"/>
                  </a:lnTo>
                  <a:lnTo>
                    <a:pt x="44" y="0"/>
                  </a:lnTo>
                  <a:close/>
                </a:path>
              </a:pathLst>
            </a:custGeom>
            <a:solidFill>
              <a:srgbClr val="4F596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8975" name="Freeform 37"/>
            <p:cNvSpPr>
              <a:spLocks/>
            </p:cNvSpPr>
            <p:nvPr/>
          </p:nvSpPr>
          <p:spPr bwMode="auto">
            <a:xfrm>
              <a:off x="3490913" y="3259138"/>
              <a:ext cx="52388" cy="104775"/>
            </a:xfrm>
            <a:custGeom>
              <a:avLst/>
              <a:gdLst>
                <a:gd name="T0" fmla="*/ 33 w 65"/>
                <a:gd name="T1" fmla="*/ 0 h 132"/>
                <a:gd name="T2" fmla="*/ 47 w 65"/>
                <a:gd name="T3" fmla="*/ 5 h 132"/>
                <a:gd name="T4" fmla="*/ 57 w 65"/>
                <a:gd name="T5" fmla="*/ 19 h 132"/>
                <a:gd name="T6" fmla="*/ 64 w 65"/>
                <a:gd name="T7" fmla="*/ 39 h 132"/>
                <a:gd name="T8" fmla="*/ 65 w 65"/>
                <a:gd name="T9" fmla="*/ 64 h 132"/>
                <a:gd name="T10" fmla="*/ 64 w 65"/>
                <a:gd name="T11" fmla="*/ 91 h 132"/>
                <a:gd name="T12" fmla="*/ 57 w 65"/>
                <a:gd name="T13" fmla="*/ 113 h 132"/>
                <a:gd name="T14" fmla="*/ 47 w 65"/>
                <a:gd name="T15" fmla="*/ 127 h 132"/>
                <a:gd name="T16" fmla="*/ 33 w 65"/>
                <a:gd name="T17" fmla="*/ 132 h 132"/>
                <a:gd name="T18" fmla="*/ 20 w 65"/>
                <a:gd name="T19" fmla="*/ 127 h 132"/>
                <a:gd name="T20" fmla="*/ 10 w 65"/>
                <a:gd name="T21" fmla="*/ 113 h 132"/>
                <a:gd name="T22" fmla="*/ 3 w 65"/>
                <a:gd name="T23" fmla="*/ 91 h 132"/>
                <a:gd name="T24" fmla="*/ 0 w 65"/>
                <a:gd name="T25" fmla="*/ 64 h 132"/>
                <a:gd name="T26" fmla="*/ 3 w 65"/>
                <a:gd name="T27" fmla="*/ 39 h 132"/>
                <a:gd name="T28" fmla="*/ 10 w 65"/>
                <a:gd name="T29" fmla="*/ 19 h 132"/>
                <a:gd name="T30" fmla="*/ 20 w 65"/>
                <a:gd name="T31" fmla="*/ 5 h 132"/>
                <a:gd name="T32" fmla="*/ 33 w 65"/>
                <a:gd name="T33" fmla="*/ 0 h 132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65"/>
                <a:gd name="T52" fmla="*/ 0 h 132"/>
                <a:gd name="T53" fmla="*/ 65 w 65"/>
                <a:gd name="T54" fmla="*/ 132 h 132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65" h="132">
                  <a:moveTo>
                    <a:pt x="33" y="0"/>
                  </a:moveTo>
                  <a:lnTo>
                    <a:pt x="47" y="5"/>
                  </a:lnTo>
                  <a:lnTo>
                    <a:pt x="57" y="19"/>
                  </a:lnTo>
                  <a:lnTo>
                    <a:pt x="64" y="39"/>
                  </a:lnTo>
                  <a:lnTo>
                    <a:pt x="65" y="64"/>
                  </a:lnTo>
                  <a:lnTo>
                    <a:pt x="64" y="91"/>
                  </a:lnTo>
                  <a:lnTo>
                    <a:pt x="57" y="113"/>
                  </a:lnTo>
                  <a:lnTo>
                    <a:pt x="47" y="127"/>
                  </a:lnTo>
                  <a:lnTo>
                    <a:pt x="33" y="132"/>
                  </a:lnTo>
                  <a:lnTo>
                    <a:pt x="20" y="127"/>
                  </a:lnTo>
                  <a:lnTo>
                    <a:pt x="10" y="113"/>
                  </a:lnTo>
                  <a:lnTo>
                    <a:pt x="3" y="91"/>
                  </a:lnTo>
                  <a:lnTo>
                    <a:pt x="0" y="64"/>
                  </a:lnTo>
                  <a:lnTo>
                    <a:pt x="3" y="39"/>
                  </a:lnTo>
                  <a:lnTo>
                    <a:pt x="10" y="19"/>
                  </a:lnTo>
                  <a:lnTo>
                    <a:pt x="20" y="5"/>
                  </a:lnTo>
                  <a:lnTo>
                    <a:pt x="33" y="0"/>
                  </a:lnTo>
                  <a:close/>
                </a:path>
              </a:pathLst>
            </a:custGeom>
            <a:solidFill>
              <a:srgbClr val="758E8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8976" name="Freeform 38"/>
            <p:cNvSpPr>
              <a:spLocks/>
            </p:cNvSpPr>
            <p:nvPr/>
          </p:nvSpPr>
          <p:spPr bwMode="auto">
            <a:xfrm>
              <a:off x="3502026" y="3505200"/>
              <a:ext cx="52388" cy="106363"/>
            </a:xfrm>
            <a:custGeom>
              <a:avLst/>
              <a:gdLst>
                <a:gd name="T0" fmla="*/ 34 w 66"/>
                <a:gd name="T1" fmla="*/ 0 h 134"/>
                <a:gd name="T2" fmla="*/ 47 w 66"/>
                <a:gd name="T3" fmla="*/ 6 h 134"/>
                <a:gd name="T4" fmla="*/ 57 w 66"/>
                <a:gd name="T5" fmla="*/ 21 h 134"/>
                <a:gd name="T6" fmla="*/ 64 w 66"/>
                <a:gd name="T7" fmla="*/ 41 h 134"/>
                <a:gd name="T8" fmla="*/ 66 w 66"/>
                <a:gd name="T9" fmla="*/ 68 h 134"/>
                <a:gd name="T10" fmla="*/ 64 w 66"/>
                <a:gd name="T11" fmla="*/ 93 h 134"/>
                <a:gd name="T12" fmla="*/ 57 w 66"/>
                <a:gd name="T13" fmla="*/ 113 h 134"/>
                <a:gd name="T14" fmla="*/ 47 w 66"/>
                <a:gd name="T15" fmla="*/ 129 h 134"/>
                <a:gd name="T16" fmla="*/ 34 w 66"/>
                <a:gd name="T17" fmla="*/ 134 h 134"/>
                <a:gd name="T18" fmla="*/ 20 w 66"/>
                <a:gd name="T19" fmla="*/ 129 h 134"/>
                <a:gd name="T20" fmla="*/ 10 w 66"/>
                <a:gd name="T21" fmla="*/ 113 h 134"/>
                <a:gd name="T22" fmla="*/ 3 w 66"/>
                <a:gd name="T23" fmla="*/ 93 h 134"/>
                <a:gd name="T24" fmla="*/ 0 w 66"/>
                <a:gd name="T25" fmla="*/ 68 h 134"/>
                <a:gd name="T26" fmla="*/ 3 w 66"/>
                <a:gd name="T27" fmla="*/ 41 h 134"/>
                <a:gd name="T28" fmla="*/ 10 w 66"/>
                <a:gd name="T29" fmla="*/ 21 h 134"/>
                <a:gd name="T30" fmla="*/ 20 w 66"/>
                <a:gd name="T31" fmla="*/ 6 h 134"/>
                <a:gd name="T32" fmla="*/ 34 w 66"/>
                <a:gd name="T33" fmla="*/ 0 h 134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66"/>
                <a:gd name="T52" fmla="*/ 0 h 134"/>
                <a:gd name="T53" fmla="*/ 66 w 66"/>
                <a:gd name="T54" fmla="*/ 134 h 134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66" h="134">
                  <a:moveTo>
                    <a:pt x="34" y="0"/>
                  </a:moveTo>
                  <a:lnTo>
                    <a:pt x="47" y="6"/>
                  </a:lnTo>
                  <a:lnTo>
                    <a:pt x="57" y="21"/>
                  </a:lnTo>
                  <a:lnTo>
                    <a:pt x="64" y="41"/>
                  </a:lnTo>
                  <a:lnTo>
                    <a:pt x="66" y="68"/>
                  </a:lnTo>
                  <a:lnTo>
                    <a:pt x="64" y="93"/>
                  </a:lnTo>
                  <a:lnTo>
                    <a:pt x="57" y="113"/>
                  </a:lnTo>
                  <a:lnTo>
                    <a:pt x="47" y="129"/>
                  </a:lnTo>
                  <a:lnTo>
                    <a:pt x="34" y="134"/>
                  </a:lnTo>
                  <a:lnTo>
                    <a:pt x="20" y="129"/>
                  </a:lnTo>
                  <a:lnTo>
                    <a:pt x="10" y="113"/>
                  </a:lnTo>
                  <a:lnTo>
                    <a:pt x="3" y="93"/>
                  </a:lnTo>
                  <a:lnTo>
                    <a:pt x="0" y="68"/>
                  </a:lnTo>
                  <a:lnTo>
                    <a:pt x="3" y="41"/>
                  </a:lnTo>
                  <a:lnTo>
                    <a:pt x="10" y="21"/>
                  </a:lnTo>
                  <a:lnTo>
                    <a:pt x="20" y="6"/>
                  </a:lnTo>
                  <a:lnTo>
                    <a:pt x="34" y="0"/>
                  </a:lnTo>
                  <a:close/>
                </a:path>
              </a:pathLst>
            </a:custGeom>
            <a:solidFill>
              <a:srgbClr val="758E8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8977" name="Freeform 39"/>
            <p:cNvSpPr>
              <a:spLocks/>
            </p:cNvSpPr>
            <p:nvPr/>
          </p:nvSpPr>
          <p:spPr bwMode="auto">
            <a:xfrm>
              <a:off x="3559176" y="4246563"/>
              <a:ext cx="52388" cy="104775"/>
            </a:xfrm>
            <a:custGeom>
              <a:avLst/>
              <a:gdLst>
                <a:gd name="T0" fmla="*/ 32 w 65"/>
                <a:gd name="T1" fmla="*/ 0 h 133"/>
                <a:gd name="T2" fmla="*/ 45 w 65"/>
                <a:gd name="T3" fmla="*/ 5 h 133"/>
                <a:gd name="T4" fmla="*/ 55 w 65"/>
                <a:gd name="T5" fmla="*/ 20 h 133"/>
                <a:gd name="T6" fmla="*/ 62 w 65"/>
                <a:gd name="T7" fmla="*/ 40 h 133"/>
                <a:gd name="T8" fmla="*/ 65 w 65"/>
                <a:gd name="T9" fmla="*/ 67 h 133"/>
                <a:gd name="T10" fmla="*/ 62 w 65"/>
                <a:gd name="T11" fmla="*/ 93 h 133"/>
                <a:gd name="T12" fmla="*/ 55 w 65"/>
                <a:gd name="T13" fmla="*/ 113 h 133"/>
                <a:gd name="T14" fmla="*/ 45 w 65"/>
                <a:gd name="T15" fmla="*/ 128 h 133"/>
                <a:gd name="T16" fmla="*/ 32 w 65"/>
                <a:gd name="T17" fmla="*/ 133 h 133"/>
                <a:gd name="T18" fmla="*/ 18 w 65"/>
                <a:gd name="T19" fmla="*/ 128 h 133"/>
                <a:gd name="T20" fmla="*/ 8 w 65"/>
                <a:gd name="T21" fmla="*/ 113 h 133"/>
                <a:gd name="T22" fmla="*/ 1 w 65"/>
                <a:gd name="T23" fmla="*/ 93 h 133"/>
                <a:gd name="T24" fmla="*/ 0 w 65"/>
                <a:gd name="T25" fmla="*/ 67 h 133"/>
                <a:gd name="T26" fmla="*/ 1 w 65"/>
                <a:gd name="T27" fmla="*/ 40 h 133"/>
                <a:gd name="T28" fmla="*/ 8 w 65"/>
                <a:gd name="T29" fmla="*/ 20 h 133"/>
                <a:gd name="T30" fmla="*/ 18 w 65"/>
                <a:gd name="T31" fmla="*/ 5 h 133"/>
                <a:gd name="T32" fmla="*/ 32 w 65"/>
                <a:gd name="T33" fmla="*/ 0 h 133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65"/>
                <a:gd name="T52" fmla="*/ 0 h 133"/>
                <a:gd name="T53" fmla="*/ 65 w 65"/>
                <a:gd name="T54" fmla="*/ 133 h 133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65" h="133">
                  <a:moveTo>
                    <a:pt x="32" y="0"/>
                  </a:moveTo>
                  <a:lnTo>
                    <a:pt x="45" y="5"/>
                  </a:lnTo>
                  <a:lnTo>
                    <a:pt x="55" y="20"/>
                  </a:lnTo>
                  <a:lnTo>
                    <a:pt x="62" y="40"/>
                  </a:lnTo>
                  <a:lnTo>
                    <a:pt x="65" y="67"/>
                  </a:lnTo>
                  <a:lnTo>
                    <a:pt x="62" y="93"/>
                  </a:lnTo>
                  <a:lnTo>
                    <a:pt x="55" y="113"/>
                  </a:lnTo>
                  <a:lnTo>
                    <a:pt x="45" y="128"/>
                  </a:lnTo>
                  <a:lnTo>
                    <a:pt x="32" y="133"/>
                  </a:lnTo>
                  <a:lnTo>
                    <a:pt x="18" y="128"/>
                  </a:lnTo>
                  <a:lnTo>
                    <a:pt x="8" y="113"/>
                  </a:lnTo>
                  <a:lnTo>
                    <a:pt x="1" y="93"/>
                  </a:lnTo>
                  <a:lnTo>
                    <a:pt x="0" y="67"/>
                  </a:lnTo>
                  <a:lnTo>
                    <a:pt x="1" y="40"/>
                  </a:lnTo>
                  <a:lnTo>
                    <a:pt x="8" y="20"/>
                  </a:lnTo>
                  <a:lnTo>
                    <a:pt x="18" y="5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758E8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8978" name="Freeform 40"/>
            <p:cNvSpPr>
              <a:spLocks/>
            </p:cNvSpPr>
            <p:nvPr/>
          </p:nvSpPr>
          <p:spPr bwMode="auto">
            <a:xfrm>
              <a:off x="3506788" y="3297238"/>
              <a:ext cx="23813" cy="47625"/>
            </a:xfrm>
            <a:custGeom>
              <a:avLst/>
              <a:gdLst>
                <a:gd name="T0" fmla="*/ 15 w 30"/>
                <a:gd name="T1" fmla="*/ 0 h 61"/>
                <a:gd name="T2" fmla="*/ 22 w 30"/>
                <a:gd name="T3" fmla="*/ 2 h 61"/>
                <a:gd name="T4" fmla="*/ 25 w 30"/>
                <a:gd name="T5" fmla="*/ 9 h 61"/>
                <a:gd name="T6" fmla="*/ 29 w 30"/>
                <a:gd name="T7" fmla="*/ 19 h 61"/>
                <a:gd name="T8" fmla="*/ 30 w 30"/>
                <a:gd name="T9" fmla="*/ 31 h 61"/>
                <a:gd name="T10" fmla="*/ 29 w 30"/>
                <a:gd name="T11" fmla="*/ 43 h 61"/>
                <a:gd name="T12" fmla="*/ 25 w 30"/>
                <a:gd name="T13" fmla="*/ 53 h 61"/>
                <a:gd name="T14" fmla="*/ 22 w 30"/>
                <a:gd name="T15" fmla="*/ 59 h 61"/>
                <a:gd name="T16" fmla="*/ 15 w 30"/>
                <a:gd name="T17" fmla="*/ 61 h 61"/>
                <a:gd name="T18" fmla="*/ 9 w 30"/>
                <a:gd name="T19" fmla="*/ 59 h 61"/>
                <a:gd name="T20" fmla="*/ 5 w 30"/>
                <a:gd name="T21" fmla="*/ 53 h 61"/>
                <a:gd name="T22" fmla="*/ 2 w 30"/>
                <a:gd name="T23" fmla="*/ 43 h 61"/>
                <a:gd name="T24" fmla="*/ 0 w 30"/>
                <a:gd name="T25" fmla="*/ 31 h 61"/>
                <a:gd name="T26" fmla="*/ 2 w 30"/>
                <a:gd name="T27" fmla="*/ 19 h 61"/>
                <a:gd name="T28" fmla="*/ 5 w 30"/>
                <a:gd name="T29" fmla="*/ 9 h 61"/>
                <a:gd name="T30" fmla="*/ 9 w 30"/>
                <a:gd name="T31" fmla="*/ 2 h 61"/>
                <a:gd name="T32" fmla="*/ 15 w 30"/>
                <a:gd name="T33" fmla="*/ 0 h 61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30"/>
                <a:gd name="T52" fmla="*/ 0 h 61"/>
                <a:gd name="T53" fmla="*/ 30 w 30"/>
                <a:gd name="T54" fmla="*/ 61 h 61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30" h="61">
                  <a:moveTo>
                    <a:pt x="15" y="0"/>
                  </a:moveTo>
                  <a:lnTo>
                    <a:pt x="22" y="2"/>
                  </a:lnTo>
                  <a:lnTo>
                    <a:pt x="25" y="9"/>
                  </a:lnTo>
                  <a:lnTo>
                    <a:pt x="29" y="19"/>
                  </a:lnTo>
                  <a:lnTo>
                    <a:pt x="30" y="31"/>
                  </a:lnTo>
                  <a:lnTo>
                    <a:pt x="29" y="43"/>
                  </a:lnTo>
                  <a:lnTo>
                    <a:pt x="25" y="53"/>
                  </a:lnTo>
                  <a:lnTo>
                    <a:pt x="22" y="59"/>
                  </a:lnTo>
                  <a:lnTo>
                    <a:pt x="15" y="61"/>
                  </a:lnTo>
                  <a:lnTo>
                    <a:pt x="9" y="59"/>
                  </a:lnTo>
                  <a:lnTo>
                    <a:pt x="5" y="53"/>
                  </a:lnTo>
                  <a:lnTo>
                    <a:pt x="2" y="43"/>
                  </a:lnTo>
                  <a:lnTo>
                    <a:pt x="0" y="31"/>
                  </a:lnTo>
                  <a:lnTo>
                    <a:pt x="2" y="19"/>
                  </a:lnTo>
                  <a:lnTo>
                    <a:pt x="5" y="9"/>
                  </a:lnTo>
                  <a:lnTo>
                    <a:pt x="9" y="2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93FF8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8979" name="Freeform 41"/>
            <p:cNvSpPr>
              <a:spLocks/>
            </p:cNvSpPr>
            <p:nvPr/>
          </p:nvSpPr>
          <p:spPr bwMode="auto">
            <a:xfrm>
              <a:off x="3516313" y="3543300"/>
              <a:ext cx="23813" cy="49213"/>
            </a:xfrm>
            <a:custGeom>
              <a:avLst/>
              <a:gdLst>
                <a:gd name="T0" fmla="*/ 15 w 30"/>
                <a:gd name="T1" fmla="*/ 0 h 62"/>
                <a:gd name="T2" fmla="*/ 22 w 30"/>
                <a:gd name="T3" fmla="*/ 3 h 62"/>
                <a:gd name="T4" fmla="*/ 25 w 30"/>
                <a:gd name="T5" fmla="*/ 10 h 62"/>
                <a:gd name="T6" fmla="*/ 28 w 30"/>
                <a:gd name="T7" fmla="*/ 20 h 62"/>
                <a:gd name="T8" fmla="*/ 30 w 30"/>
                <a:gd name="T9" fmla="*/ 32 h 62"/>
                <a:gd name="T10" fmla="*/ 28 w 30"/>
                <a:gd name="T11" fmla="*/ 44 h 62"/>
                <a:gd name="T12" fmla="*/ 25 w 30"/>
                <a:gd name="T13" fmla="*/ 52 h 62"/>
                <a:gd name="T14" fmla="*/ 22 w 30"/>
                <a:gd name="T15" fmla="*/ 59 h 62"/>
                <a:gd name="T16" fmla="*/ 15 w 30"/>
                <a:gd name="T17" fmla="*/ 62 h 62"/>
                <a:gd name="T18" fmla="*/ 8 w 30"/>
                <a:gd name="T19" fmla="*/ 59 h 62"/>
                <a:gd name="T20" fmla="*/ 5 w 30"/>
                <a:gd name="T21" fmla="*/ 52 h 62"/>
                <a:gd name="T22" fmla="*/ 1 w 30"/>
                <a:gd name="T23" fmla="*/ 44 h 62"/>
                <a:gd name="T24" fmla="*/ 0 w 30"/>
                <a:gd name="T25" fmla="*/ 32 h 62"/>
                <a:gd name="T26" fmla="*/ 1 w 30"/>
                <a:gd name="T27" fmla="*/ 20 h 62"/>
                <a:gd name="T28" fmla="*/ 5 w 30"/>
                <a:gd name="T29" fmla="*/ 10 h 62"/>
                <a:gd name="T30" fmla="*/ 8 w 30"/>
                <a:gd name="T31" fmla="*/ 3 h 62"/>
                <a:gd name="T32" fmla="*/ 15 w 30"/>
                <a:gd name="T33" fmla="*/ 0 h 62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30"/>
                <a:gd name="T52" fmla="*/ 0 h 62"/>
                <a:gd name="T53" fmla="*/ 30 w 30"/>
                <a:gd name="T54" fmla="*/ 62 h 62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30" h="62">
                  <a:moveTo>
                    <a:pt x="15" y="0"/>
                  </a:moveTo>
                  <a:lnTo>
                    <a:pt x="22" y="3"/>
                  </a:lnTo>
                  <a:lnTo>
                    <a:pt x="25" y="10"/>
                  </a:lnTo>
                  <a:lnTo>
                    <a:pt x="28" y="20"/>
                  </a:lnTo>
                  <a:lnTo>
                    <a:pt x="30" y="32"/>
                  </a:lnTo>
                  <a:lnTo>
                    <a:pt x="28" y="44"/>
                  </a:lnTo>
                  <a:lnTo>
                    <a:pt x="25" y="52"/>
                  </a:lnTo>
                  <a:lnTo>
                    <a:pt x="22" y="59"/>
                  </a:lnTo>
                  <a:lnTo>
                    <a:pt x="15" y="62"/>
                  </a:lnTo>
                  <a:lnTo>
                    <a:pt x="8" y="59"/>
                  </a:lnTo>
                  <a:lnTo>
                    <a:pt x="5" y="52"/>
                  </a:lnTo>
                  <a:lnTo>
                    <a:pt x="1" y="44"/>
                  </a:lnTo>
                  <a:lnTo>
                    <a:pt x="0" y="32"/>
                  </a:lnTo>
                  <a:lnTo>
                    <a:pt x="1" y="20"/>
                  </a:lnTo>
                  <a:lnTo>
                    <a:pt x="5" y="10"/>
                  </a:lnTo>
                  <a:lnTo>
                    <a:pt x="8" y="3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93FF8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8980" name="Freeform 42"/>
            <p:cNvSpPr>
              <a:spLocks/>
            </p:cNvSpPr>
            <p:nvPr/>
          </p:nvSpPr>
          <p:spPr bwMode="auto">
            <a:xfrm>
              <a:off x="3575051" y="4284663"/>
              <a:ext cx="23813" cy="47625"/>
            </a:xfrm>
            <a:custGeom>
              <a:avLst/>
              <a:gdLst>
                <a:gd name="T0" fmla="*/ 15 w 31"/>
                <a:gd name="T1" fmla="*/ 0 h 61"/>
                <a:gd name="T2" fmla="*/ 22 w 31"/>
                <a:gd name="T3" fmla="*/ 2 h 61"/>
                <a:gd name="T4" fmla="*/ 25 w 31"/>
                <a:gd name="T5" fmla="*/ 8 h 61"/>
                <a:gd name="T6" fmla="*/ 29 w 31"/>
                <a:gd name="T7" fmla="*/ 18 h 61"/>
                <a:gd name="T8" fmla="*/ 31 w 31"/>
                <a:gd name="T9" fmla="*/ 30 h 61"/>
                <a:gd name="T10" fmla="*/ 29 w 31"/>
                <a:gd name="T11" fmla="*/ 42 h 61"/>
                <a:gd name="T12" fmla="*/ 25 w 31"/>
                <a:gd name="T13" fmla="*/ 52 h 61"/>
                <a:gd name="T14" fmla="*/ 22 w 31"/>
                <a:gd name="T15" fmla="*/ 59 h 61"/>
                <a:gd name="T16" fmla="*/ 15 w 31"/>
                <a:gd name="T17" fmla="*/ 61 h 61"/>
                <a:gd name="T18" fmla="*/ 9 w 31"/>
                <a:gd name="T19" fmla="*/ 59 h 61"/>
                <a:gd name="T20" fmla="*/ 5 w 31"/>
                <a:gd name="T21" fmla="*/ 52 h 61"/>
                <a:gd name="T22" fmla="*/ 2 w 31"/>
                <a:gd name="T23" fmla="*/ 42 h 61"/>
                <a:gd name="T24" fmla="*/ 0 w 31"/>
                <a:gd name="T25" fmla="*/ 30 h 61"/>
                <a:gd name="T26" fmla="*/ 2 w 31"/>
                <a:gd name="T27" fmla="*/ 18 h 61"/>
                <a:gd name="T28" fmla="*/ 5 w 31"/>
                <a:gd name="T29" fmla="*/ 8 h 61"/>
                <a:gd name="T30" fmla="*/ 9 w 31"/>
                <a:gd name="T31" fmla="*/ 2 h 61"/>
                <a:gd name="T32" fmla="*/ 15 w 31"/>
                <a:gd name="T33" fmla="*/ 0 h 61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31"/>
                <a:gd name="T52" fmla="*/ 0 h 61"/>
                <a:gd name="T53" fmla="*/ 31 w 31"/>
                <a:gd name="T54" fmla="*/ 61 h 61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31" h="61">
                  <a:moveTo>
                    <a:pt x="15" y="0"/>
                  </a:moveTo>
                  <a:lnTo>
                    <a:pt x="22" y="2"/>
                  </a:lnTo>
                  <a:lnTo>
                    <a:pt x="25" y="8"/>
                  </a:lnTo>
                  <a:lnTo>
                    <a:pt x="29" y="18"/>
                  </a:lnTo>
                  <a:lnTo>
                    <a:pt x="31" y="30"/>
                  </a:lnTo>
                  <a:lnTo>
                    <a:pt x="29" y="42"/>
                  </a:lnTo>
                  <a:lnTo>
                    <a:pt x="25" y="52"/>
                  </a:lnTo>
                  <a:lnTo>
                    <a:pt x="22" y="59"/>
                  </a:lnTo>
                  <a:lnTo>
                    <a:pt x="15" y="61"/>
                  </a:lnTo>
                  <a:lnTo>
                    <a:pt x="9" y="59"/>
                  </a:lnTo>
                  <a:lnTo>
                    <a:pt x="5" y="52"/>
                  </a:lnTo>
                  <a:lnTo>
                    <a:pt x="2" y="42"/>
                  </a:lnTo>
                  <a:lnTo>
                    <a:pt x="0" y="30"/>
                  </a:lnTo>
                  <a:lnTo>
                    <a:pt x="2" y="18"/>
                  </a:lnTo>
                  <a:lnTo>
                    <a:pt x="5" y="8"/>
                  </a:lnTo>
                  <a:lnTo>
                    <a:pt x="9" y="2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93FF8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8981" name="Rectangle 43"/>
            <p:cNvSpPr>
              <a:spLocks noChangeArrowheads="1"/>
            </p:cNvSpPr>
            <p:nvPr/>
          </p:nvSpPr>
          <p:spPr bwMode="auto">
            <a:xfrm>
              <a:off x="3462338" y="3716338"/>
              <a:ext cx="127000" cy="38100"/>
            </a:xfrm>
            <a:prstGeom prst="rect">
              <a:avLst/>
            </a:prstGeom>
            <a:solidFill>
              <a:srgbClr val="59686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nl-NL"/>
            </a:p>
          </p:txBody>
        </p:sp>
        <p:sp>
          <p:nvSpPr>
            <p:cNvPr id="38982" name="Rectangle 44"/>
            <p:cNvSpPr>
              <a:spLocks noChangeArrowheads="1"/>
            </p:cNvSpPr>
            <p:nvPr/>
          </p:nvSpPr>
          <p:spPr bwMode="auto">
            <a:xfrm>
              <a:off x="3471863" y="3827463"/>
              <a:ext cx="125413" cy="38100"/>
            </a:xfrm>
            <a:prstGeom prst="rect">
              <a:avLst/>
            </a:prstGeom>
            <a:solidFill>
              <a:srgbClr val="59686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nl-NL"/>
            </a:p>
          </p:txBody>
        </p:sp>
        <p:sp>
          <p:nvSpPr>
            <p:cNvPr id="38983" name="Rectangle 45"/>
            <p:cNvSpPr>
              <a:spLocks noChangeArrowheads="1"/>
            </p:cNvSpPr>
            <p:nvPr/>
          </p:nvSpPr>
          <p:spPr bwMode="auto">
            <a:xfrm>
              <a:off x="3476626" y="3941763"/>
              <a:ext cx="127000" cy="38100"/>
            </a:xfrm>
            <a:prstGeom prst="rect">
              <a:avLst/>
            </a:prstGeom>
            <a:solidFill>
              <a:srgbClr val="59686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nl-NL"/>
            </a:p>
          </p:txBody>
        </p:sp>
        <p:sp>
          <p:nvSpPr>
            <p:cNvPr id="38984" name="Rectangle 46"/>
            <p:cNvSpPr>
              <a:spLocks noChangeArrowheads="1"/>
            </p:cNvSpPr>
            <p:nvPr/>
          </p:nvSpPr>
          <p:spPr bwMode="auto">
            <a:xfrm>
              <a:off x="3489326" y="4049713"/>
              <a:ext cx="128588" cy="36513"/>
            </a:xfrm>
            <a:prstGeom prst="rect">
              <a:avLst/>
            </a:prstGeom>
            <a:solidFill>
              <a:srgbClr val="59686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nl-NL"/>
            </a:p>
          </p:txBody>
        </p:sp>
        <p:sp>
          <p:nvSpPr>
            <p:cNvPr id="38985" name="Freeform 47"/>
            <p:cNvSpPr>
              <a:spLocks/>
            </p:cNvSpPr>
            <p:nvPr/>
          </p:nvSpPr>
          <p:spPr bwMode="auto">
            <a:xfrm>
              <a:off x="3781426" y="4170363"/>
              <a:ext cx="744538" cy="412750"/>
            </a:xfrm>
            <a:custGeom>
              <a:avLst/>
              <a:gdLst>
                <a:gd name="T0" fmla="*/ 5 w 936"/>
                <a:gd name="T1" fmla="*/ 470 h 519"/>
                <a:gd name="T2" fmla="*/ 936 w 936"/>
                <a:gd name="T3" fmla="*/ 0 h 519"/>
                <a:gd name="T4" fmla="*/ 936 w 936"/>
                <a:gd name="T5" fmla="*/ 37 h 519"/>
                <a:gd name="T6" fmla="*/ 0 w 936"/>
                <a:gd name="T7" fmla="*/ 519 h 519"/>
                <a:gd name="T8" fmla="*/ 5 w 936"/>
                <a:gd name="T9" fmla="*/ 470 h 51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936"/>
                <a:gd name="T16" fmla="*/ 0 h 519"/>
                <a:gd name="T17" fmla="*/ 936 w 936"/>
                <a:gd name="T18" fmla="*/ 519 h 51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936" h="519">
                  <a:moveTo>
                    <a:pt x="5" y="470"/>
                  </a:moveTo>
                  <a:lnTo>
                    <a:pt x="936" y="0"/>
                  </a:lnTo>
                  <a:lnTo>
                    <a:pt x="936" y="37"/>
                  </a:lnTo>
                  <a:lnTo>
                    <a:pt x="0" y="519"/>
                  </a:lnTo>
                  <a:lnTo>
                    <a:pt x="5" y="470"/>
                  </a:lnTo>
                  <a:close/>
                </a:path>
              </a:pathLst>
            </a:custGeom>
            <a:solidFill>
              <a:srgbClr val="423F4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8986" name="Freeform 48"/>
            <p:cNvSpPr>
              <a:spLocks/>
            </p:cNvSpPr>
            <p:nvPr/>
          </p:nvSpPr>
          <p:spPr bwMode="auto">
            <a:xfrm>
              <a:off x="3460751" y="4489450"/>
              <a:ext cx="330200" cy="74613"/>
            </a:xfrm>
            <a:custGeom>
              <a:avLst/>
              <a:gdLst>
                <a:gd name="T0" fmla="*/ 50 w 416"/>
                <a:gd name="T1" fmla="*/ 0 h 94"/>
                <a:gd name="T2" fmla="*/ 0 w 416"/>
                <a:gd name="T3" fmla="*/ 88 h 94"/>
                <a:gd name="T4" fmla="*/ 416 w 416"/>
                <a:gd name="T5" fmla="*/ 94 h 94"/>
                <a:gd name="T6" fmla="*/ 398 w 416"/>
                <a:gd name="T7" fmla="*/ 12 h 94"/>
                <a:gd name="T8" fmla="*/ 50 w 416"/>
                <a:gd name="T9" fmla="*/ 0 h 9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16"/>
                <a:gd name="T16" fmla="*/ 0 h 94"/>
                <a:gd name="T17" fmla="*/ 416 w 416"/>
                <a:gd name="T18" fmla="*/ 94 h 9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16" h="94">
                  <a:moveTo>
                    <a:pt x="50" y="0"/>
                  </a:moveTo>
                  <a:lnTo>
                    <a:pt x="0" y="88"/>
                  </a:lnTo>
                  <a:lnTo>
                    <a:pt x="416" y="94"/>
                  </a:lnTo>
                  <a:lnTo>
                    <a:pt x="398" y="12"/>
                  </a:lnTo>
                  <a:lnTo>
                    <a:pt x="50" y="0"/>
                  </a:lnTo>
                  <a:close/>
                </a:path>
              </a:pathLst>
            </a:custGeom>
            <a:solidFill>
              <a:srgbClr val="423F4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8987" name="Freeform 49"/>
            <p:cNvSpPr>
              <a:spLocks/>
            </p:cNvSpPr>
            <p:nvPr/>
          </p:nvSpPr>
          <p:spPr bwMode="auto">
            <a:xfrm>
              <a:off x="3635376" y="2365375"/>
              <a:ext cx="196850" cy="160338"/>
            </a:xfrm>
            <a:custGeom>
              <a:avLst/>
              <a:gdLst>
                <a:gd name="T0" fmla="*/ 30 w 246"/>
                <a:gd name="T1" fmla="*/ 148 h 202"/>
                <a:gd name="T2" fmla="*/ 44 w 246"/>
                <a:gd name="T3" fmla="*/ 111 h 202"/>
                <a:gd name="T4" fmla="*/ 62 w 246"/>
                <a:gd name="T5" fmla="*/ 79 h 202"/>
                <a:gd name="T6" fmla="*/ 86 w 246"/>
                <a:gd name="T7" fmla="*/ 54 h 202"/>
                <a:gd name="T8" fmla="*/ 111 w 246"/>
                <a:gd name="T9" fmla="*/ 33 h 202"/>
                <a:gd name="T10" fmla="*/ 142 w 246"/>
                <a:gd name="T11" fmla="*/ 18 h 202"/>
                <a:gd name="T12" fmla="*/ 174 w 246"/>
                <a:gd name="T13" fmla="*/ 8 h 202"/>
                <a:gd name="T14" fmla="*/ 209 w 246"/>
                <a:gd name="T15" fmla="*/ 1 h 202"/>
                <a:gd name="T16" fmla="*/ 246 w 246"/>
                <a:gd name="T17" fmla="*/ 0 h 202"/>
                <a:gd name="T18" fmla="*/ 231 w 246"/>
                <a:gd name="T19" fmla="*/ 49 h 202"/>
                <a:gd name="T20" fmla="*/ 211 w 246"/>
                <a:gd name="T21" fmla="*/ 86 h 202"/>
                <a:gd name="T22" fmla="*/ 185 w 246"/>
                <a:gd name="T23" fmla="*/ 114 h 202"/>
                <a:gd name="T24" fmla="*/ 157 w 246"/>
                <a:gd name="T25" fmla="*/ 136 h 202"/>
                <a:gd name="T26" fmla="*/ 123 w 246"/>
                <a:gd name="T27" fmla="*/ 153 h 202"/>
                <a:gd name="T28" fmla="*/ 86 w 246"/>
                <a:gd name="T29" fmla="*/ 168 h 202"/>
                <a:gd name="T30" fmla="*/ 44 w 246"/>
                <a:gd name="T31" fmla="*/ 184 h 202"/>
                <a:gd name="T32" fmla="*/ 0 w 246"/>
                <a:gd name="T33" fmla="*/ 202 h 202"/>
                <a:gd name="T34" fmla="*/ 30 w 246"/>
                <a:gd name="T35" fmla="*/ 148 h 202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246"/>
                <a:gd name="T55" fmla="*/ 0 h 202"/>
                <a:gd name="T56" fmla="*/ 246 w 246"/>
                <a:gd name="T57" fmla="*/ 202 h 202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246" h="202">
                  <a:moveTo>
                    <a:pt x="30" y="148"/>
                  </a:moveTo>
                  <a:lnTo>
                    <a:pt x="44" y="111"/>
                  </a:lnTo>
                  <a:lnTo>
                    <a:pt x="62" y="79"/>
                  </a:lnTo>
                  <a:lnTo>
                    <a:pt x="86" y="54"/>
                  </a:lnTo>
                  <a:lnTo>
                    <a:pt x="111" y="33"/>
                  </a:lnTo>
                  <a:lnTo>
                    <a:pt x="142" y="18"/>
                  </a:lnTo>
                  <a:lnTo>
                    <a:pt x="174" y="8"/>
                  </a:lnTo>
                  <a:lnTo>
                    <a:pt x="209" y="1"/>
                  </a:lnTo>
                  <a:lnTo>
                    <a:pt x="246" y="0"/>
                  </a:lnTo>
                  <a:lnTo>
                    <a:pt x="231" y="49"/>
                  </a:lnTo>
                  <a:lnTo>
                    <a:pt x="211" y="86"/>
                  </a:lnTo>
                  <a:lnTo>
                    <a:pt x="185" y="114"/>
                  </a:lnTo>
                  <a:lnTo>
                    <a:pt x="157" y="136"/>
                  </a:lnTo>
                  <a:lnTo>
                    <a:pt x="123" y="153"/>
                  </a:lnTo>
                  <a:lnTo>
                    <a:pt x="86" y="168"/>
                  </a:lnTo>
                  <a:lnTo>
                    <a:pt x="44" y="184"/>
                  </a:lnTo>
                  <a:lnTo>
                    <a:pt x="0" y="202"/>
                  </a:lnTo>
                  <a:lnTo>
                    <a:pt x="30" y="148"/>
                  </a:lnTo>
                  <a:close/>
                </a:path>
              </a:pathLst>
            </a:custGeom>
            <a:solidFill>
              <a:srgbClr val="00001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 smtClean="0"/>
              <a:t>PN Target Characteristics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eaLnBrk="1" hangingPunct="1">
              <a:buFont typeface="Arial" charset="0"/>
              <a:buChar char="•"/>
              <a:defRPr/>
            </a:pPr>
            <a:r>
              <a:rPr lang="en-GB" b="1" dirty="0" smtClean="0"/>
              <a:t>Ease of use</a:t>
            </a:r>
            <a:endParaRPr lang="en-GB" dirty="0" smtClean="0"/>
          </a:p>
          <a:p>
            <a:pPr lvl="1" eaLnBrk="1" hangingPunct="1">
              <a:buFont typeface="Arial" charset="0"/>
              <a:buChar char="•"/>
              <a:defRPr/>
            </a:pPr>
            <a:r>
              <a:rPr lang="en-GB" dirty="0" smtClean="0"/>
              <a:t>No/minimal user training required</a:t>
            </a:r>
          </a:p>
          <a:p>
            <a:pPr lvl="1" eaLnBrk="1" hangingPunct="1">
              <a:buFont typeface="Arial" charset="0"/>
              <a:buChar char="•"/>
              <a:defRPr/>
            </a:pPr>
            <a:r>
              <a:rPr lang="en-GB" dirty="0" smtClean="0"/>
              <a:t>No system administrators</a:t>
            </a:r>
          </a:p>
          <a:p>
            <a:pPr eaLnBrk="1" hangingPunct="1">
              <a:spcBef>
                <a:spcPct val="50000"/>
              </a:spcBef>
              <a:buFont typeface="Arial" charset="0"/>
              <a:buChar char="•"/>
              <a:defRPr/>
            </a:pPr>
            <a:r>
              <a:rPr lang="en-GB" b="1" dirty="0" smtClean="0"/>
              <a:t>Trustworthiness</a:t>
            </a:r>
          </a:p>
          <a:p>
            <a:pPr lvl="1" eaLnBrk="1" hangingPunct="1">
              <a:buFont typeface="Arial" charset="0"/>
              <a:buChar char="•"/>
              <a:defRPr/>
            </a:pPr>
            <a:r>
              <a:rPr lang="en-GB" dirty="0" smtClean="0"/>
              <a:t>Security, privacy and dependability</a:t>
            </a:r>
          </a:p>
          <a:p>
            <a:pPr eaLnBrk="1" hangingPunct="1">
              <a:spcBef>
                <a:spcPct val="50000"/>
              </a:spcBef>
              <a:buFont typeface="Arial" charset="0"/>
              <a:buChar char="•"/>
              <a:defRPr/>
            </a:pPr>
            <a:r>
              <a:rPr lang="en-GB" b="1" dirty="0" smtClean="0"/>
              <a:t>Ubiquitous</a:t>
            </a:r>
            <a:r>
              <a:rPr lang="en-GB" dirty="0" smtClean="0"/>
              <a:t> </a:t>
            </a:r>
          </a:p>
          <a:p>
            <a:pPr lvl="1" eaLnBrk="1" hangingPunct="1">
              <a:spcBef>
                <a:spcPct val="50000"/>
              </a:spcBef>
              <a:buFont typeface="Arial" charset="0"/>
              <a:buChar char="•"/>
              <a:defRPr/>
            </a:pPr>
            <a:r>
              <a:rPr lang="en-GB" dirty="0" smtClean="0"/>
              <a:t>Should work everywhere a person and her/his devices are</a:t>
            </a:r>
          </a:p>
          <a:p>
            <a:pPr eaLnBrk="1" hangingPunct="1">
              <a:spcBef>
                <a:spcPct val="50000"/>
              </a:spcBef>
              <a:buFont typeface="Arial" charset="0"/>
              <a:buChar char="•"/>
              <a:defRPr/>
            </a:pPr>
            <a:r>
              <a:rPr lang="en-GB" b="1" dirty="0" smtClean="0"/>
              <a:t>Low cost </a:t>
            </a:r>
          </a:p>
          <a:p>
            <a:pPr lvl="1" eaLnBrk="1" hangingPunct="1">
              <a:buFont typeface="Arial" charset="0"/>
              <a:buChar char="•"/>
              <a:defRPr/>
            </a:pPr>
            <a:r>
              <a:rPr lang="en-GB" dirty="0" smtClean="0"/>
              <a:t>Consumer technology</a:t>
            </a:r>
          </a:p>
          <a:p>
            <a:pPr lvl="1" eaLnBrk="1" hangingPunct="1">
              <a:buFont typeface="Arial" charset="0"/>
              <a:buChar char="•"/>
              <a:defRPr/>
            </a:pPr>
            <a:r>
              <a:rPr lang="en-GB" dirty="0" smtClean="0"/>
              <a:t>No installation costs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Copyright 2011 Delft University of Technology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215B0AF-64D5-40ED-A0D2-8D691CF86923}" type="slidenum">
              <a:rPr lang="en-US" smtClean="0"/>
              <a:pPr>
                <a:defRPr/>
              </a:pPr>
              <a:t>23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PN vs. Cloud Computing</a:t>
            </a:r>
          </a:p>
        </p:txBody>
      </p:sp>
      <p:sp>
        <p:nvSpPr>
          <p:cNvPr id="40962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800" smtClean="0"/>
              <a:t>PN minimizes dependence on Cloud Resources:</a:t>
            </a:r>
          </a:p>
          <a:p>
            <a:pPr eaLnBrk="1" hangingPunct="1">
              <a:lnSpc>
                <a:spcPct val="80000"/>
              </a:lnSpc>
            </a:pPr>
            <a:r>
              <a:rPr lang="en-US" sz="2800" smtClean="0"/>
              <a:t>Avoid lock-in, loss of data ownership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400" smtClean="0"/>
              <a:t>What if Facebook, Flickr, Twitter go bankrupt?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400" smtClean="0"/>
              <a:t>Avoid privacy/security issues</a:t>
            </a:r>
          </a:p>
          <a:p>
            <a:pPr eaLnBrk="1" hangingPunct="1">
              <a:lnSpc>
                <a:spcPct val="80000"/>
              </a:lnSpc>
            </a:pPr>
            <a:r>
              <a:rPr lang="en-US" sz="2800" smtClean="0"/>
              <a:t>More is done at the fringe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400" smtClean="0"/>
              <a:t>Computational scalability</a:t>
            </a:r>
          </a:p>
          <a:p>
            <a:pPr eaLnBrk="1" hangingPunct="1">
              <a:lnSpc>
                <a:spcPct val="80000"/>
              </a:lnSpc>
            </a:pPr>
            <a:r>
              <a:rPr lang="en-US" sz="2800" smtClean="0"/>
              <a:t>Keep local data local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400" smtClean="0"/>
              <a:t>No need to transport data half the way around the world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400" smtClean="0"/>
              <a:t>Less infrastructure needed</a:t>
            </a:r>
          </a:p>
          <a:p>
            <a:pPr eaLnBrk="1" hangingPunct="1">
              <a:lnSpc>
                <a:spcPct val="80000"/>
              </a:lnSpc>
            </a:pPr>
            <a:r>
              <a:rPr lang="en-US" sz="2800" smtClean="0"/>
              <a:t>However, PNs and Cloud Resources may work together.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D1DF5E3-C1FF-4517-80D7-C2E5DA19D22F}" type="slidenum">
              <a:rPr lang="en-US" smtClean="0"/>
              <a:pPr>
                <a:defRPr/>
              </a:pPr>
              <a:t>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Copyright 2011 Delft University of Technology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684213" y="1341438"/>
            <a:ext cx="7772400" cy="1366837"/>
          </a:xfrm>
        </p:spPr>
        <p:txBody>
          <a:bodyPr/>
          <a:lstStyle/>
          <a:p>
            <a:pPr eaLnBrk="1" hangingPunct="1">
              <a:defRPr/>
            </a:pPr>
            <a:r>
              <a:rPr lang="nl-NL" dirty="0" smtClean="0"/>
              <a:t>Introduction to</a:t>
            </a:r>
          </a:p>
          <a:p>
            <a:pPr eaLnBrk="1" hangingPunct="1">
              <a:defRPr/>
            </a:pPr>
            <a:r>
              <a:rPr lang="nl-NL" dirty="0" smtClean="0"/>
              <a:t>Personal Networks (PN)</a:t>
            </a:r>
            <a:endParaRPr lang="nl-NL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Copyright 2011 Delft University of Technology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60D7C24F-3788-4450-AB1C-670D8652CA5E}" type="slidenum">
              <a:rPr lang="en-US" smtClean="0"/>
              <a:pPr>
                <a:defRPr/>
              </a:pPr>
              <a:t>25</a:t>
            </a:fld>
            <a:endParaRPr lang="en-US" dirty="0"/>
          </a:p>
        </p:txBody>
      </p:sp>
      <p:sp>
        <p:nvSpPr>
          <p:cNvPr id="41989" name="Content Placeholder 8"/>
          <p:cNvSpPr>
            <a:spLocks noGrp="1"/>
          </p:cNvSpPr>
          <p:nvPr>
            <p:ph idx="13"/>
          </p:nvPr>
        </p:nvSpPr>
        <p:spPr>
          <a:xfrm>
            <a:off x="457200" y="3068638"/>
            <a:ext cx="8229600" cy="3057525"/>
          </a:xfrm>
        </p:spPr>
        <p:txBody>
          <a:bodyPr/>
          <a:lstStyle/>
          <a:p>
            <a:pPr lvl="2" eaLnBrk="1" hangingPunct="1"/>
            <a:r>
              <a:rPr lang="nl-NL" smtClean="0"/>
              <a:t>Background and motivation</a:t>
            </a:r>
          </a:p>
          <a:p>
            <a:pPr lvl="2" eaLnBrk="1" hangingPunct="1"/>
            <a:r>
              <a:rPr lang="en-US" smtClean="0"/>
              <a:t>What are PNs? What is their potential?</a:t>
            </a:r>
          </a:p>
          <a:p>
            <a:pPr lvl="2" eaLnBrk="1" hangingPunct="1"/>
            <a:r>
              <a:rPr lang="en-US" b="1" smtClean="0">
                <a:solidFill>
                  <a:srgbClr val="7030A0"/>
                </a:solidFill>
              </a:rPr>
              <a:t>Introduction to PN Federations</a:t>
            </a:r>
          </a:p>
          <a:p>
            <a:pPr lvl="2" eaLnBrk="1" hangingPunct="1"/>
            <a:r>
              <a:rPr lang="en-US" smtClean="0"/>
              <a:t>State-of-the art and emerging solutions</a:t>
            </a:r>
            <a:endParaRPr lang="nl-NL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 smtClean="0"/>
              <a:t>What are PN Federations?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Copyright 2011 Delft University of Technology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100DE34-7346-454E-822C-5C62A7872D89}" type="slidenum">
              <a:rPr lang="en-US" smtClean="0"/>
              <a:pPr>
                <a:defRPr/>
              </a:pPr>
              <a:t>26</a:t>
            </a:fld>
            <a:endParaRPr lang="en-US" dirty="0"/>
          </a:p>
        </p:txBody>
      </p:sp>
      <p:grpSp>
        <p:nvGrpSpPr>
          <p:cNvPr id="43013" name="Group 3"/>
          <p:cNvGrpSpPr>
            <a:grpSpLocks/>
          </p:cNvGrpSpPr>
          <p:nvPr/>
        </p:nvGrpSpPr>
        <p:grpSpPr bwMode="auto">
          <a:xfrm>
            <a:off x="323850" y="1268413"/>
            <a:ext cx="8280400" cy="4929187"/>
            <a:chOff x="204" y="639"/>
            <a:chExt cx="5556" cy="3307"/>
          </a:xfrm>
        </p:grpSpPr>
        <p:sp>
          <p:nvSpPr>
            <p:cNvPr id="43014" name="Rectangle 4"/>
            <p:cNvSpPr>
              <a:spLocks noChangeArrowheads="1"/>
            </p:cNvSpPr>
            <p:nvPr/>
          </p:nvSpPr>
          <p:spPr bwMode="auto">
            <a:xfrm>
              <a:off x="204" y="814"/>
              <a:ext cx="5232" cy="26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2075" tIns="46038" rIns="92075" bIns="46038"/>
            <a:lstStyle/>
            <a:p>
              <a:pPr marL="342900" indent="-342900" eaLnBrk="0" hangingPunct="0"/>
              <a:endParaRPr lang="en-GB"/>
            </a:p>
          </p:txBody>
        </p:sp>
        <p:grpSp>
          <p:nvGrpSpPr>
            <p:cNvPr id="43015" name="Group 5"/>
            <p:cNvGrpSpPr>
              <a:grpSpLocks noChangeAspect="1"/>
            </p:cNvGrpSpPr>
            <p:nvPr/>
          </p:nvGrpSpPr>
          <p:grpSpPr bwMode="auto">
            <a:xfrm>
              <a:off x="501" y="639"/>
              <a:ext cx="4919" cy="3307"/>
              <a:chOff x="1256" y="537"/>
              <a:chExt cx="5040" cy="3387"/>
            </a:xfrm>
          </p:grpSpPr>
          <p:sp>
            <p:nvSpPr>
              <p:cNvPr id="43022" name="AutoShape 6"/>
              <p:cNvSpPr>
                <a:spLocks noChangeAspect="1" noChangeArrowheads="1"/>
              </p:cNvSpPr>
              <p:nvPr/>
            </p:nvSpPr>
            <p:spPr bwMode="auto">
              <a:xfrm>
                <a:off x="1256" y="537"/>
                <a:ext cx="5040" cy="338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nl-NL"/>
              </a:p>
            </p:txBody>
          </p:sp>
          <p:grpSp>
            <p:nvGrpSpPr>
              <p:cNvPr id="43023" name="Group 7"/>
              <p:cNvGrpSpPr>
                <a:grpSpLocks/>
              </p:cNvGrpSpPr>
              <p:nvPr/>
            </p:nvGrpSpPr>
            <p:grpSpPr bwMode="auto">
              <a:xfrm>
                <a:off x="1557" y="1791"/>
                <a:ext cx="892" cy="493"/>
                <a:chOff x="1557" y="1791"/>
                <a:chExt cx="892" cy="493"/>
              </a:xfrm>
            </p:grpSpPr>
            <p:sp>
              <p:nvSpPr>
                <p:cNvPr id="43227" name="Freeform 8"/>
                <p:cNvSpPr>
                  <a:spLocks/>
                </p:cNvSpPr>
                <p:nvPr/>
              </p:nvSpPr>
              <p:spPr bwMode="auto">
                <a:xfrm>
                  <a:off x="1557" y="1791"/>
                  <a:ext cx="892" cy="493"/>
                </a:xfrm>
                <a:custGeom>
                  <a:avLst/>
                  <a:gdLst>
                    <a:gd name="T0" fmla="*/ 2 w 1983"/>
                    <a:gd name="T1" fmla="*/ 1 h 1217"/>
                    <a:gd name="T2" fmla="*/ 0 w 1983"/>
                    <a:gd name="T3" fmla="*/ 1 h 1217"/>
                    <a:gd name="T4" fmla="*/ 1 w 1983"/>
                    <a:gd name="T5" fmla="*/ 2 h 1217"/>
                    <a:gd name="T6" fmla="*/ 1 w 1983"/>
                    <a:gd name="T7" fmla="*/ 2 h 1217"/>
                    <a:gd name="T8" fmla="*/ 1 w 1983"/>
                    <a:gd name="T9" fmla="*/ 2 h 1217"/>
                    <a:gd name="T10" fmla="*/ 0 w 1983"/>
                    <a:gd name="T11" fmla="*/ 2 h 1217"/>
                    <a:gd name="T12" fmla="*/ 0 w 1983"/>
                    <a:gd name="T13" fmla="*/ 3 h 1217"/>
                    <a:gd name="T14" fmla="*/ 0 w 1983"/>
                    <a:gd name="T15" fmla="*/ 4 h 1217"/>
                    <a:gd name="T16" fmla="*/ 2 w 1983"/>
                    <a:gd name="T17" fmla="*/ 4 h 1217"/>
                    <a:gd name="T18" fmla="*/ 4 w 1983"/>
                    <a:gd name="T19" fmla="*/ 5 h 1217"/>
                    <a:gd name="T20" fmla="*/ 4 w 1983"/>
                    <a:gd name="T21" fmla="*/ 5 h 1217"/>
                    <a:gd name="T22" fmla="*/ 5 w 1983"/>
                    <a:gd name="T23" fmla="*/ 4 h 1217"/>
                    <a:gd name="T24" fmla="*/ 5 w 1983"/>
                    <a:gd name="T25" fmla="*/ 5 h 1217"/>
                    <a:gd name="T26" fmla="*/ 6 w 1983"/>
                    <a:gd name="T27" fmla="*/ 5 h 1217"/>
                    <a:gd name="T28" fmla="*/ 10 w 1983"/>
                    <a:gd name="T29" fmla="*/ 5 h 1217"/>
                    <a:gd name="T30" fmla="*/ 11 w 1983"/>
                    <a:gd name="T31" fmla="*/ 5 h 1217"/>
                    <a:gd name="T32" fmla="*/ 11 w 1983"/>
                    <a:gd name="T33" fmla="*/ 4 h 1217"/>
                    <a:gd name="T34" fmla="*/ 13 w 1983"/>
                    <a:gd name="T35" fmla="*/ 4 h 1217"/>
                    <a:gd name="T36" fmla="*/ 15 w 1983"/>
                    <a:gd name="T37" fmla="*/ 4 h 1217"/>
                    <a:gd name="T38" fmla="*/ 15 w 1983"/>
                    <a:gd name="T39" fmla="*/ 3 h 1217"/>
                    <a:gd name="T40" fmla="*/ 14 w 1983"/>
                    <a:gd name="T41" fmla="*/ 2 h 1217"/>
                    <a:gd name="T42" fmla="*/ 15 w 1983"/>
                    <a:gd name="T43" fmla="*/ 2 h 1217"/>
                    <a:gd name="T44" fmla="*/ 16 w 1983"/>
                    <a:gd name="T45" fmla="*/ 2 h 1217"/>
                    <a:gd name="T46" fmla="*/ 15 w 1983"/>
                    <a:gd name="T47" fmla="*/ 1 h 1217"/>
                    <a:gd name="T48" fmla="*/ 12 w 1983"/>
                    <a:gd name="T49" fmla="*/ 1 h 1217"/>
                    <a:gd name="T50" fmla="*/ 9 w 1983"/>
                    <a:gd name="T51" fmla="*/ 1 h 1217"/>
                    <a:gd name="T52" fmla="*/ 10 w 1983"/>
                    <a:gd name="T53" fmla="*/ 1 h 1217"/>
                    <a:gd name="T54" fmla="*/ 10 w 1983"/>
                    <a:gd name="T55" fmla="*/ 0 h 1217"/>
                    <a:gd name="T56" fmla="*/ 9 w 1983"/>
                    <a:gd name="T57" fmla="*/ 0 h 1217"/>
                    <a:gd name="T58" fmla="*/ 6 w 1983"/>
                    <a:gd name="T59" fmla="*/ 0 h 1217"/>
                    <a:gd name="T60" fmla="*/ 3 w 1983"/>
                    <a:gd name="T61" fmla="*/ 1 h 1217"/>
                    <a:gd name="T62" fmla="*/ 2 w 1983"/>
                    <a:gd name="T63" fmla="*/ 1 h 1217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w 1983"/>
                    <a:gd name="T97" fmla="*/ 0 h 1217"/>
                    <a:gd name="T98" fmla="*/ 1983 w 1983"/>
                    <a:gd name="T99" fmla="*/ 1217 h 1217"/>
                  </a:gdLst>
                  <a:ahLst/>
                  <a:cxnLst>
                    <a:cxn ang="T64">
                      <a:pos x="T0" y="T1"/>
                    </a:cxn>
                    <a:cxn ang="T65">
                      <a:pos x="T2" y="T3"/>
                    </a:cxn>
                    <a:cxn ang="T66">
                      <a:pos x="T4" y="T5"/>
                    </a:cxn>
                    <a:cxn ang="T67">
                      <a:pos x="T6" y="T7"/>
                    </a:cxn>
                    <a:cxn ang="T68">
                      <a:pos x="T8" y="T9"/>
                    </a:cxn>
                    <a:cxn ang="T69">
                      <a:pos x="T10" y="T11"/>
                    </a:cxn>
                    <a:cxn ang="T70">
                      <a:pos x="T12" y="T13"/>
                    </a:cxn>
                    <a:cxn ang="T71">
                      <a:pos x="T14" y="T15"/>
                    </a:cxn>
                    <a:cxn ang="T72">
                      <a:pos x="T16" y="T17"/>
                    </a:cxn>
                    <a:cxn ang="T73">
                      <a:pos x="T18" y="T19"/>
                    </a:cxn>
                    <a:cxn ang="T74">
                      <a:pos x="T20" y="T21"/>
                    </a:cxn>
                    <a:cxn ang="T75">
                      <a:pos x="T22" y="T23"/>
                    </a:cxn>
                    <a:cxn ang="T76">
                      <a:pos x="T24" y="T25"/>
                    </a:cxn>
                    <a:cxn ang="T77">
                      <a:pos x="T26" y="T27"/>
                    </a:cxn>
                    <a:cxn ang="T78">
                      <a:pos x="T28" y="T29"/>
                    </a:cxn>
                    <a:cxn ang="T79">
                      <a:pos x="T30" y="T31"/>
                    </a:cxn>
                    <a:cxn ang="T80">
                      <a:pos x="T32" y="T33"/>
                    </a:cxn>
                    <a:cxn ang="T81">
                      <a:pos x="T34" y="T35"/>
                    </a:cxn>
                    <a:cxn ang="T82">
                      <a:pos x="T36" y="T37"/>
                    </a:cxn>
                    <a:cxn ang="T83">
                      <a:pos x="T38" y="T39"/>
                    </a:cxn>
                    <a:cxn ang="T84">
                      <a:pos x="T40" y="T41"/>
                    </a:cxn>
                    <a:cxn ang="T85">
                      <a:pos x="T42" y="T43"/>
                    </a:cxn>
                    <a:cxn ang="T86">
                      <a:pos x="T44" y="T45"/>
                    </a:cxn>
                    <a:cxn ang="T87">
                      <a:pos x="T46" y="T47"/>
                    </a:cxn>
                    <a:cxn ang="T88">
                      <a:pos x="T48" y="T49"/>
                    </a:cxn>
                    <a:cxn ang="T89">
                      <a:pos x="T50" y="T51"/>
                    </a:cxn>
                    <a:cxn ang="T90">
                      <a:pos x="T52" y="T53"/>
                    </a:cxn>
                    <a:cxn ang="T91">
                      <a:pos x="T54" y="T55"/>
                    </a:cxn>
                    <a:cxn ang="T92">
                      <a:pos x="T56" y="T57"/>
                    </a:cxn>
                    <a:cxn ang="T93">
                      <a:pos x="T58" y="T59"/>
                    </a:cxn>
                    <a:cxn ang="T94">
                      <a:pos x="T60" y="T61"/>
                    </a:cxn>
                    <a:cxn ang="T95">
                      <a:pos x="T62" y="T63"/>
                    </a:cxn>
                  </a:cxnLst>
                  <a:rect l="T96" t="T97" r="T98" b="T99"/>
                  <a:pathLst>
                    <a:path w="1983" h="1217">
                      <a:moveTo>
                        <a:pt x="283" y="172"/>
                      </a:moveTo>
                      <a:cubicBezTo>
                        <a:pt x="184" y="196"/>
                        <a:pt x="128" y="215"/>
                        <a:pt x="57" y="286"/>
                      </a:cubicBezTo>
                      <a:cubicBezTo>
                        <a:pt x="36" y="353"/>
                        <a:pt x="57" y="384"/>
                        <a:pt x="85" y="444"/>
                      </a:cubicBezTo>
                      <a:cubicBezTo>
                        <a:pt x="92" y="458"/>
                        <a:pt x="87" y="477"/>
                        <a:pt x="99" y="487"/>
                      </a:cubicBezTo>
                      <a:cubicBezTo>
                        <a:pt x="113" y="499"/>
                        <a:pt x="137" y="496"/>
                        <a:pt x="156" y="501"/>
                      </a:cubicBezTo>
                      <a:cubicBezTo>
                        <a:pt x="135" y="565"/>
                        <a:pt x="99" y="546"/>
                        <a:pt x="57" y="601"/>
                      </a:cubicBezTo>
                      <a:cubicBezTo>
                        <a:pt x="36" y="627"/>
                        <a:pt x="0" y="687"/>
                        <a:pt x="0" y="687"/>
                      </a:cubicBezTo>
                      <a:cubicBezTo>
                        <a:pt x="5" y="749"/>
                        <a:pt x="7" y="811"/>
                        <a:pt x="14" y="873"/>
                      </a:cubicBezTo>
                      <a:cubicBezTo>
                        <a:pt x="24" y="942"/>
                        <a:pt x="128" y="1026"/>
                        <a:pt x="184" y="1059"/>
                      </a:cubicBezTo>
                      <a:cubicBezTo>
                        <a:pt x="246" y="1095"/>
                        <a:pt x="342" y="1093"/>
                        <a:pt x="411" y="1116"/>
                      </a:cubicBezTo>
                      <a:cubicBezTo>
                        <a:pt x="463" y="1112"/>
                        <a:pt x="517" y="1116"/>
                        <a:pt x="567" y="1102"/>
                      </a:cubicBezTo>
                      <a:cubicBezTo>
                        <a:pt x="583" y="1097"/>
                        <a:pt x="579" y="1057"/>
                        <a:pt x="595" y="1059"/>
                      </a:cubicBezTo>
                      <a:cubicBezTo>
                        <a:pt x="621" y="1064"/>
                        <a:pt x="631" y="1100"/>
                        <a:pt x="652" y="1116"/>
                      </a:cubicBezTo>
                      <a:cubicBezTo>
                        <a:pt x="692" y="1152"/>
                        <a:pt x="779" y="1217"/>
                        <a:pt x="779" y="1217"/>
                      </a:cubicBezTo>
                      <a:cubicBezTo>
                        <a:pt x="923" y="1207"/>
                        <a:pt x="1025" y="1193"/>
                        <a:pt x="1162" y="1174"/>
                      </a:cubicBezTo>
                      <a:cubicBezTo>
                        <a:pt x="1289" y="1109"/>
                        <a:pt x="1240" y="1140"/>
                        <a:pt x="1318" y="1088"/>
                      </a:cubicBezTo>
                      <a:cubicBezTo>
                        <a:pt x="1351" y="959"/>
                        <a:pt x="1358" y="1012"/>
                        <a:pt x="1332" y="930"/>
                      </a:cubicBezTo>
                      <a:cubicBezTo>
                        <a:pt x="1396" y="866"/>
                        <a:pt x="1455" y="871"/>
                        <a:pt x="1544" y="859"/>
                      </a:cubicBezTo>
                      <a:cubicBezTo>
                        <a:pt x="1625" y="833"/>
                        <a:pt x="1714" y="818"/>
                        <a:pt x="1799" y="802"/>
                      </a:cubicBezTo>
                      <a:cubicBezTo>
                        <a:pt x="1839" y="761"/>
                        <a:pt x="1908" y="711"/>
                        <a:pt x="1856" y="644"/>
                      </a:cubicBezTo>
                      <a:cubicBezTo>
                        <a:pt x="1835" y="618"/>
                        <a:pt x="1771" y="587"/>
                        <a:pt x="1771" y="587"/>
                      </a:cubicBezTo>
                      <a:cubicBezTo>
                        <a:pt x="1802" y="496"/>
                        <a:pt x="1759" y="582"/>
                        <a:pt x="1828" y="530"/>
                      </a:cubicBezTo>
                      <a:cubicBezTo>
                        <a:pt x="1887" y="484"/>
                        <a:pt x="1941" y="420"/>
                        <a:pt x="1983" y="358"/>
                      </a:cubicBezTo>
                      <a:cubicBezTo>
                        <a:pt x="1962" y="253"/>
                        <a:pt x="1913" y="205"/>
                        <a:pt x="1813" y="172"/>
                      </a:cubicBezTo>
                      <a:cubicBezTo>
                        <a:pt x="1688" y="181"/>
                        <a:pt x="1594" y="203"/>
                        <a:pt x="1473" y="186"/>
                      </a:cubicBezTo>
                      <a:cubicBezTo>
                        <a:pt x="1301" y="196"/>
                        <a:pt x="1235" y="165"/>
                        <a:pt x="1119" y="243"/>
                      </a:cubicBezTo>
                      <a:cubicBezTo>
                        <a:pt x="1138" y="205"/>
                        <a:pt x="1157" y="167"/>
                        <a:pt x="1176" y="129"/>
                      </a:cubicBezTo>
                      <a:cubicBezTo>
                        <a:pt x="1185" y="110"/>
                        <a:pt x="1204" y="72"/>
                        <a:pt x="1204" y="72"/>
                      </a:cubicBezTo>
                      <a:cubicBezTo>
                        <a:pt x="1183" y="10"/>
                        <a:pt x="1152" y="17"/>
                        <a:pt x="1091" y="0"/>
                      </a:cubicBezTo>
                      <a:cubicBezTo>
                        <a:pt x="956" y="14"/>
                        <a:pt x="831" y="33"/>
                        <a:pt x="694" y="43"/>
                      </a:cubicBezTo>
                      <a:cubicBezTo>
                        <a:pt x="593" y="64"/>
                        <a:pt x="496" y="95"/>
                        <a:pt x="397" y="129"/>
                      </a:cubicBezTo>
                      <a:cubicBezTo>
                        <a:pt x="394" y="129"/>
                        <a:pt x="224" y="172"/>
                        <a:pt x="283" y="172"/>
                      </a:cubicBezTo>
                    </a:path>
                  </a:pathLst>
                </a:custGeom>
                <a:solidFill>
                  <a:srgbClr val="BBE0E3"/>
                </a:solidFill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3228" name="Freeform 9"/>
                <p:cNvSpPr>
                  <a:spLocks/>
                </p:cNvSpPr>
                <p:nvPr/>
              </p:nvSpPr>
              <p:spPr bwMode="auto">
                <a:xfrm>
                  <a:off x="1557" y="1791"/>
                  <a:ext cx="892" cy="493"/>
                </a:xfrm>
                <a:custGeom>
                  <a:avLst/>
                  <a:gdLst>
                    <a:gd name="T0" fmla="*/ 127 w 892"/>
                    <a:gd name="T1" fmla="*/ 70 h 493"/>
                    <a:gd name="T2" fmla="*/ 25 w 892"/>
                    <a:gd name="T3" fmla="*/ 116 h 493"/>
                    <a:gd name="T4" fmla="*/ 38 w 892"/>
                    <a:gd name="T5" fmla="*/ 180 h 493"/>
                    <a:gd name="T6" fmla="*/ 44 w 892"/>
                    <a:gd name="T7" fmla="*/ 198 h 493"/>
                    <a:gd name="T8" fmla="*/ 70 w 892"/>
                    <a:gd name="T9" fmla="*/ 203 h 493"/>
                    <a:gd name="T10" fmla="*/ 25 w 892"/>
                    <a:gd name="T11" fmla="*/ 244 h 493"/>
                    <a:gd name="T12" fmla="*/ 0 w 892"/>
                    <a:gd name="T13" fmla="*/ 279 h 493"/>
                    <a:gd name="T14" fmla="*/ 6 w 892"/>
                    <a:gd name="T15" fmla="*/ 354 h 493"/>
                    <a:gd name="T16" fmla="*/ 82 w 892"/>
                    <a:gd name="T17" fmla="*/ 429 h 493"/>
                    <a:gd name="T18" fmla="*/ 185 w 892"/>
                    <a:gd name="T19" fmla="*/ 452 h 493"/>
                    <a:gd name="T20" fmla="*/ 255 w 892"/>
                    <a:gd name="T21" fmla="*/ 447 h 493"/>
                    <a:gd name="T22" fmla="*/ 267 w 892"/>
                    <a:gd name="T23" fmla="*/ 429 h 493"/>
                    <a:gd name="T24" fmla="*/ 293 w 892"/>
                    <a:gd name="T25" fmla="*/ 452 h 493"/>
                    <a:gd name="T26" fmla="*/ 350 w 892"/>
                    <a:gd name="T27" fmla="*/ 493 h 493"/>
                    <a:gd name="T28" fmla="*/ 523 w 892"/>
                    <a:gd name="T29" fmla="*/ 476 h 493"/>
                    <a:gd name="T30" fmla="*/ 593 w 892"/>
                    <a:gd name="T31" fmla="*/ 441 h 493"/>
                    <a:gd name="T32" fmla="*/ 599 w 892"/>
                    <a:gd name="T33" fmla="*/ 377 h 493"/>
                    <a:gd name="T34" fmla="*/ 694 w 892"/>
                    <a:gd name="T35" fmla="*/ 348 h 493"/>
                    <a:gd name="T36" fmla="*/ 809 w 892"/>
                    <a:gd name="T37" fmla="*/ 325 h 493"/>
                    <a:gd name="T38" fmla="*/ 835 w 892"/>
                    <a:gd name="T39" fmla="*/ 261 h 493"/>
                    <a:gd name="T40" fmla="*/ 797 w 892"/>
                    <a:gd name="T41" fmla="*/ 238 h 493"/>
                    <a:gd name="T42" fmla="*/ 822 w 892"/>
                    <a:gd name="T43" fmla="*/ 215 h 493"/>
                    <a:gd name="T44" fmla="*/ 892 w 892"/>
                    <a:gd name="T45" fmla="*/ 145 h 493"/>
                    <a:gd name="T46" fmla="*/ 815 w 892"/>
                    <a:gd name="T47" fmla="*/ 70 h 493"/>
                    <a:gd name="T48" fmla="*/ 662 w 892"/>
                    <a:gd name="T49" fmla="*/ 76 h 493"/>
                    <a:gd name="T50" fmla="*/ 503 w 892"/>
                    <a:gd name="T51" fmla="*/ 99 h 493"/>
                    <a:gd name="T52" fmla="*/ 529 w 892"/>
                    <a:gd name="T53" fmla="*/ 53 h 493"/>
                    <a:gd name="T54" fmla="*/ 541 w 892"/>
                    <a:gd name="T55" fmla="*/ 30 h 493"/>
                    <a:gd name="T56" fmla="*/ 491 w 892"/>
                    <a:gd name="T57" fmla="*/ 0 h 493"/>
                    <a:gd name="T58" fmla="*/ 312 w 892"/>
                    <a:gd name="T59" fmla="*/ 18 h 493"/>
                    <a:gd name="T60" fmla="*/ 178 w 892"/>
                    <a:gd name="T61" fmla="*/ 53 h 493"/>
                    <a:gd name="T62" fmla="*/ 127 w 892"/>
                    <a:gd name="T63" fmla="*/ 70 h 493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w 892"/>
                    <a:gd name="T97" fmla="*/ 0 h 493"/>
                    <a:gd name="T98" fmla="*/ 892 w 892"/>
                    <a:gd name="T99" fmla="*/ 493 h 493"/>
                  </a:gdLst>
                  <a:ahLst/>
                  <a:cxnLst>
                    <a:cxn ang="T64">
                      <a:pos x="T0" y="T1"/>
                    </a:cxn>
                    <a:cxn ang="T65">
                      <a:pos x="T2" y="T3"/>
                    </a:cxn>
                    <a:cxn ang="T66">
                      <a:pos x="T4" y="T5"/>
                    </a:cxn>
                    <a:cxn ang="T67">
                      <a:pos x="T6" y="T7"/>
                    </a:cxn>
                    <a:cxn ang="T68">
                      <a:pos x="T8" y="T9"/>
                    </a:cxn>
                    <a:cxn ang="T69">
                      <a:pos x="T10" y="T11"/>
                    </a:cxn>
                    <a:cxn ang="T70">
                      <a:pos x="T12" y="T13"/>
                    </a:cxn>
                    <a:cxn ang="T71">
                      <a:pos x="T14" y="T15"/>
                    </a:cxn>
                    <a:cxn ang="T72">
                      <a:pos x="T16" y="T17"/>
                    </a:cxn>
                    <a:cxn ang="T73">
                      <a:pos x="T18" y="T19"/>
                    </a:cxn>
                    <a:cxn ang="T74">
                      <a:pos x="T20" y="T21"/>
                    </a:cxn>
                    <a:cxn ang="T75">
                      <a:pos x="T22" y="T23"/>
                    </a:cxn>
                    <a:cxn ang="T76">
                      <a:pos x="T24" y="T25"/>
                    </a:cxn>
                    <a:cxn ang="T77">
                      <a:pos x="T26" y="T27"/>
                    </a:cxn>
                    <a:cxn ang="T78">
                      <a:pos x="T28" y="T29"/>
                    </a:cxn>
                    <a:cxn ang="T79">
                      <a:pos x="T30" y="T31"/>
                    </a:cxn>
                    <a:cxn ang="T80">
                      <a:pos x="T32" y="T33"/>
                    </a:cxn>
                    <a:cxn ang="T81">
                      <a:pos x="T34" y="T35"/>
                    </a:cxn>
                    <a:cxn ang="T82">
                      <a:pos x="T36" y="T37"/>
                    </a:cxn>
                    <a:cxn ang="T83">
                      <a:pos x="T38" y="T39"/>
                    </a:cxn>
                    <a:cxn ang="T84">
                      <a:pos x="T40" y="T41"/>
                    </a:cxn>
                    <a:cxn ang="T85">
                      <a:pos x="T42" y="T43"/>
                    </a:cxn>
                    <a:cxn ang="T86">
                      <a:pos x="T44" y="T45"/>
                    </a:cxn>
                    <a:cxn ang="T87">
                      <a:pos x="T46" y="T47"/>
                    </a:cxn>
                    <a:cxn ang="T88">
                      <a:pos x="T48" y="T49"/>
                    </a:cxn>
                    <a:cxn ang="T89">
                      <a:pos x="T50" y="T51"/>
                    </a:cxn>
                    <a:cxn ang="T90">
                      <a:pos x="T52" y="T53"/>
                    </a:cxn>
                    <a:cxn ang="T91">
                      <a:pos x="T54" y="T55"/>
                    </a:cxn>
                    <a:cxn ang="T92">
                      <a:pos x="T56" y="T57"/>
                    </a:cxn>
                    <a:cxn ang="T93">
                      <a:pos x="T58" y="T59"/>
                    </a:cxn>
                    <a:cxn ang="T94">
                      <a:pos x="T60" y="T61"/>
                    </a:cxn>
                    <a:cxn ang="T95">
                      <a:pos x="T62" y="T63"/>
                    </a:cxn>
                  </a:cxnLst>
                  <a:rect l="T96" t="T97" r="T98" b="T99"/>
                  <a:pathLst>
                    <a:path w="892" h="493">
                      <a:moveTo>
                        <a:pt x="127" y="70"/>
                      </a:moveTo>
                      <a:cubicBezTo>
                        <a:pt x="82" y="80"/>
                        <a:pt x="57" y="87"/>
                        <a:pt x="25" y="116"/>
                      </a:cubicBezTo>
                      <a:cubicBezTo>
                        <a:pt x="16" y="143"/>
                        <a:pt x="25" y="156"/>
                        <a:pt x="38" y="180"/>
                      </a:cubicBezTo>
                      <a:cubicBezTo>
                        <a:pt x="41" y="186"/>
                        <a:pt x="39" y="194"/>
                        <a:pt x="44" y="198"/>
                      </a:cubicBezTo>
                      <a:cubicBezTo>
                        <a:pt x="50" y="202"/>
                        <a:pt x="61" y="201"/>
                        <a:pt x="70" y="203"/>
                      </a:cubicBezTo>
                      <a:cubicBezTo>
                        <a:pt x="60" y="229"/>
                        <a:pt x="44" y="222"/>
                        <a:pt x="25" y="244"/>
                      </a:cubicBezTo>
                      <a:cubicBezTo>
                        <a:pt x="16" y="254"/>
                        <a:pt x="0" y="279"/>
                        <a:pt x="0" y="279"/>
                      </a:cubicBezTo>
                      <a:cubicBezTo>
                        <a:pt x="2" y="304"/>
                        <a:pt x="3" y="329"/>
                        <a:pt x="6" y="354"/>
                      </a:cubicBezTo>
                      <a:cubicBezTo>
                        <a:pt x="10" y="382"/>
                        <a:pt x="57" y="416"/>
                        <a:pt x="82" y="429"/>
                      </a:cubicBezTo>
                      <a:cubicBezTo>
                        <a:pt x="110" y="444"/>
                        <a:pt x="154" y="443"/>
                        <a:pt x="185" y="452"/>
                      </a:cubicBezTo>
                      <a:cubicBezTo>
                        <a:pt x="208" y="451"/>
                        <a:pt x="232" y="452"/>
                        <a:pt x="255" y="447"/>
                      </a:cubicBezTo>
                      <a:cubicBezTo>
                        <a:pt x="262" y="445"/>
                        <a:pt x="260" y="428"/>
                        <a:pt x="267" y="429"/>
                      </a:cubicBezTo>
                      <a:cubicBezTo>
                        <a:pt x="279" y="431"/>
                        <a:pt x="284" y="446"/>
                        <a:pt x="293" y="452"/>
                      </a:cubicBezTo>
                      <a:cubicBezTo>
                        <a:pt x="311" y="467"/>
                        <a:pt x="350" y="493"/>
                        <a:pt x="350" y="493"/>
                      </a:cubicBezTo>
                      <a:cubicBezTo>
                        <a:pt x="415" y="489"/>
                        <a:pt x="461" y="484"/>
                        <a:pt x="523" y="476"/>
                      </a:cubicBezTo>
                      <a:cubicBezTo>
                        <a:pt x="580" y="450"/>
                        <a:pt x="558" y="462"/>
                        <a:pt x="593" y="441"/>
                      </a:cubicBezTo>
                      <a:cubicBezTo>
                        <a:pt x="608" y="389"/>
                        <a:pt x="611" y="410"/>
                        <a:pt x="599" y="377"/>
                      </a:cubicBezTo>
                      <a:cubicBezTo>
                        <a:pt x="628" y="351"/>
                        <a:pt x="654" y="353"/>
                        <a:pt x="694" y="348"/>
                      </a:cubicBezTo>
                      <a:cubicBezTo>
                        <a:pt x="731" y="338"/>
                        <a:pt x="771" y="332"/>
                        <a:pt x="809" y="325"/>
                      </a:cubicBezTo>
                      <a:cubicBezTo>
                        <a:pt x="827" y="309"/>
                        <a:pt x="858" y="288"/>
                        <a:pt x="835" y="261"/>
                      </a:cubicBezTo>
                      <a:cubicBezTo>
                        <a:pt x="825" y="251"/>
                        <a:pt x="797" y="238"/>
                        <a:pt x="797" y="238"/>
                      </a:cubicBezTo>
                      <a:cubicBezTo>
                        <a:pt x="811" y="201"/>
                        <a:pt x="791" y="236"/>
                        <a:pt x="822" y="215"/>
                      </a:cubicBezTo>
                      <a:cubicBezTo>
                        <a:pt x="849" y="196"/>
                        <a:pt x="873" y="170"/>
                        <a:pt x="892" y="145"/>
                      </a:cubicBezTo>
                      <a:cubicBezTo>
                        <a:pt x="883" y="103"/>
                        <a:pt x="860" y="83"/>
                        <a:pt x="815" y="70"/>
                      </a:cubicBezTo>
                      <a:cubicBezTo>
                        <a:pt x="759" y="74"/>
                        <a:pt x="717" y="83"/>
                        <a:pt x="662" y="76"/>
                      </a:cubicBezTo>
                      <a:cubicBezTo>
                        <a:pt x="585" y="80"/>
                        <a:pt x="555" y="67"/>
                        <a:pt x="503" y="99"/>
                      </a:cubicBezTo>
                      <a:cubicBezTo>
                        <a:pt x="512" y="83"/>
                        <a:pt x="520" y="68"/>
                        <a:pt x="529" y="53"/>
                      </a:cubicBezTo>
                      <a:cubicBezTo>
                        <a:pt x="533" y="45"/>
                        <a:pt x="541" y="30"/>
                        <a:pt x="541" y="30"/>
                      </a:cubicBezTo>
                      <a:cubicBezTo>
                        <a:pt x="532" y="4"/>
                        <a:pt x="518" y="7"/>
                        <a:pt x="491" y="0"/>
                      </a:cubicBezTo>
                      <a:cubicBezTo>
                        <a:pt x="430" y="6"/>
                        <a:pt x="374" y="14"/>
                        <a:pt x="312" y="18"/>
                      </a:cubicBezTo>
                      <a:cubicBezTo>
                        <a:pt x="266" y="26"/>
                        <a:pt x="223" y="39"/>
                        <a:pt x="178" y="53"/>
                      </a:cubicBezTo>
                      <a:cubicBezTo>
                        <a:pt x="177" y="53"/>
                        <a:pt x="100" y="70"/>
                        <a:pt x="127" y="70"/>
                      </a:cubicBezTo>
                    </a:path>
                  </a:pathLst>
                </a:custGeom>
                <a:noFill/>
                <a:ln w="5080" cap="rnd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43024" name="Group 10"/>
              <p:cNvGrpSpPr>
                <a:grpSpLocks/>
              </p:cNvGrpSpPr>
              <p:nvPr/>
            </p:nvGrpSpPr>
            <p:grpSpPr bwMode="auto">
              <a:xfrm>
                <a:off x="3572" y="2855"/>
                <a:ext cx="781" cy="568"/>
                <a:chOff x="3572" y="2855"/>
                <a:chExt cx="781" cy="568"/>
              </a:xfrm>
            </p:grpSpPr>
            <p:sp>
              <p:nvSpPr>
                <p:cNvPr id="43225" name="Freeform 11"/>
                <p:cNvSpPr>
                  <a:spLocks/>
                </p:cNvSpPr>
                <p:nvPr/>
              </p:nvSpPr>
              <p:spPr bwMode="auto">
                <a:xfrm>
                  <a:off x="3572" y="2855"/>
                  <a:ext cx="781" cy="568"/>
                </a:xfrm>
                <a:custGeom>
                  <a:avLst/>
                  <a:gdLst>
                    <a:gd name="T0" fmla="*/ 3 w 1736"/>
                    <a:gd name="T1" fmla="*/ 2 h 1403"/>
                    <a:gd name="T2" fmla="*/ 4 w 1736"/>
                    <a:gd name="T3" fmla="*/ 0 h 1403"/>
                    <a:gd name="T4" fmla="*/ 4 w 1736"/>
                    <a:gd name="T5" fmla="*/ 0 h 1403"/>
                    <a:gd name="T6" fmla="*/ 7 w 1736"/>
                    <a:gd name="T7" fmla="*/ 1 h 1403"/>
                    <a:gd name="T8" fmla="*/ 8 w 1736"/>
                    <a:gd name="T9" fmla="*/ 1 h 1403"/>
                    <a:gd name="T10" fmla="*/ 9 w 1736"/>
                    <a:gd name="T11" fmla="*/ 1 h 1403"/>
                    <a:gd name="T12" fmla="*/ 11 w 1736"/>
                    <a:gd name="T13" fmla="*/ 1 h 1403"/>
                    <a:gd name="T14" fmla="*/ 12 w 1736"/>
                    <a:gd name="T15" fmla="*/ 2 h 1403"/>
                    <a:gd name="T16" fmla="*/ 11 w 1736"/>
                    <a:gd name="T17" fmla="*/ 2 h 1403"/>
                    <a:gd name="T18" fmla="*/ 13 w 1736"/>
                    <a:gd name="T19" fmla="*/ 2 h 1403"/>
                    <a:gd name="T20" fmla="*/ 14 w 1736"/>
                    <a:gd name="T21" fmla="*/ 3 h 1403"/>
                    <a:gd name="T22" fmla="*/ 13 w 1736"/>
                    <a:gd name="T23" fmla="*/ 4 h 1403"/>
                    <a:gd name="T24" fmla="*/ 14 w 1736"/>
                    <a:gd name="T25" fmla="*/ 4 h 1403"/>
                    <a:gd name="T26" fmla="*/ 13 w 1736"/>
                    <a:gd name="T27" fmla="*/ 6 h 1403"/>
                    <a:gd name="T28" fmla="*/ 12 w 1736"/>
                    <a:gd name="T29" fmla="*/ 6 h 1403"/>
                    <a:gd name="T30" fmla="*/ 11 w 1736"/>
                    <a:gd name="T31" fmla="*/ 6 h 1403"/>
                    <a:gd name="T32" fmla="*/ 10 w 1736"/>
                    <a:gd name="T33" fmla="*/ 6 h 1403"/>
                    <a:gd name="T34" fmla="*/ 9 w 1736"/>
                    <a:gd name="T35" fmla="*/ 5 h 1403"/>
                    <a:gd name="T36" fmla="*/ 6 w 1736"/>
                    <a:gd name="T37" fmla="*/ 6 h 1403"/>
                    <a:gd name="T38" fmla="*/ 4 w 1736"/>
                    <a:gd name="T39" fmla="*/ 6 h 1403"/>
                    <a:gd name="T40" fmla="*/ 2 w 1736"/>
                    <a:gd name="T41" fmla="*/ 6 h 1403"/>
                    <a:gd name="T42" fmla="*/ 1 w 1736"/>
                    <a:gd name="T43" fmla="*/ 5 h 1403"/>
                    <a:gd name="T44" fmla="*/ 0 w 1736"/>
                    <a:gd name="T45" fmla="*/ 5 h 1403"/>
                    <a:gd name="T46" fmla="*/ 1 w 1736"/>
                    <a:gd name="T47" fmla="*/ 4 h 1403"/>
                    <a:gd name="T48" fmla="*/ 2 w 1736"/>
                    <a:gd name="T49" fmla="*/ 4 h 1403"/>
                    <a:gd name="T50" fmla="*/ 1 w 1736"/>
                    <a:gd name="T51" fmla="*/ 4 h 1403"/>
                    <a:gd name="T52" fmla="*/ 1 w 1736"/>
                    <a:gd name="T53" fmla="*/ 4 h 1403"/>
                    <a:gd name="T54" fmla="*/ 0 w 1736"/>
                    <a:gd name="T55" fmla="*/ 3 h 1403"/>
                    <a:gd name="T56" fmla="*/ 0 w 1736"/>
                    <a:gd name="T57" fmla="*/ 3 h 1403"/>
                    <a:gd name="T58" fmla="*/ 0 w 1736"/>
                    <a:gd name="T59" fmla="*/ 2 h 1403"/>
                    <a:gd name="T60" fmla="*/ 3 w 1736"/>
                    <a:gd name="T61" fmla="*/ 2 h 1403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w 1736"/>
                    <a:gd name="T94" fmla="*/ 0 h 1403"/>
                    <a:gd name="T95" fmla="*/ 1736 w 1736"/>
                    <a:gd name="T96" fmla="*/ 1403 h 1403"/>
                  </a:gdLst>
                  <a:ahLst/>
                  <a:cxnLst>
                    <a:cxn ang="T62">
                      <a:pos x="T0" y="T1"/>
                    </a:cxn>
                    <a:cxn ang="T63">
                      <a:pos x="T2" y="T3"/>
                    </a:cxn>
                    <a:cxn ang="T64">
                      <a:pos x="T4" y="T5"/>
                    </a:cxn>
                    <a:cxn ang="T65">
                      <a:pos x="T6" y="T7"/>
                    </a:cxn>
                    <a:cxn ang="T66">
                      <a:pos x="T8" y="T9"/>
                    </a:cxn>
                    <a:cxn ang="T67">
                      <a:pos x="T10" y="T11"/>
                    </a:cxn>
                    <a:cxn ang="T68">
                      <a:pos x="T12" y="T13"/>
                    </a:cxn>
                    <a:cxn ang="T69">
                      <a:pos x="T14" y="T15"/>
                    </a:cxn>
                    <a:cxn ang="T70">
                      <a:pos x="T16" y="T17"/>
                    </a:cxn>
                    <a:cxn ang="T71">
                      <a:pos x="T18" y="T19"/>
                    </a:cxn>
                    <a:cxn ang="T72">
                      <a:pos x="T20" y="T21"/>
                    </a:cxn>
                    <a:cxn ang="T73">
                      <a:pos x="T22" y="T23"/>
                    </a:cxn>
                    <a:cxn ang="T74">
                      <a:pos x="T24" y="T25"/>
                    </a:cxn>
                    <a:cxn ang="T75">
                      <a:pos x="T26" y="T27"/>
                    </a:cxn>
                    <a:cxn ang="T76">
                      <a:pos x="T28" y="T29"/>
                    </a:cxn>
                    <a:cxn ang="T77">
                      <a:pos x="T30" y="T31"/>
                    </a:cxn>
                    <a:cxn ang="T78">
                      <a:pos x="T32" y="T33"/>
                    </a:cxn>
                    <a:cxn ang="T79">
                      <a:pos x="T34" y="T35"/>
                    </a:cxn>
                    <a:cxn ang="T80">
                      <a:pos x="T36" y="T37"/>
                    </a:cxn>
                    <a:cxn ang="T81">
                      <a:pos x="T38" y="T39"/>
                    </a:cxn>
                    <a:cxn ang="T82">
                      <a:pos x="T40" y="T41"/>
                    </a:cxn>
                    <a:cxn ang="T83">
                      <a:pos x="T42" y="T43"/>
                    </a:cxn>
                    <a:cxn ang="T84">
                      <a:pos x="T44" y="T45"/>
                    </a:cxn>
                    <a:cxn ang="T85">
                      <a:pos x="T46" y="T47"/>
                    </a:cxn>
                    <a:cxn ang="T86">
                      <a:pos x="T48" y="T49"/>
                    </a:cxn>
                    <a:cxn ang="T87">
                      <a:pos x="T50" y="T51"/>
                    </a:cxn>
                    <a:cxn ang="T88">
                      <a:pos x="T52" y="T53"/>
                    </a:cxn>
                    <a:cxn ang="T89">
                      <a:pos x="T54" y="T55"/>
                    </a:cxn>
                    <a:cxn ang="T90">
                      <a:pos x="T56" y="T57"/>
                    </a:cxn>
                    <a:cxn ang="T91">
                      <a:pos x="T58" y="T59"/>
                    </a:cxn>
                    <a:cxn ang="T92">
                      <a:pos x="T60" y="T61"/>
                    </a:cxn>
                  </a:cxnLst>
                  <a:rect l="T93" t="T94" r="T95" b="T96"/>
                  <a:pathLst>
                    <a:path w="1736" h="1403">
                      <a:moveTo>
                        <a:pt x="328" y="368"/>
                      </a:moveTo>
                      <a:cubicBezTo>
                        <a:pt x="366" y="257"/>
                        <a:pt x="333" y="88"/>
                        <a:pt x="464" y="26"/>
                      </a:cubicBezTo>
                      <a:cubicBezTo>
                        <a:pt x="498" y="11"/>
                        <a:pt x="539" y="6"/>
                        <a:pt x="574" y="0"/>
                      </a:cubicBezTo>
                      <a:cubicBezTo>
                        <a:pt x="684" y="20"/>
                        <a:pt x="782" y="66"/>
                        <a:pt x="862" y="140"/>
                      </a:cubicBezTo>
                      <a:cubicBezTo>
                        <a:pt x="875" y="188"/>
                        <a:pt x="879" y="218"/>
                        <a:pt x="915" y="254"/>
                      </a:cubicBezTo>
                      <a:cubicBezTo>
                        <a:pt x="980" y="214"/>
                        <a:pt x="1072" y="194"/>
                        <a:pt x="1148" y="177"/>
                      </a:cubicBezTo>
                      <a:cubicBezTo>
                        <a:pt x="1237" y="192"/>
                        <a:pt x="1213" y="206"/>
                        <a:pt x="1285" y="228"/>
                      </a:cubicBezTo>
                      <a:cubicBezTo>
                        <a:pt x="1323" y="280"/>
                        <a:pt x="1365" y="305"/>
                        <a:pt x="1381" y="368"/>
                      </a:cubicBezTo>
                      <a:cubicBezTo>
                        <a:pt x="1376" y="409"/>
                        <a:pt x="1362" y="452"/>
                        <a:pt x="1368" y="494"/>
                      </a:cubicBezTo>
                      <a:cubicBezTo>
                        <a:pt x="1375" y="535"/>
                        <a:pt x="1470" y="558"/>
                        <a:pt x="1505" y="569"/>
                      </a:cubicBezTo>
                      <a:cubicBezTo>
                        <a:pt x="1575" y="635"/>
                        <a:pt x="1634" y="674"/>
                        <a:pt x="1669" y="758"/>
                      </a:cubicBezTo>
                      <a:cubicBezTo>
                        <a:pt x="1654" y="848"/>
                        <a:pt x="1639" y="851"/>
                        <a:pt x="1615" y="923"/>
                      </a:cubicBezTo>
                      <a:cubicBezTo>
                        <a:pt x="1676" y="1008"/>
                        <a:pt x="1648" y="977"/>
                        <a:pt x="1696" y="1024"/>
                      </a:cubicBezTo>
                      <a:cubicBezTo>
                        <a:pt x="1736" y="1140"/>
                        <a:pt x="1653" y="1258"/>
                        <a:pt x="1546" y="1315"/>
                      </a:cubicBezTo>
                      <a:cubicBezTo>
                        <a:pt x="1526" y="1326"/>
                        <a:pt x="1451" y="1337"/>
                        <a:pt x="1436" y="1340"/>
                      </a:cubicBezTo>
                      <a:cubicBezTo>
                        <a:pt x="1391" y="1335"/>
                        <a:pt x="1345" y="1334"/>
                        <a:pt x="1300" y="1327"/>
                      </a:cubicBezTo>
                      <a:cubicBezTo>
                        <a:pt x="1250" y="1320"/>
                        <a:pt x="1213" y="1287"/>
                        <a:pt x="1162" y="1277"/>
                      </a:cubicBezTo>
                      <a:cubicBezTo>
                        <a:pt x="1108" y="1227"/>
                        <a:pt x="1065" y="1206"/>
                        <a:pt x="1039" y="1138"/>
                      </a:cubicBezTo>
                      <a:cubicBezTo>
                        <a:pt x="947" y="1195"/>
                        <a:pt x="870" y="1275"/>
                        <a:pt x="779" y="1327"/>
                      </a:cubicBezTo>
                      <a:cubicBezTo>
                        <a:pt x="707" y="1369"/>
                        <a:pt x="627" y="1384"/>
                        <a:pt x="548" y="1403"/>
                      </a:cubicBezTo>
                      <a:cubicBezTo>
                        <a:pt x="419" y="1392"/>
                        <a:pt x="346" y="1380"/>
                        <a:pt x="233" y="1340"/>
                      </a:cubicBezTo>
                      <a:cubicBezTo>
                        <a:pt x="190" y="1301"/>
                        <a:pt x="130" y="1257"/>
                        <a:pt x="110" y="1201"/>
                      </a:cubicBezTo>
                      <a:cubicBezTo>
                        <a:pt x="100" y="1177"/>
                        <a:pt x="81" y="1126"/>
                        <a:pt x="81" y="1126"/>
                      </a:cubicBezTo>
                      <a:cubicBezTo>
                        <a:pt x="86" y="1083"/>
                        <a:pt x="83" y="1040"/>
                        <a:pt x="95" y="998"/>
                      </a:cubicBezTo>
                      <a:cubicBezTo>
                        <a:pt x="103" y="966"/>
                        <a:pt x="190" y="941"/>
                        <a:pt x="218" y="923"/>
                      </a:cubicBezTo>
                      <a:cubicBezTo>
                        <a:pt x="200" y="915"/>
                        <a:pt x="180" y="909"/>
                        <a:pt x="163" y="898"/>
                      </a:cubicBezTo>
                      <a:cubicBezTo>
                        <a:pt x="138" y="880"/>
                        <a:pt x="95" y="835"/>
                        <a:pt x="95" y="835"/>
                      </a:cubicBezTo>
                      <a:cubicBezTo>
                        <a:pt x="75" y="797"/>
                        <a:pt x="43" y="761"/>
                        <a:pt x="27" y="721"/>
                      </a:cubicBezTo>
                      <a:cubicBezTo>
                        <a:pt x="13" y="689"/>
                        <a:pt x="0" y="620"/>
                        <a:pt x="0" y="620"/>
                      </a:cubicBezTo>
                      <a:cubicBezTo>
                        <a:pt x="5" y="586"/>
                        <a:pt x="2" y="551"/>
                        <a:pt x="13" y="518"/>
                      </a:cubicBezTo>
                      <a:cubicBezTo>
                        <a:pt x="52" y="401"/>
                        <a:pt x="213" y="368"/>
                        <a:pt x="328" y="368"/>
                      </a:cubicBezTo>
                    </a:path>
                  </a:pathLst>
                </a:custGeom>
                <a:solidFill>
                  <a:srgbClr val="FF9966"/>
                </a:solidFill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3226" name="Freeform 12"/>
                <p:cNvSpPr>
                  <a:spLocks/>
                </p:cNvSpPr>
                <p:nvPr/>
              </p:nvSpPr>
              <p:spPr bwMode="auto">
                <a:xfrm>
                  <a:off x="3572" y="2855"/>
                  <a:ext cx="781" cy="568"/>
                </a:xfrm>
                <a:custGeom>
                  <a:avLst/>
                  <a:gdLst>
                    <a:gd name="T0" fmla="*/ 147 w 781"/>
                    <a:gd name="T1" fmla="*/ 149 h 568"/>
                    <a:gd name="T2" fmla="*/ 209 w 781"/>
                    <a:gd name="T3" fmla="*/ 10 h 568"/>
                    <a:gd name="T4" fmla="*/ 258 w 781"/>
                    <a:gd name="T5" fmla="*/ 0 h 568"/>
                    <a:gd name="T6" fmla="*/ 388 w 781"/>
                    <a:gd name="T7" fmla="*/ 56 h 568"/>
                    <a:gd name="T8" fmla="*/ 412 w 781"/>
                    <a:gd name="T9" fmla="*/ 102 h 568"/>
                    <a:gd name="T10" fmla="*/ 516 w 781"/>
                    <a:gd name="T11" fmla="*/ 71 h 568"/>
                    <a:gd name="T12" fmla="*/ 578 w 781"/>
                    <a:gd name="T13" fmla="*/ 92 h 568"/>
                    <a:gd name="T14" fmla="*/ 621 w 781"/>
                    <a:gd name="T15" fmla="*/ 149 h 568"/>
                    <a:gd name="T16" fmla="*/ 615 w 781"/>
                    <a:gd name="T17" fmla="*/ 200 h 568"/>
                    <a:gd name="T18" fmla="*/ 677 w 781"/>
                    <a:gd name="T19" fmla="*/ 230 h 568"/>
                    <a:gd name="T20" fmla="*/ 751 w 781"/>
                    <a:gd name="T21" fmla="*/ 307 h 568"/>
                    <a:gd name="T22" fmla="*/ 727 w 781"/>
                    <a:gd name="T23" fmla="*/ 373 h 568"/>
                    <a:gd name="T24" fmla="*/ 763 w 781"/>
                    <a:gd name="T25" fmla="*/ 414 h 568"/>
                    <a:gd name="T26" fmla="*/ 696 w 781"/>
                    <a:gd name="T27" fmla="*/ 532 h 568"/>
                    <a:gd name="T28" fmla="*/ 646 w 781"/>
                    <a:gd name="T29" fmla="*/ 542 h 568"/>
                    <a:gd name="T30" fmla="*/ 585 w 781"/>
                    <a:gd name="T31" fmla="*/ 537 h 568"/>
                    <a:gd name="T32" fmla="*/ 523 w 781"/>
                    <a:gd name="T33" fmla="*/ 517 h 568"/>
                    <a:gd name="T34" fmla="*/ 467 w 781"/>
                    <a:gd name="T35" fmla="*/ 460 h 568"/>
                    <a:gd name="T36" fmla="*/ 350 w 781"/>
                    <a:gd name="T37" fmla="*/ 537 h 568"/>
                    <a:gd name="T38" fmla="*/ 246 w 781"/>
                    <a:gd name="T39" fmla="*/ 568 h 568"/>
                    <a:gd name="T40" fmla="*/ 105 w 781"/>
                    <a:gd name="T41" fmla="*/ 542 h 568"/>
                    <a:gd name="T42" fmla="*/ 49 w 781"/>
                    <a:gd name="T43" fmla="*/ 486 h 568"/>
                    <a:gd name="T44" fmla="*/ 36 w 781"/>
                    <a:gd name="T45" fmla="*/ 456 h 568"/>
                    <a:gd name="T46" fmla="*/ 43 w 781"/>
                    <a:gd name="T47" fmla="*/ 404 h 568"/>
                    <a:gd name="T48" fmla="*/ 98 w 781"/>
                    <a:gd name="T49" fmla="*/ 373 h 568"/>
                    <a:gd name="T50" fmla="*/ 73 w 781"/>
                    <a:gd name="T51" fmla="*/ 363 h 568"/>
                    <a:gd name="T52" fmla="*/ 43 w 781"/>
                    <a:gd name="T53" fmla="*/ 338 h 568"/>
                    <a:gd name="T54" fmla="*/ 12 w 781"/>
                    <a:gd name="T55" fmla="*/ 292 h 568"/>
                    <a:gd name="T56" fmla="*/ 0 w 781"/>
                    <a:gd name="T57" fmla="*/ 251 h 568"/>
                    <a:gd name="T58" fmla="*/ 6 w 781"/>
                    <a:gd name="T59" fmla="*/ 209 h 568"/>
                    <a:gd name="T60" fmla="*/ 147 w 781"/>
                    <a:gd name="T61" fmla="*/ 149 h 568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w 781"/>
                    <a:gd name="T94" fmla="*/ 0 h 568"/>
                    <a:gd name="T95" fmla="*/ 781 w 781"/>
                    <a:gd name="T96" fmla="*/ 568 h 568"/>
                  </a:gdLst>
                  <a:ahLst/>
                  <a:cxnLst>
                    <a:cxn ang="T62">
                      <a:pos x="T0" y="T1"/>
                    </a:cxn>
                    <a:cxn ang="T63">
                      <a:pos x="T2" y="T3"/>
                    </a:cxn>
                    <a:cxn ang="T64">
                      <a:pos x="T4" y="T5"/>
                    </a:cxn>
                    <a:cxn ang="T65">
                      <a:pos x="T6" y="T7"/>
                    </a:cxn>
                    <a:cxn ang="T66">
                      <a:pos x="T8" y="T9"/>
                    </a:cxn>
                    <a:cxn ang="T67">
                      <a:pos x="T10" y="T11"/>
                    </a:cxn>
                    <a:cxn ang="T68">
                      <a:pos x="T12" y="T13"/>
                    </a:cxn>
                    <a:cxn ang="T69">
                      <a:pos x="T14" y="T15"/>
                    </a:cxn>
                    <a:cxn ang="T70">
                      <a:pos x="T16" y="T17"/>
                    </a:cxn>
                    <a:cxn ang="T71">
                      <a:pos x="T18" y="T19"/>
                    </a:cxn>
                    <a:cxn ang="T72">
                      <a:pos x="T20" y="T21"/>
                    </a:cxn>
                    <a:cxn ang="T73">
                      <a:pos x="T22" y="T23"/>
                    </a:cxn>
                    <a:cxn ang="T74">
                      <a:pos x="T24" y="T25"/>
                    </a:cxn>
                    <a:cxn ang="T75">
                      <a:pos x="T26" y="T27"/>
                    </a:cxn>
                    <a:cxn ang="T76">
                      <a:pos x="T28" y="T29"/>
                    </a:cxn>
                    <a:cxn ang="T77">
                      <a:pos x="T30" y="T31"/>
                    </a:cxn>
                    <a:cxn ang="T78">
                      <a:pos x="T32" y="T33"/>
                    </a:cxn>
                    <a:cxn ang="T79">
                      <a:pos x="T34" y="T35"/>
                    </a:cxn>
                    <a:cxn ang="T80">
                      <a:pos x="T36" y="T37"/>
                    </a:cxn>
                    <a:cxn ang="T81">
                      <a:pos x="T38" y="T39"/>
                    </a:cxn>
                    <a:cxn ang="T82">
                      <a:pos x="T40" y="T41"/>
                    </a:cxn>
                    <a:cxn ang="T83">
                      <a:pos x="T42" y="T43"/>
                    </a:cxn>
                    <a:cxn ang="T84">
                      <a:pos x="T44" y="T45"/>
                    </a:cxn>
                    <a:cxn ang="T85">
                      <a:pos x="T46" y="T47"/>
                    </a:cxn>
                    <a:cxn ang="T86">
                      <a:pos x="T48" y="T49"/>
                    </a:cxn>
                    <a:cxn ang="T87">
                      <a:pos x="T50" y="T51"/>
                    </a:cxn>
                    <a:cxn ang="T88">
                      <a:pos x="T52" y="T53"/>
                    </a:cxn>
                    <a:cxn ang="T89">
                      <a:pos x="T54" y="T55"/>
                    </a:cxn>
                    <a:cxn ang="T90">
                      <a:pos x="T56" y="T57"/>
                    </a:cxn>
                    <a:cxn ang="T91">
                      <a:pos x="T58" y="T59"/>
                    </a:cxn>
                    <a:cxn ang="T92">
                      <a:pos x="T60" y="T61"/>
                    </a:cxn>
                  </a:cxnLst>
                  <a:rect l="T93" t="T94" r="T95" b="T96"/>
                  <a:pathLst>
                    <a:path w="781" h="568">
                      <a:moveTo>
                        <a:pt x="147" y="149"/>
                      </a:moveTo>
                      <a:cubicBezTo>
                        <a:pt x="164" y="104"/>
                        <a:pt x="150" y="35"/>
                        <a:pt x="209" y="10"/>
                      </a:cubicBezTo>
                      <a:cubicBezTo>
                        <a:pt x="224" y="4"/>
                        <a:pt x="242" y="2"/>
                        <a:pt x="258" y="0"/>
                      </a:cubicBezTo>
                      <a:cubicBezTo>
                        <a:pt x="308" y="8"/>
                        <a:pt x="352" y="26"/>
                        <a:pt x="388" y="56"/>
                      </a:cubicBezTo>
                      <a:cubicBezTo>
                        <a:pt x="394" y="76"/>
                        <a:pt x="395" y="88"/>
                        <a:pt x="412" y="102"/>
                      </a:cubicBezTo>
                      <a:cubicBezTo>
                        <a:pt x="441" y="86"/>
                        <a:pt x="482" y="78"/>
                        <a:pt x="516" y="71"/>
                      </a:cubicBezTo>
                      <a:cubicBezTo>
                        <a:pt x="556" y="77"/>
                        <a:pt x="546" y="83"/>
                        <a:pt x="578" y="92"/>
                      </a:cubicBezTo>
                      <a:cubicBezTo>
                        <a:pt x="595" y="113"/>
                        <a:pt x="614" y="123"/>
                        <a:pt x="621" y="149"/>
                      </a:cubicBezTo>
                      <a:cubicBezTo>
                        <a:pt x="619" y="165"/>
                        <a:pt x="613" y="183"/>
                        <a:pt x="615" y="200"/>
                      </a:cubicBezTo>
                      <a:cubicBezTo>
                        <a:pt x="619" y="216"/>
                        <a:pt x="661" y="226"/>
                        <a:pt x="677" y="230"/>
                      </a:cubicBezTo>
                      <a:cubicBezTo>
                        <a:pt x="709" y="257"/>
                        <a:pt x="735" y="273"/>
                        <a:pt x="751" y="307"/>
                      </a:cubicBezTo>
                      <a:cubicBezTo>
                        <a:pt x="744" y="343"/>
                        <a:pt x="737" y="344"/>
                        <a:pt x="727" y="373"/>
                      </a:cubicBezTo>
                      <a:cubicBezTo>
                        <a:pt x="754" y="408"/>
                        <a:pt x="741" y="395"/>
                        <a:pt x="763" y="414"/>
                      </a:cubicBezTo>
                      <a:cubicBezTo>
                        <a:pt x="781" y="461"/>
                        <a:pt x="744" y="509"/>
                        <a:pt x="696" y="532"/>
                      </a:cubicBezTo>
                      <a:cubicBezTo>
                        <a:pt x="687" y="537"/>
                        <a:pt x="653" y="541"/>
                        <a:pt x="646" y="542"/>
                      </a:cubicBezTo>
                      <a:cubicBezTo>
                        <a:pt x="626" y="540"/>
                        <a:pt x="605" y="540"/>
                        <a:pt x="585" y="537"/>
                      </a:cubicBezTo>
                      <a:cubicBezTo>
                        <a:pt x="562" y="534"/>
                        <a:pt x="546" y="521"/>
                        <a:pt x="523" y="517"/>
                      </a:cubicBezTo>
                      <a:cubicBezTo>
                        <a:pt x="498" y="496"/>
                        <a:pt x="479" y="488"/>
                        <a:pt x="467" y="460"/>
                      </a:cubicBezTo>
                      <a:cubicBezTo>
                        <a:pt x="426" y="484"/>
                        <a:pt x="391" y="516"/>
                        <a:pt x="350" y="537"/>
                      </a:cubicBezTo>
                      <a:cubicBezTo>
                        <a:pt x="318" y="554"/>
                        <a:pt x="282" y="560"/>
                        <a:pt x="246" y="568"/>
                      </a:cubicBezTo>
                      <a:cubicBezTo>
                        <a:pt x="188" y="563"/>
                        <a:pt x="155" y="558"/>
                        <a:pt x="105" y="542"/>
                      </a:cubicBezTo>
                      <a:cubicBezTo>
                        <a:pt x="85" y="526"/>
                        <a:pt x="58" y="509"/>
                        <a:pt x="49" y="486"/>
                      </a:cubicBezTo>
                      <a:cubicBezTo>
                        <a:pt x="45" y="476"/>
                        <a:pt x="36" y="456"/>
                        <a:pt x="36" y="456"/>
                      </a:cubicBezTo>
                      <a:cubicBezTo>
                        <a:pt x="38" y="438"/>
                        <a:pt x="37" y="421"/>
                        <a:pt x="43" y="404"/>
                      </a:cubicBezTo>
                      <a:cubicBezTo>
                        <a:pt x="46" y="391"/>
                        <a:pt x="85" y="381"/>
                        <a:pt x="98" y="373"/>
                      </a:cubicBezTo>
                      <a:cubicBezTo>
                        <a:pt x="90" y="370"/>
                        <a:pt x="81" y="368"/>
                        <a:pt x="73" y="363"/>
                      </a:cubicBezTo>
                      <a:cubicBezTo>
                        <a:pt x="62" y="356"/>
                        <a:pt x="43" y="338"/>
                        <a:pt x="43" y="338"/>
                      </a:cubicBezTo>
                      <a:cubicBezTo>
                        <a:pt x="34" y="322"/>
                        <a:pt x="19" y="308"/>
                        <a:pt x="12" y="292"/>
                      </a:cubicBezTo>
                      <a:cubicBezTo>
                        <a:pt x="6" y="279"/>
                        <a:pt x="0" y="251"/>
                        <a:pt x="0" y="251"/>
                      </a:cubicBezTo>
                      <a:cubicBezTo>
                        <a:pt x="2" y="237"/>
                        <a:pt x="1" y="223"/>
                        <a:pt x="6" y="209"/>
                      </a:cubicBezTo>
                      <a:cubicBezTo>
                        <a:pt x="23" y="162"/>
                        <a:pt x="96" y="149"/>
                        <a:pt x="147" y="149"/>
                      </a:cubicBezTo>
                    </a:path>
                  </a:pathLst>
                </a:custGeom>
                <a:noFill/>
                <a:ln w="5080" cap="rnd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43025" name="Group 19"/>
              <p:cNvGrpSpPr>
                <a:grpSpLocks/>
              </p:cNvGrpSpPr>
              <p:nvPr/>
            </p:nvGrpSpPr>
            <p:grpSpPr bwMode="auto">
              <a:xfrm>
                <a:off x="2059" y="2817"/>
                <a:ext cx="814" cy="743"/>
                <a:chOff x="2059" y="2817"/>
                <a:chExt cx="814" cy="743"/>
              </a:xfrm>
            </p:grpSpPr>
            <p:sp>
              <p:nvSpPr>
                <p:cNvPr id="43223" name="Freeform 14"/>
                <p:cNvSpPr>
                  <a:spLocks/>
                </p:cNvSpPr>
                <p:nvPr/>
              </p:nvSpPr>
              <p:spPr bwMode="auto">
                <a:xfrm>
                  <a:off x="2059" y="2817"/>
                  <a:ext cx="814" cy="743"/>
                </a:xfrm>
                <a:custGeom>
                  <a:avLst/>
                  <a:gdLst>
                    <a:gd name="T0" fmla="*/ 3 w 1808"/>
                    <a:gd name="T1" fmla="*/ 1 h 1834"/>
                    <a:gd name="T2" fmla="*/ 5 w 1808"/>
                    <a:gd name="T3" fmla="*/ 0 h 1834"/>
                    <a:gd name="T4" fmla="*/ 7 w 1808"/>
                    <a:gd name="T5" fmla="*/ 0 h 1834"/>
                    <a:gd name="T6" fmla="*/ 8 w 1808"/>
                    <a:gd name="T7" fmla="*/ 0 h 1834"/>
                    <a:gd name="T8" fmla="*/ 9 w 1808"/>
                    <a:gd name="T9" fmla="*/ 1 h 1834"/>
                    <a:gd name="T10" fmla="*/ 11 w 1808"/>
                    <a:gd name="T11" fmla="*/ 2 h 1834"/>
                    <a:gd name="T12" fmla="*/ 11 w 1808"/>
                    <a:gd name="T13" fmla="*/ 2 h 1834"/>
                    <a:gd name="T14" fmla="*/ 13 w 1808"/>
                    <a:gd name="T15" fmla="*/ 3 h 1834"/>
                    <a:gd name="T16" fmla="*/ 14 w 1808"/>
                    <a:gd name="T17" fmla="*/ 4 h 1834"/>
                    <a:gd name="T18" fmla="*/ 14 w 1808"/>
                    <a:gd name="T19" fmla="*/ 4 h 1834"/>
                    <a:gd name="T20" fmla="*/ 15 w 1808"/>
                    <a:gd name="T21" fmla="*/ 5 h 1834"/>
                    <a:gd name="T22" fmla="*/ 14 w 1808"/>
                    <a:gd name="T23" fmla="*/ 6 h 1834"/>
                    <a:gd name="T24" fmla="*/ 14 w 1808"/>
                    <a:gd name="T25" fmla="*/ 7 h 1834"/>
                    <a:gd name="T26" fmla="*/ 10 w 1808"/>
                    <a:gd name="T27" fmla="*/ 8 h 1834"/>
                    <a:gd name="T28" fmla="*/ 9 w 1808"/>
                    <a:gd name="T29" fmla="*/ 8 h 1834"/>
                    <a:gd name="T30" fmla="*/ 8 w 1808"/>
                    <a:gd name="T31" fmla="*/ 7 h 1834"/>
                    <a:gd name="T32" fmla="*/ 7 w 1808"/>
                    <a:gd name="T33" fmla="*/ 7 h 1834"/>
                    <a:gd name="T34" fmla="*/ 5 w 1808"/>
                    <a:gd name="T35" fmla="*/ 7 h 1834"/>
                    <a:gd name="T36" fmla="*/ 4 w 1808"/>
                    <a:gd name="T37" fmla="*/ 7 h 1834"/>
                    <a:gd name="T38" fmla="*/ 4 w 1808"/>
                    <a:gd name="T39" fmla="*/ 6 h 1834"/>
                    <a:gd name="T40" fmla="*/ 3 w 1808"/>
                    <a:gd name="T41" fmla="*/ 6 h 1834"/>
                    <a:gd name="T42" fmla="*/ 1 w 1808"/>
                    <a:gd name="T43" fmla="*/ 5 h 1834"/>
                    <a:gd name="T44" fmla="*/ 1 w 1808"/>
                    <a:gd name="T45" fmla="*/ 5 h 1834"/>
                    <a:gd name="T46" fmla="*/ 1 w 1808"/>
                    <a:gd name="T47" fmla="*/ 4 h 1834"/>
                    <a:gd name="T48" fmla="*/ 1 w 1808"/>
                    <a:gd name="T49" fmla="*/ 4 h 1834"/>
                    <a:gd name="T50" fmla="*/ 2 w 1808"/>
                    <a:gd name="T51" fmla="*/ 4 h 1834"/>
                    <a:gd name="T52" fmla="*/ 1 w 1808"/>
                    <a:gd name="T53" fmla="*/ 3 h 1834"/>
                    <a:gd name="T54" fmla="*/ 1 w 1808"/>
                    <a:gd name="T55" fmla="*/ 2 h 1834"/>
                    <a:gd name="T56" fmla="*/ 0 w 1808"/>
                    <a:gd name="T57" fmla="*/ 2 h 1834"/>
                    <a:gd name="T58" fmla="*/ 0 w 1808"/>
                    <a:gd name="T59" fmla="*/ 2 h 1834"/>
                    <a:gd name="T60" fmla="*/ 3 w 1808"/>
                    <a:gd name="T61" fmla="*/ 1 h 1834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w 1808"/>
                    <a:gd name="T94" fmla="*/ 0 h 1834"/>
                    <a:gd name="T95" fmla="*/ 1808 w 1808"/>
                    <a:gd name="T96" fmla="*/ 1834 h 1834"/>
                  </a:gdLst>
                  <a:ahLst/>
                  <a:cxnLst>
                    <a:cxn ang="T62">
                      <a:pos x="T0" y="T1"/>
                    </a:cxn>
                    <a:cxn ang="T63">
                      <a:pos x="T2" y="T3"/>
                    </a:cxn>
                    <a:cxn ang="T64">
                      <a:pos x="T4" y="T5"/>
                    </a:cxn>
                    <a:cxn ang="T65">
                      <a:pos x="T6" y="T7"/>
                    </a:cxn>
                    <a:cxn ang="T66">
                      <a:pos x="T8" y="T9"/>
                    </a:cxn>
                    <a:cxn ang="T67">
                      <a:pos x="T10" y="T11"/>
                    </a:cxn>
                    <a:cxn ang="T68">
                      <a:pos x="T12" y="T13"/>
                    </a:cxn>
                    <a:cxn ang="T69">
                      <a:pos x="T14" y="T15"/>
                    </a:cxn>
                    <a:cxn ang="T70">
                      <a:pos x="T16" y="T17"/>
                    </a:cxn>
                    <a:cxn ang="T71">
                      <a:pos x="T18" y="T19"/>
                    </a:cxn>
                    <a:cxn ang="T72">
                      <a:pos x="T20" y="T21"/>
                    </a:cxn>
                    <a:cxn ang="T73">
                      <a:pos x="T22" y="T23"/>
                    </a:cxn>
                    <a:cxn ang="T74">
                      <a:pos x="T24" y="T25"/>
                    </a:cxn>
                    <a:cxn ang="T75">
                      <a:pos x="T26" y="T27"/>
                    </a:cxn>
                    <a:cxn ang="T76">
                      <a:pos x="T28" y="T29"/>
                    </a:cxn>
                    <a:cxn ang="T77">
                      <a:pos x="T30" y="T31"/>
                    </a:cxn>
                    <a:cxn ang="T78">
                      <a:pos x="T32" y="T33"/>
                    </a:cxn>
                    <a:cxn ang="T79">
                      <a:pos x="T34" y="T35"/>
                    </a:cxn>
                    <a:cxn ang="T80">
                      <a:pos x="T36" y="T37"/>
                    </a:cxn>
                    <a:cxn ang="T81">
                      <a:pos x="T38" y="T39"/>
                    </a:cxn>
                    <a:cxn ang="T82">
                      <a:pos x="T40" y="T41"/>
                    </a:cxn>
                    <a:cxn ang="T83">
                      <a:pos x="T42" y="T43"/>
                    </a:cxn>
                    <a:cxn ang="T84">
                      <a:pos x="T44" y="T45"/>
                    </a:cxn>
                    <a:cxn ang="T85">
                      <a:pos x="T46" y="T47"/>
                    </a:cxn>
                    <a:cxn ang="T86">
                      <a:pos x="T48" y="T49"/>
                    </a:cxn>
                    <a:cxn ang="T87">
                      <a:pos x="T50" y="T51"/>
                    </a:cxn>
                    <a:cxn ang="T88">
                      <a:pos x="T52" y="T53"/>
                    </a:cxn>
                    <a:cxn ang="T89">
                      <a:pos x="T54" y="T55"/>
                    </a:cxn>
                    <a:cxn ang="T90">
                      <a:pos x="T56" y="T57"/>
                    </a:cxn>
                    <a:cxn ang="T91">
                      <a:pos x="T58" y="T59"/>
                    </a:cxn>
                    <a:cxn ang="T92">
                      <a:pos x="T60" y="T61"/>
                    </a:cxn>
                  </a:cxnLst>
                  <a:rect l="T93" t="T94" r="T95" b="T96"/>
                  <a:pathLst>
                    <a:path w="1808" h="1834">
                      <a:moveTo>
                        <a:pt x="348" y="245"/>
                      </a:moveTo>
                      <a:cubicBezTo>
                        <a:pt x="390" y="122"/>
                        <a:pt x="486" y="40"/>
                        <a:pt x="608" y="0"/>
                      </a:cubicBezTo>
                      <a:cubicBezTo>
                        <a:pt x="700" y="10"/>
                        <a:pt x="781" y="29"/>
                        <a:pt x="868" y="54"/>
                      </a:cubicBezTo>
                      <a:cubicBezTo>
                        <a:pt x="913" y="67"/>
                        <a:pt x="991" y="124"/>
                        <a:pt x="991" y="124"/>
                      </a:cubicBezTo>
                      <a:cubicBezTo>
                        <a:pt x="1055" y="217"/>
                        <a:pt x="1036" y="174"/>
                        <a:pt x="1060" y="245"/>
                      </a:cubicBezTo>
                      <a:cubicBezTo>
                        <a:pt x="1083" y="420"/>
                        <a:pt x="1038" y="320"/>
                        <a:pt x="1280" y="355"/>
                      </a:cubicBezTo>
                      <a:cubicBezTo>
                        <a:pt x="1308" y="358"/>
                        <a:pt x="1361" y="383"/>
                        <a:pt x="1361" y="383"/>
                      </a:cubicBezTo>
                      <a:cubicBezTo>
                        <a:pt x="1440" y="462"/>
                        <a:pt x="1485" y="518"/>
                        <a:pt x="1511" y="630"/>
                      </a:cubicBezTo>
                      <a:cubicBezTo>
                        <a:pt x="1493" y="743"/>
                        <a:pt x="1498" y="740"/>
                        <a:pt x="1608" y="766"/>
                      </a:cubicBezTo>
                      <a:cubicBezTo>
                        <a:pt x="1683" y="816"/>
                        <a:pt x="1710" y="883"/>
                        <a:pt x="1758" y="958"/>
                      </a:cubicBezTo>
                      <a:cubicBezTo>
                        <a:pt x="1768" y="999"/>
                        <a:pt x="1796" y="1038"/>
                        <a:pt x="1800" y="1081"/>
                      </a:cubicBezTo>
                      <a:cubicBezTo>
                        <a:pt x="1808" y="1173"/>
                        <a:pt x="1770" y="1298"/>
                        <a:pt x="1676" y="1327"/>
                      </a:cubicBezTo>
                      <a:cubicBezTo>
                        <a:pt x="1616" y="1384"/>
                        <a:pt x="1655" y="1462"/>
                        <a:pt x="1621" y="1532"/>
                      </a:cubicBezTo>
                      <a:cubicBezTo>
                        <a:pt x="1536" y="1710"/>
                        <a:pt x="1438" y="1762"/>
                        <a:pt x="1265" y="1834"/>
                      </a:cubicBezTo>
                      <a:cubicBezTo>
                        <a:pt x="1103" y="1817"/>
                        <a:pt x="1173" y="1815"/>
                        <a:pt x="1060" y="1779"/>
                      </a:cubicBezTo>
                      <a:cubicBezTo>
                        <a:pt x="1015" y="1747"/>
                        <a:pt x="936" y="1669"/>
                        <a:pt x="936" y="1669"/>
                      </a:cubicBezTo>
                      <a:cubicBezTo>
                        <a:pt x="903" y="1566"/>
                        <a:pt x="938" y="1582"/>
                        <a:pt x="841" y="1601"/>
                      </a:cubicBezTo>
                      <a:cubicBezTo>
                        <a:pt x="781" y="1626"/>
                        <a:pt x="726" y="1654"/>
                        <a:pt x="663" y="1669"/>
                      </a:cubicBezTo>
                      <a:cubicBezTo>
                        <a:pt x="563" y="1657"/>
                        <a:pt x="535" y="1666"/>
                        <a:pt x="485" y="1587"/>
                      </a:cubicBezTo>
                      <a:cubicBezTo>
                        <a:pt x="463" y="1501"/>
                        <a:pt x="470" y="1414"/>
                        <a:pt x="498" y="1327"/>
                      </a:cubicBezTo>
                      <a:cubicBezTo>
                        <a:pt x="455" y="1281"/>
                        <a:pt x="381" y="1274"/>
                        <a:pt x="320" y="1259"/>
                      </a:cubicBezTo>
                      <a:cubicBezTo>
                        <a:pt x="195" y="1164"/>
                        <a:pt x="243" y="1209"/>
                        <a:pt x="170" y="1136"/>
                      </a:cubicBezTo>
                      <a:cubicBezTo>
                        <a:pt x="165" y="1123"/>
                        <a:pt x="161" y="1108"/>
                        <a:pt x="156" y="1094"/>
                      </a:cubicBezTo>
                      <a:cubicBezTo>
                        <a:pt x="148" y="1076"/>
                        <a:pt x="135" y="1059"/>
                        <a:pt x="128" y="1039"/>
                      </a:cubicBezTo>
                      <a:cubicBezTo>
                        <a:pt x="116" y="1004"/>
                        <a:pt x="101" y="930"/>
                        <a:pt x="101" y="930"/>
                      </a:cubicBezTo>
                      <a:cubicBezTo>
                        <a:pt x="121" y="850"/>
                        <a:pt x="128" y="820"/>
                        <a:pt x="210" y="793"/>
                      </a:cubicBezTo>
                      <a:cubicBezTo>
                        <a:pt x="196" y="726"/>
                        <a:pt x="176" y="686"/>
                        <a:pt x="141" y="630"/>
                      </a:cubicBezTo>
                      <a:cubicBezTo>
                        <a:pt x="125" y="601"/>
                        <a:pt x="105" y="575"/>
                        <a:pt x="86" y="547"/>
                      </a:cubicBezTo>
                      <a:cubicBezTo>
                        <a:pt x="78" y="533"/>
                        <a:pt x="60" y="507"/>
                        <a:pt x="60" y="507"/>
                      </a:cubicBezTo>
                      <a:cubicBezTo>
                        <a:pt x="50" y="473"/>
                        <a:pt x="21" y="445"/>
                        <a:pt x="18" y="410"/>
                      </a:cubicBezTo>
                      <a:cubicBezTo>
                        <a:pt x="0" y="164"/>
                        <a:pt x="155" y="235"/>
                        <a:pt x="348" y="245"/>
                      </a:cubicBezTo>
                    </a:path>
                  </a:pathLst>
                </a:custGeom>
                <a:solidFill>
                  <a:srgbClr val="BBE0E3"/>
                </a:solidFill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3224" name="Freeform 15"/>
                <p:cNvSpPr>
                  <a:spLocks/>
                </p:cNvSpPr>
                <p:nvPr/>
              </p:nvSpPr>
              <p:spPr bwMode="auto">
                <a:xfrm>
                  <a:off x="2059" y="2817"/>
                  <a:ext cx="814" cy="743"/>
                </a:xfrm>
                <a:custGeom>
                  <a:avLst/>
                  <a:gdLst>
                    <a:gd name="T0" fmla="*/ 157 w 814"/>
                    <a:gd name="T1" fmla="*/ 99 h 743"/>
                    <a:gd name="T2" fmla="*/ 274 w 814"/>
                    <a:gd name="T3" fmla="*/ 0 h 743"/>
                    <a:gd name="T4" fmla="*/ 391 w 814"/>
                    <a:gd name="T5" fmla="*/ 22 h 743"/>
                    <a:gd name="T6" fmla="*/ 446 w 814"/>
                    <a:gd name="T7" fmla="*/ 50 h 743"/>
                    <a:gd name="T8" fmla="*/ 477 w 814"/>
                    <a:gd name="T9" fmla="*/ 99 h 743"/>
                    <a:gd name="T10" fmla="*/ 576 w 814"/>
                    <a:gd name="T11" fmla="*/ 144 h 743"/>
                    <a:gd name="T12" fmla="*/ 613 w 814"/>
                    <a:gd name="T13" fmla="*/ 155 h 743"/>
                    <a:gd name="T14" fmla="*/ 680 w 814"/>
                    <a:gd name="T15" fmla="*/ 255 h 743"/>
                    <a:gd name="T16" fmla="*/ 724 w 814"/>
                    <a:gd name="T17" fmla="*/ 311 h 743"/>
                    <a:gd name="T18" fmla="*/ 791 w 814"/>
                    <a:gd name="T19" fmla="*/ 388 h 743"/>
                    <a:gd name="T20" fmla="*/ 810 w 814"/>
                    <a:gd name="T21" fmla="*/ 438 h 743"/>
                    <a:gd name="T22" fmla="*/ 755 w 814"/>
                    <a:gd name="T23" fmla="*/ 538 h 743"/>
                    <a:gd name="T24" fmla="*/ 730 w 814"/>
                    <a:gd name="T25" fmla="*/ 621 h 743"/>
                    <a:gd name="T26" fmla="*/ 570 w 814"/>
                    <a:gd name="T27" fmla="*/ 743 h 743"/>
                    <a:gd name="T28" fmla="*/ 477 w 814"/>
                    <a:gd name="T29" fmla="*/ 721 h 743"/>
                    <a:gd name="T30" fmla="*/ 421 w 814"/>
                    <a:gd name="T31" fmla="*/ 676 h 743"/>
                    <a:gd name="T32" fmla="*/ 379 w 814"/>
                    <a:gd name="T33" fmla="*/ 649 h 743"/>
                    <a:gd name="T34" fmla="*/ 299 w 814"/>
                    <a:gd name="T35" fmla="*/ 676 h 743"/>
                    <a:gd name="T36" fmla="*/ 219 w 814"/>
                    <a:gd name="T37" fmla="*/ 643 h 743"/>
                    <a:gd name="T38" fmla="*/ 224 w 814"/>
                    <a:gd name="T39" fmla="*/ 538 h 743"/>
                    <a:gd name="T40" fmla="*/ 144 w 814"/>
                    <a:gd name="T41" fmla="*/ 510 h 743"/>
                    <a:gd name="T42" fmla="*/ 77 w 814"/>
                    <a:gd name="T43" fmla="*/ 460 h 743"/>
                    <a:gd name="T44" fmla="*/ 70 w 814"/>
                    <a:gd name="T45" fmla="*/ 443 h 743"/>
                    <a:gd name="T46" fmla="*/ 58 w 814"/>
                    <a:gd name="T47" fmla="*/ 421 h 743"/>
                    <a:gd name="T48" fmla="*/ 46 w 814"/>
                    <a:gd name="T49" fmla="*/ 377 h 743"/>
                    <a:gd name="T50" fmla="*/ 95 w 814"/>
                    <a:gd name="T51" fmla="*/ 321 h 743"/>
                    <a:gd name="T52" fmla="*/ 64 w 814"/>
                    <a:gd name="T53" fmla="*/ 255 h 743"/>
                    <a:gd name="T54" fmla="*/ 39 w 814"/>
                    <a:gd name="T55" fmla="*/ 222 h 743"/>
                    <a:gd name="T56" fmla="*/ 27 w 814"/>
                    <a:gd name="T57" fmla="*/ 206 h 743"/>
                    <a:gd name="T58" fmla="*/ 8 w 814"/>
                    <a:gd name="T59" fmla="*/ 166 h 743"/>
                    <a:gd name="T60" fmla="*/ 157 w 814"/>
                    <a:gd name="T61" fmla="*/ 99 h 743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w 814"/>
                    <a:gd name="T94" fmla="*/ 0 h 743"/>
                    <a:gd name="T95" fmla="*/ 814 w 814"/>
                    <a:gd name="T96" fmla="*/ 743 h 743"/>
                  </a:gdLst>
                  <a:ahLst/>
                  <a:cxnLst>
                    <a:cxn ang="T62">
                      <a:pos x="T0" y="T1"/>
                    </a:cxn>
                    <a:cxn ang="T63">
                      <a:pos x="T2" y="T3"/>
                    </a:cxn>
                    <a:cxn ang="T64">
                      <a:pos x="T4" y="T5"/>
                    </a:cxn>
                    <a:cxn ang="T65">
                      <a:pos x="T6" y="T7"/>
                    </a:cxn>
                    <a:cxn ang="T66">
                      <a:pos x="T8" y="T9"/>
                    </a:cxn>
                    <a:cxn ang="T67">
                      <a:pos x="T10" y="T11"/>
                    </a:cxn>
                    <a:cxn ang="T68">
                      <a:pos x="T12" y="T13"/>
                    </a:cxn>
                    <a:cxn ang="T69">
                      <a:pos x="T14" y="T15"/>
                    </a:cxn>
                    <a:cxn ang="T70">
                      <a:pos x="T16" y="T17"/>
                    </a:cxn>
                    <a:cxn ang="T71">
                      <a:pos x="T18" y="T19"/>
                    </a:cxn>
                    <a:cxn ang="T72">
                      <a:pos x="T20" y="T21"/>
                    </a:cxn>
                    <a:cxn ang="T73">
                      <a:pos x="T22" y="T23"/>
                    </a:cxn>
                    <a:cxn ang="T74">
                      <a:pos x="T24" y="T25"/>
                    </a:cxn>
                    <a:cxn ang="T75">
                      <a:pos x="T26" y="T27"/>
                    </a:cxn>
                    <a:cxn ang="T76">
                      <a:pos x="T28" y="T29"/>
                    </a:cxn>
                    <a:cxn ang="T77">
                      <a:pos x="T30" y="T31"/>
                    </a:cxn>
                    <a:cxn ang="T78">
                      <a:pos x="T32" y="T33"/>
                    </a:cxn>
                    <a:cxn ang="T79">
                      <a:pos x="T34" y="T35"/>
                    </a:cxn>
                    <a:cxn ang="T80">
                      <a:pos x="T36" y="T37"/>
                    </a:cxn>
                    <a:cxn ang="T81">
                      <a:pos x="T38" y="T39"/>
                    </a:cxn>
                    <a:cxn ang="T82">
                      <a:pos x="T40" y="T41"/>
                    </a:cxn>
                    <a:cxn ang="T83">
                      <a:pos x="T42" y="T43"/>
                    </a:cxn>
                    <a:cxn ang="T84">
                      <a:pos x="T44" y="T45"/>
                    </a:cxn>
                    <a:cxn ang="T85">
                      <a:pos x="T46" y="T47"/>
                    </a:cxn>
                    <a:cxn ang="T86">
                      <a:pos x="T48" y="T49"/>
                    </a:cxn>
                    <a:cxn ang="T87">
                      <a:pos x="T50" y="T51"/>
                    </a:cxn>
                    <a:cxn ang="T88">
                      <a:pos x="T52" y="T53"/>
                    </a:cxn>
                    <a:cxn ang="T89">
                      <a:pos x="T54" y="T55"/>
                    </a:cxn>
                    <a:cxn ang="T90">
                      <a:pos x="T56" y="T57"/>
                    </a:cxn>
                    <a:cxn ang="T91">
                      <a:pos x="T58" y="T59"/>
                    </a:cxn>
                    <a:cxn ang="T92">
                      <a:pos x="T60" y="T61"/>
                    </a:cxn>
                  </a:cxnLst>
                  <a:rect l="T93" t="T94" r="T95" b="T96"/>
                  <a:pathLst>
                    <a:path w="814" h="743">
                      <a:moveTo>
                        <a:pt x="157" y="99"/>
                      </a:moveTo>
                      <a:cubicBezTo>
                        <a:pt x="176" y="50"/>
                        <a:pt x="219" y="16"/>
                        <a:pt x="274" y="0"/>
                      </a:cubicBezTo>
                      <a:cubicBezTo>
                        <a:pt x="315" y="4"/>
                        <a:pt x="352" y="12"/>
                        <a:pt x="391" y="22"/>
                      </a:cubicBezTo>
                      <a:cubicBezTo>
                        <a:pt x="411" y="27"/>
                        <a:pt x="446" y="50"/>
                        <a:pt x="446" y="50"/>
                      </a:cubicBezTo>
                      <a:cubicBezTo>
                        <a:pt x="475" y="88"/>
                        <a:pt x="466" y="71"/>
                        <a:pt x="477" y="99"/>
                      </a:cubicBezTo>
                      <a:cubicBezTo>
                        <a:pt x="488" y="170"/>
                        <a:pt x="467" y="130"/>
                        <a:pt x="576" y="144"/>
                      </a:cubicBezTo>
                      <a:cubicBezTo>
                        <a:pt x="589" y="145"/>
                        <a:pt x="613" y="155"/>
                        <a:pt x="613" y="155"/>
                      </a:cubicBezTo>
                      <a:cubicBezTo>
                        <a:pt x="648" y="187"/>
                        <a:pt x="669" y="210"/>
                        <a:pt x="680" y="255"/>
                      </a:cubicBezTo>
                      <a:cubicBezTo>
                        <a:pt x="672" y="301"/>
                        <a:pt x="674" y="300"/>
                        <a:pt x="724" y="311"/>
                      </a:cubicBezTo>
                      <a:cubicBezTo>
                        <a:pt x="758" y="331"/>
                        <a:pt x="770" y="358"/>
                        <a:pt x="791" y="388"/>
                      </a:cubicBezTo>
                      <a:cubicBezTo>
                        <a:pt x="796" y="405"/>
                        <a:pt x="809" y="421"/>
                        <a:pt x="810" y="438"/>
                      </a:cubicBezTo>
                      <a:cubicBezTo>
                        <a:pt x="814" y="475"/>
                        <a:pt x="797" y="526"/>
                        <a:pt x="755" y="538"/>
                      </a:cubicBezTo>
                      <a:cubicBezTo>
                        <a:pt x="728" y="561"/>
                        <a:pt x="745" y="592"/>
                        <a:pt x="730" y="621"/>
                      </a:cubicBezTo>
                      <a:cubicBezTo>
                        <a:pt x="692" y="693"/>
                        <a:pt x="647" y="714"/>
                        <a:pt x="570" y="743"/>
                      </a:cubicBezTo>
                      <a:cubicBezTo>
                        <a:pt x="497" y="736"/>
                        <a:pt x="528" y="735"/>
                        <a:pt x="477" y="721"/>
                      </a:cubicBezTo>
                      <a:cubicBezTo>
                        <a:pt x="457" y="708"/>
                        <a:pt x="421" y="676"/>
                        <a:pt x="421" y="676"/>
                      </a:cubicBezTo>
                      <a:cubicBezTo>
                        <a:pt x="407" y="635"/>
                        <a:pt x="422" y="641"/>
                        <a:pt x="379" y="649"/>
                      </a:cubicBezTo>
                      <a:cubicBezTo>
                        <a:pt x="352" y="659"/>
                        <a:pt x="327" y="670"/>
                        <a:pt x="299" y="676"/>
                      </a:cubicBezTo>
                      <a:cubicBezTo>
                        <a:pt x="254" y="671"/>
                        <a:pt x="241" y="675"/>
                        <a:pt x="219" y="643"/>
                      </a:cubicBezTo>
                      <a:cubicBezTo>
                        <a:pt x="209" y="608"/>
                        <a:pt x="212" y="573"/>
                        <a:pt x="224" y="538"/>
                      </a:cubicBezTo>
                      <a:cubicBezTo>
                        <a:pt x="205" y="519"/>
                        <a:pt x="172" y="516"/>
                        <a:pt x="144" y="510"/>
                      </a:cubicBezTo>
                      <a:cubicBezTo>
                        <a:pt x="88" y="472"/>
                        <a:pt x="110" y="490"/>
                        <a:pt x="77" y="460"/>
                      </a:cubicBezTo>
                      <a:cubicBezTo>
                        <a:pt x="75" y="455"/>
                        <a:pt x="73" y="449"/>
                        <a:pt x="70" y="443"/>
                      </a:cubicBezTo>
                      <a:cubicBezTo>
                        <a:pt x="67" y="436"/>
                        <a:pt x="61" y="429"/>
                        <a:pt x="58" y="421"/>
                      </a:cubicBezTo>
                      <a:cubicBezTo>
                        <a:pt x="52" y="407"/>
                        <a:pt x="46" y="377"/>
                        <a:pt x="46" y="377"/>
                      </a:cubicBezTo>
                      <a:cubicBezTo>
                        <a:pt x="55" y="345"/>
                        <a:pt x="58" y="332"/>
                        <a:pt x="95" y="321"/>
                      </a:cubicBezTo>
                      <a:cubicBezTo>
                        <a:pt x="88" y="294"/>
                        <a:pt x="79" y="278"/>
                        <a:pt x="64" y="255"/>
                      </a:cubicBezTo>
                      <a:cubicBezTo>
                        <a:pt x="57" y="244"/>
                        <a:pt x="48" y="233"/>
                        <a:pt x="39" y="222"/>
                      </a:cubicBezTo>
                      <a:cubicBezTo>
                        <a:pt x="35" y="216"/>
                        <a:pt x="27" y="206"/>
                        <a:pt x="27" y="206"/>
                      </a:cubicBezTo>
                      <a:cubicBezTo>
                        <a:pt x="23" y="192"/>
                        <a:pt x="10" y="180"/>
                        <a:pt x="8" y="166"/>
                      </a:cubicBezTo>
                      <a:cubicBezTo>
                        <a:pt x="0" y="67"/>
                        <a:pt x="70" y="95"/>
                        <a:pt x="157" y="99"/>
                      </a:cubicBezTo>
                    </a:path>
                  </a:pathLst>
                </a:custGeom>
                <a:noFill/>
                <a:ln w="5080" cap="rnd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43026" name="Freeform 16"/>
              <p:cNvSpPr>
                <a:spLocks/>
              </p:cNvSpPr>
              <p:nvPr/>
            </p:nvSpPr>
            <p:spPr bwMode="auto">
              <a:xfrm>
                <a:off x="3681" y="3097"/>
                <a:ext cx="193" cy="467"/>
              </a:xfrm>
              <a:custGeom>
                <a:avLst/>
                <a:gdLst>
                  <a:gd name="T0" fmla="*/ 65 w 193"/>
                  <a:gd name="T1" fmla="*/ 159 h 467"/>
                  <a:gd name="T2" fmla="*/ 62 w 193"/>
                  <a:gd name="T3" fmla="*/ 176 h 467"/>
                  <a:gd name="T4" fmla="*/ 28 w 193"/>
                  <a:gd name="T5" fmla="*/ 171 h 467"/>
                  <a:gd name="T6" fmla="*/ 4 w 193"/>
                  <a:gd name="T7" fmla="*/ 162 h 467"/>
                  <a:gd name="T8" fmla="*/ 5 w 193"/>
                  <a:gd name="T9" fmla="*/ 145 h 467"/>
                  <a:gd name="T10" fmla="*/ 28 w 193"/>
                  <a:gd name="T11" fmla="*/ 119 h 467"/>
                  <a:gd name="T12" fmla="*/ 46 w 193"/>
                  <a:gd name="T13" fmla="*/ 88 h 467"/>
                  <a:gd name="T14" fmla="*/ 67 w 193"/>
                  <a:gd name="T15" fmla="*/ 77 h 467"/>
                  <a:gd name="T16" fmla="*/ 86 w 193"/>
                  <a:gd name="T17" fmla="*/ 60 h 467"/>
                  <a:gd name="T18" fmla="*/ 89 w 193"/>
                  <a:gd name="T19" fmla="*/ 41 h 467"/>
                  <a:gd name="T20" fmla="*/ 90 w 193"/>
                  <a:gd name="T21" fmla="*/ 37 h 467"/>
                  <a:gd name="T22" fmla="*/ 74 w 193"/>
                  <a:gd name="T23" fmla="*/ 19 h 467"/>
                  <a:gd name="T24" fmla="*/ 89 w 193"/>
                  <a:gd name="T25" fmla="*/ 15 h 467"/>
                  <a:gd name="T26" fmla="*/ 113 w 193"/>
                  <a:gd name="T27" fmla="*/ 0 h 467"/>
                  <a:gd name="T28" fmla="*/ 131 w 193"/>
                  <a:gd name="T29" fmla="*/ 10 h 467"/>
                  <a:gd name="T30" fmla="*/ 150 w 193"/>
                  <a:gd name="T31" fmla="*/ 20 h 467"/>
                  <a:gd name="T32" fmla="*/ 152 w 193"/>
                  <a:gd name="T33" fmla="*/ 34 h 467"/>
                  <a:gd name="T34" fmla="*/ 170 w 193"/>
                  <a:gd name="T35" fmla="*/ 45 h 467"/>
                  <a:gd name="T36" fmla="*/ 151 w 193"/>
                  <a:gd name="T37" fmla="*/ 42 h 467"/>
                  <a:gd name="T38" fmla="*/ 143 w 193"/>
                  <a:gd name="T39" fmla="*/ 48 h 467"/>
                  <a:gd name="T40" fmla="*/ 146 w 193"/>
                  <a:gd name="T41" fmla="*/ 59 h 467"/>
                  <a:gd name="T42" fmla="*/ 136 w 193"/>
                  <a:gd name="T43" fmla="*/ 66 h 467"/>
                  <a:gd name="T44" fmla="*/ 121 w 193"/>
                  <a:gd name="T45" fmla="*/ 70 h 467"/>
                  <a:gd name="T46" fmla="*/ 124 w 193"/>
                  <a:gd name="T47" fmla="*/ 88 h 467"/>
                  <a:gd name="T48" fmla="*/ 138 w 193"/>
                  <a:gd name="T49" fmla="*/ 92 h 467"/>
                  <a:gd name="T50" fmla="*/ 180 w 193"/>
                  <a:gd name="T51" fmla="*/ 138 h 467"/>
                  <a:gd name="T52" fmla="*/ 172 w 193"/>
                  <a:gd name="T53" fmla="*/ 161 h 467"/>
                  <a:gd name="T54" fmla="*/ 145 w 193"/>
                  <a:gd name="T55" fmla="*/ 166 h 467"/>
                  <a:gd name="T56" fmla="*/ 160 w 193"/>
                  <a:gd name="T57" fmla="*/ 148 h 467"/>
                  <a:gd name="T58" fmla="*/ 137 w 193"/>
                  <a:gd name="T59" fmla="*/ 124 h 467"/>
                  <a:gd name="T60" fmla="*/ 145 w 193"/>
                  <a:gd name="T61" fmla="*/ 155 h 467"/>
                  <a:gd name="T62" fmla="*/ 156 w 193"/>
                  <a:gd name="T63" fmla="*/ 209 h 467"/>
                  <a:gd name="T64" fmla="*/ 157 w 193"/>
                  <a:gd name="T65" fmla="*/ 270 h 467"/>
                  <a:gd name="T66" fmla="*/ 156 w 193"/>
                  <a:gd name="T67" fmla="*/ 326 h 467"/>
                  <a:gd name="T68" fmla="*/ 152 w 193"/>
                  <a:gd name="T69" fmla="*/ 399 h 467"/>
                  <a:gd name="T70" fmla="*/ 164 w 193"/>
                  <a:gd name="T71" fmla="*/ 445 h 467"/>
                  <a:gd name="T72" fmla="*/ 180 w 193"/>
                  <a:gd name="T73" fmla="*/ 454 h 467"/>
                  <a:gd name="T74" fmla="*/ 190 w 193"/>
                  <a:gd name="T75" fmla="*/ 465 h 467"/>
                  <a:gd name="T76" fmla="*/ 127 w 193"/>
                  <a:gd name="T77" fmla="*/ 465 h 467"/>
                  <a:gd name="T78" fmla="*/ 128 w 193"/>
                  <a:gd name="T79" fmla="*/ 442 h 467"/>
                  <a:gd name="T80" fmla="*/ 118 w 193"/>
                  <a:gd name="T81" fmla="*/ 367 h 467"/>
                  <a:gd name="T82" fmla="*/ 117 w 193"/>
                  <a:gd name="T83" fmla="*/ 298 h 467"/>
                  <a:gd name="T84" fmla="*/ 105 w 193"/>
                  <a:gd name="T85" fmla="*/ 286 h 467"/>
                  <a:gd name="T86" fmla="*/ 94 w 193"/>
                  <a:gd name="T87" fmla="*/ 332 h 467"/>
                  <a:gd name="T88" fmla="*/ 73 w 193"/>
                  <a:gd name="T89" fmla="*/ 383 h 467"/>
                  <a:gd name="T90" fmla="*/ 81 w 193"/>
                  <a:gd name="T91" fmla="*/ 446 h 467"/>
                  <a:gd name="T92" fmla="*/ 82 w 193"/>
                  <a:gd name="T93" fmla="*/ 452 h 467"/>
                  <a:gd name="T94" fmla="*/ 94 w 193"/>
                  <a:gd name="T95" fmla="*/ 457 h 467"/>
                  <a:gd name="T96" fmla="*/ 96 w 193"/>
                  <a:gd name="T97" fmla="*/ 467 h 467"/>
                  <a:gd name="T98" fmla="*/ 46 w 193"/>
                  <a:gd name="T99" fmla="*/ 463 h 467"/>
                  <a:gd name="T100" fmla="*/ 41 w 193"/>
                  <a:gd name="T101" fmla="*/ 416 h 467"/>
                  <a:gd name="T102" fmla="*/ 50 w 193"/>
                  <a:gd name="T103" fmla="*/ 343 h 467"/>
                  <a:gd name="T104" fmla="*/ 59 w 193"/>
                  <a:gd name="T105" fmla="*/ 313 h 467"/>
                  <a:gd name="T106" fmla="*/ 68 w 193"/>
                  <a:gd name="T107" fmla="*/ 248 h 467"/>
                  <a:gd name="T108" fmla="*/ 67 w 193"/>
                  <a:gd name="T109" fmla="*/ 203 h 467"/>
                  <a:gd name="T110" fmla="*/ 72 w 193"/>
                  <a:gd name="T111" fmla="*/ 161 h 467"/>
                  <a:gd name="T112" fmla="*/ 60 w 193"/>
                  <a:gd name="T113" fmla="*/ 118 h 467"/>
                  <a:gd name="T114" fmla="*/ 42 w 193"/>
                  <a:gd name="T115" fmla="*/ 143 h 467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w 193"/>
                  <a:gd name="T175" fmla="*/ 0 h 467"/>
                  <a:gd name="T176" fmla="*/ 193 w 193"/>
                  <a:gd name="T177" fmla="*/ 467 h 467"/>
                </a:gdLst>
                <a:ahLst/>
                <a:cxnLst>
                  <a:cxn ang="T116">
                    <a:pos x="T0" y="T1"/>
                  </a:cxn>
                  <a:cxn ang="T117">
                    <a:pos x="T2" y="T3"/>
                  </a:cxn>
                  <a:cxn ang="T118">
                    <a:pos x="T4" y="T5"/>
                  </a:cxn>
                  <a:cxn ang="T119">
                    <a:pos x="T6" y="T7"/>
                  </a:cxn>
                  <a:cxn ang="T120">
                    <a:pos x="T8" y="T9"/>
                  </a:cxn>
                  <a:cxn ang="T121">
                    <a:pos x="T10" y="T11"/>
                  </a:cxn>
                  <a:cxn ang="T122">
                    <a:pos x="T12" y="T13"/>
                  </a:cxn>
                  <a:cxn ang="T123">
                    <a:pos x="T14" y="T15"/>
                  </a:cxn>
                  <a:cxn ang="T124">
                    <a:pos x="T16" y="T17"/>
                  </a:cxn>
                  <a:cxn ang="T125">
                    <a:pos x="T18" y="T19"/>
                  </a:cxn>
                  <a:cxn ang="T126">
                    <a:pos x="T20" y="T21"/>
                  </a:cxn>
                  <a:cxn ang="T127">
                    <a:pos x="T22" y="T23"/>
                  </a:cxn>
                  <a:cxn ang="T128">
                    <a:pos x="T24" y="T25"/>
                  </a:cxn>
                  <a:cxn ang="T129">
                    <a:pos x="T26" y="T27"/>
                  </a:cxn>
                  <a:cxn ang="T130">
                    <a:pos x="T28" y="T29"/>
                  </a:cxn>
                  <a:cxn ang="T131">
                    <a:pos x="T30" y="T31"/>
                  </a:cxn>
                  <a:cxn ang="T132">
                    <a:pos x="T32" y="T33"/>
                  </a:cxn>
                  <a:cxn ang="T133">
                    <a:pos x="T34" y="T35"/>
                  </a:cxn>
                  <a:cxn ang="T134">
                    <a:pos x="T36" y="T37"/>
                  </a:cxn>
                  <a:cxn ang="T135">
                    <a:pos x="T38" y="T39"/>
                  </a:cxn>
                  <a:cxn ang="T136">
                    <a:pos x="T40" y="T41"/>
                  </a:cxn>
                  <a:cxn ang="T137">
                    <a:pos x="T42" y="T43"/>
                  </a:cxn>
                  <a:cxn ang="T138">
                    <a:pos x="T44" y="T45"/>
                  </a:cxn>
                  <a:cxn ang="T139">
                    <a:pos x="T46" y="T47"/>
                  </a:cxn>
                  <a:cxn ang="T140">
                    <a:pos x="T48" y="T49"/>
                  </a:cxn>
                  <a:cxn ang="T141">
                    <a:pos x="T50" y="T51"/>
                  </a:cxn>
                  <a:cxn ang="T142">
                    <a:pos x="T52" y="T53"/>
                  </a:cxn>
                  <a:cxn ang="T143">
                    <a:pos x="T54" y="T55"/>
                  </a:cxn>
                  <a:cxn ang="T144">
                    <a:pos x="T56" y="T57"/>
                  </a:cxn>
                  <a:cxn ang="T145">
                    <a:pos x="T58" y="T59"/>
                  </a:cxn>
                  <a:cxn ang="T146">
                    <a:pos x="T60" y="T61"/>
                  </a:cxn>
                  <a:cxn ang="T147">
                    <a:pos x="T62" y="T63"/>
                  </a:cxn>
                  <a:cxn ang="T148">
                    <a:pos x="T64" y="T65"/>
                  </a:cxn>
                  <a:cxn ang="T149">
                    <a:pos x="T66" y="T67"/>
                  </a:cxn>
                  <a:cxn ang="T150">
                    <a:pos x="T68" y="T69"/>
                  </a:cxn>
                  <a:cxn ang="T151">
                    <a:pos x="T70" y="T71"/>
                  </a:cxn>
                  <a:cxn ang="T152">
                    <a:pos x="T72" y="T73"/>
                  </a:cxn>
                  <a:cxn ang="T153">
                    <a:pos x="T74" y="T75"/>
                  </a:cxn>
                  <a:cxn ang="T154">
                    <a:pos x="T76" y="T77"/>
                  </a:cxn>
                  <a:cxn ang="T155">
                    <a:pos x="T78" y="T79"/>
                  </a:cxn>
                  <a:cxn ang="T156">
                    <a:pos x="T80" y="T81"/>
                  </a:cxn>
                  <a:cxn ang="T157">
                    <a:pos x="T82" y="T83"/>
                  </a:cxn>
                  <a:cxn ang="T158">
                    <a:pos x="T84" y="T85"/>
                  </a:cxn>
                  <a:cxn ang="T159">
                    <a:pos x="T86" y="T87"/>
                  </a:cxn>
                  <a:cxn ang="T160">
                    <a:pos x="T88" y="T89"/>
                  </a:cxn>
                  <a:cxn ang="T161">
                    <a:pos x="T90" y="T91"/>
                  </a:cxn>
                  <a:cxn ang="T162">
                    <a:pos x="T92" y="T93"/>
                  </a:cxn>
                  <a:cxn ang="T163">
                    <a:pos x="T94" y="T95"/>
                  </a:cxn>
                  <a:cxn ang="T164">
                    <a:pos x="T96" y="T97"/>
                  </a:cxn>
                  <a:cxn ang="T165">
                    <a:pos x="T98" y="T99"/>
                  </a:cxn>
                  <a:cxn ang="T166">
                    <a:pos x="T100" y="T101"/>
                  </a:cxn>
                  <a:cxn ang="T167">
                    <a:pos x="T102" y="T103"/>
                  </a:cxn>
                  <a:cxn ang="T168">
                    <a:pos x="T104" y="T105"/>
                  </a:cxn>
                  <a:cxn ang="T169">
                    <a:pos x="T106" y="T107"/>
                  </a:cxn>
                  <a:cxn ang="T170">
                    <a:pos x="T108" y="T109"/>
                  </a:cxn>
                  <a:cxn ang="T171">
                    <a:pos x="T110" y="T111"/>
                  </a:cxn>
                  <a:cxn ang="T172">
                    <a:pos x="T112" y="T113"/>
                  </a:cxn>
                  <a:cxn ang="T173">
                    <a:pos x="T114" y="T115"/>
                  </a:cxn>
                </a:cxnLst>
                <a:rect l="T174" t="T175" r="T176" b="T177"/>
                <a:pathLst>
                  <a:path w="193" h="467">
                    <a:moveTo>
                      <a:pt x="36" y="149"/>
                    </a:moveTo>
                    <a:lnTo>
                      <a:pt x="40" y="150"/>
                    </a:lnTo>
                    <a:lnTo>
                      <a:pt x="44" y="152"/>
                    </a:lnTo>
                    <a:lnTo>
                      <a:pt x="49" y="154"/>
                    </a:lnTo>
                    <a:lnTo>
                      <a:pt x="55" y="156"/>
                    </a:lnTo>
                    <a:lnTo>
                      <a:pt x="60" y="157"/>
                    </a:lnTo>
                    <a:lnTo>
                      <a:pt x="65" y="159"/>
                    </a:lnTo>
                    <a:lnTo>
                      <a:pt x="69" y="161"/>
                    </a:lnTo>
                    <a:lnTo>
                      <a:pt x="72" y="161"/>
                    </a:lnTo>
                    <a:lnTo>
                      <a:pt x="75" y="180"/>
                    </a:lnTo>
                    <a:lnTo>
                      <a:pt x="74" y="179"/>
                    </a:lnTo>
                    <a:lnTo>
                      <a:pt x="71" y="178"/>
                    </a:lnTo>
                    <a:lnTo>
                      <a:pt x="67" y="177"/>
                    </a:lnTo>
                    <a:lnTo>
                      <a:pt x="62" y="176"/>
                    </a:lnTo>
                    <a:lnTo>
                      <a:pt x="55" y="174"/>
                    </a:lnTo>
                    <a:lnTo>
                      <a:pt x="50" y="173"/>
                    </a:lnTo>
                    <a:lnTo>
                      <a:pt x="45" y="172"/>
                    </a:lnTo>
                    <a:lnTo>
                      <a:pt x="41" y="172"/>
                    </a:lnTo>
                    <a:lnTo>
                      <a:pt x="37" y="172"/>
                    </a:lnTo>
                    <a:lnTo>
                      <a:pt x="33" y="171"/>
                    </a:lnTo>
                    <a:lnTo>
                      <a:pt x="28" y="171"/>
                    </a:lnTo>
                    <a:lnTo>
                      <a:pt x="23" y="170"/>
                    </a:lnTo>
                    <a:lnTo>
                      <a:pt x="18" y="169"/>
                    </a:lnTo>
                    <a:lnTo>
                      <a:pt x="14" y="169"/>
                    </a:lnTo>
                    <a:lnTo>
                      <a:pt x="11" y="168"/>
                    </a:lnTo>
                    <a:lnTo>
                      <a:pt x="9" y="166"/>
                    </a:lnTo>
                    <a:lnTo>
                      <a:pt x="7" y="164"/>
                    </a:lnTo>
                    <a:lnTo>
                      <a:pt x="4" y="162"/>
                    </a:lnTo>
                    <a:lnTo>
                      <a:pt x="1" y="161"/>
                    </a:lnTo>
                    <a:lnTo>
                      <a:pt x="0" y="158"/>
                    </a:lnTo>
                    <a:lnTo>
                      <a:pt x="0" y="156"/>
                    </a:lnTo>
                    <a:lnTo>
                      <a:pt x="0" y="154"/>
                    </a:lnTo>
                    <a:lnTo>
                      <a:pt x="1" y="151"/>
                    </a:lnTo>
                    <a:lnTo>
                      <a:pt x="3" y="148"/>
                    </a:lnTo>
                    <a:lnTo>
                      <a:pt x="5" y="145"/>
                    </a:lnTo>
                    <a:lnTo>
                      <a:pt x="8" y="141"/>
                    </a:lnTo>
                    <a:lnTo>
                      <a:pt x="10" y="138"/>
                    </a:lnTo>
                    <a:lnTo>
                      <a:pt x="13" y="136"/>
                    </a:lnTo>
                    <a:lnTo>
                      <a:pt x="16" y="133"/>
                    </a:lnTo>
                    <a:lnTo>
                      <a:pt x="19" y="128"/>
                    </a:lnTo>
                    <a:lnTo>
                      <a:pt x="23" y="124"/>
                    </a:lnTo>
                    <a:lnTo>
                      <a:pt x="28" y="119"/>
                    </a:lnTo>
                    <a:lnTo>
                      <a:pt x="31" y="114"/>
                    </a:lnTo>
                    <a:lnTo>
                      <a:pt x="35" y="109"/>
                    </a:lnTo>
                    <a:lnTo>
                      <a:pt x="38" y="105"/>
                    </a:lnTo>
                    <a:lnTo>
                      <a:pt x="39" y="102"/>
                    </a:lnTo>
                    <a:lnTo>
                      <a:pt x="41" y="98"/>
                    </a:lnTo>
                    <a:lnTo>
                      <a:pt x="44" y="93"/>
                    </a:lnTo>
                    <a:lnTo>
                      <a:pt x="46" y="88"/>
                    </a:lnTo>
                    <a:lnTo>
                      <a:pt x="48" y="84"/>
                    </a:lnTo>
                    <a:lnTo>
                      <a:pt x="50" y="82"/>
                    </a:lnTo>
                    <a:lnTo>
                      <a:pt x="52" y="81"/>
                    </a:lnTo>
                    <a:lnTo>
                      <a:pt x="55" y="80"/>
                    </a:lnTo>
                    <a:lnTo>
                      <a:pt x="59" y="79"/>
                    </a:lnTo>
                    <a:lnTo>
                      <a:pt x="62" y="78"/>
                    </a:lnTo>
                    <a:lnTo>
                      <a:pt x="67" y="77"/>
                    </a:lnTo>
                    <a:lnTo>
                      <a:pt x="72" y="76"/>
                    </a:lnTo>
                    <a:lnTo>
                      <a:pt x="78" y="74"/>
                    </a:lnTo>
                    <a:lnTo>
                      <a:pt x="78" y="70"/>
                    </a:lnTo>
                    <a:lnTo>
                      <a:pt x="79" y="66"/>
                    </a:lnTo>
                    <a:lnTo>
                      <a:pt x="81" y="64"/>
                    </a:lnTo>
                    <a:lnTo>
                      <a:pt x="83" y="61"/>
                    </a:lnTo>
                    <a:lnTo>
                      <a:pt x="86" y="60"/>
                    </a:lnTo>
                    <a:lnTo>
                      <a:pt x="88" y="59"/>
                    </a:lnTo>
                    <a:lnTo>
                      <a:pt x="92" y="59"/>
                    </a:lnTo>
                    <a:lnTo>
                      <a:pt x="95" y="60"/>
                    </a:lnTo>
                    <a:lnTo>
                      <a:pt x="96" y="53"/>
                    </a:lnTo>
                    <a:lnTo>
                      <a:pt x="89" y="50"/>
                    </a:lnTo>
                    <a:lnTo>
                      <a:pt x="88" y="45"/>
                    </a:lnTo>
                    <a:lnTo>
                      <a:pt x="89" y="41"/>
                    </a:lnTo>
                    <a:lnTo>
                      <a:pt x="92" y="39"/>
                    </a:lnTo>
                    <a:lnTo>
                      <a:pt x="92" y="38"/>
                    </a:lnTo>
                    <a:lnTo>
                      <a:pt x="93" y="38"/>
                    </a:lnTo>
                    <a:lnTo>
                      <a:pt x="93" y="37"/>
                    </a:lnTo>
                    <a:lnTo>
                      <a:pt x="92" y="37"/>
                    </a:lnTo>
                    <a:lnTo>
                      <a:pt x="90" y="37"/>
                    </a:lnTo>
                    <a:lnTo>
                      <a:pt x="86" y="36"/>
                    </a:lnTo>
                    <a:lnTo>
                      <a:pt x="81" y="35"/>
                    </a:lnTo>
                    <a:lnTo>
                      <a:pt x="76" y="34"/>
                    </a:lnTo>
                    <a:lnTo>
                      <a:pt x="73" y="30"/>
                    </a:lnTo>
                    <a:lnTo>
                      <a:pt x="72" y="27"/>
                    </a:lnTo>
                    <a:lnTo>
                      <a:pt x="72" y="23"/>
                    </a:lnTo>
                    <a:lnTo>
                      <a:pt x="74" y="19"/>
                    </a:lnTo>
                    <a:lnTo>
                      <a:pt x="76" y="16"/>
                    </a:lnTo>
                    <a:lnTo>
                      <a:pt x="79" y="14"/>
                    </a:lnTo>
                    <a:lnTo>
                      <a:pt x="82" y="14"/>
                    </a:lnTo>
                    <a:lnTo>
                      <a:pt x="84" y="15"/>
                    </a:lnTo>
                    <a:lnTo>
                      <a:pt x="86" y="15"/>
                    </a:lnTo>
                    <a:lnTo>
                      <a:pt x="87" y="15"/>
                    </a:lnTo>
                    <a:lnTo>
                      <a:pt x="89" y="15"/>
                    </a:lnTo>
                    <a:lnTo>
                      <a:pt x="92" y="14"/>
                    </a:lnTo>
                    <a:lnTo>
                      <a:pt x="95" y="12"/>
                    </a:lnTo>
                    <a:lnTo>
                      <a:pt x="97" y="10"/>
                    </a:lnTo>
                    <a:lnTo>
                      <a:pt x="101" y="6"/>
                    </a:lnTo>
                    <a:lnTo>
                      <a:pt x="104" y="2"/>
                    </a:lnTo>
                    <a:lnTo>
                      <a:pt x="109" y="1"/>
                    </a:lnTo>
                    <a:lnTo>
                      <a:pt x="113" y="0"/>
                    </a:lnTo>
                    <a:lnTo>
                      <a:pt x="117" y="1"/>
                    </a:lnTo>
                    <a:lnTo>
                      <a:pt x="121" y="2"/>
                    </a:lnTo>
                    <a:lnTo>
                      <a:pt x="124" y="4"/>
                    </a:lnTo>
                    <a:lnTo>
                      <a:pt x="127" y="5"/>
                    </a:lnTo>
                    <a:lnTo>
                      <a:pt x="129" y="7"/>
                    </a:lnTo>
                    <a:lnTo>
                      <a:pt x="130" y="8"/>
                    </a:lnTo>
                    <a:lnTo>
                      <a:pt x="131" y="10"/>
                    </a:lnTo>
                    <a:lnTo>
                      <a:pt x="132" y="11"/>
                    </a:lnTo>
                    <a:lnTo>
                      <a:pt x="133" y="13"/>
                    </a:lnTo>
                    <a:lnTo>
                      <a:pt x="135" y="15"/>
                    </a:lnTo>
                    <a:lnTo>
                      <a:pt x="138" y="16"/>
                    </a:lnTo>
                    <a:lnTo>
                      <a:pt x="141" y="17"/>
                    </a:lnTo>
                    <a:lnTo>
                      <a:pt x="146" y="18"/>
                    </a:lnTo>
                    <a:lnTo>
                      <a:pt x="150" y="20"/>
                    </a:lnTo>
                    <a:lnTo>
                      <a:pt x="153" y="22"/>
                    </a:lnTo>
                    <a:lnTo>
                      <a:pt x="155" y="24"/>
                    </a:lnTo>
                    <a:lnTo>
                      <a:pt x="156" y="27"/>
                    </a:lnTo>
                    <a:lnTo>
                      <a:pt x="156" y="30"/>
                    </a:lnTo>
                    <a:lnTo>
                      <a:pt x="155" y="32"/>
                    </a:lnTo>
                    <a:lnTo>
                      <a:pt x="154" y="34"/>
                    </a:lnTo>
                    <a:lnTo>
                      <a:pt x="152" y="34"/>
                    </a:lnTo>
                    <a:lnTo>
                      <a:pt x="152" y="35"/>
                    </a:lnTo>
                    <a:lnTo>
                      <a:pt x="154" y="36"/>
                    </a:lnTo>
                    <a:lnTo>
                      <a:pt x="157" y="37"/>
                    </a:lnTo>
                    <a:lnTo>
                      <a:pt x="160" y="39"/>
                    </a:lnTo>
                    <a:lnTo>
                      <a:pt x="163" y="41"/>
                    </a:lnTo>
                    <a:lnTo>
                      <a:pt x="166" y="43"/>
                    </a:lnTo>
                    <a:lnTo>
                      <a:pt x="170" y="45"/>
                    </a:lnTo>
                    <a:lnTo>
                      <a:pt x="173" y="46"/>
                    </a:lnTo>
                    <a:lnTo>
                      <a:pt x="169" y="46"/>
                    </a:lnTo>
                    <a:lnTo>
                      <a:pt x="165" y="46"/>
                    </a:lnTo>
                    <a:lnTo>
                      <a:pt x="162" y="45"/>
                    </a:lnTo>
                    <a:lnTo>
                      <a:pt x="158" y="44"/>
                    </a:lnTo>
                    <a:lnTo>
                      <a:pt x="154" y="43"/>
                    </a:lnTo>
                    <a:lnTo>
                      <a:pt x="151" y="42"/>
                    </a:lnTo>
                    <a:lnTo>
                      <a:pt x="148" y="41"/>
                    </a:lnTo>
                    <a:lnTo>
                      <a:pt x="147" y="41"/>
                    </a:lnTo>
                    <a:lnTo>
                      <a:pt x="147" y="42"/>
                    </a:lnTo>
                    <a:lnTo>
                      <a:pt x="146" y="43"/>
                    </a:lnTo>
                    <a:lnTo>
                      <a:pt x="145" y="44"/>
                    </a:lnTo>
                    <a:lnTo>
                      <a:pt x="144" y="46"/>
                    </a:lnTo>
                    <a:lnTo>
                      <a:pt x="143" y="48"/>
                    </a:lnTo>
                    <a:lnTo>
                      <a:pt x="144" y="50"/>
                    </a:lnTo>
                    <a:lnTo>
                      <a:pt x="146" y="53"/>
                    </a:lnTo>
                    <a:lnTo>
                      <a:pt x="149" y="54"/>
                    </a:lnTo>
                    <a:lnTo>
                      <a:pt x="150" y="56"/>
                    </a:lnTo>
                    <a:lnTo>
                      <a:pt x="150" y="58"/>
                    </a:lnTo>
                    <a:lnTo>
                      <a:pt x="148" y="59"/>
                    </a:lnTo>
                    <a:lnTo>
                      <a:pt x="146" y="59"/>
                    </a:lnTo>
                    <a:lnTo>
                      <a:pt x="144" y="59"/>
                    </a:lnTo>
                    <a:lnTo>
                      <a:pt x="142" y="60"/>
                    </a:lnTo>
                    <a:lnTo>
                      <a:pt x="141" y="61"/>
                    </a:lnTo>
                    <a:lnTo>
                      <a:pt x="140" y="64"/>
                    </a:lnTo>
                    <a:lnTo>
                      <a:pt x="139" y="65"/>
                    </a:lnTo>
                    <a:lnTo>
                      <a:pt x="138" y="66"/>
                    </a:lnTo>
                    <a:lnTo>
                      <a:pt x="136" y="66"/>
                    </a:lnTo>
                    <a:lnTo>
                      <a:pt x="136" y="69"/>
                    </a:lnTo>
                    <a:lnTo>
                      <a:pt x="135" y="71"/>
                    </a:lnTo>
                    <a:lnTo>
                      <a:pt x="132" y="72"/>
                    </a:lnTo>
                    <a:lnTo>
                      <a:pt x="129" y="72"/>
                    </a:lnTo>
                    <a:lnTo>
                      <a:pt x="126" y="71"/>
                    </a:lnTo>
                    <a:lnTo>
                      <a:pt x="123" y="71"/>
                    </a:lnTo>
                    <a:lnTo>
                      <a:pt x="121" y="70"/>
                    </a:lnTo>
                    <a:lnTo>
                      <a:pt x="119" y="71"/>
                    </a:lnTo>
                    <a:lnTo>
                      <a:pt x="118" y="73"/>
                    </a:lnTo>
                    <a:lnTo>
                      <a:pt x="121" y="76"/>
                    </a:lnTo>
                    <a:lnTo>
                      <a:pt x="123" y="80"/>
                    </a:lnTo>
                    <a:lnTo>
                      <a:pt x="123" y="85"/>
                    </a:lnTo>
                    <a:lnTo>
                      <a:pt x="122" y="89"/>
                    </a:lnTo>
                    <a:lnTo>
                      <a:pt x="124" y="88"/>
                    </a:lnTo>
                    <a:lnTo>
                      <a:pt x="126" y="88"/>
                    </a:lnTo>
                    <a:lnTo>
                      <a:pt x="128" y="88"/>
                    </a:lnTo>
                    <a:lnTo>
                      <a:pt x="131" y="89"/>
                    </a:lnTo>
                    <a:lnTo>
                      <a:pt x="133" y="89"/>
                    </a:lnTo>
                    <a:lnTo>
                      <a:pt x="135" y="90"/>
                    </a:lnTo>
                    <a:lnTo>
                      <a:pt x="137" y="91"/>
                    </a:lnTo>
                    <a:lnTo>
                      <a:pt x="138" y="92"/>
                    </a:lnTo>
                    <a:lnTo>
                      <a:pt x="141" y="97"/>
                    </a:lnTo>
                    <a:lnTo>
                      <a:pt x="147" y="102"/>
                    </a:lnTo>
                    <a:lnTo>
                      <a:pt x="153" y="109"/>
                    </a:lnTo>
                    <a:lnTo>
                      <a:pt x="161" y="117"/>
                    </a:lnTo>
                    <a:lnTo>
                      <a:pt x="168" y="124"/>
                    </a:lnTo>
                    <a:lnTo>
                      <a:pt x="174" y="132"/>
                    </a:lnTo>
                    <a:lnTo>
                      <a:pt x="180" y="138"/>
                    </a:lnTo>
                    <a:lnTo>
                      <a:pt x="182" y="143"/>
                    </a:lnTo>
                    <a:lnTo>
                      <a:pt x="182" y="145"/>
                    </a:lnTo>
                    <a:lnTo>
                      <a:pt x="181" y="149"/>
                    </a:lnTo>
                    <a:lnTo>
                      <a:pt x="179" y="154"/>
                    </a:lnTo>
                    <a:lnTo>
                      <a:pt x="177" y="157"/>
                    </a:lnTo>
                    <a:lnTo>
                      <a:pt x="174" y="159"/>
                    </a:lnTo>
                    <a:lnTo>
                      <a:pt x="172" y="161"/>
                    </a:lnTo>
                    <a:lnTo>
                      <a:pt x="169" y="163"/>
                    </a:lnTo>
                    <a:lnTo>
                      <a:pt x="165" y="166"/>
                    </a:lnTo>
                    <a:lnTo>
                      <a:pt x="162" y="169"/>
                    </a:lnTo>
                    <a:lnTo>
                      <a:pt x="158" y="173"/>
                    </a:lnTo>
                    <a:lnTo>
                      <a:pt x="154" y="176"/>
                    </a:lnTo>
                    <a:lnTo>
                      <a:pt x="151" y="180"/>
                    </a:lnTo>
                    <a:lnTo>
                      <a:pt x="145" y="166"/>
                    </a:lnTo>
                    <a:lnTo>
                      <a:pt x="146" y="165"/>
                    </a:lnTo>
                    <a:lnTo>
                      <a:pt x="147" y="164"/>
                    </a:lnTo>
                    <a:lnTo>
                      <a:pt x="150" y="161"/>
                    </a:lnTo>
                    <a:lnTo>
                      <a:pt x="153" y="158"/>
                    </a:lnTo>
                    <a:lnTo>
                      <a:pt x="156" y="155"/>
                    </a:lnTo>
                    <a:lnTo>
                      <a:pt x="158" y="152"/>
                    </a:lnTo>
                    <a:lnTo>
                      <a:pt x="160" y="148"/>
                    </a:lnTo>
                    <a:lnTo>
                      <a:pt x="161" y="145"/>
                    </a:lnTo>
                    <a:lnTo>
                      <a:pt x="159" y="143"/>
                    </a:lnTo>
                    <a:lnTo>
                      <a:pt x="155" y="140"/>
                    </a:lnTo>
                    <a:lnTo>
                      <a:pt x="151" y="136"/>
                    </a:lnTo>
                    <a:lnTo>
                      <a:pt x="146" y="132"/>
                    </a:lnTo>
                    <a:lnTo>
                      <a:pt x="141" y="128"/>
                    </a:lnTo>
                    <a:lnTo>
                      <a:pt x="137" y="124"/>
                    </a:lnTo>
                    <a:lnTo>
                      <a:pt x="133" y="120"/>
                    </a:lnTo>
                    <a:lnTo>
                      <a:pt x="130" y="118"/>
                    </a:lnTo>
                    <a:lnTo>
                      <a:pt x="133" y="123"/>
                    </a:lnTo>
                    <a:lnTo>
                      <a:pt x="136" y="129"/>
                    </a:lnTo>
                    <a:lnTo>
                      <a:pt x="139" y="138"/>
                    </a:lnTo>
                    <a:lnTo>
                      <a:pt x="142" y="146"/>
                    </a:lnTo>
                    <a:lnTo>
                      <a:pt x="145" y="155"/>
                    </a:lnTo>
                    <a:lnTo>
                      <a:pt x="147" y="163"/>
                    </a:lnTo>
                    <a:lnTo>
                      <a:pt x="149" y="169"/>
                    </a:lnTo>
                    <a:lnTo>
                      <a:pt x="150" y="173"/>
                    </a:lnTo>
                    <a:lnTo>
                      <a:pt x="153" y="181"/>
                    </a:lnTo>
                    <a:lnTo>
                      <a:pt x="155" y="192"/>
                    </a:lnTo>
                    <a:lnTo>
                      <a:pt x="156" y="203"/>
                    </a:lnTo>
                    <a:lnTo>
                      <a:pt x="156" y="209"/>
                    </a:lnTo>
                    <a:lnTo>
                      <a:pt x="156" y="211"/>
                    </a:lnTo>
                    <a:lnTo>
                      <a:pt x="155" y="218"/>
                    </a:lnTo>
                    <a:lnTo>
                      <a:pt x="154" y="228"/>
                    </a:lnTo>
                    <a:lnTo>
                      <a:pt x="154" y="236"/>
                    </a:lnTo>
                    <a:lnTo>
                      <a:pt x="156" y="246"/>
                    </a:lnTo>
                    <a:lnTo>
                      <a:pt x="157" y="258"/>
                    </a:lnTo>
                    <a:lnTo>
                      <a:pt x="157" y="270"/>
                    </a:lnTo>
                    <a:lnTo>
                      <a:pt x="157" y="277"/>
                    </a:lnTo>
                    <a:lnTo>
                      <a:pt x="156" y="284"/>
                    </a:lnTo>
                    <a:lnTo>
                      <a:pt x="155" y="293"/>
                    </a:lnTo>
                    <a:lnTo>
                      <a:pt x="155" y="302"/>
                    </a:lnTo>
                    <a:lnTo>
                      <a:pt x="156" y="312"/>
                    </a:lnTo>
                    <a:lnTo>
                      <a:pt x="157" y="318"/>
                    </a:lnTo>
                    <a:lnTo>
                      <a:pt x="156" y="326"/>
                    </a:lnTo>
                    <a:lnTo>
                      <a:pt x="155" y="334"/>
                    </a:lnTo>
                    <a:lnTo>
                      <a:pt x="153" y="340"/>
                    </a:lnTo>
                    <a:lnTo>
                      <a:pt x="152" y="347"/>
                    </a:lnTo>
                    <a:lnTo>
                      <a:pt x="150" y="359"/>
                    </a:lnTo>
                    <a:lnTo>
                      <a:pt x="150" y="372"/>
                    </a:lnTo>
                    <a:lnTo>
                      <a:pt x="150" y="385"/>
                    </a:lnTo>
                    <a:lnTo>
                      <a:pt x="152" y="399"/>
                    </a:lnTo>
                    <a:lnTo>
                      <a:pt x="155" y="414"/>
                    </a:lnTo>
                    <a:lnTo>
                      <a:pt x="159" y="428"/>
                    </a:lnTo>
                    <a:lnTo>
                      <a:pt x="163" y="438"/>
                    </a:lnTo>
                    <a:lnTo>
                      <a:pt x="157" y="440"/>
                    </a:lnTo>
                    <a:lnTo>
                      <a:pt x="158" y="440"/>
                    </a:lnTo>
                    <a:lnTo>
                      <a:pt x="161" y="442"/>
                    </a:lnTo>
                    <a:lnTo>
                      <a:pt x="164" y="445"/>
                    </a:lnTo>
                    <a:lnTo>
                      <a:pt x="167" y="448"/>
                    </a:lnTo>
                    <a:lnTo>
                      <a:pt x="169" y="449"/>
                    </a:lnTo>
                    <a:lnTo>
                      <a:pt x="171" y="450"/>
                    </a:lnTo>
                    <a:lnTo>
                      <a:pt x="173" y="451"/>
                    </a:lnTo>
                    <a:lnTo>
                      <a:pt x="175" y="452"/>
                    </a:lnTo>
                    <a:lnTo>
                      <a:pt x="178" y="454"/>
                    </a:lnTo>
                    <a:lnTo>
                      <a:pt x="180" y="454"/>
                    </a:lnTo>
                    <a:lnTo>
                      <a:pt x="183" y="455"/>
                    </a:lnTo>
                    <a:lnTo>
                      <a:pt x="186" y="455"/>
                    </a:lnTo>
                    <a:lnTo>
                      <a:pt x="190" y="456"/>
                    </a:lnTo>
                    <a:lnTo>
                      <a:pt x="192" y="457"/>
                    </a:lnTo>
                    <a:lnTo>
                      <a:pt x="192" y="461"/>
                    </a:lnTo>
                    <a:lnTo>
                      <a:pt x="193" y="465"/>
                    </a:lnTo>
                    <a:lnTo>
                      <a:pt x="190" y="465"/>
                    </a:lnTo>
                    <a:lnTo>
                      <a:pt x="183" y="465"/>
                    </a:lnTo>
                    <a:lnTo>
                      <a:pt x="174" y="465"/>
                    </a:lnTo>
                    <a:lnTo>
                      <a:pt x="162" y="465"/>
                    </a:lnTo>
                    <a:lnTo>
                      <a:pt x="150" y="465"/>
                    </a:lnTo>
                    <a:lnTo>
                      <a:pt x="140" y="465"/>
                    </a:lnTo>
                    <a:lnTo>
                      <a:pt x="132" y="465"/>
                    </a:lnTo>
                    <a:lnTo>
                      <a:pt x="127" y="465"/>
                    </a:lnTo>
                    <a:lnTo>
                      <a:pt x="127" y="460"/>
                    </a:lnTo>
                    <a:lnTo>
                      <a:pt x="128" y="453"/>
                    </a:lnTo>
                    <a:lnTo>
                      <a:pt x="130" y="446"/>
                    </a:lnTo>
                    <a:lnTo>
                      <a:pt x="133" y="441"/>
                    </a:lnTo>
                    <a:lnTo>
                      <a:pt x="132" y="441"/>
                    </a:lnTo>
                    <a:lnTo>
                      <a:pt x="130" y="442"/>
                    </a:lnTo>
                    <a:lnTo>
                      <a:pt x="128" y="442"/>
                    </a:lnTo>
                    <a:lnTo>
                      <a:pt x="126" y="441"/>
                    </a:lnTo>
                    <a:lnTo>
                      <a:pt x="126" y="438"/>
                    </a:lnTo>
                    <a:lnTo>
                      <a:pt x="126" y="434"/>
                    </a:lnTo>
                    <a:lnTo>
                      <a:pt x="125" y="430"/>
                    </a:lnTo>
                    <a:lnTo>
                      <a:pt x="124" y="426"/>
                    </a:lnTo>
                    <a:lnTo>
                      <a:pt x="118" y="391"/>
                    </a:lnTo>
                    <a:lnTo>
                      <a:pt x="118" y="367"/>
                    </a:lnTo>
                    <a:lnTo>
                      <a:pt x="120" y="351"/>
                    </a:lnTo>
                    <a:lnTo>
                      <a:pt x="123" y="339"/>
                    </a:lnTo>
                    <a:lnTo>
                      <a:pt x="123" y="332"/>
                    </a:lnTo>
                    <a:lnTo>
                      <a:pt x="121" y="324"/>
                    </a:lnTo>
                    <a:lnTo>
                      <a:pt x="120" y="314"/>
                    </a:lnTo>
                    <a:lnTo>
                      <a:pt x="118" y="306"/>
                    </a:lnTo>
                    <a:lnTo>
                      <a:pt x="117" y="298"/>
                    </a:lnTo>
                    <a:lnTo>
                      <a:pt x="116" y="286"/>
                    </a:lnTo>
                    <a:lnTo>
                      <a:pt x="115" y="273"/>
                    </a:lnTo>
                    <a:lnTo>
                      <a:pt x="116" y="261"/>
                    </a:lnTo>
                    <a:lnTo>
                      <a:pt x="113" y="265"/>
                    </a:lnTo>
                    <a:lnTo>
                      <a:pt x="111" y="271"/>
                    </a:lnTo>
                    <a:lnTo>
                      <a:pt x="108" y="278"/>
                    </a:lnTo>
                    <a:lnTo>
                      <a:pt x="105" y="286"/>
                    </a:lnTo>
                    <a:lnTo>
                      <a:pt x="103" y="294"/>
                    </a:lnTo>
                    <a:lnTo>
                      <a:pt x="101" y="301"/>
                    </a:lnTo>
                    <a:lnTo>
                      <a:pt x="99" y="308"/>
                    </a:lnTo>
                    <a:lnTo>
                      <a:pt x="99" y="311"/>
                    </a:lnTo>
                    <a:lnTo>
                      <a:pt x="99" y="317"/>
                    </a:lnTo>
                    <a:lnTo>
                      <a:pt x="97" y="324"/>
                    </a:lnTo>
                    <a:lnTo>
                      <a:pt x="94" y="332"/>
                    </a:lnTo>
                    <a:lnTo>
                      <a:pt x="90" y="340"/>
                    </a:lnTo>
                    <a:lnTo>
                      <a:pt x="88" y="344"/>
                    </a:lnTo>
                    <a:lnTo>
                      <a:pt x="85" y="350"/>
                    </a:lnTo>
                    <a:lnTo>
                      <a:pt x="82" y="358"/>
                    </a:lnTo>
                    <a:lnTo>
                      <a:pt x="79" y="366"/>
                    </a:lnTo>
                    <a:lnTo>
                      <a:pt x="76" y="375"/>
                    </a:lnTo>
                    <a:lnTo>
                      <a:pt x="73" y="383"/>
                    </a:lnTo>
                    <a:lnTo>
                      <a:pt x="72" y="391"/>
                    </a:lnTo>
                    <a:lnTo>
                      <a:pt x="71" y="398"/>
                    </a:lnTo>
                    <a:lnTo>
                      <a:pt x="71" y="412"/>
                    </a:lnTo>
                    <a:lnTo>
                      <a:pt x="74" y="426"/>
                    </a:lnTo>
                    <a:lnTo>
                      <a:pt x="78" y="438"/>
                    </a:lnTo>
                    <a:lnTo>
                      <a:pt x="82" y="445"/>
                    </a:lnTo>
                    <a:lnTo>
                      <a:pt x="81" y="446"/>
                    </a:lnTo>
                    <a:lnTo>
                      <a:pt x="80" y="446"/>
                    </a:lnTo>
                    <a:lnTo>
                      <a:pt x="79" y="447"/>
                    </a:lnTo>
                    <a:lnTo>
                      <a:pt x="76" y="447"/>
                    </a:lnTo>
                    <a:lnTo>
                      <a:pt x="78" y="448"/>
                    </a:lnTo>
                    <a:lnTo>
                      <a:pt x="79" y="450"/>
                    </a:lnTo>
                    <a:lnTo>
                      <a:pt x="82" y="452"/>
                    </a:lnTo>
                    <a:lnTo>
                      <a:pt x="83" y="454"/>
                    </a:lnTo>
                    <a:lnTo>
                      <a:pt x="84" y="455"/>
                    </a:lnTo>
                    <a:lnTo>
                      <a:pt x="86" y="456"/>
                    </a:lnTo>
                    <a:lnTo>
                      <a:pt x="88" y="457"/>
                    </a:lnTo>
                    <a:lnTo>
                      <a:pt x="90" y="457"/>
                    </a:lnTo>
                    <a:lnTo>
                      <a:pt x="92" y="457"/>
                    </a:lnTo>
                    <a:lnTo>
                      <a:pt x="94" y="457"/>
                    </a:lnTo>
                    <a:lnTo>
                      <a:pt x="97" y="457"/>
                    </a:lnTo>
                    <a:lnTo>
                      <a:pt x="101" y="458"/>
                    </a:lnTo>
                    <a:lnTo>
                      <a:pt x="103" y="460"/>
                    </a:lnTo>
                    <a:lnTo>
                      <a:pt x="104" y="463"/>
                    </a:lnTo>
                    <a:lnTo>
                      <a:pt x="105" y="467"/>
                    </a:lnTo>
                    <a:lnTo>
                      <a:pt x="103" y="467"/>
                    </a:lnTo>
                    <a:lnTo>
                      <a:pt x="96" y="467"/>
                    </a:lnTo>
                    <a:lnTo>
                      <a:pt x="88" y="467"/>
                    </a:lnTo>
                    <a:lnTo>
                      <a:pt x="78" y="467"/>
                    </a:lnTo>
                    <a:lnTo>
                      <a:pt x="68" y="467"/>
                    </a:lnTo>
                    <a:lnTo>
                      <a:pt x="59" y="467"/>
                    </a:lnTo>
                    <a:lnTo>
                      <a:pt x="51" y="467"/>
                    </a:lnTo>
                    <a:lnTo>
                      <a:pt x="46" y="467"/>
                    </a:lnTo>
                    <a:lnTo>
                      <a:pt x="46" y="463"/>
                    </a:lnTo>
                    <a:lnTo>
                      <a:pt x="47" y="457"/>
                    </a:lnTo>
                    <a:lnTo>
                      <a:pt x="48" y="452"/>
                    </a:lnTo>
                    <a:lnTo>
                      <a:pt x="50" y="448"/>
                    </a:lnTo>
                    <a:lnTo>
                      <a:pt x="42" y="448"/>
                    </a:lnTo>
                    <a:lnTo>
                      <a:pt x="44" y="437"/>
                    </a:lnTo>
                    <a:lnTo>
                      <a:pt x="43" y="428"/>
                    </a:lnTo>
                    <a:lnTo>
                      <a:pt x="41" y="416"/>
                    </a:lnTo>
                    <a:lnTo>
                      <a:pt x="40" y="399"/>
                    </a:lnTo>
                    <a:lnTo>
                      <a:pt x="40" y="390"/>
                    </a:lnTo>
                    <a:lnTo>
                      <a:pt x="41" y="379"/>
                    </a:lnTo>
                    <a:lnTo>
                      <a:pt x="43" y="369"/>
                    </a:lnTo>
                    <a:lnTo>
                      <a:pt x="45" y="360"/>
                    </a:lnTo>
                    <a:lnTo>
                      <a:pt x="47" y="351"/>
                    </a:lnTo>
                    <a:lnTo>
                      <a:pt x="50" y="343"/>
                    </a:lnTo>
                    <a:lnTo>
                      <a:pt x="52" y="336"/>
                    </a:lnTo>
                    <a:lnTo>
                      <a:pt x="55" y="332"/>
                    </a:lnTo>
                    <a:lnTo>
                      <a:pt x="55" y="330"/>
                    </a:lnTo>
                    <a:lnTo>
                      <a:pt x="55" y="328"/>
                    </a:lnTo>
                    <a:lnTo>
                      <a:pt x="56" y="324"/>
                    </a:lnTo>
                    <a:lnTo>
                      <a:pt x="58" y="320"/>
                    </a:lnTo>
                    <a:lnTo>
                      <a:pt x="59" y="313"/>
                    </a:lnTo>
                    <a:lnTo>
                      <a:pt x="61" y="300"/>
                    </a:lnTo>
                    <a:lnTo>
                      <a:pt x="64" y="288"/>
                    </a:lnTo>
                    <a:lnTo>
                      <a:pt x="67" y="278"/>
                    </a:lnTo>
                    <a:lnTo>
                      <a:pt x="69" y="271"/>
                    </a:lnTo>
                    <a:lnTo>
                      <a:pt x="69" y="262"/>
                    </a:lnTo>
                    <a:lnTo>
                      <a:pt x="69" y="254"/>
                    </a:lnTo>
                    <a:lnTo>
                      <a:pt x="68" y="248"/>
                    </a:lnTo>
                    <a:lnTo>
                      <a:pt x="67" y="241"/>
                    </a:lnTo>
                    <a:lnTo>
                      <a:pt x="67" y="231"/>
                    </a:lnTo>
                    <a:lnTo>
                      <a:pt x="68" y="221"/>
                    </a:lnTo>
                    <a:lnTo>
                      <a:pt x="71" y="214"/>
                    </a:lnTo>
                    <a:lnTo>
                      <a:pt x="64" y="213"/>
                    </a:lnTo>
                    <a:lnTo>
                      <a:pt x="65" y="209"/>
                    </a:lnTo>
                    <a:lnTo>
                      <a:pt x="67" y="203"/>
                    </a:lnTo>
                    <a:lnTo>
                      <a:pt x="70" y="196"/>
                    </a:lnTo>
                    <a:lnTo>
                      <a:pt x="75" y="191"/>
                    </a:lnTo>
                    <a:lnTo>
                      <a:pt x="75" y="190"/>
                    </a:lnTo>
                    <a:lnTo>
                      <a:pt x="76" y="187"/>
                    </a:lnTo>
                    <a:lnTo>
                      <a:pt x="76" y="183"/>
                    </a:lnTo>
                    <a:lnTo>
                      <a:pt x="75" y="180"/>
                    </a:lnTo>
                    <a:lnTo>
                      <a:pt x="72" y="161"/>
                    </a:lnTo>
                    <a:lnTo>
                      <a:pt x="71" y="156"/>
                    </a:lnTo>
                    <a:lnTo>
                      <a:pt x="69" y="150"/>
                    </a:lnTo>
                    <a:lnTo>
                      <a:pt x="66" y="143"/>
                    </a:lnTo>
                    <a:lnTo>
                      <a:pt x="64" y="136"/>
                    </a:lnTo>
                    <a:lnTo>
                      <a:pt x="62" y="129"/>
                    </a:lnTo>
                    <a:lnTo>
                      <a:pt x="61" y="123"/>
                    </a:lnTo>
                    <a:lnTo>
                      <a:pt x="60" y="118"/>
                    </a:lnTo>
                    <a:lnTo>
                      <a:pt x="61" y="113"/>
                    </a:lnTo>
                    <a:lnTo>
                      <a:pt x="59" y="117"/>
                    </a:lnTo>
                    <a:lnTo>
                      <a:pt x="56" y="121"/>
                    </a:lnTo>
                    <a:lnTo>
                      <a:pt x="53" y="127"/>
                    </a:lnTo>
                    <a:lnTo>
                      <a:pt x="49" y="133"/>
                    </a:lnTo>
                    <a:lnTo>
                      <a:pt x="45" y="138"/>
                    </a:lnTo>
                    <a:lnTo>
                      <a:pt x="42" y="143"/>
                    </a:lnTo>
                    <a:lnTo>
                      <a:pt x="38" y="147"/>
                    </a:lnTo>
                    <a:lnTo>
                      <a:pt x="36" y="14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43027" name="Group 17"/>
              <p:cNvGrpSpPr>
                <a:grpSpLocks/>
              </p:cNvGrpSpPr>
              <p:nvPr/>
            </p:nvGrpSpPr>
            <p:grpSpPr bwMode="auto">
              <a:xfrm>
                <a:off x="2170" y="2953"/>
                <a:ext cx="248" cy="672"/>
                <a:chOff x="2170" y="2953"/>
                <a:chExt cx="248" cy="672"/>
              </a:xfrm>
            </p:grpSpPr>
            <p:sp>
              <p:nvSpPr>
                <p:cNvPr id="43219" name="Freeform 18"/>
                <p:cNvSpPr>
                  <a:spLocks/>
                </p:cNvSpPr>
                <p:nvPr/>
              </p:nvSpPr>
              <p:spPr bwMode="auto">
                <a:xfrm>
                  <a:off x="2225" y="3049"/>
                  <a:ext cx="193" cy="152"/>
                </a:xfrm>
                <a:custGeom>
                  <a:avLst/>
                  <a:gdLst>
                    <a:gd name="T0" fmla="*/ 6 w 193"/>
                    <a:gd name="T1" fmla="*/ 51 h 152"/>
                    <a:gd name="T2" fmla="*/ 0 w 193"/>
                    <a:gd name="T3" fmla="*/ 69 h 152"/>
                    <a:gd name="T4" fmla="*/ 4 w 193"/>
                    <a:gd name="T5" fmla="*/ 85 h 152"/>
                    <a:gd name="T6" fmla="*/ 14 w 193"/>
                    <a:gd name="T7" fmla="*/ 95 h 152"/>
                    <a:gd name="T8" fmla="*/ 21 w 193"/>
                    <a:gd name="T9" fmla="*/ 103 h 152"/>
                    <a:gd name="T10" fmla="*/ 31 w 193"/>
                    <a:gd name="T11" fmla="*/ 110 h 152"/>
                    <a:gd name="T12" fmla="*/ 51 w 193"/>
                    <a:gd name="T13" fmla="*/ 123 h 152"/>
                    <a:gd name="T14" fmla="*/ 72 w 193"/>
                    <a:gd name="T15" fmla="*/ 134 h 152"/>
                    <a:gd name="T16" fmla="*/ 82 w 193"/>
                    <a:gd name="T17" fmla="*/ 139 h 152"/>
                    <a:gd name="T18" fmla="*/ 90 w 193"/>
                    <a:gd name="T19" fmla="*/ 146 h 152"/>
                    <a:gd name="T20" fmla="*/ 95 w 193"/>
                    <a:gd name="T21" fmla="*/ 151 h 152"/>
                    <a:gd name="T22" fmla="*/ 104 w 193"/>
                    <a:gd name="T23" fmla="*/ 151 h 152"/>
                    <a:gd name="T24" fmla="*/ 120 w 193"/>
                    <a:gd name="T25" fmla="*/ 144 h 152"/>
                    <a:gd name="T26" fmla="*/ 133 w 193"/>
                    <a:gd name="T27" fmla="*/ 123 h 152"/>
                    <a:gd name="T28" fmla="*/ 149 w 193"/>
                    <a:gd name="T29" fmla="*/ 91 h 152"/>
                    <a:gd name="T30" fmla="*/ 160 w 193"/>
                    <a:gd name="T31" fmla="*/ 65 h 152"/>
                    <a:gd name="T32" fmla="*/ 162 w 193"/>
                    <a:gd name="T33" fmla="*/ 58 h 152"/>
                    <a:gd name="T34" fmla="*/ 169 w 193"/>
                    <a:gd name="T35" fmla="*/ 53 h 152"/>
                    <a:gd name="T36" fmla="*/ 176 w 193"/>
                    <a:gd name="T37" fmla="*/ 47 h 152"/>
                    <a:gd name="T38" fmla="*/ 179 w 193"/>
                    <a:gd name="T39" fmla="*/ 40 h 152"/>
                    <a:gd name="T40" fmla="*/ 186 w 193"/>
                    <a:gd name="T41" fmla="*/ 33 h 152"/>
                    <a:gd name="T42" fmla="*/ 191 w 193"/>
                    <a:gd name="T43" fmla="*/ 30 h 152"/>
                    <a:gd name="T44" fmla="*/ 191 w 193"/>
                    <a:gd name="T45" fmla="*/ 13 h 152"/>
                    <a:gd name="T46" fmla="*/ 184 w 193"/>
                    <a:gd name="T47" fmla="*/ 15 h 152"/>
                    <a:gd name="T48" fmla="*/ 188 w 193"/>
                    <a:gd name="T49" fmla="*/ 11 h 152"/>
                    <a:gd name="T50" fmla="*/ 193 w 193"/>
                    <a:gd name="T51" fmla="*/ 3 h 152"/>
                    <a:gd name="T52" fmla="*/ 185 w 193"/>
                    <a:gd name="T53" fmla="*/ 2 h 152"/>
                    <a:gd name="T54" fmla="*/ 177 w 193"/>
                    <a:gd name="T55" fmla="*/ 8 h 152"/>
                    <a:gd name="T56" fmla="*/ 170 w 193"/>
                    <a:gd name="T57" fmla="*/ 15 h 152"/>
                    <a:gd name="T58" fmla="*/ 161 w 193"/>
                    <a:gd name="T59" fmla="*/ 23 h 152"/>
                    <a:gd name="T60" fmla="*/ 155 w 193"/>
                    <a:gd name="T61" fmla="*/ 22 h 152"/>
                    <a:gd name="T62" fmla="*/ 160 w 193"/>
                    <a:gd name="T63" fmla="*/ 12 h 152"/>
                    <a:gd name="T64" fmla="*/ 155 w 193"/>
                    <a:gd name="T65" fmla="*/ 5 h 152"/>
                    <a:gd name="T66" fmla="*/ 150 w 193"/>
                    <a:gd name="T67" fmla="*/ 13 h 152"/>
                    <a:gd name="T68" fmla="*/ 144 w 193"/>
                    <a:gd name="T69" fmla="*/ 22 h 152"/>
                    <a:gd name="T70" fmla="*/ 139 w 193"/>
                    <a:gd name="T71" fmla="*/ 38 h 152"/>
                    <a:gd name="T72" fmla="*/ 142 w 193"/>
                    <a:gd name="T73" fmla="*/ 52 h 152"/>
                    <a:gd name="T74" fmla="*/ 135 w 193"/>
                    <a:gd name="T75" fmla="*/ 61 h 152"/>
                    <a:gd name="T76" fmla="*/ 117 w 193"/>
                    <a:gd name="T77" fmla="*/ 82 h 152"/>
                    <a:gd name="T78" fmla="*/ 100 w 193"/>
                    <a:gd name="T79" fmla="*/ 103 h 152"/>
                    <a:gd name="T80" fmla="*/ 86 w 193"/>
                    <a:gd name="T81" fmla="*/ 94 h 152"/>
                    <a:gd name="T82" fmla="*/ 69 w 193"/>
                    <a:gd name="T83" fmla="*/ 78 h 152"/>
                    <a:gd name="T84" fmla="*/ 60 w 193"/>
                    <a:gd name="T85" fmla="*/ 68 h 152"/>
                    <a:gd name="T86" fmla="*/ 54 w 193"/>
                    <a:gd name="T87" fmla="*/ 55 h 152"/>
                    <a:gd name="T88" fmla="*/ 34 w 193"/>
                    <a:gd name="T89" fmla="*/ 39 h 152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w 193"/>
                    <a:gd name="T136" fmla="*/ 0 h 152"/>
                    <a:gd name="T137" fmla="*/ 193 w 193"/>
                    <a:gd name="T138" fmla="*/ 152 h 152"/>
                  </a:gdLst>
                  <a:ahLst/>
                  <a:cxnLst>
                    <a:cxn ang="T90">
                      <a:pos x="T0" y="T1"/>
                    </a:cxn>
                    <a:cxn ang="T91">
                      <a:pos x="T2" y="T3"/>
                    </a:cxn>
                    <a:cxn ang="T92">
                      <a:pos x="T4" y="T5"/>
                    </a:cxn>
                    <a:cxn ang="T93">
                      <a:pos x="T6" y="T7"/>
                    </a:cxn>
                    <a:cxn ang="T94">
                      <a:pos x="T8" y="T9"/>
                    </a:cxn>
                    <a:cxn ang="T95">
                      <a:pos x="T10" y="T11"/>
                    </a:cxn>
                    <a:cxn ang="T96">
                      <a:pos x="T12" y="T13"/>
                    </a:cxn>
                    <a:cxn ang="T97">
                      <a:pos x="T14" y="T15"/>
                    </a:cxn>
                    <a:cxn ang="T98">
                      <a:pos x="T16" y="T17"/>
                    </a:cxn>
                    <a:cxn ang="T99">
                      <a:pos x="T18" y="T19"/>
                    </a:cxn>
                    <a:cxn ang="T100">
                      <a:pos x="T20" y="T21"/>
                    </a:cxn>
                    <a:cxn ang="T101">
                      <a:pos x="T22" y="T23"/>
                    </a:cxn>
                    <a:cxn ang="T102">
                      <a:pos x="T24" y="T25"/>
                    </a:cxn>
                    <a:cxn ang="T103">
                      <a:pos x="T26" y="T27"/>
                    </a:cxn>
                    <a:cxn ang="T104">
                      <a:pos x="T28" y="T29"/>
                    </a:cxn>
                    <a:cxn ang="T105">
                      <a:pos x="T30" y="T31"/>
                    </a:cxn>
                    <a:cxn ang="T106">
                      <a:pos x="T32" y="T33"/>
                    </a:cxn>
                    <a:cxn ang="T107">
                      <a:pos x="T34" y="T35"/>
                    </a:cxn>
                    <a:cxn ang="T108">
                      <a:pos x="T36" y="T37"/>
                    </a:cxn>
                    <a:cxn ang="T109">
                      <a:pos x="T38" y="T39"/>
                    </a:cxn>
                    <a:cxn ang="T110">
                      <a:pos x="T40" y="T41"/>
                    </a:cxn>
                    <a:cxn ang="T111">
                      <a:pos x="T42" y="T43"/>
                    </a:cxn>
                    <a:cxn ang="T112">
                      <a:pos x="T44" y="T45"/>
                    </a:cxn>
                    <a:cxn ang="T113">
                      <a:pos x="T46" y="T47"/>
                    </a:cxn>
                    <a:cxn ang="T114">
                      <a:pos x="T48" y="T49"/>
                    </a:cxn>
                    <a:cxn ang="T115">
                      <a:pos x="T50" y="T51"/>
                    </a:cxn>
                    <a:cxn ang="T116">
                      <a:pos x="T52" y="T53"/>
                    </a:cxn>
                    <a:cxn ang="T117">
                      <a:pos x="T54" y="T55"/>
                    </a:cxn>
                    <a:cxn ang="T118">
                      <a:pos x="T56" y="T57"/>
                    </a:cxn>
                    <a:cxn ang="T119">
                      <a:pos x="T58" y="T59"/>
                    </a:cxn>
                    <a:cxn ang="T120">
                      <a:pos x="T60" y="T61"/>
                    </a:cxn>
                    <a:cxn ang="T121">
                      <a:pos x="T62" y="T63"/>
                    </a:cxn>
                    <a:cxn ang="T122">
                      <a:pos x="T64" y="T65"/>
                    </a:cxn>
                    <a:cxn ang="T123">
                      <a:pos x="T66" y="T67"/>
                    </a:cxn>
                    <a:cxn ang="T124">
                      <a:pos x="T68" y="T69"/>
                    </a:cxn>
                    <a:cxn ang="T125">
                      <a:pos x="T70" y="T71"/>
                    </a:cxn>
                    <a:cxn ang="T126">
                      <a:pos x="T72" y="T73"/>
                    </a:cxn>
                    <a:cxn ang="T127">
                      <a:pos x="T74" y="T75"/>
                    </a:cxn>
                    <a:cxn ang="T128">
                      <a:pos x="T76" y="T77"/>
                    </a:cxn>
                    <a:cxn ang="T129">
                      <a:pos x="T78" y="T79"/>
                    </a:cxn>
                    <a:cxn ang="T130">
                      <a:pos x="T80" y="T81"/>
                    </a:cxn>
                    <a:cxn ang="T131">
                      <a:pos x="T82" y="T83"/>
                    </a:cxn>
                    <a:cxn ang="T132">
                      <a:pos x="T84" y="T85"/>
                    </a:cxn>
                    <a:cxn ang="T133">
                      <a:pos x="T86" y="T87"/>
                    </a:cxn>
                    <a:cxn ang="T134">
                      <a:pos x="T88" y="T89"/>
                    </a:cxn>
                  </a:cxnLst>
                  <a:rect l="T135" t="T136" r="T137" b="T138"/>
                  <a:pathLst>
                    <a:path w="193" h="152">
                      <a:moveTo>
                        <a:pt x="13" y="44"/>
                      </a:moveTo>
                      <a:lnTo>
                        <a:pt x="9" y="47"/>
                      </a:lnTo>
                      <a:lnTo>
                        <a:pt x="6" y="51"/>
                      </a:lnTo>
                      <a:lnTo>
                        <a:pt x="3" y="57"/>
                      </a:lnTo>
                      <a:lnTo>
                        <a:pt x="1" y="63"/>
                      </a:lnTo>
                      <a:lnTo>
                        <a:pt x="0" y="69"/>
                      </a:lnTo>
                      <a:lnTo>
                        <a:pt x="0" y="75"/>
                      </a:lnTo>
                      <a:lnTo>
                        <a:pt x="1" y="80"/>
                      </a:lnTo>
                      <a:lnTo>
                        <a:pt x="4" y="85"/>
                      </a:lnTo>
                      <a:lnTo>
                        <a:pt x="8" y="88"/>
                      </a:lnTo>
                      <a:lnTo>
                        <a:pt x="11" y="92"/>
                      </a:lnTo>
                      <a:lnTo>
                        <a:pt x="14" y="95"/>
                      </a:lnTo>
                      <a:lnTo>
                        <a:pt x="17" y="97"/>
                      </a:lnTo>
                      <a:lnTo>
                        <a:pt x="19" y="100"/>
                      </a:lnTo>
                      <a:lnTo>
                        <a:pt x="21" y="103"/>
                      </a:lnTo>
                      <a:lnTo>
                        <a:pt x="24" y="105"/>
                      </a:lnTo>
                      <a:lnTo>
                        <a:pt x="27" y="108"/>
                      </a:lnTo>
                      <a:lnTo>
                        <a:pt x="31" y="110"/>
                      </a:lnTo>
                      <a:lnTo>
                        <a:pt x="36" y="114"/>
                      </a:lnTo>
                      <a:lnTo>
                        <a:pt x="44" y="119"/>
                      </a:lnTo>
                      <a:lnTo>
                        <a:pt x="51" y="123"/>
                      </a:lnTo>
                      <a:lnTo>
                        <a:pt x="59" y="127"/>
                      </a:lnTo>
                      <a:lnTo>
                        <a:pt x="66" y="131"/>
                      </a:lnTo>
                      <a:lnTo>
                        <a:pt x="72" y="134"/>
                      </a:lnTo>
                      <a:lnTo>
                        <a:pt x="76" y="136"/>
                      </a:lnTo>
                      <a:lnTo>
                        <a:pt x="79" y="137"/>
                      </a:lnTo>
                      <a:lnTo>
                        <a:pt x="82" y="139"/>
                      </a:lnTo>
                      <a:lnTo>
                        <a:pt x="85" y="141"/>
                      </a:lnTo>
                      <a:lnTo>
                        <a:pt x="87" y="143"/>
                      </a:lnTo>
                      <a:lnTo>
                        <a:pt x="90" y="146"/>
                      </a:lnTo>
                      <a:lnTo>
                        <a:pt x="92" y="147"/>
                      </a:lnTo>
                      <a:lnTo>
                        <a:pt x="93" y="149"/>
                      </a:lnTo>
                      <a:lnTo>
                        <a:pt x="95" y="151"/>
                      </a:lnTo>
                      <a:lnTo>
                        <a:pt x="97" y="151"/>
                      </a:lnTo>
                      <a:lnTo>
                        <a:pt x="100" y="152"/>
                      </a:lnTo>
                      <a:lnTo>
                        <a:pt x="104" y="151"/>
                      </a:lnTo>
                      <a:lnTo>
                        <a:pt x="110" y="150"/>
                      </a:lnTo>
                      <a:lnTo>
                        <a:pt x="115" y="148"/>
                      </a:lnTo>
                      <a:lnTo>
                        <a:pt x="120" y="144"/>
                      </a:lnTo>
                      <a:lnTo>
                        <a:pt x="126" y="139"/>
                      </a:lnTo>
                      <a:lnTo>
                        <a:pt x="130" y="132"/>
                      </a:lnTo>
                      <a:lnTo>
                        <a:pt x="133" y="123"/>
                      </a:lnTo>
                      <a:lnTo>
                        <a:pt x="138" y="112"/>
                      </a:lnTo>
                      <a:lnTo>
                        <a:pt x="144" y="101"/>
                      </a:lnTo>
                      <a:lnTo>
                        <a:pt x="149" y="91"/>
                      </a:lnTo>
                      <a:lnTo>
                        <a:pt x="153" y="80"/>
                      </a:lnTo>
                      <a:lnTo>
                        <a:pt x="157" y="72"/>
                      </a:lnTo>
                      <a:lnTo>
                        <a:pt x="160" y="65"/>
                      </a:lnTo>
                      <a:lnTo>
                        <a:pt x="160" y="61"/>
                      </a:lnTo>
                      <a:lnTo>
                        <a:pt x="161" y="60"/>
                      </a:lnTo>
                      <a:lnTo>
                        <a:pt x="162" y="58"/>
                      </a:lnTo>
                      <a:lnTo>
                        <a:pt x="164" y="57"/>
                      </a:lnTo>
                      <a:lnTo>
                        <a:pt x="166" y="55"/>
                      </a:lnTo>
                      <a:lnTo>
                        <a:pt x="169" y="53"/>
                      </a:lnTo>
                      <a:lnTo>
                        <a:pt x="172" y="52"/>
                      </a:lnTo>
                      <a:lnTo>
                        <a:pt x="174" y="50"/>
                      </a:lnTo>
                      <a:lnTo>
                        <a:pt x="176" y="47"/>
                      </a:lnTo>
                      <a:lnTo>
                        <a:pt x="177" y="45"/>
                      </a:lnTo>
                      <a:lnTo>
                        <a:pt x="178" y="43"/>
                      </a:lnTo>
                      <a:lnTo>
                        <a:pt x="179" y="40"/>
                      </a:lnTo>
                      <a:lnTo>
                        <a:pt x="183" y="37"/>
                      </a:lnTo>
                      <a:lnTo>
                        <a:pt x="184" y="35"/>
                      </a:lnTo>
                      <a:lnTo>
                        <a:pt x="186" y="33"/>
                      </a:lnTo>
                      <a:lnTo>
                        <a:pt x="187" y="33"/>
                      </a:lnTo>
                      <a:lnTo>
                        <a:pt x="188" y="32"/>
                      </a:lnTo>
                      <a:lnTo>
                        <a:pt x="191" y="30"/>
                      </a:lnTo>
                      <a:lnTo>
                        <a:pt x="192" y="23"/>
                      </a:lnTo>
                      <a:lnTo>
                        <a:pt x="193" y="17"/>
                      </a:lnTo>
                      <a:lnTo>
                        <a:pt x="191" y="13"/>
                      </a:lnTo>
                      <a:lnTo>
                        <a:pt x="188" y="14"/>
                      </a:lnTo>
                      <a:lnTo>
                        <a:pt x="186" y="14"/>
                      </a:lnTo>
                      <a:lnTo>
                        <a:pt x="184" y="15"/>
                      </a:lnTo>
                      <a:lnTo>
                        <a:pt x="181" y="17"/>
                      </a:lnTo>
                      <a:lnTo>
                        <a:pt x="183" y="15"/>
                      </a:lnTo>
                      <a:lnTo>
                        <a:pt x="188" y="11"/>
                      </a:lnTo>
                      <a:lnTo>
                        <a:pt x="191" y="8"/>
                      </a:lnTo>
                      <a:lnTo>
                        <a:pt x="193" y="6"/>
                      </a:lnTo>
                      <a:lnTo>
                        <a:pt x="193" y="3"/>
                      </a:lnTo>
                      <a:lnTo>
                        <a:pt x="192" y="1"/>
                      </a:lnTo>
                      <a:lnTo>
                        <a:pt x="189" y="0"/>
                      </a:lnTo>
                      <a:lnTo>
                        <a:pt x="185" y="2"/>
                      </a:lnTo>
                      <a:lnTo>
                        <a:pt x="182" y="4"/>
                      </a:lnTo>
                      <a:lnTo>
                        <a:pt x="179" y="6"/>
                      </a:lnTo>
                      <a:lnTo>
                        <a:pt x="177" y="8"/>
                      </a:lnTo>
                      <a:lnTo>
                        <a:pt x="174" y="10"/>
                      </a:lnTo>
                      <a:lnTo>
                        <a:pt x="172" y="12"/>
                      </a:lnTo>
                      <a:lnTo>
                        <a:pt x="170" y="15"/>
                      </a:lnTo>
                      <a:lnTo>
                        <a:pt x="168" y="17"/>
                      </a:lnTo>
                      <a:lnTo>
                        <a:pt x="166" y="19"/>
                      </a:lnTo>
                      <a:lnTo>
                        <a:pt x="161" y="23"/>
                      </a:lnTo>
                      <a:lnTo>
                        <a:pt x="158" y="25"/>
                      </a:lnTo>
                      <a:lnTo>
                        <a:pt x="155" y="24"/>
                      </a:lnTo>
                      <a:lnTo>
                        <a:pt x="155" y="22"/>
                      </a:lnTo>
                      <a:lnTo>
                        <a:pt x="157" y="18"/>
                      </a:lnTo>
                      <a:lnTo>
                        <a:pt x="159" y="15"/>
                      </a:lnTo>
                      <a:lnTo>
                        <a:pt x="160" y="12"/>
                      </a:lnTo>
                      <a:lnTo>
                        <a:pt x="160" y="8"/>
                      </a:lnTo>
                      <a:lnTo>
                        <a:pt x="158" y="6"/>
                      </a:lnTo>
                      <a:lnTo>
                        <a:pt x="155" y="5"/>
                      </a:lnTo>
                      <a:lnTo>
                        <a:pt x="152" y="6"/>
                      </a:lnTo>
                      <a:lnTo>
                        <a:pt x="151" y="10"/>
                      </a:lnTo>
                      <a:lnTo>
                        <a:pt x="150" y="13"/>
                      </a:lnTo>
                      <a:lnTo>
                        <a:pt x="148" y="17"/>
                      </a:lnTo>
                      <a:lnTo>
                        <a:pt x="146" y="20"/>
                      </a:lnTo>
                      <a:lnTo>
                        <a:pt x="144" y="22"/>
                      </a:lnTo>
                      <a:lnTo>
                        <a:pt x="142" y="26"/>
                      </a:lnTo>
                      <a:lnTo>
                        <a:pt x="140" y="32"/>
                      </a:lnTo>
                      <a:lnTo>
                        <a:pt x="139" y="38"/>
                      </a:lnTo>
                      <a:lnTo>
                        <a:pt x="140" y="43"/>
                      </a:lnTo>
                      <a:lnTo>
                        <a:pt x="142" y="48"/>
                      </a:lnTo>
                      <a:lnTo>
                        <a:pt x="142" y="52"/>
                      </a:lnTo>
                      <a:lnTo>
                        <a:pt x="141" y="54"/>
                      </a:lnTo>
                      <a:lnTo>
                        <a:pt x="138" y="57"/>
                      </a:lnTo>
                      <a:lnTo>
                        <a:pt x="135" y="61"/>
                      </a:lnTo>
                      <a:lnTo>
                        <a:pt x="130" y="67"/>
                      </a:lnTo>
                      <a:lnTo>
                        <a:pt x="124" y="74"/>
                      </a:lnTo>
                      <a:lnTo>
                        <a:pt x="117" y="82"/>
                      </a:lnTo>
                      <a:lnTo>
                        <a:pt x="110" y="89"/>
                      </a:lnTo>
                      <a:lnTo>
                        <a:pt x="104" y="97"/>
                      </a:lnTo>
                      <a:lnTo>
                        <a:pt x="100" y="103"/>
                      </a:lnTo>
                      <a:lnTo>
                        <a:pt x="98" y="106"/>
                      </a:lnTo>
                      <a:lnTo>
                        <a:pt x="92" y="100"/>
                      </a:lnTo>
                      <a:lnTo>
                        <a:pt x="86" y="94"/>
                      </a:lnTo>
                      <a:lnTo>
                        <a:pt x="79" y="88"/>
                      </a:lnTo>
                      <a:lnTo>
                        <a:pt x="74" y="83"/>
                      </a:lnTo>
                      <a:lnTo>
                        <a:pt x="69" y="78"/>
                      </a:lnTo>
                      <a:lnTo>
                        <a:pt x="65" y="74"/>
                      </a:lnTo>
                      <a:lnTo>
                        <a:pt x="62" y="71"/>
                      </a:lnTo>
                      <a:lnTo>
                        <a:pt x="60" y="68"/>
                      </a:lnTo>
                      <a:lnTo>
                        <a:pt x="59" y="66"/>
                      </a:lnTo>
                      <a:lnTo>
                        <a:pt x="57" y="61"/>
                      </a:lnTo>
                      <a:lnTo>
                        <a:pt x="54" y="55"/>
                      </a:lnTo>
                      <a:lnTo>
                        <a:pt x="49" y="48"/>
                      </a:lnTo>
                      <a:lnTo>
                        <a:pt x="43" y="42"/>
                      </a:lnTo>
                      <a:lnTo>
                        <a:pt x="34" y="39"/>
                      </a:lnTo>
                      <a:lnTo>
                        <a:pt x="25" y="39"/>
                      </a:lnTo>
                      <a:lnTo>
                        <a:pt x="13" y="44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3220" name="Freeform 19"/>
                <p:cNvSpPr>
                  <a:spLocks/>
                </p:cNvSpPr>
                <p:nvPr/>
              </p:nvSpPr>
              <p:spPr bwMode="auto">
                <a:xfrm>
                  <a:off x="2198" y="3251"/>
                  <a:ext cx="169" cy="368"/>
                </a:xfrm>
                <a:custGeom>
                  <a:avLst/>
                  <a:gdLst>
                    <a:gd name="T0" fmla="*/ 47 w 169"/>
                    <a:gd name="T1" fmla="*/ 12 h 368"/>
                    <a:gd name="T2" fmla="*/ 41 w 169"/>
                    <a:gd name="T3" fmla="*/ 35 h 368"/>
                    <a:gd name="T4" fmla="*/ 49 w 169"/>
                    <a:gd name="T5" fmla="*/ 59 h 368"/>
                    <a:gd name="T6" fmla="*/ 64 w 169"/>
                    <a:gd name="T7" fmla="*/ 80 h 368"/>
                    <a:gd name="T8" fmla="*/ 75 w 169"/>
                    <a:gd name="T9" fmla="*/ 98 h 368"/>
                    <a:gd name="T10" fmla="*/ 80 w 169"/>
                    <a:gd name="T11" fmla="*/ 112 h 368"/>
                    <a:gd name="T12" fmla="*/ 91 w 169"/>
                    <a:gd name="T13" fmla="*/ 139 h 368"/>
                    <a:gd name="T14" fmla="*/ 102 w 169"/>
                    <a:gd name="T15" fmla="*/ 166 h 368"/>
                    <a:gd name="T16" fmla="*/ 106 w 169"/>
                    <a:gd name="T17" fmla="*/ 178 h 368"/>
                    <a:gd name="T18" fmla="*/ 98 w 169"/>
                    <a:gd name="T19" fmla="*/ 189 h 368"/>
                    <a:gd name="T20" fmla="*/ 85 w 169"/>
                    <a:gd name="T21" fmla="*/ 203 h 368"/>
                    <a:gd name="T22" fmla="*/ 73 w 169"/>
                    <a:gd name="T23" fmla="*/ 222 h 368"/>
                    <a:gd name="T24" fmla="*/ 64 w 169"/>
                    <a:gd name="T25" fmla="*/ 241 h 368"/>
                    <a:gd name="T26" fmla="*/ 50 w 169"/>
                    <a:gd name="T27" fmla="*/ 264 h 368"/>
                    <a:gd name="T28" fmla="*/ 35 w 169"/>
                    <a:gd name="T29" fmla="*/ 284 h 368"/>
                    <a:gd name="T30" fmla="*/ 22 w 169"/>
                    <a:gd name="T31" fmla="*/ 298 h 368"/>
                    <a:gd name="T32" fmla="*/ 12 w 169"/>
                    <a:gd name="T33" fmla="*/ 306 h 368"/>
                    <a:gd name="T34" fmla="*/ 1 w 169"/>
                    <a:gd name="T35" fmla="*/ 314 h 368"/>
                    <a:gd name="T36" fmla="*/ 8 w 169"/>
                    <a:gd name="T37" fmla="*/ 332 h 368"/>
                    <a:gd name="T38" fmla="*/ 24 w 169"/>
                    <a:gd name="T39" fmla="*/ 345 h 368"/>
                    <a:gd name="T40" fmla="*/ 44 w 169"/>
                    <a:gd name="T41" fmla="*/ 357 h 368"/>
                    <a:gd name="T42" fmla="*/ 54 w 169"/>
                    <a:gd name="T43" fmla="*/ 363 h 368"/>
                    <a:gd name="T44" fmla="*/ 66 w 169"/>
                    <a:gd name="T45" fmla="*/ 366 h 368"/>
                    <a:gd name="T46" fmla="*/ 83 w 169"/>
                    <a:gd name="T47" fmla="*/ 368 h 368"/>
                    <a:gd name="T48" fmla="*/ 96 w 169"/>
                    <a:gd name="T49" fmla="*/ 361 h 368"/>
                    <a:gd name="T50" fmla="*/ 86 w 169"/>
                    <a:gd name="T51" fmla="*/ 353 h 368"/>
                    <a:gd name="T52" fmla="*/ 77 w 169"/>
                    <a:gd name="T53" fmla="*/ 346 h 368"/>
                    <a:gd name="T54" fmla="*/ 70 w 169"/>
                    <a:gd name="T55" fmla="*/ 338 h 368"/>
                    <a:gd name="T56" fmla="*/ 65 w 169"/>
                    <a:gd name="T57" fmla="*/ 332 h 368"/>
                    <a:gd name="T58" fmla="*/ 58 w 169"/>
                    <a:gd name="T59" fmla="*/ 319 h 368"/>
                    <a:gd name="T60" fmla="*/ 58 w 169"/>
                    <a:gd name="T61" fmla="*/ 307 h 368"/>
                    <a:gd name="T62" fmla="*/ 72 w 169"/>
                    <a:gd name="T63" fmla="*/ 289 h 368"/>
                    <a:gd name="T64" fmla="*/ 91 w 169"/>
                    <a:gd name="T65" fmla="*/ 265 h 368"/>
                    <a:gd name="T66" fmla="*/ 106 w 169"/>
                    <a:gd name="T67" fmla="*/ 249 h 368"/>
                    <a:gd name="T68" fmla="*/ 128 w 169"/>
                    <a:gd name="T69" fmla="*/ 228 h 368"/>
                    <a:gd name="T70" fmla="*/ 151 w 169"/>
                    <a:gd name="T71" fmla="*/ 209 h 368"/>
                    <a:gd name="T72" fmla="*/ 161 w 169"/>
                    <a:gd name="T73" fmla="*/ 199 h 368"/>
                    <a:gd name="T74" fmla="*/ 168 w 169"/>
                    <a:gd name="T75" fmla="*/ 182 h 368"/>
                    <a:gd name="T76" fmla="*/ 166 w 169"/>
                    <a:gd name="T77" fmla="*/ 166 h 368"/>
                    <a:gd name="T78" fmla="*/ 158 w 169"/>
                    <a:gd name="T79" fmla="*/ 134 h 368"/>
                    <a:gd name="T80" fmla="*/ 149 w 169"/>
                    <a:gd name="T81" fmla="*/ 100 h 368"/>
                    <a:gd name="T82" fmla="*/ 143 w 169"/>
                    <a:gd name="T83" fmla="*/ 79 h 368"/>
                    <a:gd name="T84" fmla="*/ 131 w 169"/>
                    <a:gd name="T85" fmla="*/ 52 h 368"/>
                    <a:gd name="T86" fmla="*/ 119 w 169"/>
                    <a:gd name="T87" fmla="*/ 28 h 368"/>
                    <a:gd name="T88" fmla="*/ 113 w 169"/>
                    <a:gd name="T89" fmla="*/ 16 h 368"/>
                    <a:gd name="T90" fmla="*/ 95 w 169"/>
                    <a:gd name="T91" fmla="*/ 2 h 368"/>
                    <a:gd name="T92" fmla="*/ 61 w 169"/>
                    <a:gd name="T93" fmla="*/ 3 h 368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w 169"/>
                    <a:gd name="T142" fmla="*/ 0 h 368"/>
                    <a:gd name="T143" fmla="*/ 169 w 169"/>
                    <a:gd name="T144" fmla="*/ 368 h 368"/>
                  </a:gdLst>
                  <a:ahLst/>
                  <a:cxnLst>
                    <a:cxn ang="T94">
                      <a:pos x="T0" y="T1"/>
                    </a:cxn>
                    <a:cxn ang="T95">
                      <a:pos x="T2" y="T3"/>
                    </a:cxn>
                    <a:cxn ang="T96">
                      <a:pos x="T4" y="T5"/>
                    </a:cxn>
                    <a:cxn ang="T97">
                      <a:pos x="T6" y="T7"/>
                    </a:cxn>
                    <a:cxn ang="T98">
                      <a:pos x="T8" y="T9"/>
                    </a:cxn>
                    <a:cxn ang="T99">
                      <a:pos x="T10" y="T11"/>
                    </a:cxn>
                    <a:cxn ang="T100">
                      <a:pos x="T12" y="T13"/>
                    </a:cxn>
                    <a:cxn ang="T101">
                      <a:pos x="T14" y="T15"/>
                    </a:cxn>
                    <a:cxn ang="T102">
                      <a:pos x="T16" y="T17"/>
                    </a:cxn>
                    <a:cxn ang="T103">
                      <a:pos x="T18" y="T19"/>
                    </a:cxn>
                    <a:cxn ang="T104">
                      <a:pos x="T20" y="T21"/>
                    </a:cxn>
                    <a:cxn ang="T105">
                      <a:pos x="T22" y="T23"/>
                    </a:cxn>
                    <a:cxn ang="T106">
                      <a:pos x="T24" y="T25"/>
                    </a:cxn>
                    <a:cxn ang="T107">
                      <a:pos x="T26" y="T27"/>
                    </a:cxn>
                    <a:cxn ang="T108">
                      <a:pos x="T28" y="T29"/>
                    </a:cxn>
                    <a:cxn ang="T109">
                      <a:pos x="T30" y="T31"/>
                    </a:cxn>
                    <a:cxn ang="T110">
                      <a:pos x="T32" y="T33"/>
                    </a:cxn>
                    <a:cxn ang="T111">
                      <a:pos x="T34" y="T35"/>
                    </a:cxn>
                    <a:cxn ang="T112">
                      <a:pos x="T36" y="T37"/>
                    </a:cxn>
                    <a:cxn ang="T113">
                      <a:pos x="T38" y="T39"/>
                    </a:cxn>
                    <a:cxn ang="T114">
                      <a:pos x="T40" y="T41"/>
                    </a:cxn>
                    <a:cxn ang="T115">
                      <a:pos x="T42" y="T43"/>
                    </a:cxn>
                    <a:cxn ang="T116">
                      <a:pos x="T44" y="T45"/>
                    </a:cxn>
                    <a:cxn ang="T117">
                      <a:pos x="T46" y="T47"/>
                    </a:cxn>
                    <a:cxn ang="T118">
                      <a:pos x="T48" y="T49"/>
                    </a:cxn>
                    <a:cxn ang="T119">
                      <a:pos x="T50" y="T51"/>
                    </a:cxn>
                    <a:cxn ang="T120">
                      <a:pos x="T52" y="T53"/>
                    </a:cxn>
                    <a:cxn ang="T121">
                      <a:pos x="T54" y="T55"/>
                    </a:cxn>
                    <a:cxn ang="T122">
                      <a:pos x="T56" y="T57"/>
                    </a:cxn>
                    <a:cxn ang="T123">
                      <a:pos x="T58" y="T59"/>
                    </a:cxn>
                    <a:cxn ang="T124">
                      <a:pos x="T60" y="T61"/>
                    </a:cxn>
                    <a:cxn ang="T125">
                      <a:pos x="T62" y="T63"/>
                    </a:cxn>
                    <a:cxn ang="T126">
                      <a:pos x="T64" y="T65"/>
                    </a:cxn>
                    <a:cxn ang="T127">
                      <a:pos x="T66" y="T67"/>
                    </a:cxn>
                    <a:cxn ang="T128">
                      <a:pos x="T68" y="T69"/>
                    </a:cxn>
                    <a:cxn ang="T129">
                      <a:pos x="T70" y="T71"/>
                    </a:cxn>
                    <a:cxn ang="T130">
                      <a:pos x="T72" y="T73"/>
                    </a:cxn>
                    <a:cxn ang="T131">
                      <a:pos x="T74" y="T75"/>
                    </a:cxn>
                    <a:cxn ang="T132">
                      <a:pos x="T76" y="T77"/>
                    </a:cxn>
                    <a:cxn ang="T133">
                      <a:pos x="T78" y="T79"/>
                    </a:cxn>
                    <a:cxn ang="T134">
                      <a:pos x="T80" y="T81"/>
                    </a:cxn>
                    <a:cxn ang="T135">
                      <a:pos x="T82" y="T83"/>
                    </a:cxn>
                    <a:cxn ang="T136">
                      <a:pos x="T84" y="T85"/>
                    </a:cxn>
                    <a:cxn ang="T137">
                      <a:pos x="T86" y="T87"/>
                    </a:cxn>
                    <a:cxn ang="T138">
                      <a:pos x="T88" y="T89"/>
                    </a:cxn>
                    <a:cxn ang="T139">
                      <a:pos x="T90" y="T91"/>
                    </a:cxn>
                    <a:cxn ang="T140">
                      <a:pos x="T92" y="T93"/>
                    </a:cxn>
                  </a:cxnLst>
                  <a:rect l="T141" t="T142" r="T143" b="T144"/>
                  <a:pathLst>
                    <a:path w="169" h="368">
                      <a:moveTo>
                        <a:pt x="61" y="3"/>
                      </a:moveTo>
                      <a:lnTo>
                        <a:pt x="53" y="7"/>
                      </a:lnTo>
                      <a:lnTo>
                        <a:pt x="47" y="12"/>
                      </a:lnTo>
                      <a:lnTo>
                        <a:pt x="43" y="19"/>
                      </a:lnTo>
                      <a:lnTo>
                        <a:pt x="41" y="27"/>
                      </a:lnTo>
                      <a:lnTo>
                        <a:pt x="41" y="35"/>
                      </a:lnTo>
                      <a:lnTo>
                        <a:pt x="42" y="44"/>
                      </a:lnTo>
                      <a:lnTo>
                        <a:pt x="45" y="52"/>
                      </a:lnTo>
                      <a:lnTo>
                        <a:pt x="49" y="59"/>
                      </a:lnTo>
                      <a:lnTo>
                        <a:pt x="54" y="67"/>
                      </a:lnTo>
                      <a:lnTo>
                        <a:pt x="60" y="73"/>
                      </a:lnTo>
                      <a:lnTo>
                        <a:pt x="64" y="80"/>
                      </a:lnTo>
                      <a:lnTo>
                        <a:pt x="69" y="86"/>
                      </a:lnTo>
                      <a:lnTo>
                        <a:pt x="73" y="92"/>
                      </a:lnTo>
                      <a:lnTo>
                        <a:pt x="75" y="98"/>
                      </a:lnTo>
                      <a:lnTo>
                        <a:pt x="78" y="102"/>
                      </a:lnTo>
                      <a:lnTo>
                        <a:pt x="79" y="106"/>
                      </a:lnTo>
                      <a:lnTo>
                        <a:pt x="80" y="112"/>
                      </a:lnTo>
                      <a:lnTo>
                        <a:pt x="83" y="120"/>
                      </a:lnTo>
                      <a:lnTo>
                        <a:pt x="87" y="129"/>
                      </a:lnTo>
                      <a:lnTo>
                        <a:pt x="91" y="139"/>
                      </a:lnTo>
                      <a:lnTo>
                        <a:pt x="95" y="149"/>
                      </a:lnTo>
                      <a:lnTo>
                        <a:pt x="99" y="159"/>
                      </a:lnTo>
                      <a:lnTo>
                        <a:pt x="102" y="166"/>
                      </a:lnTo>
                      <a:lnTo>
                        <a:pt x="104" y="171"/>
                      </a:lnTo>
                      <a:lnTo>
                        <a:pt x="105" y="174"/>
                      </a:lnTo>
                      <a:lnTo>
                        <a:pt x="106" y="178"/>
                      </a:lnTo>
                      <a:lnTo>
                        <a:pt x="105" y="182"/>
                      </a:lnTo>
                      <a:lnTo>
                        <a:pt x="102" y="185"/>
                      </a:lnTo>
                      <a:lnTo>
                        <a:pt x="98" y="189"/>
                      </a:lnTo>
                      <a:lnTo>
                        <a:pt x="94" y="193"/>
                      </a:lnTo>
                      <a:lnTo>
                        <a:pt x="89" y="197"/>
                      </a:lnTo>
                      <a:lnTo>
                        <a:pt x="85" y="203"/>
                      </a:lnTo>
                      <a:lnTo>
                        <a:pt x="80" y="209"/>
                      </a:lnTo>
                      <a:lnTo>
                        <a:pt x="76" y="216"/>
                      </a:lnTo>
                      <a:lnTo>
                        <a:pt x="73" y="222"/>
                      </a:lnTo>
                      <a:lnTo>
                        <a:pt x="71" y="228"/>
                      </a:lnTo>
                      <a:lnTo>
                        <a:pt x="68" y="234"/>
                      </a:lnTo>
                      <a:lnTo>
                        <a:pt x="64" y="241"/>
                      </a:lnTo>
                      <a:lnTo>
                        <a:pt x="61" y="249"/>
                      </a:lnTo>
                      <a:lnTo>
                        <a:pt x="56" y="257"/>
                      </a:lnTo>
                      <a:lnTo>
                        <a:pt x="50" y="264"/>
                      </a:lnTo>
                      <a:lnTo>
                        <a:pt x="45" y="271"/>
                      </a:lnTo>
                      <a:lnTo>
                        <a:pt x="40" y="279"/>
                      </a:lnTo>
                      <a:lnTo>
                        <a:pt x="35" y="284"/>
                      </a:lnTo>
                      <a:lnTo>
                        <a:pt x="31" y="290"/>
                      </a:lnTo>
                      <a:lnTo>
                        <a:pt x="27" y="294"/>
                      </a:lnTo>
                      <a:lnTo>
                        <a:pt x="22" y="298"/>
                      </a:lnTo>
                      <a:lnTo>
                        <a:pt x="19" y="301"/>
                      </a:lnTo>
                      <a:lnTo>
                        <a:pt x="15" y="303"/>
                      </a:lnTo>
                      <a:lnTo>
                        <a:pt x="12" y="306"/>
                      </a:lnTo>
                      <a:lnTo>
                        <a:pt x="9" y="307"/>
                      </a:lnTo>
                      <a:lnTo>
                        <a:pt x="6" y="309"/>
                      </a:lnTo>
                      <a:lnTo>
                        <a:pt x="1" y="314"/>
                      </a:lnTo>
                      <a:lnTo>
                        <a:pt x="0" y="319"/>
                      </a:lnTo>
                      <a:lnTo>
                        <a:pt x="3" y="326"/>
                      </a:lnTo>
                      <a:lnTo>
                        <a:pt x="8" y="332"/>
                      </a:lnTo>
                      <a:lnTo>
                        <a:pt x="13" y="336"/>
                      </a:lnTo>
                      <a:lnTo>
                        <a:pt x="18" y="340"/>
                      </a:lnTo>
                      <a:lnTo>
                        <a:pt x="24" y="345"/>
                      </a:lnTo>
                      <a:lnTo>
                        <a:pt x="31" y="349"/>
                      </a:lnTo>
                      <a:lnTo>
                        <a:pt x="38" y="354"/>
                      </a:lnTo>
                      <a:lnTo>
                        <a:pt x="44" y="357"/>
                      </a:lnTo>
                      <a:lnTo>
                        <a:pt x="48" y="360"/>
                      </a:lnTo>
                      <a:lnTo>
                        <a:pt x="52" y="362"/>
                      </a:lnTo>
                      <a:lnTo>
                        <a:pt x="54" y="363"/>
                      </a:lnTo>
                      <a:lnTo>
                        <a:pt x="58" y="365"/>
                      </a:lnTo>
                      <a:lnTo>
                        <a:pt x="61" y="366"/>
                      </a:lnTo>
                      <a:lnTo>
                        <a:pt x="66" y="366"/>
                      </a:lnTo>
                      <a:lnTo>
                        <a:pt x="71" y="367"/>
                      </a:lnTo>
                      <a:lnTo>
                        <a:pt x="77" y="368"/>
                      </a:lnTo>
                      <a:lnTo>
                        <a:pt x="83" y="368"/>
                      </a:lnTo>
                      <a:lnTo>
                        <a:pt x="89" y="368"/>
                      </a:lnTo>
                      <a:lnTo>
                        <a:pt x="95" y="366"/>
                      </a:lnTo>
                      <a:lnTo>
                        <a:pt x="96" y="361"/>
                      </a:lnTo>
                      <a:lnTo>
                        <a:pt x="94" y="355"/>
                      </a:lnTo>
                      <a:lnTo>
                        <a:pt x="89" y="354"/>
                      </a:lnTo>
                      <a:lnTo>
                        <a:pt x="86" y="353"/>
                      </a:lnTo>
                      <a:lnTo>
                        <a:pt x="83" y="352"/>
                      </a:lnTo>
                      <a:lnTo>
                        <a:pt x="80" y="349"/>
                      </a:lnTo>
                      <a:lnTo>
                        <a:pt x="77" y="346"/>
                      </a:lnTo>
                      <a:lnTo>
                        <a:pt x="75" y="343"/>
                      </a:lnTo>
                      <a:lnTo>
                        <a:pt x="72" y="340"/>
                      </a:lnTo>
                      <a:lnTo>
                        <a:pt x="70" y="338"/>
                      </a:lnTo>
                      <a:lnTo>
                        <a:pt x="69" y="336"/>
                      </a:lnTo>
                      <a:lnTo>
                        <a:pt x="67" y="334"/>
                      </a:lnTo>
                      <a:lnTo>
                        <a:pt x="65" y="332"/>
                      </a:lnTo>
                      <a:lnTo>
                        <a:pt x="62" y="328"/>
                      </a:lnTo>
                      <a:lnTo>
                        <a:pt x="60" y="324"/>
                      </a:lnTo>
                      <a:lnTo>
                        <a:pt x="58" y="319"/>
                      </a:lnTo>
                      <a:lnTo>
                        <a:pt x="57" y="315"/>
                      </a:lnTo>
                      <a:lnTo>
                        <a:pt x="57" y="311"/>
                      </a:lnTo>
                      <a:lnTo>
                        <a:pt x="58" y="307"/>
                      </a:lnTo>
                      <a:lnTo>
                        <a:pt x="61" y="303"/>
                      </a:lnTo>
                      <a:lnTo>
                        <a:pt x="65" y="297"/>
                      </a:lnTo>
                      <a:lnTo>
                        <a:pt x="72" y="289"/>
                      </a:lnTo>
                      <a:lnTo>
                        <a:pt x="78" y="281"/>
                      </a:lnTo>
                      <a:lnTo>
                        <a:pt x="85" y="273"/>
                      </a:lnTo>
                      <a:lnTo>
                        <a:pt x="91" y="265"/>
                      </a:lnTo>
                      <a:lnTo>
                        <a:pt x="97" y="259"/>
                      </a:lnTo>
                      <a:lnTo>
                        <a:pt x="101" y="254"/>
                      </a:lnTo>
                      <a:lnTo>
                        <a:pt x="106" y="249"/>
                      </a:lnTo>
                      <a:lnTo>
                        <a:pt x="112" y="243"/>
                      </a:lnTo>
                      <a:lnTo>
                        <a:pt x="120" y="236"/>
                      </a:lnTo>
                      <a:lnTo>
                        <a:pt x="128" y="228"/>
                      </a:lnTo>
                      <a:lnTo>
                        <a:pt x="136" y="221"/>
                      </a:lnTo>
                      <a:lnTo>
                        <a:pt x="144" y="214"/>
                      </a:lnTo>
                      <a:lnTo>
                        <a:pt x="151" y="209"/>
                      </a:lnTo>
                      <a:lnTo>
                        <a:pt x="156" y="205"/>
                      </a:lnTo>
                      <a:lnTo>
                        <a:pt x="159" y="203"/>
                      </a:lnTo>
                      <a:lnTo>
                        <a:pt x="161" y="199"/>
                      </a:lnTo>
                      <a:lnTo>
                        <a:pt x="164" y="194"/>
                      </a:lnTo>
                      <a:lnTo>
                        <a:pt x="166" y="188"/>
                      </a:lnTo>
                      <a:lnTo>
                        <a:pt x="168" y="182"/>
                      </a:lnTo>
                      <a:lnTo>
                        <a:pt x="169" y="176"/>
                      </a:lnTo>
                      <a:lnTo>
                        <a:pt x="168" y="170"/>
                      </a:lnTo>
                      <a:lnTo>
                        <a:pt x="166" y="166"/>
                      </a:lnTo>
                      <a:lnTo>
                        <a:pt x="164" y="157"/>
                      </a:lnTo>
                      <a:lnTo>
                        <a:pt x="161" y="146"/>
                      </a:lnTo>
                      <a:lnTo>
                        <a:pt x="158" y="134"/>
                      </a:lnTo>
                      <a:lnTo>
                        <a:pt x="155" y="122"/>
                      </a:lnTo>
                      <a:lnTo>
                        <a:pt x="152" y="111"/>
                      </a:lnTo>
                      <a:lnTo>
                        <a:pt x="149" y="100"/>
                      </a:lnTo>
                      <a:lnTo>
                        <a:pt x="146" y="91"/>
                      </a:lnTo>
                      <a:lnTo>
                        <a:pt x="145" y="85"/>
                      </a:lnTo>
                      <a:lnTo>
                        <a:pt x="143" y="79"/>
                      </a:lnTo>
                      <a:lnTo>
                        <a:pt x="139" y="71"/>
                      </a:lnTo>
                      <a:lnTo>
                        <a:pt x="135" y="62"/>
                      </a:lnTo>
                      <a:lnTo>
                        <a:pt x="131" y="52"/>
                      </a:lnTo>
                      <a:lnTo>
                        <a:pt x="126" y="43"/>
                      </a:lnTo>
                      <a:lnTo>
                        <a:pt x="122" y="35"/>
                      </a:lnTo>
                      <a:lnTo>
                        <a:pt x="119" y="28"/>
                      </a:lnTo>
                      <a:lnTo>
                        <a:pt x="117" y="24"/>
                      </a:lnTo>
                      <a:lnTo>
                        <a:pt x="116" y="20"/>
                      </a:lnTo>
                      <a:lnTo>
                        <a:pt x="113" y="16"/>
                      </a:lnTo>
                      <a:lnTo>
                        <a:pt x="109" y="11"/>
                      </a:lnTo>
                      <a:lnTo>
                        <a:pt x="103" y="6"/>
                      </a:lnTo>
                      <a:lnTo>
                        <a:pt x="95" y="2"/>
                      </a:lnTo>
                      <a:lnTo>
                        <a:pt x="86" y="0"/>
                      </a:lnTo>
                      <a:lnTo>
                        <a:pt x="75" y="0"/>
                      </a:lnTo>
                      <a:lnTo>
                        <a:pt x="61" y="3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3221" name="Freeform 20"/>
                <p:cNvSpPr>
                  <a:spLocks/>
                </p:cNvSpPr>
                <p:nvPr/>
              </p:nvSpPr>
              <p:spPr bwMode="auto">
                <a:xfrm>
                  <a:off x="2180" y="3191"/>
                  <a:ext cx="78" cy="52"/>
                </a:xfrm>
                <a:custGeom>
                  <a:avLst/>
                  <a:gdLst>
                    <a:gd name="T0" fmla="*/ 29 w 78"/>
                    <a:gd name="T1" fmla="*/ 16 h 52"/>
                    <a:gd name="T2" fmla="*/ 32 w 78"/>
                    <a:gd name="T3" fmla="*/ 17 h 52"/>
                    <a:gd name="T4" fmla="*/ 35 w 78"/>
                    <a:gd name="T5" fmla="*/ 17 h 52"/>
                    <a:gd name="T6" fmla="*/ 37 w 78"/>
                    <a:gd name="T7" fmla="*/ 18 h 52"/>
                    <a:gd name="T8" fmla="*/ 41 w 78"/>
                    <a:gd name="T9" fmla="*/ 20 h 52"/>
                    <a:gd name="T10" fmla="*/ 45 w 78"/>
                    <a:gd name="T11" fmla="*/ 21 h 52"/>
                    <a:gd name="T12" fmla="*/ 48 w 78"/>
                    <a:gd name="T13" fmla="*/ 23 h 52"/>
                    <a:gd name="T14" fmla="*/ 51 w 78"/>
                    <a:gd name="T15" fmla="*/ 25 h 52"/>
                    <a:gd name="T16" fmla="*/ 54 w 78"/>
                    <a:gd name="T17" fmla="*/ 26 h 52"/>
                    <a:gd name="T18" fmla="*/ 56 w 78"/>
                    <a:gd name="T19" fmla="*/ 28 h 52"/>
                    <a:gd name="T20" fmla="*/ 59 w 78"/>
                    <a:gd name="T21" fmla="*/ 29 h 52"/>
                    <a:gd name="T22" fmla="*/ 62 w 78"/>
                    <a:gd name="T23" fmla="*/ 30 h 52"/>
                    <a:gd name="T24" fmla="*/ 65 w 78"/>
                    <a:gd name="T25" fmla="*/ 31 h 52"/>
                    <a:gd name="T26" fmla="*/ 68 w 78"/>
                    <a:gd name="T27" fmla="*/ 32 h 52"/>
                    <a:gd name="T28" fmla="*/ 71 w 78"/>
                    <a:gd name="T29" fmla="*/ 32 h 52"/>
                    <a:gd name="T30" fmla="*/ 75 w 78"/>
                    <a:gd name="T31" fmla="*/ 33 h 52"/>
                    <a:gd name="T32" fmla="*/ 78 w 78"/>
                    <a:gd name="T33" fmla="*/ 33 h 52"/>
                    <a:gd name="T34" fmla="*/ 72 w 78"/>
                    <a:gd name="T35" fmla="*/ 52 h 52"/>
                    <a:gd name="T36" fmla="*/ 68 w 78"/>
                    <a:gd name="T37" fmla="*/ 51 h 52"/>
                    <a:gd name="T38" fmla="*/ 63 w 78"/>
                    <a:gd name="T39" fmla="*/ 50 h 52"/>
                    <a:gd name="T40" fmla="*/ 56 w 78"/>
                    <a:gd name="T41" fmla="*/ 48 h 52"/>
                    <a:gd name="T42" fmla="*/ 49 w 78"/>
                    <a:gd name="T43" fmla="*/ 47 h 52"/>
                    <a:gd name="T44" fmla="*/ 42 w 78"/>
                    <a:gd name="T45" fmla="*/ 46 h 52"/>
                    <a:gd name="T46" fmla="*/ 36 w 78"/>
                    <a:gd name="T47" fmla="*/ 45 h 52"/>
                    <a:gd name="T48" fmla="*/ 31 w 78"/>
                    <a:gd name="T49" fmla="*/ 44 h 52"/>
                    <a:gd name="T50" fmla="*/ 27 w 78"/>
                    <a:gd name="T51" fmla="*/ 43 h 52"/>
                    <a:gd name="T52" fmla="*/ 24 w 78"/>
                    <a:gd name="T53" fmla="*/ 42 h 52"/>
                    <a:gd name="T54" fmla="*/ 22 w 78"/>
                    <a:gd name="T55" fmla="*/ 40 h 52"/>
                    <a:gd name="T56" fmla="*/ 19 w 78"/>
                    <a:gd name="T57" fmla="*/ 39 h 52"/>
                    <a:gd name="T58" fmla="*/ 15 w 78"/>
                    <a:gd name="T59" fmla="*/ 37 h 52"/>
                    <a:gd name="T60" fmla="*/ 12 w 78"/>
                    <a:gd name="T61" fmla="*/ 34 h 52"/>
                    <a:gd name="T62" fmla="*/ 9 w 78"/>
                    <a:gd name="T63" fmla="*/ 32 h 52"/>
                    <a:gd name="T64" fmla="*/ 8 w 78"/>
                    <a:gd name="T65" fmla="*/ 30 h 52"/>
                    <a:gd name="T66" fmla="*/ 6 w 78"/>
                    <a:gd name="T67" fmla="*/ 29 h 52"/>
                    <a:gd name="T68" fmla="*/ 3 w 78"/>
                    <a:gd name="T69" fmla="*/ 26 h 52"/>
                    <a:gd name="T70" fmla="*/ 1 w 78"/>
                    <a:gd name="T71" fmla="*/ 24 h 52"/>
                    <a:gd name="T72" fmla="*/ 0 w 78"/>
                    <a:gd name="T73" fmla="*/ 21 h 52"/>
                    <a:gd name="T74" fmla="*/ 0 w 78"/>
                    <a:gd name="T75" fmla="*/ 17 h 52"/>
                    <a:gd name="T76" fmla="*/ 1 w 78"/>
                    <a:gd name="T77" fmla="*/ 14 h 52"/>
                    <a:gd name="T78" fmla="*/ 2 w 78"/>
                    <a:gd name="T79" fmla="*/ 10 h 52"/>
                    <a:gd name="T80" fmla="*/ 3 w 78"/>
                    <a:gd name="T81" fmla="*/ 5 h 52"/>
                    <a:gd name="T82" fmla="*/ 5 w 78"/>
                    <a:gd name="T83" fmla="*/ 0 h 52"/>
                    <a:gd name="T84" fmla="*/ 29 w 78"/>
                    <a:gd name="T85" fmla="*/ 16 h 52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w 78"/>
                    <a:gd name="T130" fmla="*/ 0 h 52"/>
                    <a:gd name="T131" fmla="*/ 78 w 78"/>
                    <a:gd name="T132" fmla="*/ 52 h 52"/>
                  </a:gdLst>
                  <a:ahLst/>
                  <a:cxnLst>
                    <a:cxn ang="T86">
                      <a:pos x="T0" y="T1"/>
                    </a:cxn>
                    <a:cxn ang="T87">
                      <a:pos x="T2" y="T3"/>
                    </a:cxn>
                    <a:cxn ang="T88">
                      <a:pos x="T4" y="T5"/>
                    </a:cxn>
                    <a:cxn ang="T89">
                      <a:pos x="T6" y="T7"/>
                    </a:cxn>
                    <a:cxn ang="T90">
                      <a:pos x="T8" y="T9"/>
                    </a:cxn>
                    <a:cxn ang="T91">
                      <a:pos x="T10" y="T11"/>
                    </a:cxn>
                    <a:cxn ang="T92">
                      <a:pos x="T12" y="T13"/>
                    </a:cxn>
                    <a:cxn ang="T93">
                      <a:pos x="T14" y="T15"/>
                    </a:cxn>
                    <a:cxn ang="T94">
                      <a:pos x="T16" y="T17"/>
                    </a:cxn>
                    <a:cxn ang="T95">
                      <a:pos x="T18" y="T19"/>
                    </a:cxn>
                    <a:cxn ang="T96">
                      <a:pos x="T20" y="T21"/>
                    </a:cxn>
                    <a:cxn ang="T97">
                      <a:pos x="T22" y="T23"/>
                    </a:cxn>
                    <a:cxn ang="T98">
                      <a:pos x="T24" y="T25"/>
                    </a:cxn>
                    <a:cxn ang="T99">
                      <a:pos x="T26" y="T27"/>
                    </a:cxn>
                    <a:cxn ang="T100">
                      <a:pos x="T28" y="T29"/>
                    </a:cxn>
                    <a:cxn ang="T101">
                      <a:pos x="T30" y="T31"/>
                    </a:cxn>
                    <a:cxn ang="T102">
                      <a:pos x="T32" y="T33"/>
                    </a:cxn>
                    <a:cxn ang="T103">
                      <a:pos x="T34" y="T35"/>
                    </a:cxn>
                    <a:cxn ang="T104">
                      <a:pos x="T36" y="T37"/>
                    </a:cxn>
                    <a:cxn ang="T105">
                      <a:pos x="T38" y="T39"/>
                    </a:cxn>
                    <a:cxn ang="T106">
                      <a:pos x="T40" y="T41"/>
                    </a:cxn>
                    <a:cxn ang="T107">
                      <a:pos x="T42" y="T43"/>
                    </a:cxn>
                    <a:cxn ang="T108">
                      <a:pos x="T44" y="T45"/>
                    </a:cxn>
                    <a:cxn ang="T109">
                      <a:pos x="T46" y="T47"/>
                    </a:cxn>
                    <a:cxn ang="T110">
                      <a:pos x="T48" y="T49"/>
                    </a:cxn>
                    <a:cxn ang="T111">
                      <a:pos x="T50" y="T51"/>
                    </a:cxn>
                    <a:cxn ang="T112">
                      <a:pos x="T52" y="T53"/>
                    </a:cxn>
                    <a:cxn ang="T113">
                      <a:pos x="T54" y="T55"/>
                    </a:cxn>
                    <a:cxn ang="T114">
                      <a:pos x="T56" y="T57"/>
                    </a:cxn>
                    <a:cxn ang="T115">
                      <a:pos x="T58" y="T59"/>
                    </a:cxn>
                    <a:cxn ang="T116">
                      <a:pos x="T60" y="T61"/>
                    </a:cxn>
                    <a:cxn ang="T117">
                      <a:pos x="T62" y="T63"/>
                    </a:cxn>
                    <a:cxn ang="T118">
                      <a:pos x="T64" y="T65"/>
                    </a:cxn>
                    <a:cxn ang="T119">
                      <a:pos x="T66" y="T67"/>
                    </a:cxn>
                    <a:cxn ang="T120">
                      <a:pos x="T68" y="T69"/>
                    </a:cxn>
                    <a:cxn ang="T121">
                      <a:pos x="T70" y="T71"/>
                    </a:cxn>
                    <a:cxn ang="T122">
                      <a:pos x="T72" y="T73"/>
                    </a:cxn>
                    <a:cxn ang="T123">
                      <a:pos x="T74" y="T75"/>
                    </a:cxn>
                    <a:cxn ang="T124">
                      <a:pos x="T76" y="T77"/>
                    </a:cxn>
                    <a:cxn ang="T125">
                      <a:pos x="T78" y="T79"/>
                    </a:cxn>
                    <a:cxn ang="T126">
                      <a:pos x="T80" y="T81"/>
                    </a:cxn>
                    <a:cxn ang="T127">
                      <a:pos x="T82" y="T83"/>
                    </a:cxn>
                    <a:cxn ang="T128">
                      <a:pos x="T84" y="T85"/>
                    </a:cxn>
                  </a:cxnLst>
                  <a:rect l="T129" t="T130" r="T131" b="T132"/>
                  <a:pathLst>
                    <a:path w="78" h="52">
                      <a:moveTo>
                        <a:pt x="29" y="16"/>
                      </a:moveTo>
                      <a:lnTo>
                        <a:pt x="32" y="17"/>
                      </a:lnTo>
                      <a:lnTo>
                        <a:pt x="35" y="17"/>
                      </a:lnTo>
                      <a:lnTo>
                        <a:pt x="37" y="18"/>
                      </a:lnTo>
                      <a:lnTo>
                        <a:pt x="41" y="20"/>
                      </a:lnTo>
                      <a:lnTo>
                        <a:pt x="45" y="21"/>
                      </a:lnTo>
                      <a:lnTo>
                        <a:pt x="48" y="23"/>
                      </a:lnTo>
                      <a:lnTo>
                        <a:pt x="51" y="25"/>
                      </a:lnTo>
                      <a:lnTo>
                        <a:pt x="54" y="26"/>
                      </a:lnTo>
                      <a:lnTo>
                        <a:pt x="56" y="28"/>
                      </a:lnTo>
                      <a:lnTo>
                        <a:pt x="59" y="29"/>
                      </a:lnTo>
                      <a:lnTo>
                        <a:pt x="62" y="30"/>
                      </a:lnTo>
                      <a:lnTo>
                        <a:pt x="65" y="31"/>
                      </a:lnTo>
                      <a:lnTo>
                        <a:pt x="68" y="32"/>
                      </a:lnTo>
                      <a:lnTo>
                        <a:pt x="71" y="32"/>
                      </a:lnTo>
                      <a:lnTo>
                        <a:pt x="75" y="33"/>
                      </a:lnTo>
                      <a:lnTo>
                        <a:pt x="78" y="33"/>
                      </a:lnTo>
                      <a:lnTo>
                        <a:pt x="72" y="52"/>
                      </a:lnTo>
                      <a:lnTo>
                        <a:pt x="68" y="51"/>
                      </a:lnTo>
                      <a:lnTo>
                        <a:pt x="63" y="50"/>
                      </a:lnTo>
                      <a:lnTo>
                        <a:pt x="56" y="48"/>
                      </a:lnTo>
                      <a:lnTo>
                        <a:pt x="49" y="47"/>
                      </a:lnTo>
                      <a:lnTo>
                        <a:pt x="42" y="46"/>
                      </a:lnTo>
                      <a:lnTo>
                        <a:pt x="36" y="45"/>
                      </a:lnTo>
                      <a:lnTo>
                        <a:pt x="31" y="44"/>
                      </a:lnTo>
                      <a:lnTo>
                        <a:pt x="27" y="43"/>
                      </a:lnTo>
                      <a:lnTo>
                        <a:pt x="24" y="42"/>
                      </a:lnTo>
                      <a:lnTo>
                        <a:pt x="22" y="40"/>
                      </a:lnTo>
                      <a:lnTo>
                        <a:pt x="19" y="39"/>
                      </a:lnTo>
                      <a:lnTo>
                        <a:pt x="15" y="37"/>
                      </a:lnTo>
                      <a:lnTo>
                        <a:pt x="12" y="34"/>
                      </a:lnTo>
                      <a:lnTo>
                        <a:pt x="9" y="32"/>
                      </a:lnTo>
                      <a:lnTo>
                        <a:pt x="8" y="30"/>
                      </a:lnTo>
                      <a:lnTo>
                        <a:pt x="6" y="29"/>
                      </a:lnTo>
                      <a:lnTo>
                        <a:pt x="3" y="26"/>
                      </a:lnTo>
                      <a:lnTo>
                        <a:pt x="1" y="24"/>
                      </a:lnTo>
                      <a:lnTo>
                        <a:pt x="0" y="21"/>
                      </a:lnTo>
                      <a:lnTo>
                        <a:pt x="0" y="17"/>
                      </a:lnTo>
                      <a:lnTo>
                        <a:pt x="1" y="14"/>
                      </a:lnTo>
                      <a:lnTo>
                        <a:pt x="2" y="10"/>
                      </a:lnTo>
                      <a:lnTo>
                        <a:pt x="3" y="5"/>
                      </a:lnTo>
                      <a:lnTo>
                        <a:pt x="5" y="0"/>
                      </a:lnTo>
                      <a:lnTo>
                        <a:pt x="29" y="16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3222" name="Freeform 21"/>
                <p:cNvSpPr>
                  <a:spLocks/>
                </p:cNvSpPr>
                <p:nvPr/>
              </p:nvSpPr>
              <p:spPr bwMode="auto">
                <a:xfrm>
                  <a:off x="2170" y="2953"/>
                  <a:ext cx="163" cy="672"/>
                </a:xfrm>
                <a:custGeom>
                  <a:avLst/>
                  <a:gdLst>
                    <a:gd name="T0" fmla="*/ 49 w 163"/>
                    <a:gd name="T1" fmla="*/ 229 h 672"/>
                    <a:gd name="T2" fmla="*/ 54 w 163"/>
                    <a:gd name="T3" fmla="*/ 240 h 672"/>
                    <a:gd name="T4" fmla="*/ 63 w 163"/>
                    <a:gd name="T5" fmla="*/ 260 h 672"/>
                    <a:gd name="T6" fmla="*/ 69 w 163"/>
                    <a:gd name="T7" fmla="*/ 282 h 672"/>
                    <a:gd name="T8" fmla="*/ 53 w 163"/>
                    <a:gd name="T9" fmla="*/ 307 h 672"/>
                    <a:gd name="T10" fmla="*/ 46 w 163"/>
                    <a:gd name="T11" fmla="*/ 356 h 672"/>
                    <a:gd name="T12" fmla="*/ 52 w 163"/>
                    <a:gd name="T13" fmla="*/ 443 h 672"/>
                    <a:gd name="T14" fmla="*/ 47 w 163"/>
                    <a:gd name="T15" fmla="*/ 531 h 672"/>
                    <a:gd name="T16" fmla="*/ 63 w 163"/>
                    <a:gd name="T17" fmla="*/ 608 h 672"/>
                    <a:gd name="T18" fmla="*/ 56 w 163"/>
                    <a:gd name="T19" fmla="*/ 660 h 672"/>
                    <a:gd name="T20" fmla="*/ 69 w 163"/>
                    <a:gd name="T21" fmla="*/ 672 h 672"/>
                    <a:gd name="T22" fmla="*/ 85 w 163"/>
                    <a:gd name="T23" fmla="*/ 671 h 672"/>
                    <a:gd name="T24" fmla="*/ 117 w 163"/>
                    <a:gd name="T25" fmla="*/ 671 h 672"/>
                    <a:gd name="T26" fmla="*/ 159 w 163"/>
                    <a:gd name="T27" fmla="*/ 671 h 672"/>
                    <a:gd name="T28" fmla="*/ 162 w 163"/>
                    <a:gd name="T29" fmla="*/ 659 h 672"/>
                    <a:gd name="T30" fmla="*/ 143 w 163"/>
                    <a:gd name="T31" fmla="*/ 653 h 672"/>
                    <a:gd name="T32" fmla="*/ 127 w 163"/>
                    <a:gd name="T33" fmla="*/ 646 h 672"/>
                    <a:gd name="T34" fmla="*/ 117 w 163"/>
                    <a:gd name="T35" fmla="*/ 640 h 672"/>
                    <a:gd name="T36" fmla="*/ 107 w 163"/>
                    <a:gd name="T37" fmla="*/ 634 h 672"/>
                    <a:gd name="T38" fmla="*/ 95 w 163"/>
                    <a:gd name="T39" fmla="*/ 619 h 672"/>
                    <a:gd name="T40" fmla="*/ 96 w 163"/>
                    <a:gd name="T41" fmla="*/ 530 h 672"/>
                    <a:gd name="T42" fmla="*/ 106 w 163"/>
                    <a:gd name="T43" fmla="*/ 482 h 672"/>
                    <a:gd name="T44" fmla="*/ 113 w 163"/>
                    <a:gd name="T45" fmla="*/ 426 h 672"/>
                    <a:gd name="T46" fmla="*/ 125 w 163"/>
                    <a:gd name="T47" fmla="*/ 378 h 672"/>
                    <a:gd name="T48" fmla="*/ 141 w 163"/>
                    <a:gd name="T49" fmla="*/ 332 h 672"/>
                    <a:gd name="T50" fmla="*/ 145 w 163"/>
                    <a:gd name="T51" fmla="*/ 290 h 672"/>
                    <a:gd name="T52" fmla="*/ 152 w 163"/>
                    <a:gd name="T53" fmla="*/ 277 h 672"/>
                    <a:gd name="T54" fmla="*/ 145 w 163"/>
                    <a:gd name="T55" fmla="*/ 230 h 672"/>
                    <a:gd name="T56" fmla="*/ 150 w 163"/>
                    <a:gd name="T57" fmla="*/ 197 h 672"/>
                    <a:gd name="T58" fmla="*/ 139 w 163"/>
                    <a:gd name="T59" fmla="*/ 172 h 672"/>
                    <a:gd name="T60" fmla="*/ 126 w 163"/>
                    <a:gd name="T61" fmla="*/ 152 h 672"/>
                    <a:gd name="T62" fmla="*/ 118 w 163"/>
                    <a:gd name="T63" fmla="*/ 133 h 672"/>
                    <a:gd name="T64" fmla="*/ 109 w 163"/>
                    <a:gd name="T65" fmla="*/ 125 h 672"/>
                    <a:gd name="T66" fmla="*/ 108 w 163"/>
                    <a:gd name="T67" fmla="*/ 110 h 672"/>
                    <a:gd name="T68" fmla="*/ 122 w 163"/>
                    <a:gd name="T69" fmla="*/ 109 h 672"/>
                    <a:gd name="T70" fmla="*/ 133 w 163"/>
                    <a:gd name="T71" fmla="*/ 105 h 672"/>
                    <a:gd name="T72" fmla="*/ 137 w 163"/>
                    <a:gd name="T73" fmla="*/ 89 h 672"/>
                    <a:gd name="T74" fmla="*/ 141 w 163"/>
                    <a:gd name="T75" fmla="*/ 77 h 672"/>
                    <a:gd name="T76" fmla="*/ 147 w 163"/>
                    <a:gd name="T77" fmla="*/ 70 h 672"/>
                    <a:gd name="T78" fmla="*/ 140 w 163"/>
                    <a:gd name="T79" fmla="*/ 57 h 672"/>
                    <a:gd name="T80" fmla="*/ 142 w 163"/>
                    <a:gd name="T81" fmla="*/ 43 h 672"/>
                    <a:gd name="T82" fmla="*/ 145 w 163"/>
                    <a:gd name="T83" fmla="*/ 33 h 672"/>
                    <a:gd name="T84" fmla="*/ 134 w 163"/>
                    <a:gd name="T85" fmla="*/ 12 h 672"/>
                    <a:gd name="T86" fmla="*/ 116 w 163"/>
                    <a:gd name="T87" fmla="*/ 2 h 672"/>
                    <a:gd name="T88" fmla="*/ 85 w 163"/>
                    <a:gd name="T89" fmla="*/ 2 h 672"/>
                    <a:gd name="T90" fmla="*/ 47 w 163"/>
                    <a:gd name="T91" fmla="*/ 19 h 672"/>
                    <a:gd name="T92" fmla="*/ 37 w 163"/>
                    <a:gd name="T93" fmla="*/ 45 h 672"/>
                    <a:gd name="T94" fmla="*/ 41 w 163"/>
                    <a:gd name="T95" fmla="*/ 94 h 672"/>
                    <a:gd name="T96" fmla="*/ 26 w 163"/>
                    <a:gd name="T97" fmla="*/ 114 h 672"/>
                    <a:gd name="T98" fmla="*/ 4 w 163"/>
                    <a:gd name="T99" fmla="*/ 132 h 672"/>
                    <a:gd name="T100" fmla="*/ 0 w 163"/>
                    <a:gd name="T101" fmla="*/ 157 h 672"/>
                    <a:gd name="T102" fmla="*/ 8 w 163"/>
                    <a:gd name="T103" fmla="*/ 180 h 672"/>
                    <a:gd name="T104" fmla="*/ 19 w 163"/>
                    <a:gd name="T105" fmla="*/ 170 h 672"/>
                    <a:gd name="T106" fmla="*/ 31 w 163"/>
                    <a:gd name="T107" fmla="*/ 161 h 672"/>
                    <a:gd name="T108" fmla="*/ 37 w 163"/>
                    <a:gd name="T109" fmla="*/ 153 h 672"/>
                    <a:gd name="T110" fmla="*/ 29 w 163"/>
                    <a:gd name="T111" fmla="*/ 174 h 672"/>
                    <a:gd name="T112" fmla="*/ 17 w 163"/>
                    <a:gd name="T113" fmla="*/ 226 h 672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  <a:gd name="T165" fmla="*/ 0 60000 65536"/>
                    <a:gd name="T166" fmla="*/ 0 60000 65536"/>
                    <a:gd name="T167" fmla="*/ 0 60000 65536"/>
                    <a:gd name="T168" fmla="*/ 0 60000 65536"/>
                    <a:gd name="T169" fmla="*/ 0 60000 65536"/>
                    <a:gd name="T170" fmla="*/ 0 60000 65536"/>
                    <a:gd name="T171" fmla="*/ 0 w 163"/>
                    <a:gd name="T172" fmla="*/ 0 h 672"/>
                    <a:gd name="T173" fmla="*/ 163 w 163"/>
                    <a:gd name="T174" fmla="*/ 672 h 672"/>
                  </a:gdLst>
                  <a:ahLst/>
                  <a:cxnLst>
                    <a:cxn ang="T114">
                      <a:pos x="T0" y="T1"/>
                    </a:cxn>
                    <a:cxn ang="T115">
                      <a:pos x="T2" y="T3"/>
                    </a:cxn>
                    <a:cxn ang="T116">
                      <a:pos x="T4" y="T5"/>
                    </a:cxn>
                    <a:cxn ang="T117">
                      <a:pos x="T6" y="T7"/>
                    </a:cxn>
                    <a:cxn ang="T118">
                      <a:pos x="T8" y="T9"/>
                    </a:cxn>
                    <a:cxn ang="T119">
                      <a:pos x="T10" y="T11"/>
                    </a:cxn>
                    <a:cxn ang="T120">
                      <a:pos x="T12" y="T13"/>
                    </a:cxn>
                    <a:cxn ang="T121">
                      <a:pos x="T14" y="T15"/>
                    </a:cxn>
                    <a:cxn ang="T122">
                      <a:pos x="T16" y="T17"/>
                    </a:cxn>
                    <a:cxn ang="T123">
                      <a:pos x="T18" y="T19"/>
                    </a:cxn>
                    <a:cxn ang="T124">
                      <a:pos x="T20" y="T21"/>
                    </a:cxn>
                    <a:cxn ang="T125">
                      <a:pos x="T22" y="T23"/>
                    </a:cxn>
                    <a:cxn ang="T126">
                      <a:pos x="T24" y="T25"/>
                    </a:cxn>
                    <a:cxn ang="T127">
                      <a:pos x="T26" y="T27"/>
                    </a:cxn>
                    <a:cxn ang="T128">
                      <a:pos x="T28" y="T29"/>
                    </a:cxn>
                    <a:cxn ang="T129">
                      <a:pos x="T30" y="T31"/>
                    </a:cxn>
                    <a:cxn ang="T130">
                      <a:pos x="T32" y="T33"/>
                    </a:cxn>
                    <a:cxn ang="T131">
                      <a:pos x="T34" y="T35"/>
                    </a:cxn>
                    <a:cxn ang="T132">
                      <a:pos x="T36" y="T37"/>
                    </a:cxn>
                    <a:cxn ang="T133">
                      <a:pos x="T38" y="T39"/>
                    </a:cxn>
                    <a:cxn ang="T134">
                      <a:pos x="T40" y="T41"/>
                    </a:cxn>
                    <a:cxn ang="T135">
                      <a:pos x="T42" y="T43"/>
                    </a:cxn>
                    <a:cxn ang="T136">
                      <a:pos x="T44" y="T45"/>
                    </a:cxn>
                    <a:cxn ang="T137">
                      <a:pos x="T46" y="T47"/>
                    </a:cxn>
                    <a:cxn ang="T138">
                      <a:pos x="T48" y="T49"/>
                    </a:cxn>
                    <a:cxn ang="T139">
                      <a:pos x="T50" y="T51"/>
                    </a:cxn>
                    <a:cxn ang="T140">
                      <a:pos x="T52" y="T53"/>
                    </a:cxn>
                    <a:cxn ang="T141">
                      <a:pos x="T54" y="T55"/>
                    </a:cxn>
                    <a:cxn ang="T142">
                      <a:pos x="T56" y="T57"/>
                    </a:cxn>
                    <a:cxn ang="T143">
                      <a:pos x="T58" y="T59"/>
                    </a:cxn>
                    <a:cxn ang="T144">
                      <a:pos x="T60" y="T61"/>
                    </a:cxn>
                    <a:cxn ang="T145">
                      <a:pos x="T62" y="T63"/>
                    </a:cxn>
                    <a:cxn ang="T146">
                      <a:pos x="T64" y="T65"/>
                    </a:cxn>
                    <a:cxn ang="T147">
                      <a:pos x="T66" y="T67"/>
                    </a:cxn>
                    <a:cxn ang="T148">
                      <a:pos x="T68" y="T69"/>
                    </a:cxn>
                    <a:cxn ang="T149">
                      <a:pos x="T70" y="T71"/>
                    </a:cxn>
                    <a:cxn ang="T150">
                      <a:pos x="T72" y="T73"/>
                    </a:cxn>
                    <a:cxn ang="T151">
                      <a:pos x="T74" y="T75"/>
                    </a:cxn>
                    <a:cxn ang="T152">
                      <a:pos x="T76" y="T77"/>
                    </a:cxn>
                    <a:cxn ang="T153">
                      <a:pos x="T78" y="T79"/>
                    </a:cxn>
                    <a:cxn ang="T154">
                      <a:pos x="T80" y="T81"/>
                    </a:cxn>
                    <a:cxn ang="T155">
                      <a:pos x="T82" y="T83"/>
                    </a:cxn>
                    <a:cxn ang="T156">
                      <a:pos x="T84" y="T85"/>
                    </a:cxn>
                    <a:cxn ang="T157">
                      <a:pos x="T86" y="T87"/>
                    </a:cxn>
                    <a:cxn ang="T158">
                      <a:pos x="T88" y="T89"/>
                    </a:cxn>
                    <a:cxn ang="T159">
                      <a:pos x="T90" y="T91"/>
                    </a:cxn>
                    <a:cxn ang="T160">
                      <a:pos x="T92" y="T93"/>
                    </a:cxn>
                    <a:cxn ang="T161">
                      <a:pos x="T94" y="T95"/>
                    </a:cxn>
                    <a:cxn ang="T162">
                      <a:pos x="T96" y="T97"/>
                    </a:cxn>
                    <a:cxn ang="T163">
                      <a:pos x="T98" y="T99"/>
                    </a:cxn>
                    <a:cxn ang="T164">
                      <a:pos x="T100" y="T101"/>
                    </a:cxn>
                    <a:cxn ang="T165">
                      <a:pos x="T102" y="T103"/>
                    </a:cxn>
                    <a:cxn ang="T166">
                      <a:pos x="T104" y="T105"/>
                    </a:cxn>
                    <a:cxn ang="T167">
                      <a:pos x="T106" y="T107"/>
                    </a:cxn>
                    <a:cxn ang="T168">
                      <a:pos x="T108" y="T109"/>
                    </a:cxn>
                    <a:cxn ang="T169">
                      <a:pos x="T110" y="T111"/>
                    </a:cxn>
                    <a:cxn ang="T170">
                      <a:pos x="T112" y="T113"/>
                    </a:cxn>
                  </a:cxnLst>
                  <a:rect l="T171" t="T172" r="T173" b="T174"/>
                  <a:pathLst>
                    <a:path w="163" h="672">
                      <a:moveTo>
                        <a:pt x="39" y="254"/>
                      </a:moveTo>
                      <a:lnTo>
                        <a:pt x="42" y="247"/>
                      </a:lnTo>
                      <a:lnTo>
                        <a:pt x="46" y="237"/>
                      </a:lnTo>
                      <a:lnTo>
                        <a:pt x="49" y="229"/>
                      </a:lnTo>
                      <a:lnTo>
                        <a:pt x="50" y="224"/>
                      </a:lnTo>
                      <a:lnTo>
                        <a:pt x="51" y="229"/>
                      </a:lnTo>
                      <a:lnTo>
                        <a:pt x="52" y="235"/>
                      </a:lnTo>
                      <a:lnTo>
                        <a:pt x="54" y="240"/>
                      </a:lnTo>
                      <a:lnTo>
                        <a:pt x="56" y="246"/>
                      </a:lnTo>
                      <a:lnTo>
                        <a:pt x="58" y="251"/>
                      </a:lnTo>
                      <a:lnTo>
                        <a:pt x="61" y="256"/>
                      </a:lnTo>
                      <a:lnTo>
                        <a:pt x="63" y="260"/>
                      </a:lnTo>
                      <a:lnTo>
                        <a:pt x="65" y="264"/>
                      </a:lnTo>
                      <a:lnTo>
                        <a:pt x="69" y="270"/>
                      </a:lnTo>
                      <a:lnTo>
                        <a:pt x="71" y="276"/>
                      </a:lnTo>
                      <a:lnTo>
                        <a:pt x="69" y="282"/>
                      </a:lnTo>
                      <a:lnTo>
                        <a:pt x="65" y="289"/>
                      </a:lnTo>
                      <a:lnTo>
                        <a:pt x="62" y="294"/>
                      </a:lnTo>
                      <a:lnTo>
                        <a:pt x="58" y="299"/>
                      </a:lnTo>
                      <a:lnTo>
                        <a:pt x="53" y="307"/>
                      </a:lnTo>
                      <a:lnTo>
                        <a:pt x="49" y="316"/>
                      </a:lnTo>
                      <a:lnTo>
                        <a:pt x="46" y="327"/>
                      </a:lnTo>
                      <a:lnTo>
                        <a:pt x="45" y="341"/>
                      </a:lnTo>
                      <a:lnTo>
                        <a:pt x="46" y="356"/>
                      </a:lnTo>
                      <a:lnTo>
                        <a:pt x="50" y="374"/>
                      </a:lnTo>
                      <a:lnTo>
                        <a:pt x="50" y="391"/>
                      </a:lnTo>
                      <a:lnTo>
                        <a:pt x="51" y="415"/>
                      </a:lnTo>
                      <a:lnTo>
                        <a:pt x="52" y="443"/>
                      </a:lnTo>
                      <a:lnTo>
                        <a:pt x="53" y="470"/>
                      </a:lnTo>
                      <a:lnTo>
                        <a:pt x="49" y="493"/>
                      </a:lnTo>
                      <a:lnTo>
                        <a:pt x="47" y="514"/>
                      </a:lnTo>
                      <a:lnTo>
                        <a:pt x="47" y="531"/>
                      </a:lnTo>
                      <a:lnTo>
                        <a:pt x="51" y="546"/>
                      </a:lnTo>
                      <a:lnTo>
                        <a:pt x="57" y="563"/>
                      </a:lnTo>
                      <a:lnTo>
                        <a:pt x="61" y="586"/>
                      </a:lnTo>
                      <a:lnTo>
                        <a:pt x="63" y="608"/>
                      </a:lnTo>
                      <a:lnTo>
                        <a:pt x="62" y="624"/>
                      </a:lnTo>
                      <a:lnTo>
                        <a:pt x="59" y="636"/>
                      </a:lnTo>
                      <a:lnTo>
                        <a:pt x="56" y="648"/>
                      </a:lnTo>
                      <a:lnTo>
                        <a:pt x="56" y="660"/>
                      </a:lnTo>
                      <a:lnTo>
                        <a:pt x="59" y="668"/>
                      </a:lnTo>
                      <a:lnTo>
                        <a:pt x="61" y="670"/>
                      </a:lnTo>
                      <a:lnTo>
                        <a:pt x="65" y="672"/>
                      </a:lnTo>
                      <a:lnTo>
                        <a:pt x="69" y="672"/>
                      </a:lnTo>
                      <a:lnTo>
                        <a:pt x="73" y="672"/>
                      </a:lnTo>
                      <a:lnTo>
                        <a:pt x="77" y="672"/>
                      </a:lnTo>
                      <a:lnTo>
                        <a:pt x="81" y="671"/>
                      </a:lnTo>
                      <a:lnTo>
                        <a:pt x="85" y="671"/>
                      </a:lnTo>
                      <a:lnTo>
                        <a:pt x="89" y="671"/>
                      </a:lnTo>
                      <a:lnTo>
                        <a:pt x="95" y="671"/>
                      </a:lnTo>
                      <a:lnTo>
                        <a:pt x="105" y="671"/>
                      </a:lnTo>
                      <a:lnTo>
                        <a:pt x="117" y="671"/>
                      </a:lnTo>
                      <a:lnTo>
                        <a:pt x="130" y="671"/>
                      </a:lnTo>
                      <a:lnTo>
                        <a:pt x="142" y="671"/>
                      </a:lnTo>
                      <a:lnTo>
                        <a:pt x="152" y="671"/>
                      </a:lnTo>
                      <a:lnTo>
                        <a:pt x="159" y="671"/>
                      </a:lnTo>
                      <a:lnTo>
                        <a:pt x="162" y="671"/>
                      </a:lnTo>
                      <a:lnTo>
                        <a:pt x="163" y="669"/>
                      </a:lnTo>
                      <a:lnTo>
                        <a:pt x="163" y="664"/>
                      </a:lnTo>
                      <a:lnTo>
                        <a:pt x="162" y="659"/>
                      </a:lnTo>
                      <a:lnTo>
                        <a:pt x="156" y="656"/>
                      </a:lnTo>
                      <a:lnTo>
                        <a:pt x="152" y="655"/>
                      </a:lnTo>
                      <a:lnTo>
                        <a:pt x="147" y="654"/>
                      </a:lnTo>
                      <a:lnTo>
                        <a:pt x="143" y="653"/>
                      </a:lnTo>
                      <a:lnTo>
                        <a:pt x="138" y="651"/>
                      </a:lnTo>
                      <a:lnTo>
                        <a:pt x="134" y="650"/>
                      </a:lnTo>
                      <a:lnTo>
                        <a:pt x="131" y="648"/>
                      </a:lnTo>
                      <a:lnTo>
                        <a:pt x="127" y="646"/>
                      </a:lnTo>
                      <a:lnTo>
                        <a:pt x="125" y="644"/>
                      </a:lnTo>
                      <a:lnTo>
                        <a:pt x="123" y="643"/>
                      </a:lnTo>
                      <a:lnTo>
                        <a:pt x="120" y="641"/>
                      </a:lnTo>
                      <a:lnTo>
                        <a:pt x="117" y="640"/>
                      </a:lnTo>
                      <a:lnTo>
                        <a:pt x="115" y="638"/>
                      </a:lnTo>
                      <a:lnTo>
                        <a:pt x="112" y="636"/>
                      </a:lnTo>
                      <a:lnTo>
                        <a:pt x="109" y="635"/>
                      </a:lnTo>
                      <a:lnTo>
                        <a:pt x="107" y="634"/>
                      </a:lnTo>
                      <a:lnTo>
                        <a:pt x="104" y="632"/>
                      </a:lnTo>
                      <a:lnTo>
                        <a:pt x="101" y="628"/>
                      </a:lnTo>
                      <a:lnTo>
                        <a:pt x="97" y="624"/>
                      </a:lnTo>
                      <a:lnTo>
                        <a:pt x="95" y="619"/>
                      </a:lnTo>
                      <a:lnTo>
                        <a:pt x="94" y="613"/>
                      </a:lnTo>
                      <a:lnTo>
                        <a:pt x="94" y="595"/>
                      </a:lnTo>
                      <a:lnTo>
                        <a:pt x="95" y="563"/>
                      </a:lnTo>
                      <a:lnTo>
                        <a:pt x="96" y="530"/>
                      </a:lnTo>
                      <a:lnTo>
                        <a:pt x="96" y="510"/>
                      </a:lnTo>
                      <a:lnTo>
                        <a:pt x="98" y="501"/>
                      </a:lnTo>
                      <a:lnTo>
                        <a:pt x="103" y="491"/>
                      </a:lnTo>
                      <a:lnTo>
                        <a:pt x="106" y="482"/>
                      </a:lnTo>
                      <a:lnTo>
                        <a:pt x="106" y="475"/>
                      </a:lnTo>
                      <a:lnTo>
                        <a:pt x="106" y="463"/>
                      </a:lnTo>
                      <a:lnTo>
                        <a:pt x="109" y="444"/>
                      </a:lnTo>
                      <a:lnTo>
                        <a:pt x="113" y="426"/>
                      </a:lnTo>
                      <a:lnTo>
                        <a:pt x="115" y="419"/>
                      </a:lnTo>
                      <a:lnTo>
                        <a:pt x="117" y="407"/>
                      </a:lnTo>
                      <a:lnTo>
                        <a:pt x="121" y="393"/>
                      </a:lnTo>
                      <a:lnTo>
                        <a:pt x="125" y="378"/>
                      </a:lnTo>
                      <a:lnTo>
                        <a:pt x="128" y="364"/>
                      </a:lnTo>
                      <a:lnTo>
                        <a:pt x="133" y="353"/>
                      </a:lnTo>
                      <a:lnTo>
                        <a:pt x="137" y="342"/>
                      </a:lnTo>
                      <a:lnTo>
                        <a:pt x="141" y="332"/>
                      </a:lnTo>
                      <a:lnTo>
                        <a:pt x="143" y="321"/>
                      </a:lnTo>
                      <a:lnTo>
                        <a:pt x="145" y="310"/>
                      </a:lnTo>
                      <a:lnTo>
                        <a:pt x="145" y="300"/>
                      </a:lnTo>
                      <a:lnTo>
                        <a:pt x="145" y="290"/>
                      </a:lnTo>
                      <a:lnTo>
                        <a:pt x="145" y="281"/>
                      </a:lnTo>
                      <a:lnTo>
                        <a:pt x="146" y="279"/>
                      </a:lnTo>
                      <a:lnTo>
                        <a:pt x="149" y="278"/>
                      </a:lnTo>
                      <a:lnTo>
                        <a:pt x="152" y="277"/>
                      </a:lnTo>
                      <a:lnTo>
                        <a:pt x="153" y="275"/>
                      </a:lnTo>
                      <a:lnTo>
                        <a:pt x="150" y="258"/>
                      </a:lnTo>
                      <a:lnTo>
                        <a:pt x="147" y="243"/>
                      </a:lnTo>
                      <a:lnTo>
                        <a:pt x="145" y="230"/>
                      </a:lnTo>
                      <a:lnTo>
                        <a:pt x="145" y="221"/>
                      </a:lnTo>
                      <a:lnTo>
                        <a:pt x="147" y="213"/>
                      </a:lnTo>
                      <a:lnTo>
                        <a:pt x="149" y="206"/>
                      </a:lnTo>
                      <a:lnTo>
                        <a:pt x="150" y="197"/>
                      </a:lnTo>
                      <a:lnTo>
                        <a:pt x="149" y="187"/>
                      </a:lnTo>
                      <a:lnTo>
                        <a:pt x="146" y="182"/>
                      </a:lnTo>
                      <a:lnTo>
                        <a:pt x="143" y="177"/>
                      </a:lnTo>
                      <a:lnTo>
                        <a:pt x="139" y="172"/>
                      </a:lnTo>
                      <a:lnTo>
                        <a:pt x="135" y="168"/>
                      </a:lnTo>
                      <a:lnTo>
                        <a:pt x="131" y="163"/>
                      </a:lnTo>
                      <a:lnTo>
                        <a:pt x="128" y="157"/>
                      </a:lnTo>
                      <a:lnTo>
                        <a:pt x="126" y="152"/>
                      </a:lnTo>
                      <a:lnTo>
                        <a:pt x="124" y="145"/>
                      </a:lnTo>
                      <a:lnTo>
                        <a:pt x="122" y="140"/>
                      </a:lnTo>
                      <a:lnTo>
                        <a:pt x="120" y="136"/>
                      </a:lnTo>
                      <a:lnTo>
                        <a:pt x="118" y="133"/>
                      </a:lnTo>
                      <a:lnTo>
                        <a:pt x="115" y="130"/>
                      </a:lnTo>
                      <a:lnTo>
                        <a:pt x="113" y="128"/>
                      </a:lnTo>
                      <a:lnTo>
                        <a:pt x="110" y="126"/>
                      </a:lnTo>
                      <a:lnTo>
                        <a:pt x="109" y="125"/>
                      </a:lnTo>
                      <a:lnTo>
                        <a:pt x="108" y="125"/>
                      </a:lnTo>
                      <a:lnTo>
                        <a:pt x="108" y="123"/>
                      </a:lnTo>
                      <a:lnTo>
                        <a:pt x="108" y="117"/>
                      </a:lnTo>
                      <a:lnTo>
                        <a:pt x="108" y="110"/>
                      </a:lnTo>
                      <a:lnTo>
                        <a:pt x="110" y="108"/>
                      </a:lnTo>
                      <a:lnTo>
                        <a:pt x="114" y="108"/>
                      </a:lnTo>
                      <a:lnTo>
                        <a:pt x="118" y="109"/>
                      </a:lnTo>
                      <a:lnTo>
                        <a:pt x="122" y="109"/>
                      </a:lnTo>
                      <a:lnTo>
                        <a:pt x="126" y="109"/>
                      </a:lnTo>
                      <a:lnTo>
                        <a:pt x="129" y="108"/>
                      </a:lnTo>
                      <a:lnTo>
                        <a:pt x="131" y="106"/>
                      </a:lnTo>
                      <a:lnTo>
                        <a:pt x="133" y="105"/>
                      </a:lnTo>
                      <a:lnTo>
                        <a:pt x="133" y="102"/>
                      </a:lnTo>
                      <a:lnTo>
                        <a:pt x="133" y="96"/>
                      </a:lnTo>
                      <a:lnTo>
                        <a:pt x="135" y="92"/>
                      </a:lnTo>
                      <a:lnTo>
                        <a:pt x="137" y="89"/>
                      </a:lnTo>
                      <a:lnTo>
                        <a:pt x="138" y="85"/>
                      </a:lnTo>
                      <a:lnTo>
                        <a:pt x="138" y="82"/>
                      </a:lnTo>
                      <a:lnTo>
                        <a:pt x="139" y="79"/>
                      </a:lnTo>
                      <a:lnTo>
                        <a:pt x="141" y="77"/>
                      </a:lnTo>
                      <a:lnTo>
                        <a:pt x="144" y="76"/>
                      </a:lnTo>
                      <a:lnTo>
                        <a:pt x="146" y="74"/>
                      </a:lnTo>
                      <a:lnTo>
                        <a:pt x="148" y="73"/>
                      </a:lnTo>
                      <a:lnTo>
                        <a:pt x="147" y="70"/>
                      </a:lnTo>
                      <a:lnTo>
                        <a:pt x="143" y="66"/>
                      </a:lnTo>
                      <a:lnTo>
                        <a:pt x="140" y="62"/>
                      </a:lnTo>
                      <a:lnTo>
                        <a:pt x="139" y="59"/>
                      </a:lnTo>
                      <a:lnTo>
                        <a:pt x="140" y="57"/>
                      </a:lnTo>
                      <a:lnTo>
                        <a:pt x="142" y="55"/>
                      </a:lnTo>
                      <a:lnTo>
                        <a:pt x="143" y="52"/>
                      </a:lnTo>
                      <a:lnTo>
                        <a:pt x="143" y="48"/>
                      </a:lnTo>
                      <a:lnTo>
                        <a:pt x="142" y="43"/>
                      </a:lnTo>
                      <a:lnTo>
                        <a:pt x="140" y="40"/>
                      </a:lnTo>
                      <a:lnTo>
                        <a:pt x="143" y="39"/>
                      </a:lnTo>
                      <a:lnTo>
                        <a:pt x="145" y="36"/>
                      </a:lnTo>
                      <a:lnTo>
                        <a:pt x="145" y="33"/>
                      </a:lnTo>
                      <a:lnTo>
                        <a:pt x="145" y="28"/>
                      </a:lnTo>
                      <a:lnTo>
                        <a:pt x="144" y="23"/>
                      </a:lnTo>
                      <a:lnTo>
                        <a:pt x="140" y="18"/>
                      </a:lnTo>
                      <a:lnTo>
                        <a:pt x="134" y="12"/>
                      </a:lnTo>
                      <a:lnTo>
                        <a:pt x="127" y="7"/>
                      </a:lnTo>
                      <a:lnTo>
                        <a:pt x="124" y="5"/>
                      </a:lnTo>
                      <a:lnTo>
                        <a:pt x="121" y="3"/>
                      </a:lnTo>
                      <a:lnTo>
                        <a:pt x="116" y="2"/>
                      </a:lnTo>
                      <a:lnTo>
                        <a:pt x="110" y="1"/>
                      </a:lnTo>
                      <a:lnTo>
                        <a:pt x="103" y="0"/>
                      </a:lnTo>
                      <a:lnTo>
                        <a:pt x="95" y="1"/>
                      </a:lnTo>
                      <a:lnTo>
                        <a:pt x="85" y="2"/>
                      </a:lnTo>
                      <a:lnTo>
                        <a:pt x="73" y="5"/>
                      </a:lnTo>
                      <a:lnTo>
                        <a:pt x="62" y="9"/>
                      </a:lnTo>
                      <a:lnTo>
                        <a:pt x="54" y="14"/>
                      </a:lnTo>
                      <a:lnTo>
                        <a:pt x="47" y="19"/>
                      </a:lnTo>
                      <a:lnTo>
                        <a:pt x="43" y="26"/>
                      </a:lnTo>
                      <a:lnTo>
                        <a:pt x="40" y="32"/>
                      </a:lnTo>
                      <a:lnTo>
                        <a:pt x="38" y="39"/>
                      </a:lnTo>
                      <a:lnTo>
                        <a:pt x="37" y="45"/>
                      </a:lnTo>
                      <a:lnTo>
                        <a:pt x="36" y="52"/>
                      </a:lnTo>
                      <a:lnTo>
                        <a:pt x="37" y="67"/>
                      </a:lnTo>
                      <a:lnTo>
                        <a:pt x="39" y="81"/>
                      </a:lnTo>
                      <a:lnTo>
                        <a:pt x="41" y="94"/>
                      </a:lnTo>
                      <a:lnTo>
                        <a:pt x="39" y="103"/>
                      </a:lnTo>
                      <a:lnTo>
                        <a:pt x="36" y="106"/>
                      </a:lnTo>
                      <a:lnTo>
                        <a:pt x="32" y="110"/>
                      </a:lnTo>
                      <a:lnTo>
                        <a:pt x="26" y="114"/>
                      </a:lnTo>
                      <a:lnTo>
                        <a:pt x="20" y="118"/>
                      </a:lnTo>
                      <a:lnTo>
                        <a:pt x="14" y="122"/>
                      </a:lnTo>
                      <a:lnTo>
                        <a:pt x="8" y="127"/>
                      </a:lnTo>
                      <a:lnTo>
                        <a:pt x="4" y="132"/>
                      </a:lnTo>
                      <a:lnTo>
                        <a:pt x="2" y="138"/>
                      </a:lnTo>
                      <a:lnTo>
                        <a:pt x="0" y="144"/>
                      </a:lnTo>
                      <a:lnTo>
                        <a:pt x="0" y="151"/>
                      </a:lnTo>
                      <a:lnTo>
                        <a:pt x="0" y="157"/>
                      </a:lnTo>
                      <a:lnTo>
                        <a:pt x="1" y="163"/>
                      </a:lnTo>
                      <a:lnTo>
                        <a:pt x="3" y="169"/>
                      </a:lnTo>
                      <a:lnTo>
                        <a:pt x="5" y="175"/>
                      </a:lnTo>
                      <a:lnTo>
                        <a:pt x="8" y="180"/>
                      </a:lnTo>
                      <a:lnTo>
                        <a:pt x="12" y="184"/>
                      </a:lnTo>
                      <a:lnTo>
                        <a:pt x="13" y="180"/>
                      </a:lnTo>
                      <a:lnTo>
                        <a:pt x="15" y="174"/>
                      </a:lnTo>
                      <a:lnTo>
                        <a:pt x="19" y="170"/>
                      </a:lnTo>
                      <a:lnTo>
                        <a:pt x="23" y="167"/>
                      </a:lnTo>
                      <a:lnTo>
                        <a:pt x="26" y="166"/>
                      </a:lnTo>
                      <a:lnTo>
                        <a:pt x="29" y="164"/>
                      </a:lnTo>
                      <a:lnTo>
                        <a:pt x="31" y="161"/>
                      </a:lnTo>
                      <a:lnTo>
                        <a:pt x="33" y="159"/>
                      </a:lnTo>
                      <a:lnTo>
                        <a:pt x="35" y="156"/>
                      </a:lnTo>
                      <a:lnTo>
                        <a:pt x="36" y="154"/>
                      </a:lnTo>
                      <a:lnTo>
                        <a:pt x="37" y="153"/>
                      </a:lnTo>
                      <a:lnTo>
                        <a:pt x="37" y="152"/>
                      </a:lnTo>
                      <a:lnTo>
                        <a:pt x="35" y="159"/>
                      </a:lnTo>
                      <a:lnTo>
                        <a:pt x="32" y="167"/>
                      </a:lnTo>
                      <a:lnTo>
                        <a:pt x="29" y="174"/>
                      </a:lnTo>
                      <a:lnTo>
                        <a:pt x="27" y="181"/>
                      </a:lnTo>
                      <a:lnTo>
                        <a:pt x="24" y="192"/>
                      </a:lnTo>
                      <a:lnTo>
                        <a:pt x="20" y="209"/>
                      </a:lnTo>
                      <a:lnTo>
                        <a:pt x="17" y="226"/>
                      </a:lnTo>
                      <a:lnTo>
                        <a:pt x="15" y="238"/>
                      </a:lnTo>
                      <a:lnTo>
                        <a:pt x="39" y="254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43028" name="Group 22"/>
              <p:cNvGrpSpPr>
                <a:grpSpLocks/>
              </p:cNvGrpSpPr>
              <p:nvPr/>
            </p:nvGrpSpPr>
            <p:grpSpPr bwMode="auto">
              <a:xfrm>
                <a:off x="3871" y="2994"/>
                <a:ext cx="36" cy="33"/>
                <a:chOff x="3871" y="2994"/>
                <a:chExt cx="36" cy="33"/>
              </a:xfrm>
            </p:grpSpPr>
            <p:sp>
              <p:nvSpPr>
                <p:cNvPr id="43217" name="Oval 23"/>
                <p:cNvSpPr>
                  <a:spLocks noChangeArrowheads="1"/>
                </p:cNvSpPr>
                <p:nvPr/>
              </p:nvSpPr>
              <p:spPr bwMode="auto">
                <a:xfrm>
                  <a:off x="3871" y="2994"/>
                  <a:ext cx="36" cy="33"/>
                </a:xfrm>
                <a:prstGeom prst="ellipse">
                  <a:avLst/>
                </a:prstGeom>
                <a:solidFill>
                  <a:srgbClr val="FF0000"/>
                </a:solidFill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0" hangingPunct="0"/>
                  <a:endParaRPr lang="nl-NL"/>
                </a:p>
              </p:txBody>
            </p:sp>
            <p:sp>
              <p:nvSpPr>
                <p:cNvPr id="43218" name="Oval 24"/>
                <p:cNvSpPr>
                  <a:spLocks noChangeArrowheads="1"/>
                </p:cNvSpPr>
                <p:nvPr/>
              </p:nvSpPr>
              <p:spPr bwMode="auto">
                <a:xfrm>
                  <a:off x="3871" y="2994"/>
                  <a:ext cx="36" cy="33"/>
                </a:xfrm>
                <a:prstGeom prst="ellipse">
                  <a:avLst/>
                </a:prstGeom>
                <a:noFill/>
                <a:ln w="5080" cap="rnd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0" hangingPunct="0"/>
                  <a:endParaRPr lang="nl-NL"/>
                </a:p>
              </p:txBody>
            </p:sp>
          </p:grpSp>
          <p:grpSp>
            <p:nvGrpSpPr>
              <p:cNvPr id="43029" name="Group 25"/>
              <p:cNvGrpSpPr>
                <a:grpSpLocks/>
              </p:cNvGrpSpPr>
              <p:nvPr/>
            </p:nvGrpSpPr>
            <p:grpSpPr bwMode="auto">
              <a:xfrm>
                <a:off x="4039" y="3090"/>
                <a:ext cx="35" cy="32"/>
                <a:chOff x="4039" y="3090"/>
                <a:chExt cx="35" cy="32"/>
              </a:xfrm>
            </p:grpSpPr>
            <p:sp>
              <p:nvSpPr>
                <p:cNvPr id="43215" name="Oval 26"/>
                <p:cNvSpPr>
                  <a:spLocks noChangeArrowheads="1"/>
                </p:cNvSpPr>
                <p:nvPr/>
              </p:nvSpPr>
              <p:spPr bwMode="auto">
                <a:xfrm>
                  <a:off x="4039" y="3090"/>
                  <a:ext cx="35" cy="32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0" hangingPunct="0"/>
                  <a:endParaRPr lang="nl-NL"/>
                </a:p>
              </p:txBody>
            </p:sp>
            <p:sp>
              <p:nvSpPr>
                <p:cNvPr id="43216" name="Oval 27"/>
                <p:cNvSpPr>
                  <a:spLocks noChangeArrowheads="1"/>
                </p:cNvSpPr>
                <p:nvPr/>
              </p:nvSpPr>
              <p:spPr bwMode="auto">
                <a:xfrm>
                  <a:off x="4039" y="3090"/>
                  <a:ext cx="35" cy="32"/>
                </a:xfrm>
                <a:prstGeom prst="ellipse">
                  <a:avLst/>
                </a:prstGeom>
                <a:noFill/>
                <a:ln w="5080" cap="rnd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0" hangingPunct="0"/>
                  <a:endParaRPr lang="nl-NL"/>
                </a:p>
              </p:txBody>
            </p:sp>
          </p:grpSp>
          <p:grpSp>
            <p:nvGrpSpPr>
              <p:cNvPr id="43030" name="Group 28"/>
              <p:cNvGrpSpPr>
                <a:grpSpLocks/>
              </p:cNvGrpSpPr>
              <p:nvPr/>
            </p:nvGrpSpPr>
            <p:grpSpPr bwMode="auto">
              <a:xfrm>
                <a:off x="4233" y="3256"/>
                <a:ext cx="36" cy="33"/>
                <a:chOff x="4233" y="3256"/>
                <a:chExt cx="36" cy="33"/>
              </a:xfrm>
            </p:grpSpPr>
            <p:sp>
              <p:nvSpPr>
                <p:cNvPr id="43213" name="Oval 29"/>
                <p:cNvSpPr>
                  <a:spLocks noChangeArrowheads="1"/>
                </p:cNvSpPr>
                <p:nvPr/>
              </p:nvSpPr>
              <p:spPr bwMode="auto">
                <a:xfrm>
                  <a:off x="4233" y="3256"/>
                  <a:ext cx="36" cy="33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0" hangingPunct="0"/>
                  <a:endParaRPr lang="nl-NL"/>
                </a:p>
              </p:txBody>
            </p:sp>
            <p:sp>
              <p:nvSpPr>
                <p:cNvPr id="43214" name="Oval 30"/>
                <p:cNvSpPr>
                  <a:spLocks noChangeArrowheads="1"/>
                </p:cNvSpPr>
                <p:nvPr/>
              </p:nvSpPr>
              <p:spPr bwMode="auto">
                <a:xfrm>
                  <a:off x="4233" y="3256"/>
                  <a:ext cx="36" cy="33"/>
                </a:xfrm>
                <a:prstGeom prst="ellipse">
                  <a:avLst/>
                </a:prstGeom>
                <a:noFill/>
                <a:ln w="5080" cap="rnd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0" hangingPunct="0"/>
                  <a:endParaRPr lang="nl-NL"/>
                </a:p>
              </p:txBody>
            </p:sp>
          </p:grpSp>
          <p:grpSp>
            <p:nvGrpSpPr>
              <p:cNvPr id="43031" name="Group 31"/>
              <p:cNvGrpSpPr>
                <a:grpSpLocks/>
              </p:cNvGrpSpPr>
              <p:nvPr/>
            </p:nvGrpSpPr>
            <p:grpSpPr bwMode="auto">
              <a:xfrm>
                <a:off x="3907" y="3255"/>
                <a:ext cx="36" cy="32"/>
                <a:chOff x="3907" y="3255"/>
                <a:chExt cx="36" cy="32"/>
              </a:xfrm>
            </p:grpSpPr>
            <p:sp>
              <p:nvSpPr>
                <p:cNvPr id="43211" name="Oval 32"/>
                <p:cNvSpPr>
                  <a:spLocks noChangeArrowheads="1"/>
                </p:cNvSpPr>
                <p:nvPr/>
              </p:nvSpPr>
              <p:spPr bwMode="auto">
                <a:xfrm>
                  <a:off x="3907" y="3255"/>
                  <a:ext cx="36" cy="32"/>
                </a:xfrm>
                <a:prstGeom prst="ellipse">
                  <a:avLst/>
                </a:prstGeom>
                <a:solidFill>
                  <a:srgbClr val="FF0000"/>
                </a:solidFill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0" hangingPunct="0"/>
                  <a:endParaRPr lang="nl-NL"/>
                </a:p>
              </p:txBody>
            </p:sp>
            <p:sp>
              <p:nvSpPr>
                <p:cNvPr id="43212" name="Oval 33"/>
                <p:cNvSpPr>
                  <a:spLocks noChangeArrowheads="1"/>
                </p:cNvSpPr>
                <p:nvPr/>
              </p:nvSpPr>
              <p:spPr bwMode="auto">
                <a:xfrm>
                  <a:off x="3907" y="3255"/>
                  <a:ext cx="36" cy="32"/>
                </a:xfrm>
                <a:prstGeom prst="ellipse">
                  <a:avLst/>
                </a:prstGeom>
                <a:noFill/>
                <a:ln w="5080" cap="rnd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0" hangingPunct="0"/>
                  <a:endParaRPr lang="nl-NL"/>
                </a:p>
              </p:txBody>
            </p:sp>
          </p:grpSp>
          <p:grpSp>
            <p:nvGrpSpPr>
              <p:cNvPr id="43032" name="Group 34"/>
              <p:cNvGrpSpPr>
                <a:grpSpLocks/>
              </p:cNvGrpSpPr>
              <p:nvPr/>
            </p:nvGrpSpPr>
            <p:grpSpPr bwMode="auto">
              <a:xfrm>
                <a:off x="2123" y="1916"/>
                <a:ext cx="2015" cy="971"/>
                <a:chOff x="2123" y="1916"/>
                <a:chExt cx="2015" cy="971"/>
              </a:xfrm>
            </p:grpSpPr>
            <p:sp>
              <p:nvSpPr>
                <p:cNvPr id="43209" name="Freeform 35"/>
                <p:cNvSpPr>
                  <a:spLocks/>
                </p:cNvSpPr>
                <p:nvPr/>
              </p:nvSpPr>
              <p:spPr bwMode="auto">
                <a:xfrm>
                  <a:off x="2123" y="1916"/>
                  <a:ext cx="2015" cy="971"/>
                </a:xfrm>
                <a:custGeom>
                  <a:avLst/>
                  <a:gdLst>
                    <a:gd name="T0" fmla="*/ 5 w 4478"/>
                    <a:gd name="T1" fmla="*/ 4 h 2398"/>
                    <a:gd name="T2" fmla="*/ 6 w 4478"/>
                    <a:gd name="T3" fmla="*/ 1 h 2398"/>
                    <a:gd name="T4" fmla="*/ 11 w 4478"/>
                    <a:gd name="T5" fmla="*/ 0 h 2398"/>
                    <a:gd name="T6" fmla="*/ 13 w 4478"/>
                    <a:gd name="T7" fmla="*/ 0 h 2398"/>
                    <a:gd name="T8" fmla="*/ 16 w 4478"/>
                    <a:gd name="T9" fmla="*/ 1 h 2398"/>
                    <a:gd name="T10" fmla="*/ 21 w 4478"/>
                    <a:gd name="T11" fmla="*/ 0 h 2398"/>
                    <a:gd name="T12" fmla="*/ 25 w 4478"/>
                    <a:gd name="T13" fmla="*/ 0 h 2398"/>
                    <a:gd name="T14" fmla="*/ 27 w 4478"/>
                    <a:gd name="T15" fmla="*/ 1 h 2398"/>
                    <a:gd name="T16" fmla="*/ 28 w 4478"/>
                    <a:gd name="T17" fmla="*/ 2 h 2398"/>
                    <a:gd name="T18" fmla="*/ 28 w 4478"/>
                    <a:gd name="T19" fmla="*/ 2 h 2398"/>
                    <a:gd name="T20" fmla="*/ 30 w 4478"/>
                    <a:gd name="T21" fmla="*/ 2 h 2398"/>
                    <a:gd name="T22" fmla="*/ 32 w 4478"/>
                    <a:gd name="T23" fmla="*/ 3 h 2398"/>
                    <a:gd name="T24" fmla="*/ 37 w 4478"/>
                    <a:gd name="T25" fmla="*/ 5 h 2398"/>
                    <a:gd name="T26" fmla="*/ 35 w 4478"/>
                    <a:gd name="T27" fmla="*/ 6 h 2398"/>
                    <a:gd name="T28" fmla="*/ 35 w 4478"/>
                    <a:gd name="T29" fmla="*/ 6 h 2398"/>
                    <a:gd name="T30" fmla="*/ 36 w 4478"/>
                    <a:gd name="T31" fmla="*/ 6 h 2398"/>
                    <a:gd name="T32" fmla="*/ 37 w 4478"/>
                    <a:gd name="T33" fmla="*/ 7 h 2398"/>
                    <a:gd name="T34" fmla="*/ 37 w 4478"/>
                    <a:gd name="T35" fmla="*/ 8 h 2398"/>
                    <a:gd name="T36" fmla="*/ 30 w 4478"/>
                    <a:gd name="T37" fmla="*/ 9 h 2398"/>
                    <a:gd name="T38" fmla="*/ 27 w 4478"/>
                    <a:gd name="T39" fmla="*/ 11 h 2398"/>
                    <a:gd name="T40" fmla="*/ 25 w 4478"/>
                    <a:gd name="T41" fmla="*/ 11 h 2398"/>
                    <a:gd name="T42" fmla="*/ 22 w 4478"/>
                    <a:gd name="T43" fmla="*/ 11 h 2398"/>
                    <a:gd name="T44" fmla="*/ 21 w 4478"/>
                    <a:gd name="T45" fmla="*/ 10 h 2398"/>
                    <a:gd name="T46" fmla="*/ 19 w 4478"/>
                    <a:gd name="T47" fmla="*/ 9 h 2398"/>
                    <a:gd name="T48" fmla="*/ 15 w 4478"/>
                    <a:gd name="T49" fmla="*/ 9 h 2398"/>
                    <a:gd name="T50" fmla="*/ 6 w 4478"/>
                    <a:gd name="T51" fmla="*/ 9 h 2398"/>
                    <a:gd name="T52" fmla="*/ 3 w 4478"/>
                    <a:gd name="T53" fmla="*/ 9 h 2398"/>
                    <a:gd name="T54" fmla="*/ 6 w 4478"/>
                    <a:gd name="T55" fmla="*/ 7 h 2398"/>
                    <a:gd name="T56" fmla="*/ 2 w 4478"/>
                    <a:gd name="T57" fmla="*/ 6 h 2398"/>
                    <a:gd name="T58" fmla="*/ 1 w 4478"/>
                    <a:gd name="T59" fmla="*/ 6 h 2398"/>
                    <a:gd name="T60" fmla="*/ 0 w 4478"/>
                    <a:gd name="T61" fmla="*/ 6 h 2398"/>
                    <a:gd name="T62" fmla="*/ 0 w 4478"/>
                    <a:gd name="T63" fmla="*/ 5 h 2398"/>
                    <a:gd name="T64" fmla="*/ 4 w 4478"/>
                    <a:gd name="T65" fmla="*/ 4 h 2398"/>
                    <a:gd name="T66" fmla="*/ 5 w 4478"/>
                    <a:gd name="T67" fmla="*/ 4 h 2398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w 4478"/>
                    <a:gd name="T103" fmla="*/ 0 h 2398"/>
                    <a:gd name="T104" fmla="*/ 4478 w 4478"/>
                    <a:gd name="T105" fmla="*/ 2398 h 2398"/>
                  </a:gdLst>
                  <a:ahLst/>
                  <a:cxnLst>
                    <a:cxn ang="T68">
                      <a:pos x="T0" y="T1"/>
                    </a:cxn>
                    <a:cxn ang="T69">
                      <a:pos x="T2" y="T3"/>
                    </a:cxn>
                    <a:cxn ang="T70">
                      <a:pos x="T4" y="T5"/>
                    </a:cxn>
                    <a:cxn ang="T71">
                      <a:pos x="T6" y="T7"/>
                    </a:cxn>
                    <a:cxn ang="T72">
                      <a:pos x="T8" y="T9"/>
                    </a:cxn>
                    <a:cxn ang="T73">
                      <a:pos x="T10" y="T11"/>
                    </a:cxn>
                    <a:cxn ang="T74">
                      <a:pos x="T12" y="T13"/>
                    </a:cxn>
                    <a:cxn ang="T75">
                      <a:pos x="T14" y="T15"/>
                    </a:cxn>
                    <a:cxn ang="T76">
                      <a:pos x="T16" y="T17"/>
                    </a:cxn>
                    <a:cxn ang="T77">
                      <a:pos x="T18" y="T19"/>
                    </a:cxn>
                    <a:cxn ang="T78">
                      <a:pos x="T20" y="T21"/>
                    </a:cxn>
                    <a:cxn ang="T79">
                      <a:pos x="T22" y="T23"/>
                    </a:cxn>
                    <a:cxn ang="T80">
                      <a:pos x="T24" y="T25"/>
                    </a:cxn>
                    <a:cxn ang="T81">
                      <a:pos x="T26" y="T27"/>
                    </a:cxn>
                    <a:cxn ang="T82">
                      <a:pos x="T28" y="T29"/>
                    </a:cxn>
                    <a:cxn ang="T83">
                      <a:pos x="T30" y="T31"/>
                    </a:cxn>
                    <a:cxn ang="T84">
                      <a:pos x="T32" y="T33"/>
                    </a:cxn>
                    <a:cxn ang="T85">
                      <a:pos x="T34" y="T35"/>
                    </a:cxn>
                    <a:cxn ang="T86">
                      <a:pos x="T36" y="T37"/>
                    </a:cxn>
                    <a:cxn ang="T87">
                      <a:pos x="T38" y="T39"/>
                    </a:cxn>
                    <a:cxn ang="T88">
                      <a:pos x="T40" y="T41"/>
                    </a:cxn>
                    <a:cxn ang="T89">
                      <a:pos x="T42" y="T43"/>
                    </a:cxn>
                    <a:cxn ang="T90">
                      <a:pos x="T44" y="T45"/>
                    </a:cxn>
                    <a:cxn ang="T91">
                      <a:pos x="T46" y="T47"/>
                    </a:cxn>
                    <a:cxn ang="T92">
                      <a:pos x="T48" y="T49"/>
                    </a:cxn>
                    <a:cxn ang="T93">
                      <a:pos x="T50" y="T51"/>
                    </a:cxn>
                    <a:cxn ang="T94">
                      <a:pos x="T52" y="T53"/>
                    </a:cxn>
                    <a:cxn ang="T95">
                      <a:pos x="T54" y="T55"/>
                    </a:cxn>
                    <a:cxn ang="T96">
                      <a:pos x="T56" y="T57"/>
                    </a:cxn>
                    <a:cxn ang="T97">
                      <a:pos x="T58" y="T59"/>
                    </a:cxn>
                    <a:cxn ang="T98">
                      <a:pos x="T60" y="T61"/>
                    </a:cxn>
                    <a:cxn ang="T99">
                      <a:pos x="T62" y="T63"/>
                    </a:cxn>
                    <a:cxn ang="T100">
                      <a:pos x="T64" y="T65"/>
                    </a:cxn>
                    <a:cxn ang="T101">
                      <a:pos x="T66" y="T67"/>
                    </a:cxn>
                  </a:cxnLst>
                  <a:rect l="T102" t="T103" r="T104" b="T105"/>
                  <a:pathLst>
                    <a:path w="4478" h="2398">
                      <a:moveTo>
                        <a:pt x="637" y="1015"/>
                      </a:moveTo>
                      <a:cubicBezTo>
                        <a:pt x="719" y="763"/>
                        <a:pt x="550" y="463"/>
                        <a:pt x="751" y="237"/>
                      </a:cubicBezTo>
                      <a:cubicBezTo>
                        <a:pt x="866" y="105"/>
                        <a:pt x="1095" y="77"/>
                        <a:pt x="1314" y="42"/>
                      </a:cubicBezTo>
                      <a:cubicBezTo>
                        <a:pt x="1392" y="29"/>
                        <a:pt x="1543" y="0"/>
                        <a:pt x="1543" y="0"/>
                      </a:cubicBezTo>
                      <a:cubicBezTo>
                        <a:pt x="1823" y="63"/>
                        <a:pt x="1786" y="92"/>
                        <a:pt x="1882" y="237"/>
                      </a:cubicBezTo>
                      <a:cubicBezTo>
                        <a:pt x="2088" y="192"/>
                        <a:pt x="2271" y="127"/>
                        <a:pt x="2482" y="87"/>
                      </a:cubicBezTo>
                      <a:cubicBezTo>
                        <a:pt x="2647" y="95"/>
                        <a:pt x="2816" y="82"/>
                        <a:pt x="2972" y="108"/>
                      </a:cubicBezTo>
                      <a:cubicBezTo>
                        <a:pt x="3077" y="127"/>
                        <a:pt x="3237" y="216"/>
                        <a:pt x="3237" y="216"/>
                      </a:cubicBezTo>
                      <a:cubicBezTo>
                        <a:pt x="3347" y="313"/>
                        <a:pt x="3389" y="381"/>
                        <a:pt x="3425" y="497"/>
                      </a:cubicBezTo>
                      <a:cubicBezTo>
                        <a:pt x="3411" y="526"/>
                        <a:pt x="3343" y="565"/>
                        <a:pt x="3384" y="584"/>
                      </a:cubicBezTo>
                      <a:cubicBezTo>
                        <a:pt x="3453" y="618"/>
                        <a:pt x="3563" y="597"/>
                        <a:pt x="3650" y="605"/>
                      </a:cubicBezTo>
                      <a:cubicBezTo>
                        <a:pt x="3773" y="618"/>
                        <a:pt x="3801" y="626"/>
                        <a:pt x="3911" y="650"/>
                      </a:cubicBezTo>
                      <a:cubicBezTo>
                        <a:pt x="4185" y="805"/>
                        <a:pt x="4341" y="955"/>
                        <a:pt x="4442" y="1167"/>
                      </a:cubicBezTo>
                      <a:cubicBezTo>
                        <a:pt x="4378" y="1262"/>
                        <a:pt x="4350" y="1273"/>
                        <a:pt x="4176" y="1296"/>
                      </a:cubicBezTo>
                      <a:cubicBezTo>
                        <a:pt x="4199" y="1325"/>
                        <a:pt x="4222" y="1354"/>
                        <a:pt x="4249" y="1383"/>
                      </a:cubicBezTo>
                      <a:cubicBezTo>
                        <a:pt x="4272" y="1407"/>
                        <a:pt x="4304" y="1425"/>
                        <a:pt x="4327" y="1449"/>
                      </a:cubicBezTo>
                      <a:cubicBezTo>
                        <a:pt x="4382" y="1504"/>
                        <a:pt x="4478" y="1620"/>
                        <a:pt x="4478" y="1620"/>
                      </a:cubicBezTo>
                      <a:cubicBezTo>
                        <a:pt x="4465" y="1685"/>
                        <a:pt x="4460" y="1751"/>
                        <a:pt x="4442" y="1814"/>
                      </a:cubicBezTo>
                      <a:cubicBezTo>
                        <a:pt x="4368" y="2053"/>
                        <a:pt x="3998" y="2074"/>
                        <a:pt x="3650" y="2095"/>
                      </a:cubicBezTo>
                      <a:cubicBezTo>
                        <a:pt x="3434" y="2135"/>
                        <a:pt x="3407" y="2269"/>
                        <a:pt x="3237" y="2334"/>
                      </a:cubicBezTo>
                      <a:cubicBezTo>
                        <a:pt x="3150" y="2369"/>
                        <a:pt x="3068" y="2379"/>
                        <a:pt x="2972" y="2398"/>
                      </a:cubicBezTo>
                      <a:cubicBezTo>
                        <a:pt x="2885" y="2374"/>
                        <a:pt x="2780" y="2369"/>
                        <a:pt x="2706" y="2334"/>
                      </a:cubicBezTo>
                      <a:cubicBezTo>
                        <a:pt x="2624" y="2298"/>
                        <a:pt x="2482" y="2203"/>
                        <a:pt x="2482" y="2203"/>
                      </a:cubicBezTo>
                      <a:cubicBezTo>
                        <a:pt x="2418" y="2127"/>
                        <a:pt x="2340" y="2066"/>
                        <a:pt x="2294" y="1988"/>
                      </a:cubicBezTo>
                      <a:cubicBezTo>
                        <a:pt x="2088" y="2016"/>
                        <a:pt x="2033" y="2053"/>
                        <a:pt x="1804" y="2074"/>
                      </a:cubicBezTo>
                      <a:cubicBezTo>
                        <a:pt x="1319" y="2166"/>
                        <a:pt x="1443" y="2137"/>
                        <a:pt x="678" y="2116"/>
                      </a:cubicBezTo>
                      <a:cubicBezTo>
                        <a:pt x="509" y="2069"/>
                        <a:pt x="431" y="2090"/>
                        <a:pt x="376" y="1988"/>
                      </a:cubicBezTo>
                      <a:cubicBezTo>
                        <a:pt x="422" y="1725"/>
                        <a:pt x="362" y="1740"/>
                        <a:pt x="751" y="1685"/>
                      </a:cubicBezTo>
                      <a:cubicBezTo>
                        <a:pt x="545" y="1638"/>
                        <a:pt x="371" y="1585"/>
                        <a:pt x="188" y="1512"/>
                      </a:cubicBezTo>
                      <a:cubicBezTo>
                        <a:pt x="174" y="1491"/>
                        <a:pt x="165" y="1470"/>
                        <a:pt x="152" y="1449"/>
                      </a:cubicBezTo>
                      <a:cubicBezTo>
                        <a:pt x="129" y="1420"/>
                        <a:pt x="97" y="1391"/>
                        <a:pt x="74" y="1362"/>
                      </a:cubicBezTo>
                      <a:cubicBezTo>
                        <a:pt x="46" y="1320"/>
                        <a:pt x="0" y="1231"/>
                        <a:pt x="0" y="1231"/>
                      </a:cubicBezTo>
                      <a:cubicBezTo>
                        <a:pt x="74" y="1065"/>
                        <a:pt x="156" y="1054"/>
                        <a:pt x="449" y="1015"/>
                      </a:cubicBezTo>
                      <a:cubicBezTo>
                        <a:pt x="619" y="991"/>
                        <a:pt x="564" y="973"/>
                        <a:pt x="637" y="1015"/>
                      </a:cubicBezTo>
                    </a:path>
                  </a:pathLst>
                </a:custGeom>
                <a:solidFill>
                  <a:srgbClr val="FFFF66"/>
                </a:solidFill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3210" name="Freeform 36"/>
                <p:cNvSpPr>
                  <a:spLocks/>
                </p:cNvSpPr>
                <p:nvPr/>
              </p:nvSpPr>
              <p:spPr bwMode="auto">
                <a:xfrm>
                  <a:off x="2123" y="1916"/>
                  <a:ext cx="2015" cy="971"/>
                </a:xfrm>
                <a:custGeom>
                  <a:avLst/>
                  <a:gdLst>
                    <a:gd name="T0" fmla="*/ 286 w 2015"/>
                    <a:gd name="T1" fmla="*/ 411 h 971"/>
                    <a:gd name="T2" fmla="*/ 338 w 2015"/>
                    <a:gd name="T3" fmla="*/ 96 h 971"/>
                    <a:gd name="T4" fmla="*/ 591 w 2015"/>
                    <a:gd name="T5" fmla="*/ 17 h 971"/>
                    <a:gd name="T6" fmla="*/ 694 w 2015"/>
                    <a:gd name="T7" fmla="*/ 0 h 971"/>
                    <a:gd name="T8" fmla="*/ 847 w 2015"/>
                    <a:gd name="T9" fmla="*/ 96 h 971"/>
                    <a:gd name="T10" fmla="*/ 1117 w 2015"/>
                    <a:gd name="T11" fmla="*/ 35 h 971"/>
                    <a:gd name="T12" fmla="*/ 1337 w 2015"/>
                    <a:gd name="T13" fmla="*/ 44 h 971"/>
                    <a:gd name="T14" fmla="*/ 1456 w 2015"/>
                    <a:gd name="T15" fmla="*/ 88 h 971"/>
                    <a:gd name="T16" fmla="*/ 1541 w 2015"/>
                    <a:gd name="T17" fmla="*/ 201 h 971"/>
                    <a:gd name="T18" fmla="*/ 1523 w 2015"/>
                    <a:gd name="T19" fmla="*/ 237 h 971"/>
                    <a:gd name="T20" fmla="*/ 1642 w 2015"/>
                    <a:gd name="T21" fmla="*/ 245 h 971"/>
                    <a:gd name="T22" fmla="*/ 1760 w 2015"/>
                    <a:gd name="T23" fmla="*/ 263 h 971"/>
                    <a:gd name="T24" fmla="*/ 1999 w 2015"/>
                    <a:gd name="T25" fmla="*/ 473 h 971"/>
                    <a:gd name="T26" fmla="*/ 1879 w 2015"/>
                    <a:gd name="T27" fmla="*/ 525 h 971"/>
                    <a:gd name="T28" fmla="*/ 1912 w 2015"/>
                    <a:gd name="T29" fmla="*/ 560 h 971"/>
                    <a:gd name="T30" fmla="*/ 1947 w 2015"/>
                    <a:gd name="T31" fmla="*/ 587 h 971"/>
                    <a:gd name="T32" fmla="*/ 2015 w 2015"/>
                    <a:gd name="T33" fmla="*/ 656 h 971"/>
                    <a:gd name="T34" fmla="*/ 1999 w 2015"/>
                    <a:gd name="T35" fmla="*/ 735 h 971"/>
                    <a:gd name="T36" fmla="*/ 1642 w 2015"/>
                    <a:gd name="T37" fmla="*/ 849 h 971"/>
                    <a:gd name="T38" fmla="*/ 1456 w 2015"/>
                    <a:gd name="T39" fmla="*/ 945 h 971"/>
                    <a:gd name="T40" fmla="*/ 1337 w 2015"/>
                    <a:gd name="T41" fmla="*/ 971 h 971"/>
                    <a:gd name="T42" fmla="*/ 1217 w 2015"/>
                    <a:gd name="T43" fmla="*/ 945 h 971"/>
                    <a:gd name="T44" fmla="*/ 1117 w 2015"/>
                    <a:gd name="T45" fmla="*/ 892 h 971"/>
                    <a:gd name="T46" fmla="*/ 1032 w 2015"/>
                    <a:gd name="T47" fmla="*/ 805 h 971"/>
                    <a:gd name="T48" fmla="*/ 812 w 2015"/>
                    <a:gd name="T49" fmla="*/ 840 h 971"/>
                    <a:gd name="T50" fmla="*/ 305 w 2015"/>
                    <a:gd name="T51" fmla="*/ 857 h 971"/>
                    <a:gd name="T52" fmla="*/ 169 w 2015"/>
                    <a:gd name="T53" fmla="*/ 805 h 971"/>
                    <a:gd name="T54" fmla="*/ 338 w 2015"/>
                    <a:gd name="T55" fmla="*/ 683 h 971"/>
                    <a:gd name="T56" fmla="*/ 84 w 2015"/>
                    <a:gd name="T57" fmla="*/ 612 h 971"/>
                    <a:gd name="T58" fmla="*/ 68 w 2015"/>
                    <a:gd name="T59" fmla="*/ 587 h 971"/>
                    <a:gd name="T60" fmla="*/ 33 w 2015"/>
                    <a:gd name="T61" fmla="*/ 552 h 971"/>
                    <a:gd name="T62" fmla="*/ 0 w 2015"/>
                    <a:gd name="T63" fmla="*/ 499 h 971"/>
                    <a:gd name="T64" fmla="*/ 202 w 2015"/>
                    <a:gd name="T65" fmla="*/ 411 h 971"/>
                    <a:gd name="T66" fmla="*/ 286 w 2015"/>
                    <a:gd name="T67" fmla="*/ 411 h 971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w 2015"/>
                    <a:gd name="T103" fmla="*/ 0 h 971"/>
                    <a:gd name="T104" fmla="*/ 2015 w 2015"/>
                    <a:gd name="T105" fmla="*/ 971 h 971"/>
                  </a:gdLst>
                  <a:ahLst/>
                  <a:cxnLst>
                    <a:cxn ang="T68">
                      <a:pos x="T0" y="T1"/>
                    </a:cxn>
                    <a:cxn ang="T69">
                      <a:pos x="T2" y="T3"/>
                    </a:cxn>
                    <a:cxn ang="T70">
                      <a:pos x="T4" y="T5"/>
                    </a:cxn>
                    <a:cxn ang="T71">
                      <a:pos x="T6" y="T7"/>
                    </a:cxn>
                    <a:cxn ang="T72">
                      <a:pos x="T8" y="T9"/>
                    </a:cxn>
                    <a:cxn ang="T73">
                      <a:pos x="T10" y="T11"/>
                    </a:cxn>
                    <a:cxn ang="T74">
                      <a:pos x="T12" y="T13"/>
                    </a:cxn>
                    <a:cxn ang="T75">
                      <a:pos x="T14" y="T15"/>
                    </a:cxn>
                    <a:cxn ang="T76">
                      <a:pos x="T16" y="T17"/>
                    </a:cxn>
                    <a:cxn ang="T77">
                      <a:pos x="T18" y="T19"/>
                    </a:cxn>
                    <a:cxn ang="T78">
                      <a:pos x="T20" y="T21"/>
                    </a:cxn>
                    <a:cxn ang="T79">
                      <a:pos x="T22" y="T23"/>
                    </a:cxn>
                    <a:cxn ang="T80">
                      <a:pos x="T24" y="T25"/>
                    </a:cxn>
                    <a:cxn ang="T81">
                      <a:pos x="T26" y="T27"/>
                    </a:cxn>
                    <a:cxn ang="T82">
                      <a:pos x="T28" y="T29"/>
                    </a:cxn>
                    <a:cxn ang="T83">
                      <a:pos x="T30" y="T31"/>
                    </a:cxn>
                    <a:cxn ang="T84">
                      <a:pos x="T32" y="T33"/>
                    </a:cxn>
                    <a:cxn ang="T85">
                      <a:pos x="T34" y="T35"/>
                    </a:cxn>
                    <a:cxn ang="T86">
                      <a:pos x="T36" y="T37"/>
                    </a:cxn>
                    <a:cxn ang="T87">
                      <a:pos x="T38" y="T39"/>
                    </a:cxn>
                    <a:cxn ang="T88">
                      <a:pos x="T40" y="T41"/>
                    </a:cxn>
                    <a:cxn ang="T89">
                      <a:pos x="T42" y="T43"/>
                    </a:cxn>
                    <a:cxn ang="T90">
                      <a:pos x="T44" y="T45"/>
                    </a:cxn>
                    <a:cxn ang="T91">
                      <a:pos x="T46" y="T47"/>
                    </a:cxn>
                    <a:cxn ang="T92">
                      <a:pos x="T48" y="T49"/>
                    </a:cxn>
                    <a:cxn ang="T93">
                      <a:pos x="T50" y="T51"/>
                    </a:cxn>
                    <a:cxn ang="T94">
                      <a:pos x="T52" y="T53"/>
                    </a:cxn>
                    <a:cxn ang="T95">
                      <a:pos x="T54" y="T55"/>
                    </a:cxn>
                    <a:cxn ang="T96">
                      <a:pos x="T56" y="T57"/>
                    </a:cxn>
                    <a:cxn ang="T97">
                      <a:pos x="T58" y="T59"/>
                    </a:cxn>
                    <a:cxn ang="T98">
                      <a:pos x="T60" y="T61"/>
                    </a:cxn>
                    <a:cxn ang="T99">
                      <a:pos x="T62" y="T63"/>
                    </a:cxn>
                    <a:cxn ang="T100">
                      <a:pos x="T64" y="T65"/>
                    </a:cxn>
                    <a:cxn ang="T101">
                      <a:pos x="T66" y="T67"/>
                    </a:cxn>
                  </a:cxnLst>
                  <a:rect l="T102" t="T103" r="T104" b="T105"/>
                  <a:pathLst>
                    <a:path w="2015" h="971">
                      <a:moveTo>
                        <a:pt x="286" y="411"/>
                      </a:moveTo>
                      <a:cubicBezTo>
                        <a:pt x="323" y="309"/>
                        <a:pt x="247" y="188"/>
                        <a:pt x="338" y="96"/>
                      </a:cubicBezTo>
                      <a:cubicBezTo>
                        <a:pt x="389" y="43"/>
                        <a:pt x="493" y="31"/>
                        <a:pt x="591" y="17"/>
                      </a:cubicBezTo>
                      <a:cubicBezTo>
                        <a:pt x="626" y="12"/>
                        <a:pt x="694" y="0"/>
                        <a:pt x="694" y="0"/>
                      </a:cubicBezTo>
                      <a:cubicBezTo>
                        <a:pt x="820" y="26"/>
                        <a:pt x="803" y="37"/>
                        <a:pt x="847" y="96"/>
                      </a:cubicBezTo>
                      <a:cubicBezTo>
                        <a:pt x="939" y="78"/>
                        <a:pt x="1022" y="52"/>
                        <a:pt x="1117" y="35"/>
                      </a:cubicBezTo>
                      <a:cubicBezTo>
                        <a:pt x="1191" y="39"/>
                        <a:pt x="1267" y="33"/>
                        <a:pt x="1337" y="44"/>
                      </a:cubicBezTo>
                      <a:cubicBezTo>
                        <a:pt x="1384" y="52"/>
                        <a:pt x="1456" y="88"/>
                        <a:pt x="1456" y="88"/>
                      </a:cubicBezTo>
                      <a:cubicBezTo>
                        <a:pt x="1506" y="127"/>
                        <a:pt x="1525" y="154"/>
                        <a:pt x="1541" y="201"/>
                      </a:cubicBezTo>
                      <a:cubicBezTo>
                        <a:pt x="1535" y="213"/>
                        <a:pt x="1504" y="229"/>
                        <a:pt x="1523" y="237"/>
                      </a:cubicBezTo>
                      <a:cubicBezTo>
                        <a:pt x="1554" y="250"/>
                        <a:pt x="1603" y="242"/>
                        <a:pt x="1642" y="245"/>
                      </a:cubicBezTo>
                      <a:cubicBezTo>
                        <a:pt x="1698" y="250"/>
                        <a:pt x="1710" y="254"/>
                        <a:pt x="1760" y="263"/>
                      </a:cubicBezTo>
                      <a:cubicBezTo>
                        <a:pt x="1883" y="326"/>
                        <a:pt x="1953" y="387"/>
                        <a:pt x="1999" y="473"/>
                      </a:cubicBezTo>
                      <a:cubicBezTo>
                        <a:pt x="1970" y="511"/>
                        <a:pt x="1957" y="516"/>
                        <a:pt x="1879" y="525"/>
                      </a:cubicBezTo>
                      <a:cubicBezTo>
                        <a:pt x="1889" y="537"/>
                        <a:pt x="1900" y="549"/>
                        <a:pt x="1912" y="560"/>
                      </a:cubicBezTo>
                      <a:cubicBezTo>
                        <a:pt x="1922" y="570"/>
                        <a:pt x="1937" y="577"/>
                        <a:pt x="1947" y="587"/>
                      </a:cubicBezTo>
                      <a:cubicBezTo>
                        <a:pt x="1972" y="609"/>
                        <a:pt x="2015" y="656"/>
                        <a:pt x="2015" y="656"/>
                      </a:cubicBezTo>
                      <a:cubicBezTo>
                        <a:pt x="2009" y="683"/>
                        <a:pt x="2007" y="709"/>
                        <a:pt x="1999" y="735"/>
                      </a:cubicBezTo>
                      <a:cubicBezTo>
                        <a:pt x="1965" y="832"/>
                        <a:pt x="1799" y="840"/>
                        <a:pt x="1642" y="849"/>
                      </a:cubicBezTo>
                      <a:cubicBezTo>
                        <a:pt x="1545" y="865"/>
                        <a:pt x="1533" y="919"/>
                        <a:pt x="1456" y="945"/>
                      </a:cubicBezTo>
                      <a:cubicBezTo>
                        <a:pt x="1417" y="960"/>
                        <a:pt x="1380" y="964"/>
                        <a:pt x="1337" y="971"/>
                      </a:cubicBezTo>
                      <a:cubicBezTo>
                        <a:pt x="1298" y="962"/>
                        <a:pt x="1251" y="960"/>
                        <a:pt x="1217" y="945"/>
                      </a:cubicBezTo>
                      <a:cubicBezTo>
                        <a:pt x="1181" y="931"/>
                        <a:pt x="1117" y="892"/>
                        <a:pt x="1117" y="892"/>
                      </a:cubicBezTo>
                      <a:cubicBezTo>
                        <a:pt x="1088" y="862"/>
                        <a:pt x="1053" y="837"/>
                        <a:pt x="1032" y="805"/>
                      </a:cubicBezTo>
                      <a:cubicBezTo>
                        <a:pt x="939" y="817"/>
                        <a:pt x="915" y="832"/>
                        <a:pt x="812" y="840"/>
                      </a:cubicBezTo>
                      <a:cubicBezTo>
                        <a:pt x="593" y="877"/>
                        <a:pt x="649" y="866"/>
                        <a:pt x="305" y="857"/>
                      </a:cubicBezTo>
                      <a:cubicBezTo>
                        <a:pt x="229" y="838"/>
                        <a:pt x="194" y="847"/>
                        <a:pt x="169" y="805"/>
                      </a:cubicBezTo>
                      <a:cubicBezTo>
                        <a:pt x="190" y="699"/>
                        <a:pt x="163" y="705"/>
                        <a:pt x="338" y="683"/>
                      </a:cubicBezTo>
                      <a:cubicBezTo>
                        <a:pt x="245" y="664"/>
                        <a:pt x="167" y="642"/>
                        <a:pt x="84" y="612"/>
                      </a:cubicBezTo>
                      <a:cubicBezTo>
                        <a:pt x="78" y="604"/>
                        <a:pt x="74" y="595"/>
                        <a:pt x="68" y="587"/>
                      </a:cubicBezTo>
                      <a:cubicBezTo>
                        <a:pt x="58" y="575"/>
                        <a:pt x="43" y="563"/>
                        <a:pt x="33" y="552"/>
                      </a:cubicBezTo>
                      <a:cubicBezTo>
                        <a:pt x="20" y="535"/>
                        <a:pt x="0" y="499"/>
                        <a:pt x="0" y="499"/>
                      </a:cubicBezTo>
                      <a:cubicBezTo>
                        <a:pt x="33" y="431"/>
                        <a:pt x="70" y="427"/>
                        <a:pt x="202" y="411"/>
                      </a:cubicBezTo>
                      <a:cubicBezTo>
                        <a:pt x="278" y="401"/>
                        <a:pt x="254" y="394"/>
                        <a:pt x="286" y="411"/>
                      </a:cubicBezTo>
                    </a:path>
                  </a:pathLst>
                </a:custGeom>
                <a:noFill/>
                <a:ln w="5080" cap="rnd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43033" name="Group 37"/>
              <p:cNvGrpSpPr>
                <a:grpSpLocks/>
              </p:cNvGrpSpPr>
              <p:nvPr/>
            </p:nvGrpSpPr>
            <p:grpSpPr bwMode="auto">
              <a:xfrm>
                <a:off x="4569" y="2953"/>
                <a:ext cx="533" cy="470"/>
                <a:chOff x="4569" y="2953"/>
                <a:chExt cx="533" cy="470"/>
              </a:xfrm>
            </p:grpSpPr>
            <p:sp>
              <p:nvSpPr>
                <p:cNvPr id="43207" name="Freeform 38"/>
                <p:cNvSpPr>
                  <a:spLocks/>
                </p:cNvSpPr>
                <p:nvPr/>
              </p:nvSpPr>
              <p:spPr bwMode="auto">
                <a:xfrm>
                  <a:off x="4569" y="2953"/>
                  <a:ext cx="533" cy="470"/>
                </a:xfrm>
                <a:custGeom>
                  <a:avLst/>
                  <a:gdLst>
                    <a:gd name="T0" fmla="*/ 4 w 1183"/>
                    <a:gd name="T1" fmla="*/ 1 h 1161"/>
                    <a:gd name="T2" fmla="*/ 4 w 1183"/>
                    <a:gd name="T3" fmla="*/ 0 h 1161"/>
                    <a:gd name="T4" fmla="*/ 5 w 1183"/>
                    <a:gd name="T5" fmla="*/ 0 h 1161"/>
                    <a:gd name="T6" fmla="*/ 5 w 1183"/>
                    <a:gd name="T7" fmla="*/ 0 h 1161"/>
                    <a:gd name="T8" fmla="*/ 5 w 1183"/>
                    <a:gd name="T9" fmla="*/ 0 h 1161"/>
                    <a:gd name="T10" fmla="*/ 6 w 1183"/>
                    <a:gd name="T11" fmla="*/ 0 h 1161"/>
                    <a:gd name="T12" fmla="*/ 6 w 1183"/>
                    <a:gd name="T13" fmla="*/ 0 h 1161"/>
                    <a:gd name="T14" fmla="*/ 8 w 1183"/>
                    <a:gd name="T15" fmla="*/ 1 h 1161"/>
                    <a:gd name="T16" fmla="*/ 9 w 1183"/>
                    <a:gd name="T17" fmla="*/ 1 h 1161"/>
                    <a:gd name="T18" fmla="*/ 9 w 1183"/>
                    <a:gd name="T19" fmla="*/ 2 h 1161"/>
                    <a:gd name="T20" fmla="*/ 9 w 1183"/>
                    <a:gd name="T21" fmla="*/ 2 h 1161"/>
                    <a:gd name="T22" fmla="*/ 9 w 1183"/>
                    <a:gd name="T23" fmla="*/ 2 h 1161"/>
                    <a:gd name="T24" fmla="*/ 9 w 1183"/>
                    <a:gd name="T25" fmla="*/ 2 h 1161"/>
                    <a:gd name="T26" fmla="*/ 10 w 1183"/>
                    <a:gd name="T27" fmla="*/ 3 h 1161"/>
                    <a:gd name="T28" fmla="*/ 10 w 1183"/>
                    <a:gd name="T29" fmla="*/ 4 h 1161"/>
                    <a:gd name="T30" fmla="*/ 8 w 1183"/>
                    <a:gd name="T31" fmla="*/ 4 h 1161"/>
                    <a:gd name="T32" fmla="*/ 7 w 1183"/>
                    <a:gd name="T33" fmla="*/ 5 h 1161"/>
                    <a:gd name="T34" fmla="*/ 5 w 1183"/>
                    <a:gd name="T35" fmla="*/ 5 h 1161"/>
                    <a:gd name="T36" fmla="*/ 4 w 1183"/>
                    <a:gd name="T37" fmla="*/ 4 h 1161"/>
                    <a:gd name="T38" fmla="*/ 3 w 1183"/>
                    <a:gd name="T39" fmla="*/ 4 h 1161"/>
                    <a:gd name="T40" fmla="*/ 3 w 1183"/>
                    <a:gd name="T41" fmla="*/ 4 h 1161"/>
                    <a:gd name="T42" fmla="*/ 2 w 1183"/>
                    <a:gd name="T43" fmla="*/ 4 h 1161"/>
                    <a:gd name="T44" fmla="*/ 0 w 1183"/>
                    <a:gd name="T45" fmla="*/ 4 h 1161"/>
                    <a:gd name="T46" fmla="*/ 1 w 1183"/>
                    <a:gd name="T47" fmla="*/ 3 h 1161"/>
                    <a:gd name="T48" fmla="*/ 2 w 1183"/>
                    <a:gd name="T49" fmla="*/ 2 h 1161"/>
                    <a:gd name="T50" fmla="*/ 2 w 1183"/>
                    <a:gd name="T51" fmla="*/ 2 h 1161"/>
                    <a:gd name="T52" fmla="*/ 2 w 1183"/>
                    <a:gd name="T53" fmla="*/ 2 h 1161"/>
                    <a:gd name="T54" fmla="*/ 2 w 1183"/>
                    <a:gd name="T55" fmla="*/ 2 h 1161"/>
                    <a:gd name="T56" fmla="*/ 2 w 1183"/>
                    <a:gd name="T57" fmla="*/ 1 h 1161"/>
                    <a:gd name="T58" fmla="*/ 3 w 1183"/>
                    <a:gd name="T59" fmla="*/ 1 h 1161"/>
                    <a:gd name="T60" fmla="*/ 4 w 1183"/>
                    <a:gd name="T61" fmla="*/ 1 h 1161"/>
                    <a:gd name="T62" fmla="*/ 4 w 1183"/>
                    <a:gd name="T63" fmla="*/ 1 h 1161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w 1183"/>
                    <a:gd name="T97" fmla="*/ 0 h 1161"/>
                    <a:gd name="T98" fmla="*/ 1183 w 1183"/>
                    <a:gd name="T99" fmla="*/ 1161 h 1161"/>
                  </a:gdLst>
                  <a:ahLst/>
                  <a:cxnLst>
                    <a:cxn ang="T64">
                      <a:pos x="T0" y="T1"/>
                    </a:cxn>
                    <a:cxn ang="T65">
                      <a:pos x="T2" y="T3"/>
                    </a:cxn>
                    <a:cxn ang="T66">
                      <a:pos x="T4" y="T5"/>
                    </a:cxn>
                    <a:cxn ang="T67">
                      <a:pos x="T6" y="T7"/>
                    </a:cxn>
                    <a:cxn ang="T68">
                      <a:pos x="T8" y="T9"/>
                    </a:cxn>
                    <a:cxn ang="T69">
                      <a:pos x="T10" y="T11"/>
                    </a:cxn>
                    <a:cxn ang="T70">
                      <a:pos x="T12" y="T13"/>
                    </a:cxn>
                    <a:cxn ang="T71">
                      <a:pos x="T14" y="T15"/>
                    </a:cxn>
                    <a:cxn ang="T72">
                      <a:pos x="T16" y="T17"/>
                    </a:cxn>
                    <a:cxn ang="T73">
                      <a:pos x="T18" y="T19"/>
                    </a:cxn>
                    <a:cxn ang="T74">
                      <a:pos x="T20" y="T21"/>
                    </a:cxn>
                    <a:cxn ang="T75">
                      <a:pos x="T22" y="T23"/>
                    </a:cxn>
                    <a:cxn ang="T76">
                      <a:pos x="T24" y="T25"/>
                    </a:cxn>
                    <a:cxn ang="T77">
                      <a:pos x="T26" y="T27"/>
                    </a:cxn>
                    <a:cxn ang="T78">
                      <a:pos x="T28" y="T29"/>
                    </a:cxn>
                    <a:cxn ang="T79">
                      <a:pos x="T30" y="T31"/>
                    </a:cxn>
                    <a:cxn ang="T80">
                      <a:pos x="T32" y="T33"/>
                    </a:cxn>
                    <a:cxn ang="T81">
                      <a:pos x="T34" y="T35"/>
                    </a:cxn>
                    <a:cxn ang="T82">
                      <a:pos x="T36" y="T37"/>
                    </a:cxn>
                    <a:cxn ang="T83">
                      <a:pos x="T38" y="T39"/>
                    </a:cxn>
                    <a:cxn ang="T84">
                      <a:pos x="T40" y="T41"/>
                    </a:cxn>
                    <a:cxn ang="T85">
                      <a:pos x="T42" y="T43"/>
                    </a:cxn>
                    <a:cxn ang="T86">
                      <a:pos x="T44" y="T45"/>
                    </a:cxn>
                    <a:cxn ang="T87">
                      <a:pos x="T46" y="T47"/>
                    </a:cxn>
                    <a:cxn ang="T88">
                      <a:pos x="T48" y="T49"/>
                    </a:cxn>
                    <a:cxn ang="T89">
                      <a:pos x="T50" y="T51"/>
                    </a:cxn>
                    <a:cxn ang="T90">
                      <a:pos x="T52" y="T53"/>
                    </a:cxn>
                    <a:cxn ang="T91">
                      <a:pos x="T54" y="T55"/>
                    </a:cxn>
                    <a:cxn ang="T92">
                      <a:pos x="T56" y="T57"/>
                    </a:cxn>
                    <a:cxn ang="T93">
                      <a:pos x="T58" y="T59"/>
                    </a:cxn>
                    <a:cxn ang="T94">
                      <a:pos x="T60" y="T61"/>
                    </a:cxn>
                    <a:cxn ang="T95">
                      <a:pos x="T62" y="T63"/>
                    </a:cxn>
                  </a:cxnLst>
                  <a:rect l="T96" t="T97" r="T98" b="T99"/>
                  <a:pathLst>
                    <a:path w="1183" h="1161">
                      <a:moveTo>
                        <a:pt x="403" y="273"/>
                      </a:moveTo>
                      <a:cubicBezTo>
                        <a:pt x="408" y="204"/>
                        <a:pt x="386" y="121"/>
                        <a:pt x="430" y="68"/>
                      </a:cubicBezTo>
                      <a:cubicBezTo>
                        <a:pt x="455" y="36"/>
                        <a:pt x="525" y="23"/>
                        <a:pt x="553" y="13"/>
                      </a:cubicBezTo>
                      <a:cubicBezTo>
                        <a:pt x="566" y="8"/>
                        <a:pt x="595" y="0"/>
                        <a:pt x="595" y="0"/>
                      </a:cubicBezTo>
                      <a:cubicBezTo>
                        <a:pt x="618" y="5"/>
                        <a:pt x="643" y="3"/>
                        <a:pt x="663" y="13"/>
                      </a:cubicBezTo>
                      <a:cubicBezTo>
                        <a:pt x="733" y="50"/>
                        <a:pt x="681" y="48"/>
                        <a:pt x="718" y="95"/>
                      </a:cubicBezTo>
                      <a:cubicBezTo>
                        <a:pt x="728" y="108"/>
                        <a:pt x="745" y="113"/>
                        <a:pt x="758" y="123"/>
                      </a:cubicBezTo>
                      <a:cubicBezTo>
                        <a:pt x="833" y="96"/>
                        <a:pt x="896" y="116"/>
                        <a:pt x="965" y="149"/>
                      </a:cubicBezTo>
                      <a:cubicBezTo>
                        <a:pt x="995" y="196"/>
                        <a:pt x="1028" y="239"/>
                        <a:pt x="1060" y="286"/>
                      </a:cubicBezTo>
                      <a:cubicBezTo>
                        <a:pt x="1055" y="314"/>
                        <a:pt x="1056" y="342"/>
                        <a:pt x="1046" y="369"/>
                      </a:cubicBezTo>
                      <a:cubicBezTo>
                        <a:pt x="1041" y="381"/>
                        <a:pt x="1016" y="382"/>
                        <a:pt x="1018" y="396"/>
                      </a:cubicBezTo>
                      <a:cubicBezTo>
                        <a:pt x="1021" y="416"/>
                        <a:pt x="1046" y="422"/>
                        <a:pt x="1060" y="437"/>
                      </a:cubicBezTo>
                      <a:cubicBezTo>
                        <a:pt x="1085" y="467"/>
                        <a:pt x="1105" y="500"/>
                        <a:pt x="1128" y="532"/>
                      </a:cubicBezTo>
                      <a:cubicBezTo>
                        <a:pt x="1145" y="582"/>
                        <a:pt x="1170" y="617"/>
                        <a:pt x="1183" y="668"/>
                      </a:cubicBezTo>
                      <a:cubicBezTo>
                        <a:pt x="1180" y="682"/>
                        <a:pt x="1168" y="758"/>
                        <a:pt x="1156" y="778"/>
                      </a:cubicBezTo>
                      <a:cubicBezTo>
                        <a:pt x="1123" y="833"/>
                        <a:pt x="1035" y="846"/>
                        <a:pt x="978" y="860"/>
                      </a:cubicBezTo>
                      <a:cubicBezTo>
                        <a:pt x="946" y="993"/>
                        <a:pt x="933" y="1049"/>
                        <a:pt x="800" y="1093"/>
                      </a:cubicBezTo>
                      <a:cubicBezTo>
                        <a:pt x="700" y="1161"/>
                        <a:pt x="678" y="1131"/>
                        <a:pt x="526" y="1121"/>
                      </a:cubicBezTo>
                      <a:cubicBezTo>
                        <a:pt x="431" y="1026"/>
                        <a:pt x="476" y="1059"/>
                        <a:pt x="403" y="1011"/>
                      </a:cubicBezTo>
                      <a:cubicBezTo>
                        <a:pt x="398" y="984"/>
                        <a:pt x="405" y="951"/>
                        <a:pt x="388" y="930"/>
                      </a:cubicBezTo>
                      <a:cubicBezTo>
                        <a:pt x="380" y="918"/>
                        <a:pt x="361" y="943"/>
                        <a:pt x="348" y="943"/>
                      </a:cubicBezTo>
                      <a:cubicBezTo>
                        <a:pt x="315" y="943"/>
                        <a:pt x="283" y="935"/>
                        <a:pt x="251" y="930"/>
                      </a:cubicBezTo>
                      <a:cubicBezTo>
                        <a:pt x="163" y="898"/>
                        <a:pt x="96" y="846"/>
                        <a:pt x="33" y="778"/>
                      </a:cubicBezTo>
                      <a:cubicBezTo>
                        <a:pt x="0" y="685"/>
                        <a:pt x="96" y="650"/>
                        <a:pt x="170" y="628"/>
                      </a:cubicBezTo>
                      <a:cubicBezTo>
                        <a:pt x="198" y="620"/>
                        <a:pt x="251" y="600"/>
                        <a:pt x="251" y="600"/>
                      </a:cubicBezTo>
                      <a:cubicBezTo>
                        <a:pt x="261" y="592"/>
                        <a:pt x="280" y="587"/>
                        <a:pt x="280" y="574"/>
                      </a:cubicBezTo>
                      <a:cubicBezTo>
                        <a:pt x="280" y="560"/>
                        <a:pt x="258" y="557"/>
                        <a:pt x="251" y="545"/>
                      </a:cubicBezTo>
                      <a:cubicBezTo>
                        <a:pt x="221" y="487"/>
                        <a:pt x="216" y="416"/>
                        <a:pt x="196" y="354"/>
                      </a:cubicBezTo>
                      <a:cubicBezTo>
                        <a:pt x="206" y="327"/>
                        <a:pt x="198" y="281"/>
                        <a:pt x="225" y="273"/>
                      </a:cubicBezTo>
                      <a:cubicBezTo>
                        <a:pt x="320" y="241"/>
                        <a:pt x="280" y="256"/>
                        <a:pt x="348" y="231"/>
                      </a:cubicBezTo>
                      <a:cubicBezTo>
                        <a:pt x="415" y="256"/>
                        <a:pt x="370" y="228"/>
                        <a:pt x="403" y="286"/>
                      </a:cubicBezTo>
                      <a:cubicBezTo>
                        <a:pt x="405" y="289"/>
                        <a:pt x="403" y="277"/>
                        <a:pt x="403" y="273"/>
                      </a:cubicBezTo>
                    </a:path>
                  </a:pathLst>
                </a:custGeom>
                <a:solidFill>
                  <a:srgbClr val="FF9966"/>
                </a:solidFill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3208" name="Freeform 39"/>
                <p:cNvSpPr>
                  <a:spLocks/>
                </p:cNvSpPr>
                <p:nvPr/>
              </p:nvSpPr>
              <p:spPr bwMode="auto">
                <a:xfrm>
                  <a:off x="4569" y="2953"/>
                  <a:ext cx="533" cy="470"/>
                </a:xfrm>
                <a:custGeom>
                  <a:avLst/>
                  <a:gdLst>
                    <a:gd name="T0" fmla="*/ 182 w 533"/>
                    <a:gd name="T1" fmla="*/ 110 h 470"/>
                    <a:gd name="T2" fmla="*/ 194 w 533"/>
                    <a:gd name="T3" fmla="*/ 27 h 470"/>
                    <a:gd name="T4" fmla="*/ 249 w 533"/>
                    <a:gd name="T5" fmla="*/ 5 h 470"/>
                    <a:gd name="T6" fmla="*/ 268 w 533"/>
                    <a:gd name="T7" fmla="*/ 0 h 470"/>
                    <a:gd name="T8" fmla="*/ 299 w 533"/>
                    <a:gd name="T9" fmla="*/ 5 h 470"/>
                    <a:gd name="T10" fmla="*/ 324 w 533"/>
                    <a:gd name="T11" fmla="*/ 38 h 470"/>
                    <a:gd name="T12" fmla="*/ 342 w 533"/>
                    <a:gd name="T13" fmla="*/ 49 h 470"/>
                    <a:gd name="T14" fmla="*/ 435 w 533"/>
                    <a:gd name="T15" fmla="*/ 60 h 470"/>
                    <a:gd name="T16" fmla="*/ 477 w 533"/>
                    <a:gd name="T17" fmla="*/ 115 h 470"/>
                    <a:gd name="T18" fmla="*/ 471 w 533"/>
                    <a:gd name="T19" fmla="*/ 149 h 470"/>
                    <a:gd name="T20" fmla="*/ 459 w 533"/>
                    <a:gd name="T21" fmla="*/ 160 h 470"/>
                    <a:gd name="T22" fmla="*/ 477 w 533"/>
                    <a:gd name="T23" fmla="*/ 177 h 470"/>
                    <a:gd name="T24" fmla="*/ 508 w 533"/>
                    <a:gd name="T25" fmla="*/ 215 h 470"/>
                    <a:gd name="T26" fmla="*/ 533 w 533"/>
                    <a:gd name="T27" fmla="*/ 270 h 470"/>
                    <a:gd name="T28" fmla="*/ 521 w 533"/>
                    <a:gd name="T29" fmla="*/ 315 h 470"/>
                    <a:gd name="T30" fmla="*/ 441 w 533"/>
                    <a:gd name="T31" fmla="*/ 348 h 470"/>
                    <a:gd name="T32" fmla="*/ 360 w 533"/>
                    <a:gd name="T33" fmla="*/ 442 h 470"/>
                    <a:gd name="T34" fmla="*/ 237 w 533"/>
                    <a:gd name="T35" fmla="*/ 454 h 470"/>
                    <a:gd name="T36" fmla="*/ 182 w 533"/>
                    <a:gd name="T37" fmla="*/ 409 h 470"/>
                    <a:gd name="T38" fmla="*/ 175 w 533"/>
                    <a:gd name="T39" fmla="*/ 376 h 470"/>
                    <a:gd name="T40" fmla="*/ 157 w 533"/>
                    <a:gd name="T41" fmla="*/ 381 h 470"/>
                    <a:gd name="T42" fmla="*/ 113 w 533"/>
                    <a:gd name="T43" fmla="*/ 376 h 470"/>
                    <a:gd name="T44" fmla="*/ 15 w 533"/>
                    <a:gd name="T45" fmla="*/ 315 h 470"/>
                    <a:gd name="T46" fmla="*/ 77 w 533"/>
                    <a:gd name="T47" fmla="*/ 254 h 470"/>
                    <a:gd name="T48" fmla="*/ 113 w 533"/>
                    <a:gd name="T49" fmla="*/ 243 h 470"/>
                    <a:gd name="T50" fmla="*/ 126 w 533"/>
                    <a:gd name="T51" fmla="*/ 232 h 470"/>
                    <a:gd name="T52" fmla="*/ 113 w 533"/>
                    <a:gd name="T53" fmla="*/ 220 h 470"/>
                    <a:gd name="T54" fmla="*/ 89 w 533"/>
                    <a:gd name="T55" fmla="*/ 143 h 470"/>
                    <a:gd name="T56" fmla="*/ 102 w 533"/>
                    <a:gd name="T57" fmla="*/ 110 h 470"/>
                    <a:gd name="T58" fmla="*/ 157 w 533"/>
                    <a:gd name="T59" fmla="*/ 93 h 470"/>
                    <a:gd name="T60" fmla="*/ 182 w 533"/>
                    <a:gd name="T61" fmla="*/ 115 h 470"/>
                    <a:gd name="T62" fmla="*/ 182 w 533"/>
                    <a:gd name="T63" fmla="*/ 110 h 470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w 533"/>
                    <a:gd name="T97" fmla="*/ 0 h 470"/>
                    <a:gd name="T98" fmla="*/ 533 w 533"/>
                    <a:gd name="T99" fmla="*/ 470 h 470"/>
                  </a:gdLst>
                  <a:ahLst/>
                  <a:cxnLst>
                    <a:cxn ang="T64">
                      <a:pos x="T0" y="T1"/>
                    </a:cxn>
                    <a:cxn ang="T65">
                      <a:pos x="T2" y="T3"/>
                    </a:cxn>
                    <a:cxn ang="T66">
                      <a:pos x="T4" y="T5"/>
                    </a:cxn>
                    <a:cxn ang="T67">
                      <a:pos x="T6" y="T7"/>
                    </a:cxn>
                    <a:cxn ang="T68">
                      <a:pos x="T8" y="T9"/>
                    </a:cxn>
                    <a:cxn ang="T69">
                      <a:pos x="T10" y="T11"/>
                    </a:cxn>
                    <a:cxn ang="T70">
                      <a:pos x="T12" y="T13"/>
                    </a:cxn>
                    <a:cxn ang="T71">
                      <a:pos x="T14" y="T15"/>
                    </a:cxn>
                    <a:cxn ang="T72">
                      <a:pos x="T16" y="T17"/>
                    </a:cxn>
                    <a:cxn ang="T73">
                      <a:pos x="T18" y="T19"/>
                    </a:cxn>
                    <a:cxn ang="T74">
                      <a:pos x="T20" y="T21"/>
                    </a:cxn>
                    <a:cxn ang="T75">
                      <a:pos x="T22" y="T23"/>
                    </a:cxn>
                    <a:cxn ang="T76">
                      <a:pos x="T24" y="T25"/>
                    </a:cxn>
                    <a:cxn ang="T77">
                      <a:pos x="T26" y="T27"/>
                    </a:cxn>
                    <a:cxn ang="T78">
                      <a:pos x="T28" y="T29"/>
                    </a:cxn>
                    <a:cxn ang="T79">
                      <a:pos x="T30" y="T31"/>
                    </a:cxn>
                    <a:cxn ang="T80">
                      <a:pos x="T32" y="T33"/>
                    </a:cxn>
                    <a:cxn ang="T81">
                      <a:pos x="T34" y="T35"/>
                    </a:cxn>
                    <a:cxn ang="T82">
                      <a:pos x="T36" y="T37"/>
                    </a:cxn>
                    <a:cxn ang="T83">
                      <a:pos x="T38" y="T39"/>
                    </a:cxn>
                    <a:cxn ang="T84">
                      <a:pos x="T40" y="T41"/>
                    </a:cxn>
                    <a:cxn ang="T85">
                      <a:pos x="T42" y="T43"/>
                    </a:cxn>
                    <a:cxn ang="T86">
                      <a:pos x="T44" y="T45"/>
                    </a:cxn>
                    <a:cxn ang="T87">
                      <a:pos x="T46" y="T47"/>
                    </a:cxn>
                    <a:cxn ang="T88">
                      <a:pos x="T48" y="T49"/>
                    </a:cxn>
                    <a:cxn ang="T89">
                      <a:pos x="T50" y="T51"/>
                    </a:cxn>
                    <a:cxn ang="T90">
                      <a:pos x="T52" y="T53"/>
                    </a:cxn>
                    <a:cxn ang="T91">
                      <a:pos x="T54" y="T55"/>
                    </a:cxn>
                    <a:cxn ang="T92">
                      <a:pos x="T56" y="T57"/>
                    </a:cxn>
                    <a:cxn ang="T93">
                      <a:pos x="T58" y="T59"/>
                    </a:cxn>
                    <a:cxn ang="T94">
                      <a:pos x="T60" y="T61"/>
                    </a:cxn>
                    <a:cxn ang="T95">
                      <a:pos x="T62" y="T63"/>
                    </a:cxn>
                  </a:cxnLst>
                  <a:rect l="T96" t="T97" r="T98" b="T99"/>
                  <a:pathLst>
                    <a:path w="533" h="470">
                      <a:moveTo>
                        <a:pt x="182" y="110"/>
                      </a:moveTo>
                      <a:cubicBezTo>
                        <a:pt x="184" y="82"/>
                        <a:pt x="174" y="49"/>
                        <a:pt x="194" y="27"/>
                      </a:cubicBezTo>
                      <a:cubicBezTo>
                        <a:pt x="205" y="14"/>
                        <a:pt x="237" y="9"/>
                        <a:pt x="249" y="5"/>
                      </a:cubicBezTo>
                      <a:cubicBezTo>
                        <a:pt x="255" y="3"/>
                        <a:pt x="268" y="0"/>
                        <a:pt x="268" y="0"/>
                      </a:cubicBezTo>
                      <a:cubicBezTo>
                        <a:pt x="279" y="2"/>
                        <a:pt x="290" y="1"/>
                        <a:pt x="299" y="5"/>
                      </a:cubicBezTo>
                      <a:cubicBezTo>
                        <a:pt x="330" y="20"/>
                        <a:pt x="307" y="19"/>
                        <a:pt x="324" y="38"/>
                      </a:cubicBezTo>
                      <a:cubicBezTo>
                        <a:pt x="328" y="43"/>
                        <a:pt x="336" y="45"/>
                        <a:pt x="342" y="49"/>
                      </a:cubicBezTo>
                      <a:cubicBezTo>
                        <a:pt x="375" y="38"/>
                        <a:pt x="404" y="47"/>
                        <a:pt x="435" y="60"/>
                      </a:cubicBezTo>
                      <a:cubicBezTo>
                        <a:pt x="448" y="79"/>
                        <a:pt x="463" y="96"/>
                        <a:pt x="477" y="115"/>
                      </a:cubicBezTo>
                      <a:cubicBezTo>
                        <a:pt x="475" y="127"/>
                        <a:pt x="476" y="138"/>
                        <a:pt x="471" y="149"/>
                      </a:cubicBezTo>
                      <a:cubicBezTo>
                        <a:pt x="469" y="154"/>
                        <a:pt x="458" y="154"/>
                        <a:pt x="459" y="160"/>
                      </a:cubicBezTo>
                      <a:cubicBezTo>
                        <a:pt x="460" y="168"/>
                        <a:pt x="471" y="170"/>
                        <a:pt x="477" y="177"/>
                      </a:cubicBezTo>
                      <a:cubicBezTo>
                        <a:pt x="489" y="189"/>
                        <a:pt x="498" y="202"/>
                        <a:pt x="508" y="215"/>
                      </a:cubicBezTo>
                      <a:cubicBezTo>
                        <a:pt x="516" y="235"/>
                        <a:pt x="527" y="249"/>
                        <a:pt x="533" y="270"/>
                      </a:cubicBezTo>
                      <a:cubicBezTo>
                        <a:pt x="531" y="276"/>
                        <a:pt x="526" y="307"/>
                        <a:pt x="521" y="315"/>
                      </a:cubicBezTo>
                      <a:cubicBezTo>
                        <a:pt x="506" y="337"/>
                        <a:pt x="466" y="342"/>
                        <a:pt x="441" y="348"/>
                      </a:cubicBezTo>
                      <a:cubicBezTo>
                        <a:pt x="426" y="402"/>
                        <a:pt x="420" y="424"/>
                        <a:pt x="360" y="442"/>
                      </a:cubicBezTo>
                      <a:cubicBezTo>
                        <a:pt x="315" y="470"/>
                        <a:pt x="306" y="458"/>
                        <a:pt x="237" y="454"/>
                      </a:cubicBezTo>
                      <a:cubicBezTo>
                        <a:pt x="194" y="415"/>
                        <a:pt x="215" y="428"/>
                        <a:pt x="182" y="409"/>
                      </a:cubicBezTo>
                      <a:cubicBezTo>
                        <a:pt x="180" y="398"/>
                        <a:pt x="183" y="385"/>
                        <a:pt x="175" y="376"/>
                      </a:cubicBezTo>
                      <a:cubicBezTo>
                        <a:pt x="171" y="371"/>
                        <a:pt x="163" y="381"/>
                        <a:pt x="157" y="381"/>
                      </a:cubicBezTo>
                      <a:cubicBezTo>
                        <a:pt x="142" y="381"/>
                        <a:pt x="128" y="378"/>
                        <a:pt x="113" y="376"/>
                      </a:cubicBezTo>
                      <a:cubicBezTo>
                        <a:pt x="74" y="363"/>
                        <a:pt x="44" y="342"/>
                        <a:pt x="15" y="315"/>
                      </a:cubicBezTo>
                      <a:cubicBezTo>
                        <a:pt x="0" y="277"/>
                        <a:pt x="44" y="263"/>
                        <a:pt x="77" y="254"/>
                      </a:cubicBezTo>
                      <a:cubicBezTo>
                        <a:pt x="90" y="251"/>
                        <a:pt x="113" y="243"/>
                        <a:pt x="113" y="243"/>
                      </a:cubicBezTo>
                      <a:cubicBezTo>
                        <a:pt x="118" y="239"/>
                        <a:pt x="126" y="237"/>
                        <a:pt x="126" y="232"/>
                      </a:cubicBezTo>
                      <a:cubicBezTo>
                        <a:pt x="126" y="226"/>
                        <a:pt x="117" y="225"/>
                        <a:pt x="113" y="220"/>
                      </a:cubicBezTo>
                      <a:cubicBezTo>
                        <a:pt x="100" y="197"/>
                        <a:pt x="98" y="168"/>
                        <a:pt x="89" y="143"/>
                      </a:cubicBezTo>
                      <a:cubicBezTo>
                        <a:pt x="93" y="132"/>
                        <a:pt x="90" y="113"/>
                        <a:pt x="102" y="110"/>
                      </a:cubicBezTo>
                      <a:cubicBezTo>
                        <a:pt x="144" y="97"/>
                        <a:pt x="126" y="103"/>
                        <a:pt x="157" y="93"/>
                      </a:cubicBezTo>
                      <a:cubicBezTo>
                        <a:pt x="187" y="103"/>
                        <a:pt x="167" y="92"/>
                        <a:pt x="182" y="115"/>
                      </a:cubicBezTo>
                      <a:cubicBezTo>
                        <a:pt x="183" y="117"/>
                        <a:pt x="182" y="112"/>
                        <a:pt x="182" y="110"/>
                      </a:cubicBezTo>
                    </a:path>
                  </a:pathLst>
                </a:custGeom>
                <a:noFill/>
                <a:ln w="5080" cap="rnd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43034" name="Group 40"/>
              <p:cNvGrpSpPr>
                <a:grpSpLocks/>
              </p:cNvGrpSpPr>
              <p:nvPr/>
            </p:nvGrpSpPr>
            <p:grpSpPr bwMode="auto">
              <a:xfrm>
                <a:off x="4353" y="2175"/>
                <a:ext cx="913" cy="510"/>
                <a:chOff x="4353" y="2175"/>
                <a:chExt cx="913" cy="510"/>
              </a:xfrm>
            </p:grpSpPr>
            <p:sp>
              <p:nvSpPr>
                <p:cNvPr id="43205" name="Freeform 41"/>
                <p:cNvSpPr>
                  <a:spLocks/>
                </p:cNvSpPr>
                <p:nvPr/>
              </p:nvSpPr>
              <p:spPr bwMode="auto">
                <a:xfrm>
                  <a:off x="4353" y="2175"/>
                  <a:ext cx="913" cy="510"/>
                </a:xfrm>
                <a:custGeom>
                  <a:avLst/>
                  <a:gdLst>
                    <a:gd name="T0" fmla="*/ 2 w 2028"/>
                    <a:gd name="T1" fmla="*/ 1 h 1259"/>
                    <a:gd name="T2" fmla="*/ 4 w 2028"/>
                    <a:gd name="T3" fmla="*/ 0 h 1259"/>
                    <a:gd name="T4" fmla="*/ 4 w 2028"/>
                    <a:gd name="T5" fmla="*/ 0 h 1259"/>
                    <a:gd name="T6" fmla="*/ 5 w 2028"/>
                    <a:gd name="T7" fmla="*/ 0 h 1259"/>
                    <a:gd name="T8" fmla="*/ 7 w 2028"/>
                    <a:gd name="T9" fmla="*/ 0 h 1259"/>
                    <a:gd name="T10" fmla="*/ 7 w 2028"/>
                    <a:gd name="T11" fmla="*/ 1 h 1259"/>
                    <a:gd name="T12" fmla="*/ 8 w 2028"/>
                    <a:gd name="T13" fmla="*/ 1 h 1259"/>
                    <a:gd name="T14" fmla="*/ 9 w 2028"/>
                    <a:gd name="T15" fmla="*/ 0 h 1259"/>
                    <a:gd name="T16" fmla="*/ 11 w 2028"/>
                    <a:gd name="T17" fmla="*/ 1 h 1259"/>
                    <a:gd name="T18" fmla="*/ 11 w 2028"/>
                    <a:gd name="T19" fmla="*/ 2 h 1259"/>
                    <a:gd name="T20" fmla="*/ 13 w 2028"/>
                    <a:gd name="T21" fmla="*/ 2 h 1259"/>
                    <a:gd name="T22" fmla="*/ 14 w 2028"/>
                    <a:gd name="T23" fmla="*/ 2 h 1259"/>
                    <a:gd name="T24" fmla="*/ 14 w 2028"/>
                    <a:gd name="T25" fmla="*/ 2 h 1259"/>
                    <a:gd name="T26" fmla="*/ 16 w 2028"/>
                    <a:gd name="T27" fmla="*/ 3 h 1259"/>
                    <a:gd name="T28" fmla="*/ 17 w 2028"/>
                    <a:gd name="T29" fmla="*/ 3 h 1259"/>
                    <a:gd name="T30" fmla="*/ 17 w 2028"/>
                    <a:gd name="T31" fmla="*/ 4 h 1259"/>
                    <a:gd name="T32" fmla="*/ 16 w 2028"/>
                    <a:gd name="T33" fmla="*/ 4 h 1259"/>
                    <a:gd name="T34" fmla="*/ 13 w 2028"/>
                    <a:gd name="T35" fmla="*/ 6 h 1259"/>
                    <a:gd name="T36" fmla="*/ 12 w 2028"/>
                    <a:gd name="T37" fmla="*/ 5 h 1259"/>
                    <a:gd name="T38" fmla="*/ 10 w 2028"/>
                    <a:gd name="T39" fmla="*/ 5 h 1259"/>
                    <a:gd name="T40" fmla="*/ 9 w 2028"/>
                    <a:gd name="T41" fmla="*/ 5 h 1259"/>
                    <a:gd name="T42" fmla="*/ 5 w 2028"/>
                    <a:gd name="T43" fmla="*/ 5 h 1259"/>
                    <a:gd name="T44" fmla="*/ 5 w 2028"/>
                    <a:gd name="T45" fmla="*/ 4 h 1259"/>
                    <a:gd name="T46" fmla="*/ 5 w 2028"/>
                    <a:gd name="T47" fmla="*/ 4 h 1259"/>
                    <a:gd name="T48" fmla="*/ 3 w 2028"/>
                    <a:gd name="T49" fmla="*/ 4 h 1259"/>
                    <a:gd name="T50" fmla="*/ 2 w 2028"/>
                    <a:gd name="T51" fmla="*/ 4 h 1259"/>
                    <a:gd name="T52" fmla="*/ 1 w 2028"/>
                    <a:gd name="T53" fmla="*/ 4 h 1259"/>
                    <a:gd name="T54" fmla="*/ 2 w 2028"/>
                    <a:gd name="T55" fmla="*/ 3 h 1259"/>
                    <a:gd name="T56" fmla="*/ 1 w 2028"/>
                    <a:gd name="T57" fmla="*/ 2 h 1259"/>
                    <a:gd name="T58" fmla="*/ 1 w 2028"/>
                    <a:gd name="T59" fmla="*/ 2 h 1259"/>
                    <a:gd name="T60" fmla="*/ 0 w 2028"/>
                    <a:gd name="T61" fmla="*/ 2 h 1259"/>
                    <a:gd name="T62" fmla="*/ 1 w 2028"/>
                    <a:gd name="T63" fmla="*/ 1 h 1259"/>
                    <a:gd name="T64" fmla="*/ 2 w 2028"/>
                    <a:gd name="T65" fmla="*/ 1 h 1259"/>
                    <a:gd name="T66" fmla="*/ 2 w 2028"/>
                    <a:gd name="T67" fmla="*/ 1 h 1259"/>
                    <a:gd name="T68" fmla="*/ 2 w 2028"/>
                    <a:gd name="T69" fmla="*/ 1 h 1259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w 2028"/>
                    <a:gd name="T106" fmla="*/ 0 h 1259"/>
                    <a:gd name="T107" fmla="*/ 2028 w 2028"/>
                    <a:gd name="T108" fmla="*/ 1259 h 1259"/>
                  </a:gdLst>
                  <a:ahLst/>
                  <a:cxnLst>
                    <a:cxn ang="T70">
                      <a:pos x="T0" y="T1"/>
                    </a:cxn>
                    <a:cxn ang="T71">
                      <a:pos x="T2" y="T3"/>
                    </a:cxn>
                    <a:cxn ang="T72">
                      <a:pos x="T4" y="T5"/>
                    </a:cxn>
                    <a:cxn ang="T73">
                      <a:pos x="T6" y="T7"/>
                    </a:cxn>
                    <a:cxn ang="T74">
                      <a:pos x="T8" y="T9"/>
                    </a:cxn>
                    <a:cxn ang="T75">
                      <a:pos x="T10" y="T11"/>
                    </a:cxn>
                    <a:cxn ang="T76">
                      <a:pos x="T12" y="T13"/>
                    </a:cxn>
                    <a:cxn ang="T77">
                      <a:pos x="T14" y="T15"/>
                    </a:cxn>
                    <a:cxn ang="T78">
                      <a:pos x="T16" y="T17"/>
                    </a:cxn>
                    <a:cxn ang="T79">
                      <a:pos x="T18" y="T19"/>
                    </a:cxn>
                    <a:cxn ang="T80">
                      <a:pos x="T20" y="T21"/>
                    </a:cxn>
                    <a:cxn ang="T81">
                      <a:pos x="T22" y="T23"/>
                    </a:cxn>
                    <a:cxn ang="T82">
                      <a:pos x="T24" y="T25"/>
                    </a:cxn>
                    <a:cxn ang="T83">
                      <a:pos x="T26" y="T27"/>
                    </a:cxn>
                    <a:cxn ang="T84">
                      <a:pos x="T28" y="T29"/>
                    </a:cxn>
                    <a:cxn ang="T85">
                      <a:pos x="T30" y="T31"/>
                    </a:cxn>
                    <a:cxn ang="T86">
                      <a:pos x="T32" y="T33"/>
                    </a:cxn>
                    <a:cxn ang="T87">
                      <a:pos x="T34" y="T35"/>
                    </a:cxn>
                    <a:cxn ang="T88">
                      <a:pos x="T36" y="T37"/>
                    </a:cxn>
                    <a:cxn ang="T89">
                      <a:pos x="T38" y="T39"/>
                    </a:cxn>
                    <a:cxn ang="T90">
                      <a:pos x="T40" y="T41"/>
                    </a:cxn>
                    <a:cxn ang="T91">
                      <a:pos x="T42" y="T43"/>
                    </a:cxn>
                    <a:cxn ang="T92">
                      <a:pos x="T44" y="T45"/>
                    </a:cxn>
                    <a:cxn ang="T93">
                      <a:pos x="T46" y="T47"/>
                    </a:cxn>
                    <a:cxn ang="T94">
                      <a:pos x="T48" y="T49"/>
                    </a:cxn>
                    <a:cxn ang="T95">
                      <a:pos x="T50" y="T51"/>
                    </a:cxn>
                    <a:cxn ang="T96">
                      <a:pos x="T52" y="T53"/>
                    </a:cxn>
                    <a:cxn ang="T97">
                      <a:pos x="T54" y="T55"/>
                    </a:cxn>
                    <a:cxn ang="T98">
                      <a:pos x="T56" y="T57"/>
                    </a:cxn>
                    <a:cxn ang="T99">
                      <a:pos x="T58" y="T59"/>
                    </a:cxn>
                    <a:cxn ang="T100">
                      <a:pos x="T60" y="T61"/>
                    </a:cxn>
                    <a:cxn ang="T101">
                      <a:pos x="T62" y="T63"/>
                    </a:cxn>
                    <a:cxn ang="T102">
                      <a:pos x="T64" y="T65"/>
                    </a:cxn>
                    <a:cxn ang="T103">
                      <a:pos x="T66" y="T67"/>
                    </a:cxn>
                    <a:cxn ang="T104">
                      <a:pos x="T68" y="T69"/>
                    </a:cxn>
                  </a:cxnLst>
                  <a:rect l="T105" t="T106" r="T107" b="T108"/>
                  <a:pathLst>
                    <a:path w="2028" h="1259">
                      <a:moveTo>
                        <a:pt x="302" y="232"/>
                      </a:moveTo>
                      <a:cubicBezTo>
                        <a:pt x="348" y="187"/>
                        <a:pt x="372" y="118"/>
                        <a:pt x="425" y="82"/>
                      </a:cubicBezTo>
                      <a:cubicBezTo>
                        <a:pt x="452" y="63"/>
                        <a:pt x="475" y="37"/>
                        <a:pt x="507" y="27"/>
                      </a:cubicBezTo>
                      <a:cubicBezTo>
                        <a:pt x="535" y="19"/>
                        <a:pt x="590" y="0"/>
                        <a:pt x="590" y="0"/>
                      </a:cubicBezTo>
                      <a:cubicBezTo>
                        <a:pt x="760" y="17"/>
                        <a:pt x="736" y="14"/>
                        <a:pt x="863" y="95"/>
                      </a:cubicBezTo>
                      <a:cubicBezTo>
                        <a:pt x="863" y="97"/>
                        <a:pt x="888" y="175"/>
                        <a:pt x="891" y="177"/>
                      </a:cubicBezTo>
                      <a:cubicBezTo>
                        <a:pt x="908" y="183"/>
                        <a:pt x="926" y="168"/>
                        <a:pt x="945" y="163"/>
                      </a:cubicBezTo>
                      <a:cubicBezTo>
                        <a:pt x="1080" y="123"/>
                        <a:pt x="976" y="143"/>
                        <a:pt x="1123" y="123"/>
                      </a:cubicBezTo>
                      <a:cubicBezTo>
                        <a:pt x="1261" y="142"/>
                        <a:pt x="1201" y="137"/>
                        <a:pt x="1288" y="218"/>
                      </a:cubicBezTo>
                      <a:cubicBezTo>
                        <a:pt x="1298" y="250"/>
                        <a:pt x="1285" y="302"/>
                        <a:pt x="1315" y="315"/>
                      </a:cubicBezTo>
                      <a:cubicBezTo>
                        <a:pt x="1356" y="333"/>
                        <a:pt x="1525" y="338"/>
                        <a:pt x="1590" y="355"/>
                      </a:cubicBezTo>
                      <a:cubicBezTo>
                        <a:pt x="1630" y="383"/>
                        <a:pt x="1665" y="415"/>
                        <a:pt x="1698" y="451"/>
                      </a:cubicBezTo>
                      <a:cubicBezTo>
                        <a:pt x="1716" y="501"/>
                        <a:pt x="1730" y="523"/>
                        <a:pt x="1713" y="574"/>
                      </a:cubicBezTo>
                      <a:cubicBezTo>
                        <a:pt x="1785" y="598"/>
                        <a:pt x="1860" y="603"/>
                        <a:pt x="1931" y="629"/>
                      </a:cubicBezTo>
                      <a:cubicBezTo>
                        <a:pt x="1953" y="649"/>
                        <a:pt x="1984" y="659"/>
                        <a:pt x="1999" y="684"/>
                      </a:cubicBezTo>
                      <a:cubicBezTo>
                        <a:pt x="2014" y="709"/>
                        <a:pt x="2028" y="766"/>
                        <a:pt x="2028" y="766"/>
                      </a:cubicBezTo>
                      <a:cubicBezTo>
                        <a:pt x="2016" y="821"/>
                        <a:pt x="2013" y="894"/>
                        <a:pt x="1986" y="944"/>
                      </a:cubicBezTo>
                      <a:cubicBezTo>
                        <a:pt x="1890" y="1117"/>
                        <a:pt x="1720" y="1209"/>
                        <a:pt x="1535" y="1259"/>
                      </a:cubicBezTo>
                      <a:cubicBezTo>
                        <a:pt x="1490" y="1249"/>
                        <a:pt x="1443" y="1244"/>
                        <a:pt x="1398" y="1230"/>
                      </a:cubicBezTo>
                      <a:cubicBezTo>
                        <a:pt x="1346" y="1215"/>
                        <a:pt x="1310" y="1179"/>
                        <a:pt x="1260" y="1162"/>
                      </a:cubicBezTo>
                      <a:cubicBezTo>
                        <a:pt x="1163" y="1195"/>
                        <a:pt x="1203" y="1175"/>
                        <a:pt x="1136" y="1217"/>
                      </a:cubicBezTo>
                      <a:cubicBezTo>
                        <a:pt x="923" y="1209"/>
                        <a:pt x="780" y="1230"/>
                        <a:pt x="617" y="1107"/>
                      </a:cubicBezTo>
                      <a:cubicBezTo>
                        <a:pt x="608" y="1089"/>
                        <a:pt x="598" y="1070"/>
                        <a:pt x="590" y="1052"/>
                      </a:cubicBezTo>
                      <a:cubicBezTo>
                        <a:pt x="580" y="1026"/>
                        <a:pt x="585" y="987"/>
                        <a:pt x="562" y="971"/>
                      </a:cubicBezTo>
                      <a:cubicBezTo>
                        <a:pt x="498" y="929"/>
                        <a:pt x="427" y="927"/>
                        <a:pt x="357" y="902"/>
                      </a:cubicBezTo>
                      <a:cubicBezTo>
                        <a:pt x="323" y="891"/>
                        <a:pt x="290" y="877"/>
                        <a:pt x="260" y="861"/>
                      </a:cubicBezTo>
                      <a:cubicBezTo>
                        <a:pt x="232" y="844"/>
                        <a:pt x="178" y="806"/>
                        <a:pt x="178" y="806"/>
                      </a:cubicBezTo>
                      <a:cubicBezTo>
                        <a:pt x="153" y="728"/>
                        <a:pt x="135" y="716"/>
                        <a:pt x="192" y="656"/>
                      </a:cubicBezTo>
                      <a:cubicBezTo>
                        <a:pt x="187" y="638"/>
                        <a:pt x="190" y="616"/>
                        <a:pt x="178" y="601"/>
                      </a:cubicBezTo>
                      <a:cubicBezTo>
                        <a:pt x="165" y="583"/>
                        <a:pt x="140" y="576"/>
                        <a:pt x="123" y="561"/>
                      </a:cubicBezTo>
                      <a:cubicBezTo>
                        <a:pt x="80" y="525"/>
                        <a:pt x="33" y="485"/>
                        <a:pt x="0" y="438"/>
                      </a:cubicBezTo>
                      <a:cubicBezTo>
                        <a:pt x="13" y="340"/>
                        <a:pt x="27" y="275"/>
                        <a:pt x="123" y="232"/>
                      </a:cubicBezTo>
                      <a:cubicBezTo>
                        <a:pt x="150" y="220"/>
                        <a:pt x="178" y="213"/>
                        <a:pt x="207" y="205"/>
                      </a:cubicBezTo>
                      <a:cubicBezTo>
                        <a:pt x="220" y="200"/>
                        <a:pt x="247" y="192"/>
                        <a:pt x="247" y="192"/>
                      </a:cubicBezTo>
                      <a:cubicBezTo>
                        <a:pt x="325" y="207"/>
                        <a:pt x="325" y="185"/>
                        <a:pt x="302" y="232"/>
                      </a:cubicBezTo>
                    </a:path>
                  </a:pathLst>
                </a:custGeom>
                <a:solidFill>
                  <a:srgbClr val="BBE0E3"/>
                </a:solidFill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3206" name="Freeform 42"/>
                <p:cNvSpPr>
                  <a:spLocks/>
                </p:cNvSpPr>
                <p:nvPr/>
              </p:nvSpPr>
              <p:spPr bwMode="auto">
                <a:xfrm>
                  <a:off x="4353" y="2175"/>
                  <a:ext cx="913" cy="510"/>
                </a:xfrm>
                <a:custGeom>
                  <a:avLst/>
                  <a:gdLst>
                    <a:gd name="T0" fmla="*/ 136 w 913"/>
                    <a:gd name="T1" fmla="*/ 94 h 510"/>
                    <a:gd name="T2" fmla="*/ 191 w 913"/>
                    <a:gd name="T3" fmla="*/ 33 h 510"/>
                    <a:gd name="T4" fmla="*/ 228 w 913"/>
                    <a:gd name="T5" fmla="*/ 11 h 510"/>
                    <a:gd name="T6" fmla="*/ 266 w 913"/>
                    <a:gd name="T7" fmla="*/ 0 h 510"/>
                    <a:gd name="T8" fmla="*/ 388 w 913"/>
                    <a:gd name="T9" fmla="*/ 38 h 510"/>
                    <a:gd name="T10" fmla="*/ 401 w 913"/>
                    <a:gd name="T11" fmla="*/ 72 h 510"/>
                    <a:gd name="T12" fmla="*/ 425 w 913"/>
                    <a:gd name="T13" fmla="*/ 66 h 510"/>
                    <a:gd name="T14" fmla="*/ 505 w 913"/>
                    <a:gd name="T15" fmla="*/ 50 h 510"/>
                    <a:gd name="T16" fmla="*/ 580 w 913"/>
                    <a:gd name="T17" fmla="*/ 88 h 510"/>
                    <a:gd name="T18" fmla="*/ 592 w 913"/>
                    <a:gd name="T19" fmla="*/ 127 h 510"/>
                    <a:gd name="T20" fmla="*/ 716 w 913"/>
                    <a:gd name="T21" fmla="*/ 144 h 510"/>
                    <a:gd name="T22" fmla="*/ 764 w 913"/>
                    <a:gd name="T23" fmla="*/ 183 h 510"/>
                    <a:gd name="T24" fmla="*/ 771 w 913"/>
                    <a:gd name="T25" fmla="*/ 232 h 510"/>
                    <a:gd name="T26" fmla="*/ 869 w 913"/>
                    <a:gd name="T27" fmla="*/ 255 h 510"/>
                    <a:gd name="T28" fmla="*/ 900 w 913"/>
                    <a:gd name="T29" fmla="*/ 277 h 510"/>
                    <a:gd name="T30" fmla="*/ 913 w 913"/>
                    <a:gd name="T31" fmla="*/ 310 h 510"/>
                    <a:gd name="T32" fmla="*/ 894 w 913"/>
                    <a:gd name="T33" fmla="*/ 382 h 510"/>
                    <a:gd name="T34" fmla="*/ 691 w 913"/>
                    <a:gd name="T35" fmla="*/ 510 h 510"/>
                    <a:gd name="T36" fmla="*/ 629 w 913"/>
                    <a:gd name="T37" fmla="*/ 498 h 510"/>
                    <a:gd name="T38" fmla="*/ 567 w 913"/>
                    <a:gd name="T39" fmla="*/ 471 h 510"/>
                    <a:gd name="T40" fmla="*/ 511 w 913"/>
                    <a:gd name="T41" fmla="*/ 493 h 510"/>
                    <a:gd name="T42" fmla="*/ 278 w 913"/>
                    <a:gd name="T43" fmla="*/ 448 h 510"/>
                    <a:gd name="T44" fmla="*/ 266 w 913"/>
                    <a:gd name="T45" fmla="*/ 426 h 510"/>
                    <a:gd name="T46" fmla="*/ 253 w 913"/>
                    <a:gd name="T47" fmla="*/ 393 h 510"/>
                    <a:gd name="T48" fmla="*/ 161 w 913"/>
                    <a:gd name="T49" fmla="*/ 365 h 510"/>
                    <a:gd name="T50" fmla="*/ 117 w 913"/>
                    <a:gd name="T51" fmla="*/ 349 h 510"/>
                    <a:gd name="T52" fmla="*/ 80 w 913"/>
                    <a:gd name="T53" fmla="*/ 326 h 510"/>
                    <a:gd name="T54" fmla="*/ 86 w 913"/>
                    <a:gd name="T55" fmla="*/ 266 h 510"/>
                    <a:gd name="T56" fmla="*/ 80 w 913"/>
                    <a:gd name="T57" fmla="*/ 243 h 510"/>
                    <a:gd name="T58" fmla="*/ 55 w 913"/>
                    <a:gd name="T59" fmla="*/ 227 h 510"/>
                    <a:gd name="T60" fmla="*/ 0 w 913"/>
                    <a:gd name="T61" fmla="*/ 177 h 510"/>
                    <a:gd name="T62" fmla="*/ 55 w 913"/>
                    <a:gd name="T63" fmla="*/ 94 h 510"/>
                    <a:gd name="T64" fmla="*/ 93 w 913"/>
                    <a:gd name="T65" fmla="*/ 83 h 510"/>
                    <a:gd name="T66" fmla="*/ 111 w 913"/>
                    <a:gd name="T67" fmla="*/ 78 h 510"/>
                    <a:gd name="T68" fmla="*/ 136 w 913"/>
                    <a:gd name="T69" fmla="*/ 94 h 510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w 913"/>
                    <a:gd name="T106" fmla="*/ 0 h 510"/>
                    <a:gd name="T107" fmla="*/ 913 w 913"/>
                    <a:gd name="T108" fmla="*/ 510 h 510"/>
                  </a:gdLst>
                  <a:ahLst/>
                  <a:cxnLst>
                    <a:cxn ang="T70">
                      <a:pos x="T0" y="T1"/>
                    </a:cxn>
                    <a:cxn ang="T71">
                      <a:pos x="T2" y="T3"/>
                    </a:cxn>
                    <a:cxn ang="T72">
                      <a:pos x="T4" y="T5"/>
                    </a:cxn>
                    <a:cxn ang="T73">
                      <a:pos x="T6" y="T7"/>
                    </a:cxn>
                    <a:cxn ang="T74">
                      <a:pos x="T8" y="T9"/>
                    </a:cxn>
                    <a:cxn ang="T75">
                      <a:pos x="T10" y="T11"/>
                    </a:cxn>
                    <a:cxn ang="T76">
                      <a:pos x="T12" y="T13"/>
                    </a:cxn>
                    <a:cxn ang="T77">
                      <a:pos x="T14" y="T15"/>
                    </a:cxn>
                    <a:cxn ang="T78">
                      <a:pos x="T16" y="T17"/>
                    </a:cxn>
                    <a:cxn ang="T79">
                      <a:pos x="T18" y="T19"/>
                    </a:cxn>
                    <a:cxn ang="T80">
                      <a:pos x="T20" y="T21"/>
                    </a:cxn>
                    <a:cxn ang="T81">
                      <a:pos x="T22" y="T23"/>
                    </a:cxn>
                    <a:cxn ang="T82">
                      <a:pos x="T24" y="T25"/>
                    </a:cxn>
                    <a:cxn ang="T83">
                      <a:pos x="T26" y="T27"/>
                    </a:cxn>
                    <a:cxn ang="T84">
                      <a:pos x="T28" y="T29"/>
                    </a:cxn>
                    <a:cxn ang="T85">
                      <a:pos x="T30" y="T31"/>
                    </a:cxn>
                    <a:cxn ang="T86">
                      <a:pos x="T32" y="T33"/>
                    </a:cxn>
                    <a:cxn ang="T87">
                      <a:pos x="T34" y="T35"/>
                    </a:cxn>
                    <a:cxn ang="T88">
                      <a:pos x="T36" y="T37"/>
                    </a:cxn>
                    <a:cxn ang="T89">
                      <a:pos x="T38" y="T39"/>
                    </a:cxn>
                    <a:cxn ang="T90">
                      <a:pos x="T40" y="T41"/>
                    </a:cxn>
                    <a:cxn ang="T91">
                      <a:pos x="T42" y="T43"/>
                    </a:cxn>
                    <a:cxn ang="T92">
                      <a:pos x="T44" y="T45"/>
                    </a:cxn>
                    <a:cxn ang="T93">
                      <a:pos x="T46" y="T47"/>
                    </a:cxn>
                    <a:cxn ang="T94">
                      <a:pos x="T48" y="T49"/>
                    </a:cxn>
                    <a:cxn ang="T95">
                      <a:pos x="T50" y="T51"/>
                    </a:cxn>
                    <a:cxn ang="T96">
                      <a:pos x="T52" y="T53"/>
                    </a:cxn>
                    <a:cxn ang="T97">
                      <a:pos x="T54" y="T55"/>
                    </a:cxn>
                    <a:cxn ang="T98">
                      <a:pos x="T56" y="T57"/>
                    </a:cxn>
                    <a:cxn ang="T99">
                      <a:pos x="T58" y="T59"/>
                    </a:cxn>
                    <a:cxn ang="T100">
                      <a:pos x="T60" y="T61"/>
                    </a:cxn>
                    <a:cxn ang="T101">
                      <a:pos x="T62" y="T63"/>
                    </a:cxn>
                    <a:cxn ang="T102">
                      <a:pos x="T64" y="T65"/>
                    </a:cxn>
                    <a:cxn ang="T103">
                      <a:pos x="T66" y="T67"/>
                    </a:cxn>
                    <a:cxn ang="T104">
                      <a:pos x="T68" y="T69"/>
                    </a:cxn>
                  </a:cxnLst>
                  <a:rect l="T105" t="T106" r="T107" b="T108"/>
                  <a:pathLst>
                    <a:path w="913" h="510">
                      <a:moveTo>
                        <a:pt x="136" y="94"/>
                      </a:moveTo>
                      <a:cubicBezTo>
                        <a:pt x="157" y="76"/>
                        <a:pt x="167" y="48"/>
                        <a:pt x="191" y="33"/>
                      </a:cubicBezTo>
                      <a:cubicBezTo>
                        <a:pt x="203" y="25"/>
                        <a:pt x="214" y="15"/>
                        <a:pt x="228" y="11"/>
                      </a:cubicBezTo>
                      <a:cubicBezTo>
                        <a:pt x="241" y="8"/>
                        <a:pt x="266" y="0"/>
                        <a:pt x="266" y="0"/>
                      </a:cubicBezTo>
                      <a:cubicBezTo>
                        <a:pt x="342" y="7"/>
                        <a:pt x="331" y="6"/>
                        <a:pt x="388" y="38"/>
                      </a:cubicBezTo>
                      <a:cubicBezTo>
                        <a:pt x="388" y="39"/>
                        <a:pt x="400" y="71"/>
                        <a:pt x="401" y="72"/>
                      </a:cubicBezTo>
                      <a:cubicBezTo>
                        <a:pt x="409" y="74"/>
                        <a:pt x="417" y="68"/>
                        <a:pt x="425" y="66"/>
                      </a:cubicBezTo>
                      <a:cubicBezTo>
                        <a:pt x="486" y="50"/>
                        <a:pt x="439" y="58"/>
                        <a:pt x="505" y="50"/>
                      </a:cubicBezTo>
                      <a:cubicBezTo>
                        <a:pt x="567" y="57"/>
                        <a:pt x="540" y="55"/>
                        <a:pt x="580" y="88"/>
                      </a:cubicBezTo>
                      <a:cubicBezTo>
                        <a:pt x="584" y="101"/>
                        <a:pt x="578" y="122"/>
                        <a:pt x="592" y="127"/>
                      </a:cubicBezTo>
                      <a:cubicBezTo>
                        <a:pt x="610" y="135"/>
                        <a:pt x="686" y="137"/>
                        <a:pt x="716" y="144"/>
                      </a:cubicBezTo>
                      <a:cubicBezTo>
                        <a:pt x="734" y="155"/>
                        <a:pt x="749" y="168"/>
                        <a:pt x="764" y="183"/>
                      </a:cubicBezTo>
                      <a:cubicBezTo>
                        <a:pt x="772" y="203"/>
                        <a:pt x="779" y="212"/>
                        <a:pt x="771" y="232"/>
                      </a:cubicBezTo>
                      <a:cubicBezTo>
                        <a:pt x="803" y="242"/>
                        <a:pt x="837" y="244"/>
                        <a:pt x="869" y="255"/>
                      </a:cubicBezTo>
                      <a:cubicBezTo>
                        <a:pt x="879" y="263"/>
                        <a:pt x="893" y="267"/>
                        <a:pt x="900" y="277"/>
                      </a:cubicBezTo>
                      <a:cubicBezTo>
                        <a:pt x="906" y="287"/>
                        <a:pt x="913" y="310"/>
                        <a:pt x="913" y="310"/>
                      </a:cubicBezTo>
                      <a:cubicBezTo>
                        <a:pt x="907" y="332"/>
                        <a:pt x="906" y="362"/>
                        <a:pt x="894" y="382"/>
                      </a:cubicBezTo>
                      <a:cubicBezTo>
                        <a:pt x="851" y="452"/>
                        <a:pt x="774" y="490"/>
                        <a:pt x="691" y="510"/>
                      </a:cubicBezTo>
                      <a:cubicBezTo>
                        <a:pt x="671" y="506"/>
                        <a:pt x="649" y="504"/>
                        <a:pt x="629" y="498"/>
                      </a:cubicBezTo>
                      <a:cubicBezTo>
                        <a:pt x="606" y="492"/>
                        <a:pt x="590" y="477"/>
                        <a:pt x="567" y="471"/>
                      </a:cubicBezTo>
                      <a:cubicBezTo>
                        <a:pt x="523" y="484"/>
                        <a:pt x="541" y="476"/>
                        <a:pt x="511" y="493"/>
                      </a:cubicBezTo>
                      <a:cubicBezTo>
                        <a:pt x="415" y="490"/>
                        <a:pt x="351" y="498"/>
                        <a:pt x="278" y="448"/>
                      </a:cubicBezTo>
                      <a:cubicBezTo>
                        <a:pt x="274" y="441"/>
                        <a:pt x="269" y="433"/>
                        <a:pt x="266" y="426"/>
                      </a:cubicBezTo>
                      <a:cubicBezTo>
                        <a:pt x="261" y="415"/>
                        <a:pt x="263" y="400"/>
                        <a:pt x="253" y="393"/>
                      </a:cubicBezTo>
                      <a:cubicBezTo>
                        <a:pt x="224" y="376"/>
                        <a:pt x="192" y="375"/>
                        <a:pt x="161" y="365"/>
                      </a:cubicBezTo>
                      <a:cubicBezTo>
                        <a:pt x="145" y="361"/>
                        <a:pt x="131" y="355"/>
                        <a:pt x="117" y="349"/>
                      </a:cubicBezTo>
                      <a:cubicBezTo>
                        <a:pt x="104" y="342"/>
                        <a:pt x="80" y="326"/>
                        <a:pt x="80" y="326"/>
                      </a:cubicBezTo>
                      <a:cubicBezTo>
                        <a:pt x="69" y="295"/>
                        <a:pt x="61" y="290"/>
                        <a:pt x="86" y="266"/>
                      </a:cubicBezTo>
                      <a:cubicBezTo>
                        <a:pt x="84" y="258"/>
                        <a:pt x="86" y="249"/>
                        <a:pt x="80" y="243"/>
                      </a:cubicBezTo>
                      <a:cubicBezTo>
                        <a:pt x="74" y="236"/>
                        <a:pt x="63" y="233"/>
                        <a:pt x="55" y="227"/>
                      </a:cubicBezTo>
                      <a:cubicBezTo>
                        <a:pt x="36" y="213"/>
                        <a:pt x="15" y="196"/>
                        <a:pt x="0" y="177"/>
                      </a:cubicBezTo>
                      <a:cubicBezTo>
                        <a:pt x="6" y="138"/>
                        <a:pt x="12" y="111"/>
                        <a:pt x="55" y="94"/>
                      </a:cubicBezTo>
                      <a:cubicBezTo>
                        <a:pt x="68" y="89"/>
                        <a:pt x="80" y="86"/>
                        <a:pt x="93" y="83"/>
                      </a:cubicBezTo>
                      <a:cubicBezTo>
                        <a:pt x="99" y="81"/>
                        <a:pt x="111" y="78"/>
                        <a:pt x="111" y="78"/>
                      </a:cubicBezTo>
                      <a:cubicBezTo>
                        <a:pt x="146" y="84"/>
                        <a:pt x="146" y="75"/>
                        <a:pt x="136" y="94"/>
                      </a:cubicBezTo>
                    </a:path>
                  </a:pathLst>
                </a:custGeom>
                <a:noFill/>
                <a:ln w="5080" cap="rnd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43035" name="Group 43"/>
              <p:cNvGrpSpPr>
                <a:grpSpLocks/>
              </p:cNvGrpSpPr>
              <p:nvPr/>
            </p:nvGrpSpPr>
            <p:grpSpPr bwMode="auto">
              <a:xfrm>
                <a:off x="3742" y="1366"/>
                <a:ext cx="942" cy="554"/>
                <a:chOff x="3742" y="1366"/>
                <a:chExt cx="942" cy="554"/>
              </a:xfrm>
            </p:grpSpPr>
            <p:sp>
              <p:nvSpPr>
                <p:cNvPr id="43203" name="Freeform 44"/>
                <p:cNvSpPr>
                  <a:spLocks/>
                </p:cNvSpPr>
                <p:nvPr/>
              </p:nvSpPr>
              <p:spPr bwMode="auto">
                <a:xfrm>
                  <a:off x="3742" y="1366"/>
                  <a:ext cx="942" cy="554"/>
                </a:xfrm>
                <a:custGeom>
                  <a:avLst/>
                  <a:gdLst>
                    <a:gd name="T0" fmla="*/ 4 w 2094"/>
                    <a:gd name="T1" fmla="*/ 1 h 1367"/>
                    <a:gd name="T2" fmla="*/ 5 w 2094"/>
                    <a:gd name="T3" fmla="*/ 0 h 1367"/>
                    <a:gd name="T4" fmla="*/ 6 w 2094"/>
                    <a:gd name="T5" fmla="*/ 0 h 1367"/>
                    <a:gd name="T6" fmla="*/ 7 w 2094"/>
                    <a:gd name="T7" fmla="*/ 1 h 1367"/>
                    <a:gd name="T8" fmla="*/ 7 w 2094"/>
                    <a:gd name="T9" fmla="*/ 1 h 1367"/>
                    <a:gd name="T10" fmla="*/ 7 w 2094"/>
                    <a:gd name="T11" fmla="*/ 1 h 1367"/>
                    <a:gd name="T12" fmla="*/ 9 w 2094"/>
                    <a:gd name="T13" fmla="*/ 0 h 1367"/>
                    <a:gd name="T14" fmla="*/ 10 w 2094"/>
                    <a:gd name="T15" fmla="*/ 0 h 1367"/>
                    <a:gd name="T16" fmla="*/ 10 w 2094"/>
                    <a:gd name="T17" fmla="*/ 1 h 1367"/>
                    <a:gd name="T18" fmla="*/ 10 w 2094"/>
                    <a:gd name="T19" fmla="*/ 2 h 1367"/>
                    <a:gd name="T20" fmla="*/ 12 w 2094"/>
                    <a:gd name="T21" fmla="*/ 1 h 1367"/>
                    <a:gd name="T22" fmla="*/ 13 w 2094"/>
                    <a:gd name="T23" fmla="*/ 1 h 1367"/>
                    <a:gd name="T24" fmla="*/ 14 w 2094"/>
                    <a:gd name="T25" fmla="*/ 1 h 1367"/>
                    <a:gd name="T26" fmla="*/ 14 w 2094"/>
                    <a:gd name="T27" fmla="*/ 2 h 1367"/>
                    <a:gd name="T28" fmla="*/ 16 w 2094"/>
                    <a:gd name="T29" fmla="*/ 2 h 1367"/>
                    <a:gd name="T30" fmla="*/ 18 w 2094"/>
                    <a:gd name="T31" fmla="*/ 4 h 1367"/>
                    <a:gd name="T32" fmla="*/ 17 w 2094"/>
                    <a:gd name="T33" fmla="*/ 4 h 1367"/>
                    <a:gd name="T34" fmla="*/ 16 w 2094"/>
                    <a:gd name="T35" fmla="*/ 5 h 1367"/>
                    <a:gd name="T36" fmla="*/ 13 w 2094"/>
                    <a:gd name="T37" fmla="*/ 6 h 1367"/>
                    <a:gd name="T38" fmla="*/ 11 w 2094"/>
                    <a:gd name="T39" fmla="*/ 6 h 1367"/>
                    <a:gd name="T40" fmla="*/ 10 w 2094"/>
                    <a:gd name="T41" fmla="*/ 6 h 1367"/>
                    <a:gd name="T42" fmla="*/ 10 w 2094"/>
                    <a:gd name="T43" fmla="*/ 6 h 1367"/>
                    <a:gd name="T44" fmla="*/ 9 w 2094"/>
                    <a:gd name="T45" fmla="*/ 6 h 1367"/>
                    <a:gd name="T46" fmla="*/ 7 w 2094"/>
                    <a:gd name="T47" fmla="*/ 6 h 1367"/>
                    <a:gd name="T48" fmla="*/ 6 w 2094"/>
                    <a:gd name="T49" fmla="*/ 5 h 1367"/>
                    <a:gd name="T50" fmla="*/ 3 w 2094"/>
                    <a:gd name="T51" fmla="*/ 5 h 1367"/>
                    <a:gd name="T52" fmla="*/ 1 w 2094"/>
                    <a:gd name="T53" fmla="*/ 4 h 1367"/>
                    <a:gd name="T54" fmla="*/ 2 w 2094"/>
                    <a:gd name="T55" fmla="*/ 4 h 1367"/>
                    <a:gd name="T56" fmla="*/ 1 w 2094"/>
                    <a:gd name="T57" fmla="*/ 3 h 1367"/>
                    <a:gd name="T58" fmla="*/ 0 w 2094"/>
                    <a:gd name="T59" fmla="*/ 3 h 1367"/>
                    <a:gd name="T60" fmla="*/ 0 w 2094"/>
                    <a:gd name="T61" fmla="*/ 2 h 1367"/>
                    <a:gd name="T62" fmla="*/ 2 w 2094"/>
                    <a:gd name="T63" fmla="*/ 1 h 1367"/>
                    <a:gd name="T64" fmla="*/ 3 w 2094"/>
                    <a:gd name="T65" fmla="*/ 1 h 1367"/>
                    <a:gd name="T66" fmla="*/ 4 w 2094"/>
                    <a:gd name="T67" fmla="*/ 1 h 1367"/>
                    <a:gd name="T68" fmla="*/ 4 w 2094"/>
                    <a:gd name="T69" fmla="*/ 1 h 1367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w 2094"/>
                    <a:gd name="T106" fmla="*/ 0 h 1367"/>
                    <a:gd name="T107" fmla="*/ 2094 w 2094"/>
                    <a:gd name="T108" fmla="*/ 1367 h 1367"/>
                  </a:gdLst>
                  <a:ahLst/>
                  <a:cxnLst>
                    <a:cxn ang="T70">
                      <a:pos x="T0" y="T1"/>
                    </a:cxn>
                    <a:cxn ang="T71">
                      <a:pos x="T2" y="T3"/>
                    </a:cxn>
                    <a:cxn ang="T72">
                      <a:pos x="T4" y="T5"/>
                    </a:cxn>
                    <a:cxn ang="T73">
                      <a:pos x="T6" y="T7"/>
                    </a:cxn>
                    <a:cxn ang="T74">
                      <a:pos x="T8" y="T9"/>
                    </a:cxn>
                    <a:cxn ang="T75">
                      <a:pos x="T10" y="T11"/>
                    </a:cxn>
                    <a:cxn ang="T76">
                      <a:pos x="T12" y="T13"/>
                    </a:cxn>
                    <a:cxn ang="T77">
                      <a:pos x="T14" y="T15"/>
                    </a:cxn>
                    <a:cxn ang="T78">
                      <a:pos x="T16" y="T17"/>
                    </a:cxn>
                    <a:cxn ang="T79">
                      <a:pos x="T18" y="T19"/>
                    </a:cxn>
                    <a:cxn ang="T80">
                      <a:pos x="T20" y="T21"/>
                    </a:cxn>
                    <a:cxn ang="T81">
                      <a:pos x="T22" y="T23"/>
                    </a:cxn>
                    <a:cxn ang="T82">
                      <a:pos x="T24" y="T25"/>
                    </a:cxn>
                    <a:cxn ang="T83">
                      <a:pos x="T26" y="T27"/>
                    </a:cxn>
                    <a:cxn ang="T84">
                      <a:pos x="T28" y="T29"/>
                    </a:cxn>
                    <a:cxn ang="T85">
                      <a:pos x="T30" y="T31"/>
                    </a:cxn>
                    <a:cxn ang="T86">
                      <a:pos x="T32" y="T33"/>
                    </a:cxn>
                    <a:cxn ang="T87">
                      <a:pos x="T34" y="T35"/>
                    </a:cxn>
                    <a:cxn ang="T88">
                      <a:pos x="T36" y="T37"/>
                    </a:cxn>
                    <a:cxn ang="T89">
                      <a:pos x="T38" y="T39"/>
                    </a:cxn>
                    <a:cxn ang="T90">
                      <a:pos x="T40" y="T41"/>
                    </a:cxn>
                    <a:cxn ang="T91">
                      <a:pos x="T42" y="T43"/>
                    </a:cxn>
                    <a:cxn ang="T92">
                      <a:pos x="T44" y="T45"/>
                    </a:cxn>
                    <a:cxn ang="T93">
                      <a:pos x="T46" y="T47"/>
                    </a:cxn>
                    <a:cxn ang="T94">
                      <a:pos x="T48" y="T49"/>
                    </a:cxn>
                    <a:cxn ang="T95">
                      <a:pos x="T50" y="T51"/>
                    </a:cxn>
                    <a:cxn ang="T96">
                      <a:pos x="T52" y="T53"/>
                    </a:cxn>
                    <a:cxn ang="T97">
                      <a:pos x="T54" y="T55"/>
                    </a:cxn>
                    <a:cxn ang="T98">
                      <a:pos x="T56" y="T57"/>
                    </a:cxn>
                    <a:cxn ang="T99">
                      <a:pos x="T58" y="T59"/>
                    </a:cxn>
                    <a:cxn ang="T100">
                      <a:pos x="T60" y="T61"/>
                    </a:cxn>
                    <a:cxn ang="T101">
                      <a:pos x="T62" y="T63"/>
                    </a:cxn>
                    <a:cxn ang="T102">
                      <a:pos x="T64" y="T65"/>
                    </a:cxn>
                    <a:cxn ang="T103">
                      <a:pos x="T66" y="T67"/>
                    </a:cxn>
                    <a:cxn ang="T104">
                      <a:pos x="T68" y="T69"/>
                    </a:cxn>
                  </a:cxnLst>
                  <a:rect l="T105" t="T106" r="T107" b="T108"/>
                  <a:pathLst>
                    <a:path w="2094" h="1367">
                      <a:moveTo>
                        <a:pt x="440" y="245"/>
                      </a:moveTo>
                      <a:cubicBezTo>
                        <a:pt x="503" y="161"/>
                        <a:pt x="524" y="55"/>
                        <a:pt x="606" y="0"/>
                      </a:cubicBezTo>
                      <a:cubicBezTo>
                        <a:pt x="641" y="5"/>
                        <a:pt x="678" y="3"/>
                        <a:pt x="712" y="13"/>
                      </a:cubicBezTo>
                      <a:cubicBezTo>
                        <a:pt x="759" y="27"/>
                        <a:pt x="783" y="117"/>
                        <a:pt x="820" y="150"/>
                      </a:cubicBezTo>
                      <a:cubicBezTo>
                        <a:pt x="824" y="163"/>
                        <a:pt x="820" y="188"/>
                        <a:pt x="830" y="191"/>
                      </a:cubicBezTo>
                      <a:cubicBezTo>
                        <a:pt x="849" y="198"/>
                        <a:pt x="869" y="183"/>
                        <a:pt x="888" y="176"/>
                      </a:cubicBezTo>
                      <a:cubicBezTo>
                        <a:pt x="965" y="148"/>
                        <a:pt x="1032" y="110"/>
                        <a:pt x="1111" y="95"/>
                      </a:cubicBezTo>
                      <a:cubicBezTo>
                        <a:pt x="1137" y="100"/>
                        <a:pt x="1165" y="97"/>
                        <a:pt x="1190" y="108"/>
                      </a:cubicBezTo>
                      <a:cubicBezTo>
                        <a:pt x="1212" y="120"/>
                        <a:pt x="1248" y="163"/>
                        <a:pt x="1248" y="163"/>
                      </a:cubicBezTo>
                      <a:cubicBezTo>
                        <a:pt x="1261" y="223"/>
                        <a:pt x="1270" y="280"/>
                        <a:pt x="1277" y="341"/>
                      </a:cubicBezTo>
                      <a:cubicBezTo>
                        <a:pt x="1333" y="323"/>
                        <a:pt x="1387" y="303"/>
                        <a:pt x="1443" y="286"/>
                      </a:cubicBezTo>
                      <a:cubicBezTo>
                        <a:pt x="1475" y="276"/>
                        <a:pt x="1540" y="260"/>
                        <a:pt x="1540" y="260"/>
                      </a:cubicBezTo>
                      <a:cubicBezTo>
                        <a:pt x="1583" y="265"/>
                        <a:pt x="1626" y="253"/>
                        <a:pt x="1667" y="273"/>
                      </a:cubicBezTo>
                      <a:cubicBezTo>
                        <a:pt x="1693" y="286"/>
                        <a:pt x="1725" y="355"/>
                        <a:pt x="1725" y="355"/>
                      </a:cubicBezTo>
                      <a:cubicBezTo>
                        <a:pt x="1769" y="544"/>
                        <a:pt x="1735" y="476"/>
                        <a:pt x="1958" y="491"/>
                      </a:cubicBezTo>
                      <a:cubicBezTo>
                        <a:pt x="2049" y="538"/>
                        <a:pt x="2073" y="659"/>
                        <a:pt x="2094" y="779"/>
                      </a:cubicBezTo>
                      <a:cubicBezTo>
                        <a:pt x="2087" y="831"/>
                        <a:pt x="2055" y="990"/>
                        <a:pt x="2036" y="1025"/>
                      </a:cubicBezTo>
                      <a:cubicBezTo>
                        <a:pt x="2010" y="1074"/>
                        <a:pt x="1958" y="1162"/>
                        <a:pt x="1919" y="1190"/>
                      </a:cubicBezTo>
                      <a:cubicBezTo>
                        <a:pt x="1818" y="1267"/>
                        <a:pt x="1700" y="1298"/>
                        <a:pt x="1589" y="1327"/>
                      </a:cubicBezTo>
                      <a:cubicBezTo>
                        <a:pt x="1497" y="1317"/>
                        <a:pt x="1406" y="1310"/>
                        <a:pt x="1316" y="1285"/>
                      </a:cubicBezTo>
                      <a:cubicBezTo>
                        <a:pt x="1300" y="1290"/>
                        <a:pt x="1283" y="1305"/>
                        <a:pt x="1268" y="1298"/>
                      </a:cubicBezTo>
                      <a:cubicBezTo>
                        <a:pt x="1203" y="1268"/>
                        <a:pt x="1317" y="1230"/>
                        <a:pt x="1229" y="1272"/>
                      </a:cubicBezTo>
                      <a:cubicBezTo>
                        <a:pt x="1191" y="1322"/>
                        <a:pt x="1153" y="1350"/>
                        <a:pt x="1102" y="1367"/>
                      </a:cubicBezTo>
                      <a:cubicBezTo>
                        <a:pt x="988" y="1357"/>
                        <a:pt x="905" y="1335"/>
                        <a:pt x="800" y="1298"/>
                      </a:cubicBezTo>
                      <a:cubicBezTo>
                        <a:pt x="769" y="1255"/>
                        <a:pt x="755" y="1220"/>
                        <a:pt x="742" y="1162"/>
                      </a:cubicBezTo>
                      <a:cubicBezTo>
                        <a:pt x="594" y="1170"/>
                        <a:pt x="459" y="1194"/>
                        <a:pt x="313" y="1175"/>
                      </a:cubicBezTo>
                      <a:cubicBezTo>
                        <a:pt x="250" y="1132"/>
                        <a:pt x="190" y="1095"/>
                        <a:pt x="138" y="1025"/>
                      </a:cubicBezTo>
                      <a:cubicBezTo>
                        <a:pt x="116" y="926"/>
                        <a:pt x="155" y="892"/>
                        <a:pt x="216" y="861"/>
                      </a:cubicBezTo>
                      <a:cubicBezTo>
                        <a:pt x="180" y="754"/>
                        <a:pt x="207" y="817"/>
                        <a:pt x="110" y="683"/>
                      </a:cubicBezTo>
                      <a:cubicBezTo>
                        <a:pt x="97" y="664"/>
                        <a:pt x="84" y="648"/>
                        <a:pt x="71" y="629"/>
                      </a:cubicBezTo>
                      <a:cubicBezTo>
                        <a:pt x="61" y="616"/>
                        <a:pt x="41" y="588"/>
                        <a:pt x="41" y="588"/>
                      </a:cubicBezTo>
                      <a:cubicBezTo>
                        <a:pt x="0" y="403"/>
                        <a:pt x="79" y="343"/>
                        <a:pt x="187" y="300"/>
                      </a:cubicBezTo>
                      <a:cubicBezTo>
                        <a:pt x="251" y="243"/>
                        <a:pt x="330" y="238"/>
                        <a:pt x="401" y="205"/>
                      </a:cubicBezTo>
                      <a:cubicBezTo>
                        <a:pt x="406" y="206"/>
                        <a:pt x="460" y="215"/>
                        <a:pt x="460" y="245"/>
                      </a:cubicBezTo>
                      <a:cubicBezTo>
                        <a:pt x="460" y="255"/>
                        <a:pt x="447" y="245"/>
                        <a:pt x="440" y="245"/>
                      </a:cubicBezTo>
                    </a:path>
                  </a:pathLst>
                </a:custGeom>
                <a:solidFill>
                  <a:srgbClr val="FF9966"/>
                </a:solidFill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3204" name="Freeform 45"/>
                <p:cNvSpPr>
                  <a:spLocks/>
                </p:cNvSpPr>
                <p:nvPr/>
              </p:nvSpPr>
              <p:spPr bwMode="auto">
                <a:xfrm>
                  <a:off x="3742" y="1366"/>
                  <a:ext cx="942" cy="554"/>
                </a:xfrm>
                <a:custGeom>
                  <a:avLst/>
                  <a:gdLst>
                    <a:gd name="T0" fmla="*/ 198 w 942"/>
                    <a:gd name="T1" fmla="*/ 99 h 554"/>
                    <a:gd name="T2" fmla="*/ 273 w 942"/>
                    <a:gd name="T3" fmla="*/ 0 h 554"/>
                    <a:gd name="T4" fmla="*/ 320 w 942"/>
                    <a:gd name="T5" fmla="*/ 5 h 554"/>
                    <a:gd name="T6" fmla="*/ 369 w 942"/>
                    <a:gd name="T7" fmla="*/ 61 h 554"/>
                    <a:gd name="T8" fmla="*/ 373 w 942"/>
                    <a:gd name="T9" fmla="*/ 77 h 554"/>
                    <a:gd name="T10" fmla="*/ 400 w 942"/>
                    <a:gd name="T11" fmla="*/ 71 h 554"/>
                    <a:gd name="T12" fmla="*/ 500 w 942"/>
                    <a:gd name="T13" fmla="*/ 39 h 554"/>
                    <a:gd name="T14" fmla="*/ 535 w 942"/>
                    <a:gd name="T15" fmla="*/ 44 h 554"/>
                    <a:gd name="T16" fmla="*/ 562 w 942"/>
                    <a:gd name="T17" fmla="*/ 66 h 554"/>
                    <a:gd name="T18" fmla="*/ 575 w 942"/>
                    <a:gd name="T19" fmla="*/ 138 h 554"/>
                    <a:gd name="T20" fmla="*/ 649 w 942"/>
                    <a:gd name="T21" fmla="*/ 116 h 554"/>
                    <a:gd name="T22" fmla="*/ 693 w 942"/>
                    <a:gd name="T23" fmla="*/ 105 h 554"/>
                    <a:gd name="T24" fmla="*/ 750 w 942"/>
                    <a:gd name="T25" fmla="*/ 111 h 554"/>
                    <a:gd name="T26" fmla="*/ 776 w 942"/>
                    <a:gd name="T27" fmla="*/ 144 h 554"/>
                    <a:gd name="T28" fmla="*/ 881 w 942"/>
                    <a:gd name="T29" fmla="*/ 199 h 554"/>
                    <a:gd name="T30" fmla="*/ 942 w 942"/>
                    <a:gd name="T31" fmla="*/ 316 h 554"/>
                    <a:gd name="T32" fmla="*/ 916 w 942"/>
                    <a:gd name="T33" fmla="*/ 415 h 554"/>
                    <a:gd name="T34" fmla="*/ 863 w 942"/>
                    <a:gd name="T35" fmla="*/ 482 h 554"/>
                    <a:gd name="T36" fmla="*/ 715 w 942"/>
                    <a:gd name="T37" fmla="*/ 538 h 554"/>
                    <a:gd name="T38" fmla="*/ 592 w 942"/>
                    <a:gd name="T39" fmla="*/ 521 h 554"/>
                    <a:gd name="T40" fmla="*/ 571 w 942"/>
                    <a:gd name="T41" fmla="*/ 526 h 554"/>
                    <a:gd name="T42" fmla="*/ 553 w 942"/>
                    <a:gd name="T43" fmla="*/ 515 h 554"/>
                    <a:gd name="T44" fmla="*/ 496 w 942"/>
                    <a:gd name="T45" fmla="*/ 554 h 554"/>
                    <a:gd name="T46" fmla="*/ 360 w 942"/>
                    <a:gd name="T47" fmla="*/ 526 h 554"/>
                    <a:gd name="T48" fmla="*/ 334 w 942"/>
                    <a:gd name="T49" fmla="*/ 471 h 554"/>
                    <a:gd name="T50" fmla="*/ 141 w 942"/>
                    <a:gd name="T51" fmla="*/ 476 h 554"/>
                    <a:gd name="T52" fmla="*/ 62 w 942"/>
                    <a:gd name="T53" fmla="*/ 415 h 554"/>
                    <a:gd name="T54" fmla="*/ 97 w 942"/>
                    <a:gd name="T55" fmla="*/ 349 h 554"/>
                    <a:gd name="T56" fmla="*/ 49 w 942"/>
                    <a:gd name="T57" fmla="*/ 277 h 554"/>
                    <a:gd name="T58" fmla="*/ 32 w 942"/>
                    <a:gd name="T59" fmla="*/ 255 h 554"/>
                    <a:gd name="T60" fmla="*/ 18 w 942"/>
                    <a:gd name="T61" fmla="*/ 238 h 554"/>
                    <a:gd name="T62" fmla="*/ 84 w 942"/>
                    <a:gd name="T63" fmla="*/ 122 h 554"/>
                    <a:gd name="T64" fmla="*/ 180 w 942"/>
                    <a:gd name="T65" fmla="*/ 83 h 554"/>
                    <a:gd name="T66" fmla="*/ 207 w 942"/>
                    <a:gd name="T67" fmla="*/ 99 h 554"/>
                    <a:gd name="T68" fmla="*/ 198 w 942"/>
                    <a:gd name="T69" fmla="*/ 99 h 554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w 942"/>
                    <a:gd name="T106" fmla="*/ 0 h 554"/>
                    <a:gd name="T107" fmla="*/ 942 w 942"/>
                    <a:gd name="T108" fmla="*/ 554 h 554"/>
                  </a:gdLst>
                  <a:ahLst/>
                  <a:cxnLst>
                    <a:cxn ang="T70">
                      <a:pos x="T0" y="T1"/>
                    </a:cxn>
                    <a:cxn ang="T71">
                      <a:pos x="T2" y="T3"/>
                    </a:cxn>
                    <a:cxn ang="T72">
                      <a:pos x="T4" y="T5"/>
                    </a:cxn>
                    <a:cxn ang="T73">
                      <a:pos x="T6" y="T7"/>
                    </a:cxn>
                    <a:cxn ang="T74">
                      <a:pos x="T8" y="T9"/>
                    </a:cxn>
                    <a:cxn ang="T75">
                      <a:pos x="T10" y="T11"/>
                    </a:cxn>
                    <a:cxn ang="T76">
                      <a:pos x="T12" y="T13"/>
                    </a:cxn>
                    <a:cxn ang="T77">
                      <a:pos x="T14" y="T15"/>
                    </a:cxn>
                    <a:cxn ang="T78">
                      <a:pos x="T16" y="T17"/>
                    </a:cxn>
                    <a:cxn ang="T79">
                      <a:pos x="T18" y="T19"/>
                    </a:cxn>
                    <a:cxn ang="T80">
                      <a:pos x="T20" y="T21"/>
                    </a:cxn>
                    <a:cxn ang="T81">
                      <a:pos x="T22" y="T23"/>
                    </a:cxn>
                    <a:cxn ang="T82">
                      <a:pos x="T24" y="T25"/>
                    </a:cxn>
                    <a:cxn ang="T83">
                      <a:pos x="T26" y="T27"/>
                    </a:cxn>
                    <a:cxn ang="T84">
                      <a:pos x="T28" y="T29"/>
                    </a:cxn>
                    <a:cxn ang="T85">
                      <a:pos x="T30" y="T31"/>
                    </a:cxn>
                    <a:cxn ang="T86">
                      <a:pos x="T32" y="T33"/>
                    </a:cxn>
                    <a:cxn ang="T87">
                      <a:pos x="T34" y="T35"/>
                    </a:cxn>
                    <a:cxn ang="T88">
                      <a:pos x="T36" y="T37"/>
                    </a:cxn>
                    <a:cxn ang="T89">
                      <a:pos x="T38" y="T39"/>
                    </a:cxn>
                    <a:cxn ang="T90">
                      <a:pos x="T40" y="T41"/>
                    </a:cxn>
                    <a:cxn ang="T91">
                      <a:pos x="T42" y="T43"/>
                    </a:cxn>
                    <a:cxn ang="T92">
                      <a:pos x="T44" y="T45"/>
                    </a:cxn>
                    <a:cxn ang="T93">
                      <a:pos x="T46" y="T47"/>
                    </a:cxn>
                    <a:cxn ang="T94">
                      <a:pos x="T48" y="T49"/>
                    </a:cxn>
                    <a:cxn ang="T95">
                      <a:pos x="T50" y="T51"/>
                    </a:cxn>
                    <a:cxn ang="T96">
                      <a:pos x="T52" y="T53"/>
                    </a:cxn>
                    <a:cxn ang="T97">
                      <a:pos x="T54" y="T55"/>
                    </a:cxn>
                    <a:cxn ang="T98">
                      <a:pos x="T56" y="T57"/>
                    </a:cxn>
                    <a:cxn ang="T99">
                      <a:pos x="T58" y="T59"/>
                    </a:cxn>
                    <a:cxn ang="T100">
                      <a:pos x="T60" y="T61"/>
                    </a:cxn>
                    <a:cxn ang="T101">
                      <a:pos x="T62" y="T63"/>
                    </a:cxn>
                    <a:cxn ang="T102">
                      <a:pos x="T64" y="T65"/>
                    </a:cxn>
                    <a:cxn ang="T103">
                      <a:pos x="T66" y="T67"/>
                    </a:cxn>
                    <a:cxn ang="T104">
                      <a:pos x="T68" y="T69"/>
                    </a:cxn>
                  </a:cxnLst>
                  <a:rect l="T105" t="T106" r="T107" b="T108"/>
                  <a:pathLst>
                    <a:path w="942" h="554">
                      <a:moveTo>
                        <a:pt x="198" y="99"/>
                      </a:moveTo>
                      <a:cubicBezTo>
                        <a:pt x="226" y="65"/>
                        <a:pt x="236" y="22"/>
                        <a:pt x="273" y="0"/>
                      </a:cubicBezTo>
                      <a:cubicBezTo>
                        <a:pt x="288" y="2"/>
                        <a:pt x="305" y="1"/>
                        <a:pt x="320" y="5"/>
                      </a:cubicBezTo>
                      <a:cubicBezTo>
                        <a:pt x="341" y="11"/>
                        <a:pt x="352" y="47"/>
                        <a:pt x="369" y="61"/>
                      </a:cubicBezTo>
                      <a:cubicBezTo>
                        <a:pt x="371" y="66"/>
                        <a:pt x="369" y="76"/>
                        <a:pt x="373" y="77"/>
                      </a:cubicBezTo>
                      <a:cubicBezTo>
                        <a:pt x="382" y="80"/>
                        <a:pt x="391" y="74"/>
                        <a:pt x="400" y="71"/>
                      </a:cubicBezTo>
                      <a:cubicBezTo>
                        <a:pt x="434" y="60"/>
                        <a:pt x="464" y="45"/>
                        <a:pt x="500" y="39"/>
                      </a:cubicBezTo>
                      <a:cubicBezTo>
                        <a:pt x="512" y="41"/>
                        <a:pt x="524" y="39"/>
                        <a:pt x="535" y="44"/>
                      </a:cubicBezTo>
                      <a:cubicBezTo>
                        <a:pt x="545" y="49"/>
                        <a:pt x="562" y="66"/>
                        <a:pt x="562" y="66"/>
                      </a:cubicBezTo>
                      <a:cubicBezTo>
                        <a:pt x="567" y="90"/>
                        <a:pt x="571" y="114"/>
                        <a:pt x="575" y="138"/>
                      </a:cubicBezTo>
                      <a:cubicBezTo>
                        <a:pt x="600" y="131"/>
                        <a:pt x="624" y="123"/>
                        <a:pt x="649" y="116"/>
                      </a:cubicBezTo>
                      <a:cubicBezTo>
                        <a:pt x="664" y="112"/>
                        <a:pt x="693" y="105"/>
                        <a:pt x="693" y="105"/>
                      </a:cubicBezTo>
                      <a:cubicBezTo>
                        <a:pt x="712" y="107"/>
                        <a:pt x="732" y="103"/>
                        <a:pt x="750" y="111"/>
                      </a:cubicBezTo>
                      <a:cubicBezTo>
                        <a:pt x="762" y="116"/>
                        <a:pt x="776" y="144"/>
                        <a:pt x="776" y="144"/>
                      </a:cubicBezTo>
                      <a:cubicBezTo>
                        <a:pt x="796" y="220"/>
                        <a:pt x="781" y="193"/>
                        <a:pt x="881" y="199"/>
                      </a:cubicBezTo>
                      <a:cubicBezTo>
                        <a:pt x="922" y="218"/>
                        <a:pt x="933" y="267"/>
                        <a:pt x="942" y="316"/>
                      </a:cubicBezTo>
                      <a:cubicBezTo>
                        <a:pt x="939" y="337"/>
                        <a:pt x="925" y="401"/>
                        <a:pt x="916" y="415"/>
                      </a:cubicBezTo>
                      <a:cubicBezTo>
                        <a:pt x="904" y="435"/>
                        <a:pt x="881" y="471"/>
                        <a:pt x="863" y="482"/>
                      </a:cubicBezTo>
                      <a:cubicBezTo>
                        <a:pt x="818" y="513"/>
                        <a:pt x="765" y="526"/>
                        <a:pt x="715" y="538"/>
                      </a:cubicBezTo>
                      <a:cubicBezTo>
                        <a:pt x="674" y="534"/>
                        <a:pt x="633" y="531"/>
                        <a:pt x="592" y="521"/>
                      </a:cubicBezTo>
                      <a:cubicBezTo>
                        <a:pt x="585" y="523"/>
                        <a:pt x="577" y="529"/>
                        <a:pt x="571" y="526"/>
                      </a:cubicBezTo>
                      <a:cubicBezTo>
                        <a:pt x="541" y="514"/>
                        <a:pt x="593" y="498"/>
                        <a:pt x="553" y="515"/>
                      </a:cubicBezTo>
                      <a:cubicBezTo>
                        <a:pt x="536" y="536"/>
                        <a:pt x="519" y="547"/>
                        <a:pt x="496" y="554"/>
                      </a:cubicBezTo>
                      <a:cubicBezTo>
                        <a:pt x="445" y="550"/>
                        <a:pt x="407" y="541"/>
                        <a:pt x="360" y="526"/>
                      </a:cubicBezTo>
                      <a:cubicBezTo>
                        <a:pt x="346" y="508"/>
                        <a:pt x="340" y="494"/>
                        <a:pt x="334" y="471"/>
                      </a:cubicBezTo>
                      <a:cubicBezTo>
                        <a:pt x="267" y="474"/>
                        <a:pt x="206" y="484"/>
                        <a:pt x="141" y="476"/>
                      </a:cubicBezTo>
                      <a:cubicBezTo>
                        <a:pt x="112" y="459"/>
                        <a:pt x="85" y="444"/>
                        <a:pt x="62" y="415"/>
                      </a:cubicBezTo>
                      <a:cubicBezTo>
                        <a:pt x="52" y="375"/>
                        <a:pt x="70" y="361"/>
                        <a:pt x="97" y="349"/>
                      </a:cubicBezTo>
                      <a:cubicBezTo>
                        <a:pt x="81" y="305"/>
                        <a:pt x="93" y="331"/>
                        <a:pt x="49" y="277"/>
                      </a:cubicBezTo>
                      <a:cubicBezTo>
                        <a:pt x="44" y="269"/>
                        <a:pt x="38" y="263"/>
                        <a:pt x="32" y="255"/>
                      </a:cubicBezTo>
                      <a:cubicBezTo>
                        <a:pt x="27" y="250"/>
                        <a:pt x="18" y="238"/>
                        <a:pt x="18" y="238"/>
                      </a:cubicBezTo>
                      <a:cubicBezTo>
                        <a:pt x="0" y="163"/>
                        <a:pt x="35" y="139"/>
                        <a:pt x="84" y="122"/>
                      </a:cubicBezTo>
                      <a:cubicBezTo>
                        <a:pt x="113" y="99"/>
                        <a:pt x="148" y="97"/>
                        <a:pt x="180" y="83"/>
                      </a:cubicBezTo>
                      <a:cubicBezTo>
                        <a:pt x="183" y="84"/>
                        <a:pt x="207" y="87"/>
                        <a:pt x="207" y="99"/>
                      </a:cubicBezTo>
                      <a:cubicBezTo>
                        <a:pt x="207" y="103"/>
                        <a:pt x="201" y="99"/>
                        <a:pt x="198" y="99"/>
                      </a:cubicBezTo>
                    </a:path>
                  </a:pathLst>
                </a:custGeom>
                <a:noFill/>
                <a:ln w="5080" cap="rnd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43036" name="Rectangle 46"/>
              <p:cNvSpPr>
                <a:spLocks noChangeArrowheads="1"/>
              </p:cNvSpPr>
              <p:nvPr/>
            </p:nvSpPr>
            <p:spPr bwMode="auto">
              <a:xfrm>
                <a:off x="3923" y="1633"/>
                <a:ext cx="656" cy="9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eaLnBrk="0" hangingPunct="0"/>
                <a:r>
                  <a:rPr lang="en-US" altLang="ja-JP" sz="1000">
                    <a:solidFill>
                      <a:srgbClr val="000000"/>
                    </a:solidFill>
                    <a:latin typeface="Arial Black" pitchFamily="34" charset="0"/>
                    <a:ea typeface="ＭＳ 明朝"/>
                    <a:cs typeface="ＭＳ 明朝"/>
                  </a:rPr>
                  <a:t>Home network</a:t>
                </a:r>
                <a:endParaRPr lang="en-US" sz="1000" b="1">
                  <a:solidFill>
                    <a:schemeClr val="hlink"/>
                  </a:solidFill>
                </a:endParaRPr>
              </a:p>
            </p:txBody>
          </p:sp>
          <p:sp>
            <p:nvSpPr>
              <p:cNvPr id="43037" name="Rectangle 47"/>
              <p:cNvSpPr>
                <a:spLocks noChangeArrowheads="1"/>
              </p:cNvSpPr>
              <p:nvPr/>
            </p:nvSpPr>
            <p:spPr bwMode="auto">
              <a:xfrm>
                <a:off x="4623" y="2396"/>
                <a:ext cx="446" cy="9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eaLnBrk="0" hangingPunct="0"/>
                <a:r>
                  <a:rPr lang="en-US" altLang="ja-JP" sz="1000">
                    <a:solidFill>
                      <a:srgbClr val="000000"/>
                    </a:solidFill>
                    <a:latin typeface="Arial Black" pitchFamily="34" charset="0"/>
                    <a:ea typeface="ＭＳ 明朝"/>
                    <a:cs typeface="ＭＳ 明朝"/>
                  </a:rPr>
                  <a:t>Corporate</a:t>
                </a:r>
                <a:endParaRPr lang="en-US" sz="1000" b="1">
                  <a:solidFill>
                    <a:schemeClr val="hlink"/>
                  </a:solidFill>
                </a:endParaRPr>
              </a:p>
            </p:txBody>
          </p:sp>
          <p:sp>
            <p:nvSpPr>
              <p:cNvPr id="43038" name="Rectangle 48"/>
              <p:cNvSpPr>
                <a:spLocks noChangeArrowheads="1"/>
              </p:cNvSpPr>
              <p:nvPr/>
            </p:nvSpPr>
            <p:spPr bwMode="auto">
              <a:xfrm>
                <a:off x="4666" y="2508"/>
                <a:ext cx="369" cy="9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eaLnBrk="0" hangingPunct="0"/>
                <a:r>
                  <a:rPr lang="en-US" altLang="ja-JP" sz="1000">
                    <a:solidFill>
                      <a:srgbClr val="000000"/>
                    </a:solidFill>
                    <a:latin typeface="Arial Black" pitchFamily="34" charset="0"/>
                    <a:ea typeface="ＭＳ 明朝"/>
                    <a:cs typeface="ＭＳ 明朝"/>
                  </a:rPr>
                  <a:t>network</a:t>
                </a:r>
                <a:endParaRPr lang="en-US" sz="1000" b="1">
                  <a:solidFill>
                    <a:schemeClr val="hlink"/>
                  </a:solidFill>
                </a:endParaRPr>
              </a:p>
            </p:txBody>
          </p:sp>
          <p:sp>
            <p:nvSpPr>
              <p:cNvPr id="43039" name="Rectangle 49"/>
              <p:cNvSpPr>
                <a:spLocks noChangeArrowheads="1"/>
              </p:cNvSpPr>
              <p:nvPr/>
            </p:nvSpPr>
            <p:spPr bwMode="auto">
              <a:xfrm>
                <a:off x="2499" y="2338"/>
                <a:ext cx="1390" cy="11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eaLnBrk="0" hangingPunct="0"/>
                <a:r>
                  <a:rPr lang="en-US" altLang="ja-JP" sz="1200">
                    <a:solidFill>
                      <a:srgbClr val="000000"/>
                    </a:solidFill>
                    <a:latin typeface="Arial Black" pitchFamily="34" charset="0"/>
                    <a:ea typeface="ＭＳ 明朝"/>
                    <a:cs typeface="ＭＳ 明朝"/>
                  </a:rPr>
                  <a:t>Interconnecting structure</a:t>
                </a:r>
                <a:endParaRPr lang="en-US" sz="1200" b="1">
                  <a:solidFill>
                    <a:schemeClr val="hlink"/>
                  </a:solidFill>
                </a:endParaRPr>
              </a:p>
            </p:txBody>
          </p:sp>
          <p:sp>
            <p:nvSpPr>
              <p:cNvPr id="43040" name="Rectangle 50"/>
              <p:cNvSpPr>
                <a:spLocks noChangeArrowheads="1"/>
              </p:cNvSpPr>
              <p:nvPr/>
            </p:nvSpPr>
            <p:spPr bwMode="auto">
              <a:xfrm>
                <a:off x="4479" y="3104"/>
                <a:ext cx="655" cy="9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eaLnBrk="0" hangingPunct="0"/>
                <a:r>
                  <a:rPr lang="en-US" altLang="ja-JP" sz="1000">
                    <a:solidFill>
                      <a:srgbClr val="000000"/>
                    </a:solidFill>
                    <a:latin typeface="Arial Black" pitchFamily="34" charset="0"/>
                    <a:ea typeface="ＭＳ 明朝"/>
                    <a:cs typeface="ＭＳ 明朝"/>
                  </a:rPr>
                  <a:t>Vehicular area</a:t>
                </a:r>
                <a:endParaRPr lang="en-US" sz="1000" b="1">
                  <a:solidFill>
                    <a:schemeClr val="hlink"/>
                  </a:solidFill>
                </a:endParaRPr>
              </a:p>
            </p:txBody>
          </p:sp>
          <p:sp>
            <p:nvSpPr>
              <p:cNvPr id="43041" name="Rectangle 51"/>
              <p:cNvSpPr>
                <a:spLocks noChangeArrowheads="1"/>
              </p:cNvSpPr>
              <p:nvPr/>
            </p:nvSpPr>
            <p:spPr bwMode="auto">
              <a:xfrm>
                <a:off x="4639" y="3215"/>
                <a:ext cx="369" cy="9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eaLnBrk="0" hangingPunct="0"/>
                <a:r>
                  <a:rPr lang="en-US" altLang="ja-JP" sz="1000">
                    <a:solidFill>
                      <a:srgbClr val="000000"/>
                    </a:solidFill>
                    <a:latin typeface="Arial Black" pitchFamily="34" charset="0"/>
                    <a:ea typeface="ＭＳ 明朝"/>
                    <a:cs typeface="ＭＳ 明朝"/>
                  </a:rPr>
                  <a:t>network</a:t>
                </a:r>
                <a:endParaRPr lang="en-US" sz="1000" b="1">
                  <a:solidFill>
                    <a:schemeClr val="hlink"/>
                  </a:solidFill>
                </a:endParaRPr>
              </a:p>
            </p:txBody>
          </p:sp>
          <p:grpSp>
            <p:nvGrpSpPr>
              <p:cNvPr id="43042" name="Group 52"/>
              <p:cNvGrpSpPr>
                <a:grpSpLocks/>
              </p:cNvGrpSpPr>
              <p:nvPr/>
            </p:nvGrpSpPr>
            <p:grpSpPr bwMode="auto">
              <a:xfrm>
                <a:off x="2527" y="3302"/>
                <a:ext cx="36" cy="33"/>
                <a:chOff x="2527" y="3302"/>
                <a:chExt cx="36" cy="33"/>
              </a:xfrm>
            </p:grpSpPr>
            <p:sp>
              <p:nvSpPr>
                <p:cNvPr id="43201" name="Oval 53"/>
                <p:cNvSpPr>
                  <a:spLocks noChangeArrowheads="1"/>
                </p:cNvSpPr>
                <p:nvPr/>
              </p:nvSpPr>
              <p:spPr bwMode="auto">
                <a:xfrm>
                  <a:off x="2527" y="3302"/>
                  <a:ext cx="36" cy="33"/>
                </a:xfrm>
                <a:prstGeom prst="ellipse">
                  <a:avLst/>
                </a:prstGeom>
                <a:solidFill>
                  <a:srgbClr val="FF0000"/>
                </a:solidFill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0" hangingPunct="0"/>
                  <a:endParaRPr lang="nl-NL"/>
                </a:p>
              </p:txBody>
            </p:sp>
            <p:sp>
              <p:nvSpPr>
                <p:cNvPr id="43202" name="Oval 54"/>
                <p:cNvSpPr>
                  <a:spLocks noChangeArrowheads="1"/>
                </p:cNvSpPr>
                <p:nvPr/>
              </p:nvSpPr>
              <p:spPr bwMode="auto">
                <a:xfrm>
                  <a:off x="2527" y="3302"/>
                  <a:ext cx="36" cy="33"/>
                </a:xfrm>
                <a:prstGeom prst="ellipse">
                  <a:avLst/>
                </a:prstGeom>
                <a:noFill/>
                <a:ln w="5080" cap="rnd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0" hangingPunct="0"/>
                  <a:endParaRPr lang="nl-NL"/>
                </a:p>
              </p:txBody>
            </p:sp>
          </p:grpSp>
          <p:grpSp>
            <p:nvGrpSpPr>
              <p:cNvPr id="43043" name="Group 55"/>
              <p:cNvGrpSpPr>
                <a:grpSpLocks/>
              </p:cNvGrpSpPr>
              <p:nvPr/>
            </p:nvGrpSpPr>
            <p:grpSpPr bwMode="auto">
              <a:xfrm>
                <a:off x="2707" y="3271"/>
                <a:ext cx="36" cy="31"/>
                <a:chOff x="2707" y="3271"/>
                <a:chExt cx="36" cy="31"/>
              </a:xfrm>
            </p:grpSpPr>
            <p:sp>
              <p:nvSpPr>
                <p:cNvPr id="43199" name="Oval 56"/>
                <p:cNvSpPr>
                  <a:spLocks noChangeArrowheads="1"/>
                </p:cNvSpPr>
                <p:nvPr/>
              </p:nvSpPr>
              <p:spPr bwMode="auto">
                <a:xfrm>
                  <a:off x="2707" y="3271"/>
                  <a:ext cx="36" cy="31"/>
                </a:xfrm>
                <a:prstGeom prst="ellipse">
                  <a:avLst/>
                </a:prstGeom>
                <a:solidFill>
                  <a:srgbClr val="FF0000"/>
                </a:solidFill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0" hangingPunct="0"/>
                  <a:endParaRPr lang="nl-NL"/>
                </a:p>
              </p:txBody>
            </p:sp>
            <p:sp>
              <p:nvSpPr>
                <p:cNvPr id="43200" name="Oval 57"/>
                <p:cNvSpPr>
                  <a:spLocks noChangeArrowheads="1"/>
                </p:cNvSpPr>
                <p:nvPr/>
              </p:nvSpPr>
              <p:spPr bwMode="auto">
                <a:xfrm>
                  <a:off x="2707" y="3271"/>
                  <a:ext cx="36" cy="31"/>
                </a:xfrm>
                <a:prstGeom prst="ellipse">
                  <a:avLst/>
                </a:prstGeom>
                <a:noFill/>
                <a:ln w="5080" cap="rnd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0" hangingPunct="0"/>
                  <a:endParaRPr lang="nl-NL"/>
                </a:p>
              </p:txBody>
            </p:sp>
          </p:grpSp>
          <p:grpSp>
            <p:nvGrpSpPr>
              <p:cNvPr id="43044" name="Group 58"/>
              <p:cNvGrpSpPr>
                <a:grpSpLocks/>
              </p:cNvGrpSpPr>
              <p:nvPr/>
            </p:nvGrpSpPr>
            <p:grpSpPr bwMode="auto">
              <a:xfrm>
                <a:off x="2419" y="3173"/>
                <a:ext cx="36" cy="33"/>
                <a:chOff x="2419" y="3173"/>
                <a:chExt cx="36" cy="33"/>
              </a:xfrm>
            </p:grpSpPr>
            <p:sp>
              <p:nvSpPr>
                <p:cNvPr id="43197" name="Oval 59"/>
                <p:cNvSpPr>
                  <a:spLocks noChangeArrowheads="1"/>
                </p:cNvSpPr>
                <p:nvPr/>
              </p:nvSpPr>
              <p:spPr bwMode="auto">
                <a:xfrm>
                  <a:off x="2419" y="3173"/>
                  <a:ext cx="36" cy="33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0" hangingPunct="0"/>
                  <a:endParaRPr lang="nl-NL"/>
                </a:p>
              </p:txBody>
            </p:sp>
            <p:sp>
              <p:nvSpPr>
                <p:cNvPr id="43198" name="Oval 60"/>
                <p:cNvSpPr>
                  <a:spLocks noChangeArrowheads="1"/>
                </p:cNvSpPr>
                <p:nvPr/>
              </p:nvSpPr>
              <p:spPr bwMode="auto">
                <a:xfrm>
                  <a:off x="2419" y="3173"/>
                  <a:ext cx="36" cy="33"/>
                </a:xfrm>
                <a:prstGeom prst="ellipse">
                  <a:avLst/>
                </a:prstGeom>
                <a:noFill/>
                <a:ln w="5080" cap="rnd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0" hangingPunct="0"/>
                  <a:endParaRPr lang="nl-NL"/>
                </a:p>
              </p:txBody>
            </p:sp>
          </p:grpSp>
          <p:grpSp>
            <p:nvGrpSpPr>
              <p:cNvPr id="43045" name="Group 61"/>
              <p:cNvGrpSpPr>
                <a:grpSpLocks/>
              </p:cNvGrpSpPr>
              <p:nvPr/>
            </p:nvGrpSpPr>
            <p:grpSpPr bwMode="auto">
              <a:xfrm>
                <a:off x="2635" y="3086"/>
                <a:ext cx="37" cy="33"/>
                <a:chOff x="2635" y="3086"/>
                <a:chExt cx="37" cy="33"/>
              </a:xfrm>
            </p:grpSpPr>
            <p:sp>
              <p:nvSpPr>
                <p:cNvPr id="43195" name="Oval 62"/>
                <p:cNvSpPr>
                  <a:spLocks noChangeArrowheads="1"/>
                </p:cNvSpPr>
                <p:nvPr/>
              </p:nvSpPr>
              <p:spPr bwMode="auto">
                <a:xfrm>
                  <a:off x="2635" y="3086"/>
                  <a:ext cx="37" cy="33"/>
                </a:xfrm>
                <a:prstGeom prst="ellipse">
                  <a:avLst/>
                </a:prstGeom>
                <a:solidFill>
                  <a:srgbClr val="FF0000"/>
                </a:solidFill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0" hangingPunct="0"/>
                  <a:endParaRPr lang="nl-NL"/>
                </a:p>
              </p:txBody>
            </p:sp>
            <p:sp>
              <p:nvSpPr>
                <p:cNvPr id="43196" name="Oval 63"/>
                <p:cNvSpPr>
                  <a:spLocks noChangeArrowheads="1"/>
                </p:cNvSpPr>
                <p:nvPr/>
              </p:nvSpPr>
              <p:spPr bwMode="auto">
                <a:xfrm>
                  <a:off x="2635" y="3086"/>
                  <a:ext cx="37" cy="33"/>
                </a:xfrm>
                <a:prstGeom prst="ellipse">
                  <a:avLst/>
                </a:prstGeom>
                <a:noFill/>
                <a:ln w="5080" cap="rnd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0" hangingPunct="0"/>
                  <a:endParaRPr lang="nl-NL"/>
                </a:p>
              </p:txBody>
            </p:sp>
          </p:grpSp>
          <p:grpSp>
            <p:nvGrpSpPr>
              <p:cNvPr id="43046" name="Group 64"/>
              <p:cNvGrpSpPr>
                <a:grpSpLocks/>
              </p:cNvGrpSpPr>
              <p:nvPr/>
            </p:nvGrpSpPr>
            <p:grpSpPr bwMode="auto">
              <a:xfrm>
                <a:off x="2488" y="3142"/>
                <a:ext cx="147" cy="31"/>
                <a:chOff x="2488" y="3142"/>
                <a:chExt cx="147" cy="31"/>
              </a:xfrm>
            </p:grpSpPr>
            <p:sp>
              <p:nvSpPr>
                <p:cNvPr id="43192" name="Line 65"/>
                <p:cNvSpPr>
                  <a:spLocks noChangeShapeType="1"/>
                </p:cNvSpPr>
                <p:nvPr/>
              </p:nvSpPr>
              <p:spPr bwMode="auto">
                <a:xfrm flipV="1">
                  <a:off x="2488" y="3142"/>
                  <a:ext cx="89" cy="31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3193" name="Line 66"/>
                <p:cNvSpPr>
                  <a:spLocks noChangeShapeType="1"/>
                </p:cNvSpPr>
                <p:nvPr/>
              </p:nvSpPr>
              <p:spPr bwMode="auto">
                <a:xfrm flipH="1">
                  <a:off x="2547" y="3142"/>
                  <a:ext cx="30" cy="31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3194" name="Line 67"/>
                <p:cNvSpPr>
                  <a:spLocks noChangeShapeType="1"/>
                </p:cNvSpPr>
                <p:nvPr/>
              </p:nvSpPr>
              <p:spPr bwMode="auto">
                <a:xfrm flipV="1">
                  <a:off x="2547" y="3142"/>
                  <a:ext cx="88" cy="31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43047" name="Group 68"/>
              <p:cNvGrpSpPr>
                <a:grpSpLocks/>
              </p:cNvGrpSpPr>
              <p:nvPr/>
            </p:nvGrpSpPr>
            <p:grpSpPr bwMode="auto">
              <a:xfrm>
                <a:off x="2577" y="3316"/>
                <a:ext cx="147" cy="31"/>
                <a:chOff x="2577" y="3316"/>
                <a:chExt cx="147" cy="31"/>
              </a:xfrm>
            </p:grpSpPr>
            <p:sp>
              <p:nvSpPr>
                <p:cNvPr id="43189" name="Line 69"/>
                <p:cNvSpPr>
                  <a:spLocks noChangeShapeType="1"/>
                </p:cNvSpPr>
                <p:nvPr/>
              </p:nvSpPr>
              <p:spPr bwMode="auto">
                <a:xfrm flipV="1">
                  <a:off x="2577" y="3316"/>
                  <a:ext cx="88" cy="31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3190" name="Line 70"/>
                <p:cNvSpPr>
                  <a:spLocks noChangeShapeType="1"/>
                </p:cNvSpPr>
                <p:nvPr/>
              </p:nvSpPr>
              <p:spPr bwMode="auto">
                <a:xfrm flipH="1">
                  <a:off x="2635" y="3316"/>
                  <a:ext cx="30" cy="31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3191" name="Line 71"/>
                <p:cNvSpPr>
                  <a:spLocks noChangeShapeType="1"/>
                </p:cNvSpPr>
                <p:nvPr/>
              </p:nvSpPr>
              <p:spPr bwMode="auto">
                <a:xfrm flipV="1">
                  <a:off x="2635" y="3316"/>
                  <a:ext cx="89" cy="31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43048" name="Group 72"/>
              <p:cNvGrpSpPr>
                <a:grpSpLocks/>
              </p:cNvGrpSpPr>
              <p:nvPr/>
            </p:nvGrpSpPr>
            <p:grpSpPr bwMode="auto">
              <a:xfrm>
                <a:off x="2384" y="2951"/>
                <a:ext cx="35" cy="33"/>
                <a:chOff x="2384" y="2951"/>
                <a:chExt cx="35" cy="33"/>
              </a:xfrm>
            </p:grpSpPr>
            <p:sp>
              <p:nvSpPr>
                <p:cNvPr id="43187" name="Oval 73"/>
                <p:cNvSpPr>
                  <a:spLocks noChangeArrowheads="1"/>
                </p:cNvSpPr>
                <p:nvPr/>
              </p:nvSpPr>
              <p:spPr bwMode="auto">
                <a:xfrm>
                  <a:off x="2384" y="2951"/>
                  <a:ext cx="35" cy="33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0" hangingPunct="0"/>
                  <a:endParaRPr lang="nl-NL"/>
                </a:p>
              </p:txBody>
            </p:sp>
            <p:sp>
              <p:nvSpPr>
                <p:cNvPr id="43188" name="Oval 74"/>
                <p:cNvSpPr>
                  <a:spLocks noChangeArrowheads="1"/>
                </p:cNvSpPr>
                <p:nvPr/>
              </p:nvSpPr>
              <p:spPr bwMode="auto">
                <a:xfrm>
                  <a:off x="2384" y="2951"/>
                  <a:ext cx="35" cy="33"/>
                </a:xfrm>
                <a:prstGeom prst="ellipse">
                  <a:avLst/>
                </a:prstGeom>
                <a:noFill/>
                <a:ln w="5080" cap="rnd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0" hangingPunct="0"/>
                  <a:endParaRPr lang="nl-NL"/>
                </a:p>
              </p:txBody>
            </p:sp>
          </p:grpSp>
          <p:grpSp>
            <p:nvGrpSpPr>
              <p:cNvPr id="43049" name="Group 75"/>
              <p:cNvGrpSpPr>
                <a:grpSpLocks/>
              </p:cNvGrpSpPr>
              <p:nvPr/>
            </p:nvGrpSpPr>
            <p:grpSpPr bwMode="auto">
              <a:xfrm>
                <a:off x="2675" y="3123"/>
                <a:ext cx="62" cy="123"/>
                <a:chOff x="2675" y="3123"/>
                <a:chExt cx="62" cy="123"/>
              </a:xfrm>
            </p:grpSpPr>
            <p:sp>
              <p:nvSpPr>
                <p:cNvPr id="43184" name="Line 76"/>
                <p:cNvSpPr>
                  <a:spLocks noChangeShapeType="1"/>
                </p:cNvSpPr>
                <p:nvPr/>
              </p:nvSpPr>
              <p:spPr bwMode="auto">
                <a:xfrm>
                  <a:off x="2675" y="3123"/>
                  <a:ext cx="51" cy="71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3185" name="Line 77"/>
                <p:cNvSpPr>
                  <a:spLocks noChangeShapeType="1"/>
                </p:cNvSpPr>
                <p:nvPr/>
              </p:nvSpPr>
              <p:spPr bwMode="auto">
                <a:xfrm flipH="1" flipV="1">
                  <a:off x="2687" y="3175"/>
                  <a:ext cx="40" cy="19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3186" name="Line 78"/>
                <p:cNvSpPr>
                  <a:spLocks noChangeShapeType="1"/>
                </p:cNvSpPr>
                <p:nvPr/>
              </p:nvSpPr>
              <p:spPr bwMode="auto">
                <a:xfrm>
                  <a:off x="2686" y="3174"/>
                  <a:ext cx="51" cy="72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43050" name="Group 79"/>
              <p:cNvGrpSpPr>
                <a:grpSpLocks/>
              </p:cNvGrpSpPr>
              <p:nvPr/>
            </p:nvGrpSpPr>
            <p:grpSpPr bwMode="auto">
              <a:xfrm>
                <a:off x="2441" y="3218"/>
                <a:ext cx="62" cy="125"/>
                <a:chOff x="2441" y="3218"/>
                <a:chExt cx="62" cy="125"/>
              </a:xfrm>
            </p:grpSpPr>
            <p:sp>
              <p:nvSpPr>
                <p:cNvPr id="43181" name="Line 80"/>
                <p:cNvSpPr>
                  <a:spLocks noChangeShapeType="1"/>
                </p:cNvSpPr>
                <p:nvPr/>
              </p:nvSpPr>
              <p:spPr bwMode="auto">
                <a:xfrm>
                  <a:off x="2441" y="3218"/>
                  <a:ext cx="50" cy="73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3182" name="Line 81"/>
                <p:cNvSpPr>
                  <a:spLocks noChangeShapeType="1"/>
                </p:cNvSpPr>
                <p:nvPr/>
              </p:nvSpPr>
              <p:spPr bwMode="auto">
                <a:xfrm flipH="1" flipV="1">
                  <a:off x="2453" y="3270"/>
                  <a:ext cx="39" cy="21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3183" name="Line 82"/>
                <p:cNvSpPr>
                  <a:spLocks noChangeShapeType="1"/>
                </p:cNvSpPr>
                <p:nvPr/>
              </p:nvSpPr>
              <p:spPr bwMode="auto">
                <a:xfrm>
                  <a:off x="2452" y="3270"/>
                  <a:ext cx="51" cy="73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43051" name="Group 83"/>
              <p:cNvGrpSpPr>
                <a:grpSpLocks/>
              </p:cNvGrpSpPr>
              <p:nvPr/>
            </p:nvGrpSpPr>
            <p:grpSpPr bwMode="auto">
              <a:xfrm>
                <a:off x="2446" y="2976"/>
                <a:ext cx="161" cy="120"/>
                <a:chOff x="2446" y="2976"/>
                <a:chExt cx="161" cy="120"/>
              </a:xfrm>
            </p:grpSpPr>
            <p:sp>
              <p:nvSpPr>
                <p:cNvPr id="43178" name="Line 84"/>
                <p:cNvSpPr>
                  <a:spLocks noChangeShapeType="1"/>
                </p:cNvSpPr>
                <p:nvPr/>
              </p:nvSpPr>
              <p:spPr bwMode="auto">
                <a:xfrm>
                  <a:off x="2446" y="2976"/>
                  <a:ext cx="111" cy="61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3179" name="Line 85"/>
                <p:cNvSpPr>
                  <a:spLocks noChangeShapeType="1"/>
                </p:cNvSpPr>
                <p:nvPr/>
              </p:nvSpPr>
              <p:spPr bwMode="auto">
                <a:xfrm flipH="1" flipV="1">
                  <a:off x="2495" y="3034"/>
                  <a:ext cx="63" cy="4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3180" name="Line 86"/>
                <p:cNvSpPr>
                  <a:spLocks noChangeShapeType="1"/>
                </p:cNvSpPr>
                <p:nvPr/>
              </p:nvSpPr>
              <p:spPr bwMode="auto">
                <a:xfrm>
                  <a:off x="2494" y="3034"/>
                  <a:ext cx="113" cy="62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43052" name="Group 87"/>
              <p:cNvGrpSpPr>
                <a:grpSpLocks/>
              </p:cNvGrpSpPr>
              <p:nvPr/>
            </p:nvGrpSpPr>
            <p:grpSpPr bwMode="auto">
              <a:xfrm>
                <a:off x="2839" y="3087"/>
                <a:ext cx="720" cy="79"/>
                <a:chOff x="2839" y="3087"/>
                <a:chExt cx="720" cy="79"/>
              </a:xfrm>
            </p:grpSpPr>
            <p:sp>
              <p:nvSpPr>
                <p:cNvPr id="43175" name="Line 88"/>
                <p:cNvSpPr>
                  <a:spLocks noChangeShapeType="1"/>
                </p:cNvSpPr>
                <p:nvPr/>
              </p:nvSpPr>
              <p:spPr bwMode="auto">
                <a:xfrm>
                  <a:off x="2839" y="3087"/>
                  <a:ext cx="403" cy="1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3176" name="Line 89"/>
                <p:cNvSpPr>
                  <a:spLocks noChangeShapeType="1"/>
                </p:cNvSpPr>
                <p:nvPr/>
              </p:nvSpPr>
              <p:spPr bwMode="auto">
                <a:xfrm>
                  <a:off x="3157" y="3165"/>
                  <a:ext cx="402" cy="1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3177" name="Line 90"/>
                <p:cNvSpPr>
                  <a:spLocks noChangeShapeType="1"/>
                </p:cNvSpPr>
                <p:nvPr/>
              </p:nvSpPr>
              <p:spPr bwMode="auto">
                <a:xfrm flipH="1">
                  <a:off x="3157" y="3087"/>
                  <a:ext cx="85" cy="78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43053" name="Group 91"/>
              <p:cNvGrpSpPr>
                <a:grpSpLocks/>
              </p:cNvGrpSpPr>
              <p:nvPr/>
            </p:nvGrpSpPr>
            <p:grpSpPr bwMode="auto">
              <a:xfrm>
                <a:off x="3991" y="3268"/>
                <a:ext cx="208" cy="32"/>
                <a:chOff x="3991" y="3268"/>
                <a:chExt cx="208" cy="32"/>
              </a:xfrm>
            </p:grpSpPr>
            <p:sp>
              <p:nvSpPr>
                <p:cNvPr id="43172" name="Line 92"/>
                <p:cNvSpPr>
                  <a:spLocks noChangeShapeType="1"/>
                </p:cNvSpPr>
                <p:nvPr/>
              </p:nvSpPr>
              <p:spPr bwMode="auto">
                <a:xfrm flipV="1">
                  <a:off x="3991" y="3268"/>
                  <a:ext cx="130" cy="12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3173" name="Line 93"/>
                <p:cNvSpPr>
                  <a:spLocks noChangeShapeType="1"/>
                </p:cNvSpPr>
                <p:nvPr/>
              </p:nvSpPr>
              <p:spPr bwMode="auto">
                <a:xfrm flipH="1">
                  <a:off x="4070" y="3268"/>
                  <a:ext cx="52" cy="32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3174" name="Line 94"/>
                <p:cNvSpPr>
                  <a:spLocks noChangeShapeType="1"/>
                </p:cNvSpPr>
                <p:nvPr/>
              </p:nvSpPr>
              <p:spPr bwMode="auto">
                <a:xfrm flipV="1">
                  <a:off x="4069" y="3288"/>
                  <a:ext cx="130" cy="12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43054" name="Group 95"/>
              <p:cNvGrpSpPr>
                <a:grpSpLocks/>
              </p:cNvGrpSpPr>
              <p:nvPr/>
            </p:nvGrpSpPr>
            <p:grpSpPr bwMode="auto">
              <a:xfrm>
                <a:off x="4090" y="3130"/>
                <a:ext cx="162" cy="107"/>
                <a:chOff x="4090" y="3130"/>
                <a:chExt cx="162" cy="107"/>
              </a:xfrm>
            </p:grpSpPr>
            <p:sp>
              <p:nvSpPr>
                <p:cNvPr id="43169" name="Line 96"/>
                <p:cNvSpPr>
                  <a:spLocks noChangeShapeType="1"/>
                </p:cNvSpPr>
                <p:nvPr/>
              </p:nvSpPr>
              <p:spPr bwMode="auto">
                <a:xfrm>
                  <a:off x="4090" y="3130"/>
                  <a:ext cx="111" cy="54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3170" name="Line 97"/>
                <p:cNvSpPr>
                  <a:spLocks noChangeShapeType="1"/>
                </p:cNvSpPr>
                <p:nvPr/>
              </p:nvSpPr>
              <p:spPr bwMode="auto">
                <a:xfrm flipH="1" flipV="1">
                  <a:off x="4142" y="3184"/>
                  <a:ext cx="60" cy="1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3171" name="Line 98"/>
                <p:cNvSpPr>
                  <a:spLocks noChangeShapeType="1"/>
                </p:cNvSpPr>
                <p:nvPr/>
              </p:nvSpPr>
              <p:spPr bwMode="auto">
                <a:xfrm>
                  <a:off x="4142" y="3183"/>
                  <a:ext cx="110" cy="54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43055" name="Group 99"/>
              <p:cNvGrpSpPr>
                <a:grpSpLocks/>
              </p:cNvGrpSpPr>
              <p:nvPr/>
            </p:nvGrpSpPr>
            <p:grpSpPr bwMode="auto">
              <a:xfrm>
                <a:off x="3935" y="3134"/>
                <a:ext cx="106" cy="116"/>
                <a:chOff x="3935" y="3134"/>
                <a:chExt cx="106" cy="116"/>
              </a:xfrm>
            </p:grpSpPr>
            <p:sp>
              <p:nvSpPr>
                <p:cNvPr id="43166" name="Line 100"/>
                <p:cNvSpPr>
                  <a:spLocks noChangeShapeType="1"/>
                </p:cNvSpPr>
                <p:nvPr/>
              </p:nvSpPr>
              <p:spPr bwMode="auto">
                <a:xfrm flipV="1">
                  <a:off x="3935" y="3169"/>
                  <a:ext cx="55" cy="81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3167" name="Line 101"/>
                <p:cNvSpPr>
                  <a:spLocks noChangeShapeType="1"/>
                </p:cNvSpPr>
                <p:nvPr/>
              </p:nvSpPr>
              <p:spPr bwMode="auto">
                <a:xfrm flipH="1">
                  <a:off x="3987" y="3170"/>
                  <a:ext cx="3" cy="46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3168" name="Line 102"/>
                <p:cNvSpPr>
                  <a:spLocks noChangeShapeType="1"/>
                </p:cNvSpPr>
                <p:nvPr/>
              </p:nvSpPr>
              <p:spPr bwMode="auto">
                <a:xfrm flipV="1">
                  <a:off x="3986" y="3134"/>
                  <a:ext cx="55" cy="81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43056" name="Group 103"/>
              <p:cNvGrpSpPr>
                <a:grpSpLocks/>
              </p:cNvGrpSpPr>
              <p:nvPr/>
            </p:nvGrpSpPr>
            <p:grpSpPr bwMode="auto">
              <a:xfrm>
                <a:off x="3878" y="3053"/>
                <a:ext cx="34" cy="183"/>
                <a:chOff x="3878" y="3053"/>
                <a:chExt cx="34" cy="183"/>
              </a:xfrm>
            </p:grpSpPr>
            <p:sp>
              <p:nvSpPr>
                <p:cNvPr id="43163" name="Line 104"/>
                <p:cNvSpPr>
                  <a:spLocks noChangeShapeType="1"/>
                </p:cNvSpPr>
                <p:nvPr/>
              </p:nvSpPr>
              <p:spPr bwMode="auto">
                <a:xfrm flipH="1" flipV="1">
                  <a:off x="3878" y="3121"/>
                  <a:ext cx="7" cy="115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3164" name="Line 105"/>
                <p:cNvSpPr>
                  <a:spLocks noChangeShapeType="1"/>
                </p:cNvSpPr>
                <p:nvPr/>
              </p:nvSpPr>
              <p:spPr bwMode="auto">
                <a:xfrm>
                  <a:off x="3879" y="3122"/>
                  <a:ext cx="33" cy="47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3165" name="Line 106"/>
                <p:cNvSpPr>
                  <a:spLocks noChangeShapeType="1"/>
                </p:cNvSpPr>
                <p:nvPr/>
              </p:nvSpPr>
              <p:spPr bwMode="auto">
                <a:xfrm flipH="1" flipV="1">
                  <a:off x="3905" y="3053"/>
                  <a:ext cx="6" cy="115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43057" name="Group 107"/>
              <p:cNvGrpSpPr>
                <a:grpSpLocks/>
              </p:cNvGrpSpPr>
              <p:nvPr/>
            </p:nvGrpSpPr>
            <p:grpSpPr bwMode="auto">
              <a:xfrm>
                <a:off x="3930" y="2994"/>
                <a:ext cx="102" cy="77"/>
                <a:chOff x="3930" y="2994"/>
                <a:chExt cx="102" cy="77"/>
              </a:xfrm>
            </p:grpSpPr>
            <p:sp>
              <p:nvSpPr>
                <p:cNvPr id="43160" name="Line 108"/>
                <p:cNvSpPr>
                  <a:spLocks noChangeShapeType="1"/>
                </p:cNvSpPr>
                <p:nvPr/>
              </p:nvSpPr>
              <p:spPr bwMode="auto">
                <a:xfrm>
                  <a:off x="3930" y="2994"/>
                  <a:ext cx="71" cy="4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3161" name="Line 109"/>
                <p:cNvSpPr>
                  <a:spLocks noChangeShapeType="1"/>
                </p:cNvSpPr>
                <p:nvPr/>
              </p:nvSpPr>
              <p:spPr bwMode="auto">
                <a:xfrm flipH="1" flipV="1">
                  <a:off x="3962" y="3032"/>
                  <a:ext cx="39" cy="2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3162" name="Line 110"/>
                <p:cNvSpPr>
                  <a:spLocks noChangeShapeType="1"/>
                </p:cNvSpPr>
                <p:nvPr/>
              </p:nvSpPr>
              <p:spPr bwMode="auto">
                <a:xfrm>
                  <a:off x="3962" y="3032"/>
                  <a:ext cx="70" cy="39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43058" name="Group 111"/>
              <p:cNvGrpSpPr>
                <a:grpSpLocks/>
              </p:cNvGrpSpPr>
              <p:nvPr/>
            </p:nvGrpSpPr>
            <p:grpSpPr bwMode="auto">
              <a:xfrm>
                <a:off x="4222" y="3054"/>
                <a:ext cx="410" cy="32"/>
                <a:chOff x="4222" y="3054"/>
                <a:chExt cx="410" cy="32"/>
              </a:xfrm>
            </p:grpSpPr>
            <p:sp>
              <p:nvSpPr>
                <p:cNvPr id="43157" name="Line 112"/>
                <p:cNvSpPr>
                  <a:spLocks noChangeShapeType="1"/>
                </p:cNvSpPr>
                <p:nvPr/>
              </p:nvSpPr>
              <p:spPr bwMode="auto">
                <a:xfrm>
                  <a:off x="4222" y="3054"/>
                  <a:ext cx="230" cy="1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3158" name="Line 113"/>
                <p:cNvSpPr>
                  <a:spLocks noChangeShapeType="1"/>
                </p:cNvSpPr>
                <p:nvPr/>
              </p:nvSpPr>
              <p:spPr bwMode="auto">
                <a:xfrm>
                  <a:off x="4402" y="3085"/>
                  <a:ext cx="230" cy="1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3159" name="Line 114"/>
                <p:cNvSpPr>
                  <a:spLocks noChangeShapeType="1"/>
                </p:cNvSpPr>
                <p:nvPr/>
              </p:nvSpPr>
              <p:spPr bwMode="auto">
                <a:xfrm flipH="1">
                  <a:off x="4402" y="3054"/>
                  <a:ext cx="50" cy="31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43059" name="Group 115"/>
              <p:cNvGrpSpPr>
                <a:grpSpLocks/>
              </p:cNvGrpSpPr>
              <p:nvPr/>
            </p:nvGrpSpPr>
            <p:grpSpPr bwMode="auto">
              <a:xfrm>
                <a:off x="4208" y="2673"/>
                <a:ext cx="343" cy="226"/>
                <a:chOff x="4208" y="2673"/>
                <a:chExt cx="343" cy="226"/>
              </a:xfrm>
            </p:grpSpPr>
            <p:sp>
              <p:nvSpPr>
                <p:cNvPr id="43154" name="Line 116"/>
                <p:cNvSpPr>
                  <a:spLocks noChangeShapeType="1"/>
                </p:cNvSpPr>
                <p:nvPr/>
              </p:nvSpPr>
              <p:spPr bwMode="auto">
                <a:xfrm flipH="1">
                  <a:off x="4315" y="2673"/>
                  <a:ext cx="236" cy="113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3155" name="Line 117"/>
                <p:cNvSpPr>
                  <a:spLocks noChangeShapeType="1"/>
                </p:cNvSpPr>
                <p:nvPr/>
              </p:nvSpPr>
              <p:spPr bwMode="auto">
                <a:xfrm>
                  <a:off x="4315" y="2786"/>
                  <a:ext cx="128" cy="1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3156" name="Line 118"/>
                <p:cNvSpPr>
                  <a:spLocks noChangeShapeType="1"/>
                </p:cNvSpPr>
                <p:nvPr/>
              </p:nvSpPr>
              <p:spPr bwMode="auto">
                <a:xfrm flipH="1">
                  <a:off x="4208" y="2786"/>
                  <a:ext cx="235" cy="113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43060" name="Line 119"/>
              <p:cNvSpPr>
                <a:spLocks noChangeShapeType="1"/>
              </p:cNvSpPr>
              <p:nvPr/>
            </p:nvSpPr>
            <p:spPr bwMode="auto">
              <a:xfrm flipH="1">
                <a:off x="3572" y="1819"/>
                <a:ext cx="287" cy="194"/>
              </a:xfrm>
              <a:prstGeom prst="line">
                <a:avLst/>
              </a:prstGeom>
              <a:noFill/>
              <a:ln w="508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3061" name="Line 120"/>
              <p:cNvSpPr>
                <a:spLocks noChangeShapeType="1"/>
              </p:cNvSpPr>
              <p:nvPr/>
            </p:nvSpPr>
            <p:spPr bwMode="auto">
              <a:xfrm flipV="1">
                <a:off x="4138" y="2499"/>
                <a:ext cx="290" cy="64"/>
              </a:xfrm>
              <a:prstGeom prst="line">
                <a:avLst/>
              </a:prstGeom>
              <a:noFill/>
              <a:ln w="508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43062" name="Group 121"/>
              <p:cNvGrpSpPr>
                <a:grpSpLocks/>
              </p:cNvGrpSpPr>
              <p:nvPr/>
            </p:nvGrpSpPr>
            <p:grpSpPr bwMode="auto">
              <a:xfrm>
                <a:off x="3685" y="2750"/>
                <a:ext cx="160" cy="120"/>
                <a:chOff x="3685" y="2750"/>
                <a:chExt cx="160" cy="120"/>
              </a:xfrm>
            </p:grpSpPr>
            <p:sp>
              <p:nvSpPr>
                <p:cNvPr id="43151" name="Line 122"/>
                <p:cNvSpPr>
                  <a:spLocks noChangeShapeType="1"/>
                </p:cNvSpPr>
                <p:nvPr/>
              </p:nvSpPr>
              <p:spPr bwMode="auto">
                <a:xfrm>
                  <a:off x="3685" y="2750"/>
                  <a:ext cx="111" cy="61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3152" name="Line 123"/>
                <p:cNvSpPr>
                  <a:spLocks noChangeShapeType="1"/>
                </p:cNvSpPr>
                <p:nvPr/>
              </p:nvSpPr>
              <p:spPr bwMode="auto">
                <a:xfrm flipH="1" flipV="1">
                  <a:off x="3735" y="2809"/>
                  <a:ext cx="61" cy="3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3153" name="Line 124"/>
                <p:cNvSpPr>
                  <a:spLocks noChangeShapeType="1"/>
                </p:cNvSpPr>
                <p:nvPr/>
              </p:nvSpPr>
              <p:spPr bwMode="auto">
                <a:xfrm>
                  <a:off x="3734" y="2809"/>
                  <a:ext cx="111" cy="61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43063" name="Group 125"/>
              <p:cNvGrpSpPr>
                <a:grpSpLocks/>
              </p:cNvGrpSpPr>
              <p:nvPr/>
            </p:nvGrpSpPr>
            <p:grpSpPr bwMode="auto">
              <a:xfrm>
                <a:off x="2579" y="2816"/>
                <a:ext cx="159" cy="119"/>
                <a:chOff x="2579" y="2816"/>
                <a:chExt cx="159" cy="119"/>
              </a:xfrm>
            </p:grpSpPr>
            <p:sp>
              <p:nvSpPr>
                <p:cNvPr id="43148" name="Line 126"/>
                <p:cNvSpPr>
                  <a:spLocks noChangeShapeType="1"/>
                </p:cNvSpPr>
                <p:nvPr/>
              </p:nvSpPr>
              <p:spPr bwMode="auto">
                <a:xfrm flipH="1">
                  <a:off x="2627" y="2816"/>
                  <a:ext cx="111" cy="61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3149" name="Line 127"/>
                <p:cNvSpPr>
                  <a:spLocks noChangeShapeType="1"/>
                </p:cNvSpPr>
                <p:nvPr/>
              </p:nvSpPr>
              <p:spPr bwMode="auto">
                <a:xfrm flipV="1">
                  <a:off x="2628" y="2876"/>
                  <a:ext cx="62" cy="2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3150" name="Line 128"/>
                <p:cNvSpPr>
                  <a:spLocks noChangeShapeType="1"/>
                </p:cNvSpPr>
                <p:nvPr/>
              </p:nvSpPr>
              <p:spPr bwMode="auto">
                <a:xfrm flipH="1">
                  <a:off x="2579" y="2874"/>
                  <a:ext cx="111" cy="61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43064" name="Group 129"/>
              <p:cNvGrpSpPr>
                <a:grpSpLocks/>
              </p:cNvGrpSpPr>
              <p:nvPr/>
            </p:nvGrpSpPr>
            <p:grpSpPr bwMode="auto">
              <a:xfrm>
                <a:off x="4784" y="3002"/>
                <a:ext cx="72" cy="64"/>
                <a:chOff x="4784" y="3002"/>
                <a:chExt cx="72" cy="64"/>
              </a:xfrm>
            </p:grpSpPr>
            <p:sp>
              <p:nvSpPr>
                <p:cNvPr id="43146" name="Oval 130"/>
                <p:cNvSpPr>
                  <a:spLocks noChangeArrowheads="1"/>
                </p:cNvSpPr>
                <p:nvPr/>
              </p:nvSpPr>
              <p:spPr bwMode="auto">
                <a:xfrm>
                  <a:off x="4784" y="3002"/>
                  <a:ext cx="72" cy="64"/>
                </a:xfrm>
                <a:prstGeom prst="ellipse">
                  <a:avLst/>
                </a:prstGeom>
                <a:solidFill>
                  <a:srgbClr val="003300"/>
                </a:solidFill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0" hangingPunct="0"/>
                  <a:endParaRPr lang="nl-NL"/>
                </a:p>
              </p:txBody>
            </p:sp>
            <p:sp>
              <p:nvSpPr>
                <p:cNvPr id="43147" name="Oval 131"/>
                <p:cNvSpPr>
                  <a:spLocks noChangeArrowheads="1"/>
                </p:cNvSpPr>
                <p:nvPr/>
              </p:nvSpPr>
              <p:spPr bwMode="auto">
                <a:xfrm>
                  <a:off x="4784" y="3002"/>
                  <a:ext cx="72" cy="64"/>
                </a:xfrm>
                <a:prstGeom prst="ellipse">
                  <a:avLst/>
                </a:prstGeom>
                <a:noFill/>
                <a:ln w="5080" cap="rnd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0" hangingPunct="0"/>
                  <a:endParaRPr lang="nl-NL"/>
                </a:p>
              </p:txBody>
            </p:sp>
          </p:grpSp>
          <p:grpSp>
            <p:nvGrpSpPr>
              <p:cNvPr id="43065" name="Group 132"/>
              <p:cNvGrpSpPr>
                <a:grpSpLocks/>
              </p:cNvGrpSpPr>
              <p:nvPr/>
            </p:nvGrpSpPr>
            <p:grpSpPr bwMode="auto">
              <a:xfrm>
                <a:off x="1939" y="2115"/>
                <a:ext cx="37" cy="33"/>
                <a:chOff x="1939" y="2115"/>
                <a:chExt cx="37" cy="33"/>
              </a:xfrm>
            </p:grpSpPr>
            <p:sp>
              <p:nvSpPr>
                <p:cNvPr id="43144" name="Oval 133"/>
                <p:cNvSpPr>
                  <a:spLocks noChangeArrowheads="1"/>
                </p:cNvSpPr>
                <p:nvPr/>
              </p:nvSpPr>
              <p:spPr bwMode="auto">
                <a:xfrm>
                  <a:off x="1939" y="2115"/>
                  <a:ext cx="37" cy="33"/>
                </a:xfrm>
                <a:prstGeom prst="ellipse">
                  <a:avLst/>
                </a:prstGeom>
                <a:solidFill>
                  <a:srgbClr val="003300"/>
                </a:solidFill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0" hangingPunct="0"/>
                  <a:endParaRPr lang="nl-NL"/>
                </a:p>
              </p:txBody>
            </p:sp>
            <p:sp>
              <p:nvSpPr>
                <p:cNvPr id="43145" name="Oval 134"/>
                <p:cNvSpPr>
                  <a:spLocks noChangeArrowheads="1"/>
                </p:cNvSpPr>
                <p:nvPr/>
              </p:nvSpPr>
              <p:spPr bwMode="auto">
                <a:xfrm>
                  <a:off x="1939" y="2115"/>
                  <a:ext cx="37" cy="33"/>
                </a:xfrm>
                <a:prstGeom prst="ellipse">
                  <a:avLst/>
                </a:prstGeom>
                <a:noFill/>
                <a:ln w="5080" cap="rnd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0" hangingPunct="0"/>
                  <a:endParaRPr lang="nl-NL"/>
                </a:p>
              </p:txBody>
            </p:sp>
          </p:grpSp>
          <p:sp>
            <p:nvSpPr>
              <p:cNvPr id="43066" name="Rectangle 135"/>
              <p:cNvSpPr>
                <a:spLocks noChangeArrowheads="1"/>
              </p:cNvSpPr>
              <p:nvPr/>
            </p:nvSpPr>
            <p:spPr bwMode="auto">
              <a:xfrm>
                <a:off x="1705" y="1867"/>
                <a:ext cx="656" cy="9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eaLnBrk="0" hangingPunct="0"/>
                <a:r>
                  <a:rPr lang="en-US" altLang="ja-JP" sz="1000">
                    <a:solidFill>
                      <a:srgbClr val="000000"/>
                    </a:solidFill>
                    <a:latin typeface="Arial Black" pitchFamily="34" charset="0"/>
                    <a:ea typeface="ＭＳ 明朝"/>
                    <a:cs typeface="ＭＳ 明朝"/>
                  </a:rPr>
                  <a:t>Home network</a:t>
                </a:r>
                <a:endParaRPr lang="en-US" sz="1000" b="1">
                  <a:solidFill>
                    <a:schemeClr val="hlink"/>
                  </a:solidFill>
                </a:endParaRPr>
              </a:p>
            </p:txBody>
          </p:sp>
          <p:grpSp>
            <p:nvGrpSpPr>
              <p:cNvPr id="43067" name="Group 136"/>
              <p:cNvGrpSpPr>
                <a:grpSpLocks/>
              </p:cNvGrpSpPr>
              <p:nvPr/>
            </p:nvGrpSpPr>
            <p:grpSpPr bwMode="auto">
              <a:xfrm>
                <a:off x="2201" y="873"/>
                <a:ext cx="1013" cy="771"/>
                <a:chOff x="2201" y="873"/>
                <a:chExt cx="1013" cy="771"/>
              </a:xfrm>
            </p:grpSpPr>
            <p:sp>
              <p:nvSpPr>
                <p:cNvPr id="43142" name="Freeform 137"/>
                <p:cNvSpPr>
                  <a:spLocks/>
                </p:cNvSpPr>
                <p:nvPr/>
              </p:nvSpPr>
              <p:spPr bwMode="auto">
                <a:xfrm>
                  <a:off x="2201" y="873"/>
                  <a:ext cx="1013" cy="771"/>
                </a:xfrm>
                <a:custGeom>
                  <a:avLst/>
                  <a:gdLst>
                    <a:gd name="T0" fmla="*/ 1 w 2250"/>
                    <a:gd name="T1" fmla="*/ 3 h 1903"/>
                    <a:gd name="T2" fmla="*/ 0 w 2250"/>
                    <a:gd name="T3" fmla="*/ 4 h 1903"/>
                    <a:gd name="T4" fmla="*/ 0 w 2250"/>
                    <a:gd name="T5" fmla="*/ 4 h 1903"/>
                    <a:gd name="T6" fmla="*/ 1 w 2250"/>
                    <a:gd name="T7" fmla="*/ 5 h 1903"/>
                    <a:gd name="T8" fmla="*/ 2 w 2250"/>
                    <a:gd name="T9" fmla="*/ 5 h 1903"/>
                    <a:gd name="T10" fmla="*/ 3 w 2250"/>
                    <a:gd name="T11" fmla="*/ 6 h 1903"/>
                    <a:gd name="T12" fmla="*/ 5 w 2250"/>
                    <a:gd name="T13" fmla="*/ 7 h 1903"/>
                    <a:gd name="T14" fmla="*/ 5 w 2250"/>
                    <a:gd name="T15" fmla="*/ 7 h 1903"/>
                    <a:gd name="T16" fmla="*/ 6 w 2250"/>
                    <a:gd name="T17" fmla="*/ 7 h 1903"/>
                    <a:gd name="T18" fmla="*/ 7 w 2250"/>
                    <a:gd name="T19" fmla="*/ 7 h 1903"/>
                    <a:gd name="T20" fmla="*/ 9 w 2250"/>
                    <a:gd name="T21" fmla="*/ 8 h 1903"/>
                    <a:gd name="T22" fmla="*/ 9 w 2250"/>
                    <a:gd name="T23" fmla="*/ 9 h 1903"/>
                    <a:gd name="T24" fmla="*/ 10 w 2250"/>
                    <a:gd name="T25" fmla="*/ 9 h 1903"/>
                    <a:gd name="T26" fmla="*/ 10 w 2250"/>
                    <a:gd name="T27" fmla="*/ 9 h 1903"/>
                    <a:gd name="T28" fmla="*/ 11 w 2250"/>
                    <a:gd name="T29" fmla="*/ 8 h 1903"/>
                    <a:gd name="T30" fmla="*/ 12 w 2250"/>
                    <a:gd name="T31" fmla="*/ 8 h 1903"/>
                    <a:gd name="T32" fmla="*/ 12 w 2250"/>
                    <a:gd name="T33" fmla="*/ 8 h 1903"/>
                    <a:gd name="T34" fmla="*/ 14 w 2250"/>
                    <a:gd name="T35" fmla="*/ 8 h 1903"/>
                    <a:gd name="T36" fmla="*/ 17 w 2250"/>
                    <a:gd name="T37" fmla="*/ 8 h 1903"/>
                    <a:gd name="T38" fmla="*/ 18 w 2250"/>
                    <a:gd name="T39" fmla="*/ 8 h 1903"/>
                    <a:gd name="T40" fmla="*/ 18 w 2250"/>
                    <a:gd name="T41" fmla="*/ 8 h 1903"/>
                    <a:gd name="T42" fmla="*/ 18 w 2250"/>
                    <a:gd name="T43" fmla="*/ 6 h 1903"/>
                    <a:gd name="T44" fmla="*/ 17 w 2250"/>
                    <a:gd name="T45" fmla="*/ 6 h 1903"/>
                    <a:gd name="T46" fmla="*/ 18 w 2250"/>
                    <a:gd name="T47" fmla="*/ 5 h 1903"/>
                    <a:gd name="T48" fmla="*/ 18 w 2250"/>
                    <a:gd name="T49" fmla="*/ 5 h 1903"/>
                    <a:gd name="T50" fmla="*/ 15 w 2250"/>
                    <a:gd name="T51" fmla="*/ 3 h 1903"/>
                    <a:gd name="T52" fmla="*/ 14 w 2250"/>
                    <a:gd name="T53" fmla="*/ 3 h 1903"/>
                    <a:gd name="T54" fmla="*/ 14 w 2250"/>
                    <a:gd name="T55" fmla="*/ 2 h 1903"/>
                    <a:gd name="T56" fmla="*/ 14 w 2250"/>
                    <a:gd name="T57" fmla="*/ 0 h 1903"/>
                    <a:gd name="T58" fmla="*/ 12 w 2250"/>
                    <a:gd name="T59" fmla="*/ 0 h 1903"/>
                    <a:gd name="T60" fmla="*/ 11 w 2250"/>
                    <a:gd name="T61" fmla="*/ 0 h 1903"/>
                    <a:gd name="T62" fmla="*/ 9 w 2250"/>
                    <a:gd name="T63" fmla="*/ 0 h 1903"/>
                    <a:gd name="T64" fmla="*/ 9 w 2250"/>
                    <a:gd name="T65" fmla="*/ 0 h 1903"/>
                    <a:gd name="T66" fmla="*/ 9 w 2250"/>
                    <a:gd name="T67" fmla="*/ 1 h 1903"/>
                    <a:gd name="T68" fmla="*/ 7 w 2250"/>
                    <a:gd name="T69" fmla="*/ 2 h 1903"/>
                    <a:gd name="T70" fmla="*/ 4 w 2250"/>
                    <a:gd name="T71" fmla="*/ 2 h 1903"/>
                    <a:gd name="T72" fmla="*/ 3 w 2250"/>
                    <a:gd name="T73" fmla="*/ 2 h 1903"/>
                    <a:gd name="T74" fmla="*/ 2 w 2250"/>
                    <a:gd name="T75" fmla="*/ 3 h 1903"/>
                    <a:gd name="T76" fmla="*/ 1 w 2250"/>
                    <a:gd name="T77" fmla="*/ 3 h 1903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w 2250"/>
                    <a:gd name="T118" fmla="*/ 0 h 1903"/>
                    <a:gd name="T119" fmla="*/ 2250 w 2250"/>
                    <a:gd name="T120" fmla="*/ 1903 h 1903"/>
                  </a:gdLst>
                  <a:ahLst/>
                  <a:cxnLst>
                    <a:cxn ang="T78">
                      <a:pos x="T0" y="T1"/>
                    </a:cxn>
                    <a:cxn ang="T79">
                      <a:pos x="T2" y="T3"/>
                    </a:cxn>
                    <a:cxn ang="T80">
                      <a:pos x="T4" y="T5"/>
                    </a:cxn>
                    <a:cxn ang="T81">
                      <a:pos x="T6" y="T7"/>
                    </a:cxn>
                    <a:cxn ang="T82">
                      <a:pos x="T8" y="T9"/>
                    </a:cxn>
                    <a:cxn ang="T83">
                      <a:pos x="T10" y="T11"/>
                    </a:cxn>
                    <a:cxn ang="T84">
                      <a:pos x="T12" y="T13"/>
                    </a:cxn>
                    <a:cxn ang="T85">
                      <a:pos x="T14" y="T15"/>
                    </a:cxn>
                    <a:cxn ang="T86">
                      <a:pos x="T16" y="T17"/>
                    </a:cxn>
                    <a:cxn ang="T87">
                      <a:pos x="T18" y="T19"/>
                    </a:cxn>
                    <a:cxn ang="T88">
                      <a:pos x="T20" y="T21"/>
                    </a:cxn>
                    <a:cxn ang="T89">
                      <a:pos x="T22" y="T23"/>
                    </a:cxn>
                    <a:cxn ang="T90">
                      <a:pos x="T24" y="T25"/>
                    </a:cxn>
                    <a:cxn ang="T91">
                      <a:pos x="T26" y="T27"/>
                    </a:cxn>
                    <a:cxn ang="T92">
                      <a:pos x="T28" y="T29"/>
                    </a:cxn>
                    <a:cxn ang="T93">
                      <a:pos x="T30" y="T31"/>
                    </a:cxn>
                    <a:cxn ang="T94">
                      <a:pos x="T32" y="T33"/>
                    </a:cxn>
                    <a:cxn ang="T95">
                      <a:pos x="T34" y="T35"/>
                    </a:cxn>
                    <a:cxn ang="T96">
                      <a:pos x="T36" y="T37"/>
                    </a:cxn>
                    <a:cxn ang="T97">
                      <a:pos x="T38" y="T39"/>
                    </a:cxn>
                    <a:cxn ang="T98">
                      <a:pos x="T40" y="T41"/>
                    </a:cxn>
                    <a:cxn ang="T99">
                      <a:pos x="T42" y="T43"/>
                    </a:cxn>
                    <a:cxn ang="T100">
                      <a:pos x="T44" y="T45"/>
                    </a:cxn>
                    <a:cxn ang="T101">
                      <a:pos x="T46" y="T47"/>
                    </a:cxn>
                    <a:cxn ang="T102">
                      <a:pos x="T48" y="T49"/>
                    </a:cxn>
                    <a:cxn ang="T103">
                      <a:pos x="T50" y="T51"/>
                    </a:cxn>
                    <a:cxn ang="T104">
                      <a:pos x="T52" y="T53"/>
                    </a:cxn>
                    <a:cxn ang="T105">
                      <a:pos x="T54" y="T55"/>
                    </a:cxn>
                    <a:cxn ang="T106">
                      <a:pos x="T56" y="T57"/>
                    </a:cxn>
                    <a:cxn ang="T107">
                      <a:pos x="T58" y="T59"/>
                    </a:cxn>
                    <a:cxn ang="T108">
                      <a:pos x="T60" y="T61"/>
                    </a:cxn>
                    <a:cxn ang="T109">
                      <a:pos x="T62" y="T63"/>
                    </a:cxn>
                    <a:cxn ang="T110">
                      <a:pos x="T64" y="T65"/>
                    </a:cxn>
                    <a:cxn ang="T111">
                      <a:pos x="T66" y="T67"/>
                    </a:cxn>
                    <a:cxn ang="T112">
                      <a:pos x="T68" y="T69"/>
                    </a:cxn>
                    <a:cxn ang="T113">
                      <a:pos x="T70" y="T71"/>
                    </a:cxn>
                    <a:cxn ang="T114">
                      <a:pos x="T72" y="T73"/>
                    </a:cxn>
                    <a:cxn ang="T115">
                      <a:pos x="T74" y="T75"/>
                    </a:cxn>
                    <a:cxn ang="T116">
                      <a:pos x="T76" y="T77"/>
                    </a:cxn>
                  </a:cxnLst>
                  <a:rect l="T117" t="T118" r="T119" b="T120"/>
                  <a:pathLst>
                    <a:path w="2250" h="1903">
                      <a:moveTo>
                        <a:pt x="167" y="670"/>
                      </a:moveTo>
                      <a:cubicBezTo>
                        <a:pt x="103" y="711"/>
                        <a:pt x="64" y="720"/>
                        <a:pt x="34" y="786"/>
                      </a:cubicBezTo>
                      <a:cubicBezTo>
                        <a:pt x="20" y="820"/>
                        <a:pt x="0" y="886"/>
                        <a:pt x="0" y="886"/>
                      </a:cubicBezTo>
                      <a:cubicBezTo>
                        <a:pt x="17" y="984"/>
                        <a:pt x="12" y="1073"/>
                        <a:pt x="134" y="1103"/>
                      </a:cubicBezTo>
                      <a:cubicBezTo>
                        <a:pt x="189" y="1117"/>
                        <a:pt x="300" y="1153"/>
                        <a:pt x="300" y="1153"/>
                      </a:cubicBezTo>
                      <a:cubicBezTo>
                        <a:pt x="267" y="1250"/>
                        <a:pt x="270" y="1406"/>
                        <a:pt x="350" y="1486"/>
                      </a:cubicBezTo>
                      <a:cubicBezTo>
                        <a:pt x="400" y="1536"/>
                        <a:pt x="470" y="1536"/>
                        <a:pt x="534" y="1553"/>
                      </a:cubicBezTo>
                      <a:cubicBezTo>
                        <a:pt x="556" y="1559"/>
                        <a:pt x="600" y="1570"/>
                        <a:pt x="600" y="1570"/>
                      </a:cubicBezTo>
                      <a:cubicBezTo>
                        <a:pt x="634" y="1564"/>
                        <a:pt x="667" y="1564"/>
                        <a:pt x="700" y="1553"/>
                      </a:cubicBezTo>
                      <a:cubicBezTo>
                        <a:pt x="789" y="1523"/>
                        <a:pt x="717" y="1475"/>
                        <a:pt x="800" y="1586"/>
                      </a:cubicBezTo>
                      <a:cubicBezTo>
                        <a:pt x="834" y="1689"/>
                        <a:pt x="925" y="1817"/>
                        <a:pt x="1034" y="1853"/>
                      </a:cubicBezTo>
                      <a:cubicBezTo>
                        <a:pt x="1067" y="1864"/>
                        <a:pt x="1100" y="1875"/>
                        <a:pt x="1134" y="1886"/>
                      </a:cubicBezTo>
                      <a:cubicBezTo>
                        <a:pt x="1150" y="1892"/>
                        <a:pt x="1184" y="1903"/>
                        <a:pt x="1184" y="1903"/>
                      </a:cubicBezTo>
                      <a:cubicBezTo>
                        <a:pt x="1212" y="1898"/>
                        <a:pt x="1239" y="1895"/>
                        <a:pt x="1267" y="1886"/>
                      </a:cubicBezTo>
                      <a:cubicBezTo>
                        <a:pt x="1300" y="1878"/>
                        <a:pt x="1367" y="1853"/>
                        <a:pt x="1367" y="1853"/>
                      </a:cubicBezTo>
                      <a:cubicBezTo>
                        <a:pt x="1378" y="1831"/>
                        <a:pt x="1389" y="1809"/>
                        <a:pt x="1400" y="1786"/>
                      </a:cubicBezTo>
                      <a:cubicBezTo>
                        <a:pt x="1406" y="1770"/>
                        <a:pt x="1400" y="1742"/>
                        <a:pt x="1417" y="1736"/>
                      </a:cubicBezTo>
                      <a:cubicBezTo>
                        <a:pt x="1442" y="1725"/>
                        <a:pt x="1659" y="1828"/>
                        <a:pt x="1684" y="1836"/>
                      </a:cubicBezTo>
                      <a:cubicBezTo>
                        <a:pt x="1795" y="1873"/>
                        <a:pt x="1917" y="1848"/>
                        <a:pt x="2034" y="1853"/>
                      </a:cubicBezTo>
                      <a:cubicBezTo>
                        <a:pt x="2067" y="1842"/>
                        <a:pt x="2100" y="1831"/>
                        <a:pt x="2134" y="1820"/>
                      </a:cubicBezTo>
                      <a:cubicBezTo>
                        <a:pt x="2167" y="1809"/>
                        <a:pt x="2167" y="1720"/>
                        <a:pt x="2167" y="1720"/>
                      </a:cubicBezTo>
                      <a:cubicBezTo>
                        <a:pt x="2162" y="1645"/>
                        <a:pt x="2156" y="1500"/>
                        <a:pt x="2117" y="1420"/>
                      </a:cubicBezTo>
                      <a:cubicBezTo>
                        <a:pt x="2100" y="1384"/>
                        <a:pt x="2050" y="1320"/>
                        <a:pt x="2050" y="1320"/>
                      </a:cubicBezTo>
                      <a:cubicBezTo>
                        <a:pt x="2189" y="1273"/>
                        <a:pt x="2131" y="1317"/>
                        <a:pt x="2217" y="1186"/>
                      </a:cubicBezTo>
                      <a:cubicBezTo>
                        <a:pt x="2237" y="1156"/>
                        <a:pt x="2250" y="1086"/>
                        <a:pt x="2250" y="1086"/>
                      </a:cubicBezTo>
                      <a:cubicBezTo>
                        <a:pt x="2206" y="817"/>
                        <a:pt x="2045" y="714"/>
                        <a:pt x="1784" y="686"/>
                      </a:cubicBezTo>
                      <a:cubicBezTo>
                        <a:pt x="1750" y="692"/>
                        <a:pt x="1717" y="711"/>
                        <a:pt x="1684" y="703"/>
                      </a:cubicBezTo>
                      <a:cubicBezTo>
                        <a:pt x="1620" y="686"/>
                        <a:pt x="1681" y="525"/>
                        <a:pt x="1684" y="503"/>
                      </a:cubicBezTo>
                      <a:cubicBezTo>
                        <a:pt x="1678" y="439"/>
                        <a:pt x="1673" y="192"/>
                        <a:pt x="1600" y="120"/>
                      </a:cubicBezTo>
                      <a:cubicBezTo>
                        <a:pt x="1598" y="117"/>
                        <a:pt x="1445" y="39"/>
                        <a:pt x="1434" y="36"/>
                      </a:cubicBezTo>
                      <a:cubicBezTo>
                        <a:pt x="1392" y="20"/>
                        <a:pt x="1300" y="3"/>
                        <a:pt x="1300" y="3"/>
                      </a:cubicBezTo>
                      <a:cubicBezTo>
                        <a:pt x="1248" y="9"/>
                        <a:pt x="1159" y="0"/>
                        <a:pt x="1117" y="53"/>
                      </a:cubicBezTo>
                      <a:cubicBezTo>
                        <a:pt x="1106" y="67"/>
                        <a:pt x="1109" y="86"/>
                        <a:pt x="1100" y="103"/>
                      </a:cubicBezTo>
                      <a:cubicBezTo>
                        <a:pt x="1067" y="167"/>
                        <a:pt x="1037" y="231"/>
                        <a:pt x="1017" y="303"/>
                      </a:cubicBezTo>
                      <a:cubicBezTo>
                        <a:pt x="984" y="439"/>
                        <a:pt x="978" y="500"/>
                        <a:pt x="834" y="536"/>
                      </a:cubicBezTo>
                      <a:cubicBezTo>
                        <a:pt x="656" y="514"/>
                        <a:pt x="637" y="503"/>
                        <a:pt x="434" y="520"/>
                      </a:cubicBezTo>
                      <a:cubicBezTo>
                        <a:pt x="400" y="531"/>
                        <a:pt x="367" y="542"/>
                        <a:pt x="334" y="553"/>
                      </a:cubicBezTo>
                      <a:cubicBezTo>
                        <a:pt x="295" y="567"/>
                        <a:pt x="234" y="620"/>
                        <a:pt x="234" y="620"/>
                      </a:cubicBezTo>
                      <a:cubicBezTo>
                        <a:pt x="228" y="628"/>
                        <a:pt x="117" y="773"/>
                        <a:pt x="167" y="670"/>
                      </a:cubicBezTo>
                    </a:path>
                  </a:pathLst>
                </a:custGeom>
                <a:solidFill>
                  <a:srgbClr val="9999FF"/>
                </a:solidFill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3143" name="Freeform 138"/>
                <p:cNvSpPr>
                  <a:spLocks/>
                </p:cNvSpPr>
                <p:nvPr/>
              </p:nvSpPr>
              <p:spPr bwMode="auto">
                <a:xfrm>
                  <a:off x="2201" y="873"/>
                  <a:ext cx="1013" cy="771"/>
                </a:xfrm>
                <a:custGeom>
                  <a:avLst/>
                  <a:gdLst>
                    <a:gd name="T0" fmla="*/ 76 w 1013"/>
                    <a:gd name="T1" fmla="*/ 272 h 771"/>
                    <a:gd name="T2" fmla="*/ 16 w 1013"/>
                    <a:gd name="T3" fmla="*/ 319 h 771"/>
                    <a:gd name="T4" fmla="*/ 0 w 1013"/>
                    <a:gd name="T5" fmla="*/ 359 h 771"/>
                    <a:gd name="T6" fmla="*/ 61 w 1013"/>
                    <a:gd name="T7" fmla="*/ 447 h 771"/>
                    <a:gd name="T8" fmla="*/ 135 w 1013"/>
                    <a:gd name="T9" fmla="*/ 467 h 771"/>
                    <a:gd name="T10" fmla="*/ 158 w 1013"/>
                    <a:gd name="T11" fmla="*/ 602 h 771"/>
                    <a:gd name="T12" fmla="*/ 241 w 1013"/>
                    <a:gd name="T13" fmla="*/ 629 h 771"/>
                    <a:gd name="T14" fmla="*/ 270 w 1013"/>
                    <a:gd name="T15" fmla="*/ 636 h 771"/>
                    <a:gd name="T16" fmla="*/ 315 w 1013"/>
                    <a:gd name="T17" fmla="*/ 629 h 771"/>
                    <a:gd name="T18" fmla="*/ 360 w 1013"/>
                    <a:gd name="T19" fmla="*/ 643 h 771"/>
                    <a:gd name="T20" fmla="*/ 466 w 1013"/>
                    <a:gd name="T21" fmla="*/ 751 h 771"/>
                    <a:gd name="T22" fmla="*/ 511 w 1013"/>
                    <a:gd name="T23" fmla="*/ 764 h 771"/>
                    <a:gd name="T24" fmla="*/ 533 w 1013"/>
                    <a:gd name="T25" fmla="*/ 771 h 771"/>
                    <a:gd name="T26" fmla="*/ 571 w 1013"/>
                    <a:gd name="T27" fmla="*/ 764 h 771"/>
                    <a:gd name="T28" fmla="*/ 616 w 1013"/>
                    <a:gd name="T29" fmla="*/ 751 h 771"/>
                    <a:gd name="T30" fmla="*/ 631 w 1013"/>
                    <a:gd name="T31" fmla="*/ 724 h 771"/>
                    <a:gd name="T32" fmla="*/ 638 w 1013"/>
                    <a:gd name="T33" fmla="*/ 703 h 771"/>
                    <a:gd name="T34" fmla="*/ 758 w 1013"/>
                    <a:gd name="T35" fmla="*/ 744 h 771"/>
                    <a:gd name="T36" fmla="*/ 916 w 1013"/>
                    <a:gd name="T37" fmla="*/ 751 h 771"/>
                    <a:gd name="T38" fmla="*/ 961 w 1013"/>
                    <a:gd name="T39" fmla="*/ 737 h 771"/>
                    <a:gd name="T40" fmla="*/ 976 w 1013"/>
                    <a:gd name="T41" fmla="*/ 697 h 771"/>
                    <a:gd name="T42" fmla="*/ 953 w 1013"/>
                    <a:gd name="T43" fmla="*/ 575 h 771"/>
                    <a:gd name="T44" fmla="*/ 923 w 1013"/>
                    <a:gd name="T45" fmla="*/ 535 h 771"/>
                    <a:gd name="T46" fmla="*/ 998 w 1013"/>
                    <a:gd name="T47" fmla="*/ 481 h 771"/>
                    <a:gd name="T48" fmla="*/ 1013 w 1013"/>
                    <a:gd name="T49" fmla="*/ 440 h 771"/>
                    <a:gd name="T50" fmla="*/ 803 w 1013"/>
                    <a:gd name="T51" fmla="*/ 278 h 771"/>
                    <a:gd name="T52" fmla="*/ 758 w 1013"/>
                    <a:gd name="T53" fmla="*/ 285 h 771"/>
                    <a:gd name="T54" fmla="*/ 758 w 1013"/>
                    <a:gd name="T55" fmla="*/ 204 h 771"/>
                    <a:gd name="T56" fmla="*/ 721 w 1013"/>
                    <a:gd name="T57" fmla="*/ 49 h 771"/>
                    <a:gd name="T58" fmla="*/ 646 w 1013"/>
                    <a:gd name="T59" fmla="*/ 15 h 771"/>
                    <a:gd name="T60" fmla="*/ 586 w 1013"/>
                    <a:gd name="T61" fmla="*/ 1 h 771"/>
                    <a:gd name="T62" fmla="*/ 503 w 1013"/>
                    <a:gd name="T63" fmla="*/ 22 h 771"/>
                    <a:gd name="T64" fmla="*/ 496 w 1013"/>
                    <a:gd name="T65" fmla="*/ 42 h 771"/>
                    <a:gd name="T66" fmla="*/ 458 w 1013"/>
                    <a:gd name="T67" fmla="*/ 123 h 771"/>
                    <a:gd name="T68" fmla="*/ 376 w 1013"/>
                    <a:gd name="T69" fmla="*/ 217 h 771"/>
                    <a:gd name="T70" fmla="*/ 196 w 1013"/>
                    <a:gd name="T71" fmla="*/ 211 h 771"/>
                    <a:gd name="T72" fmla="*/ 151 w 1013"/>
                    <a:gd name="T73" fmla="*/ 224 h 771"/>
                    <a:gd name="T74" fmla="*/ 106 w 1013"/>
                    <a:gd name="T75" fmla="*/ 251 h 771"/>
                    <a:gd name="T76" fmla="*/ 76 w 1013"/>
                    <a:gd name="T77" fmla="*/ 272 h 771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w 1013"/>
                    <a:gd name="T118" fmla="*/ 0 h 771"/>
                    <a:gd name="T119" fmla="*/ 1013 w 1013"/>
                    <a:gd name="T120" fmla="*/ 771 h 771"/>
                  </a:gdLst>
                  <a:ahLst/>
                  <a:cxnLst>
                    <a:cxn ang="T78">
                      <a:pos x="T0" y="T1"/>
                    </a:cxn>
                    <a:cxn ang="T79">
                      <a:pos x="T2" y="T3"/>
                    </a:cxn>
                    <a:cxn ang="T80">
                      <a:pos x="T4" y="T5"/>
                    </a:cxn>
                    <a:cxn ang="T81">
                      <a:pos x="T6" y="T7"/>
                    </a:cxn>
                    <a:cxn ang="T82">
                      <a:pos x="T8" y="T9"/>
                    </a:cxn>
                    <a:cxn ang="T83">
                      <a:pos x="T10" y="T11"/>
                    </a:cxn>
                    <a:cxn ang="T84">
                      <a:pos x="T12" y="T13"/>
                    </a:cxn>
                    <a:cxn ang="T85">
                      <a:pos x="T14" y="T15"/>
                    </a:cxn>
                    <a:cxn ang="T86">
                      <a:pos x="T16" y="T17"/>
                    </a:cxn>
                    <a:cxn ang="T87">
                      <a:pos x="T18" y="T19"/>
                    </a:cxn>
                    <a:cxn ang="T88">
                      <a:pos x="T20" y="T21"/>
                    </a:cxn>
                    <a:cxn ang="T89">
                      <a:pos x="T22" y="T23"/>
                    </a:cxn>
                    <a:cxn ang="T90">
                      <a:pos x="T24" y="T25"/>
                    </a:cxn>
                    <a:cxn ang="T91">
                      <a:pos x="T26" y="T27"/>
                    </a:cxn>
                    <a:cxn ang="T92">
                      <a:pos x="T28" y="T29"/>
                    </a:cxn>
                    <a:cxn ang="T93">
                      <a:pos x="T30" y="T31"/>
                    </a:cxn>
                    <a:cxn ang="T94">
                      <a:pos x="T32" y="T33"/>
                    </a:cxn>
                    <a:cxn ang="T95">
                      <a:pos x="T34" y="T35"/>
                    </a:cxn>
                    <a:cxn ang="T96">
                      <a:pos x="T36" y="T37"/>
                    </a:cxn>
                    <a:cxn ang="T97">
                      <a:pos x="T38" y="T39"/>
                    </a:cxn>
                    <a:cxn ang="T98">
                      <a:pos x="T40" y="T41"/>
                    </a:cxn>
                    <a:cxn ang="T99">
                      <a:pos x="T42" y="T43"/>
                    </a:cxn>
                    <a:cxn ang="T100">
                      <a:pos x="T44" y="T45"/>
                    </a:cxn>
                    <a:cxn ang="T101">
                      <a:pos x="T46" y="T47"/>
                    </a:cxn>
                    <a:cxn ang="T102">
                      <a:pos x="T48" y="T49"/>
                    </a:cxn>
                    <a:cxn ang="T103">
                      <a:pos x="T50" y="T51"/>
                    </a:cxn>
                    <a:cxn ang="T104">
                      <a:pos x="T52" y="T53"/>
                    </a:cxn>
                    <a:cxn ang="T105">
                      <a:pos x="T54" y="T55"/>
                    </a:cxn>
                    <a:cxn ang="T106">
                      <a:pos x="T56" y="T57"/>
                    </a:cxn>
                    <a:cxn ang="T107">
                      <a:pos x="T58" y="T59"/>
                    </a:cxn>
                    <a:cxn ang="T108">
                      <a:pos x="T60" y="T61"/>
                    </a:cxn>
                    <a:cxn ang="T109">
                      <a:pos x="T62" y="T63"/>
                    </a:cxn>
                    <a:cxn ang="T110">
                      <a:pos x="T64" y="T65"/>
                    </a:cxn>
                    <a:cxn ang="T111">
                      <a:pos x="T66" y="T67"/>
                    </a:cxn>
                    <a:cxn ang="T112">
                      <a:pos x="T68" y="T69"/>
                    </a:cxn>
                    <a:cxn ang="T113">
                      <a:pos x="T70" y="T71"/>
                    </a:cxn>
                    <a:cxn ang="T114">
                      <a:pos x="T72" y="T73"/>
                    </a:cxn>
                    <a:cxn ang="T115">
                      <a:pos x="T74" y="T75"/>
                    </a:cxn>
                    <a:cxn ang="T116">
                      <a:pos x="T76" y="T77"/>
                    </a:cxn>
                  </a:cxnLst>
                  <a:rect l="T117" t="T118" r="T119" b="T120"/>
                  <a:pathLst>
                    <a:path w="1013" h="771">
                      <a:moveTo>
                        <a:pt x="76" y="272"/>
                      </a:moveTo>
                      <a:cubicBezTo>
                        <a:pt x="47" y="288"/>
                        <a:pt x="29" y="292"/>
                        <a:pt x="16" y="319"/>
                      </a:cubicBezTo>
                      <a:cubicBezTo>
                        <a:pt x="9" y="332"/>
                        <a:pt x="0" y="359"/>
                        <a:pt x="0" y="359"/>
                      </a:cubicBezTo>
                      <a:cubicBezTo>
                        <a:pt x="8" y="399"/>
                        <a:pt x="6" y="435"/>
                        <a:pt x="61" y="447"/>
                      </a:cubicBezTo>
                      <a:cubicBezTo>
                        <a:pt x="86" y="453"/>
                        <a:pt x="135" y="467"/>
                        <a:pt x="135" y="467"/>
                      </a:cubicBezTo>
                      <a:cubicBezTo>
                        <a:pt x="121" y="506"/>
                        <a:pt x="122" y="570"/>
                        <a:pt x="158" y="602"/>
                      </a:cubicBezTo>
                      <a:cubicBezTo>
                        <a:pt x="180" y="622"/>
                        <a:pt x="212" y="622"/>
                        <a:pt x="241" y="629"/>
                      </a:cubicBezTo>
                      <a:cubicBezTo>
                        <a:pt x="251" y="632"/>
                        <a:pt x="270" y="636"/>
                        <a:pt x="270" y="636"/>
                      </a:cubicBezTo>
                      <a:cubicBezTo>
                        <a:pt x="286" y="634"/>
                        <a:pt x="301" y="634"/>
                        <a:pt x="315" y="629"/>
                      </a:cubicBezTo>
                      <a:cubicBezTo>
                        <a:pt x="356" y="617"/>
                        <a:pt x="323" y="598"/>
                        <a:pt x="360" y="643"/>
                      </a:cubicBezTo>
                      <a:cubicBezTo>
                        <a:pt x="376" y="684"/>
                        <a:pt x="417" y="736"/>
                        <a:pt x="466" y="751"/>
                      </a:cubicBezTo>
                      <a:cubicBezTo>
                        <a:pt x="481" y="755"/>
                        <a:pt x="496" y="760"/>
                        <a:pt x="511" y="764"/>
                      </a:cubicBezTo>
                      <a:cubicBezTo>
                        <a:pt x="518" y="766"/>
                        <a:pt x="533" y="771"/>
                        <a:pt x="533" y="771"/>
                      </a:cubicBezTo>
                      <a:cubicBezTo>
                        <a:pt x="546" y="769"/>
                        <a:pt x="558" y="768"/>
                        <a:pt x="571" y="764"/>
                      </a:cubicBezTo>
                      <a:cubicBezTo>
                        <a:pt x="586" y="761"/>
                        <a:pt x="616" y="751"/>
                        <a:pt x="616" y="751"/>
                      </a:cubicBezTo>
                      <a:cubicBezTo>
                        <a:pt x="621" y="742"/>
                        <a:pt x="626" y="733"/>
                        <a:pt x="631" y="724"/>
                      </a:cubicBezTo>
                      <a:cubicBezTo>
                        <a:pt x="633" y="717"/>
                        <a:pt x="631" y="706"/>
                        <a:pt x="638" y="703"/>
                      </a:cubicBezTo>
                      <a:cubicBezTo>
                        <a:pt x="649" y="699"/>
                        <a:pt x="747" y="741"/>
                        <a:pt x="758" y="744"/>
                      </a:cubicBezTo>
                      <a:cubicBezTo>
                        <a:pt x="808" y="759"/>
                        <a:pt x="863" y="749"/>
                        <a:pt x="916" y="751"/>
                      </a:cubicBezTo>
                      <a:cubicBezTo>
                        <a:pt x="931" y="746"/>
                        <a:pt x="946" y="742"/>
                        <a:pt x="961" y="737"/>
                      </a:cubicBezTo>
                      <a:cubicBezTo>
                        <a:pt x="976" y="733"/>
                        <a:pt x="976" y="697"/>
                        <a:pt x="976" y="697"/>
                      </a:cubicBezTo>
                      <a:cubicBezTo>
                        <a:pt x="973" y="666"/>
                        <a:pt x="971" y="608"/>
                        <a:pt x="953" y="575"/>
                      </a:cubicBezTo>
                      <a:cubicBezTo>
                        <a:pt x="946" y="561"/>
                        <a:pt x="923" y="535"/>
                        <a:pt x="923" y="535"/>
                      </a:cubicBezTo>
                      <a:cubicBezTo>
                        <a:pt x="986" y="516"/>
                        <a:pt x="959" y="534"/>
                        <a:pt x="998" y="481"/>
                      </a:cubicBezTo>
                      <a:cubicBezTo>
                        <a:pt x="1007" y="468"/>
                        <a:pt x="1013" y="440"/>
                        <a:pt x="1013" y="440"/>
                      </a:cubicBezTo>
                      <a:cubicBezTo>
                        <a:pt x="993" y="331"/>
                        <a:pt x="921" y="289"/>
                        <a:pt x="803" y="278"/>
                      </a:cubicBezTo>
                      <a:cubicBezTo>
                        <a:pt x="788" y="280"/>
                        <a:pt x="773" y="288"/>
                        <a:pt x="758" y="285"/>
                      </a:cubicBezTo>
                      <a:cubicBezTo>
                        <a:pt x="730" y="278"/>
                        <a:pt x="757" y="213"/>
                        <a:pt x="758" y="204"/>
                      </a:cubicBezTo>
                      <a:cubicBezTo>
                        <a:pt x="756" y="178"/>
                        <a:pt x="753" y="78"/>
                        <a:pt x="721" y="49"/>
                      </a:cubicBezTo>
                      <a:cubicBezTo>
                        <a:pt x="720" y="48"/>
                        <a:pt x="651" y="16"/>
                        <a:pt x="646" y="15"/>
                      </a:cubicBezTo>
                      <a:cubicBezTo>
                        <a:pt x="627" y="8"/>
                        <a:pt x="586" y="1"/>
                        <a:pt x="586" y="1"/>
                      </a:cubicBezTo>
                      <a:cubicBezTo>
                        <a:pt x="562" y="4"/>
                        <a:pt x="522" y="0"/>
                        <a:pt x="503" y="22"/>
                      </a:cubicBezTo>
                      <a:cubicBezTo>
                        <a:pt x="498" y="27"/>
                        <a:pt x="500" y="35"/>
                        <a:pt x="496" y="42"/>
                      </a:cubicBezTo>
                      <a:cubicBezTo>
                        <a:pt x="481" y="68"/>
                        <a:pt x="467" y="94"/>
                        <a:pt x="458" y="123"/>
                      </a:cubicBezTo>
                      <a:cubicBezTo>
                        <a:pt x="443" y="178"/>
                        <a:pt x="441" y="203"/>
                        <a:pt x="376" y="217"/>
                      </a:cubicBezTo>
                      <a:cubicBezTo>
                        <a:pt x="296" y="208"/>
                        <a:pt x="287" y="204"/>
                        <a:pt x="196" y="211"/>
                      </a:cubicBezTo>
                      <a:cubicBezTo>
                        <a:pt x="180" y="215"/>
                        <a:pt x="166" y="220"/>
                        <a:pt x="151" y="224"/>
                      </a:cubicBezTo>
                      <a:cubicBezTo>
                        <a:pt x="133" y="230"/>
                        <a:pt x="106" y="251"/>
                        <a:pt x="106" y="251"/>
                      </a:cubicBezTo>
                      <a:cubicBezTo>
                        <a:pt x="103" y="255"/>
                        <a:pt x="53" y="313"/>
                        <a:pt x="76" y="272"/>
                      </a:cubicBezTo>
                    </a:path>
                  </a:pathLst>
                </a:custGeom>
                <a:noFill/>
                <a:ln w="5080" cap="rnd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43068" name="Group 139"/>
              <p:cNvGrpSpPr>
                <a:grpSpLocks/>
              </p:cNvGrpSpPr>
              <p:nvPr/>
            </p:nvGrpSpPr>
            <p:grpSpPr bwMode="auto">
              <a:xfrm>
                <a:off x="2672" y="1197"/>
                <a:ext cx="155" cy="622"/>
                <a:chOff x="2672" y="1197"/>
                <a:chExt cx="155" cy="622"/>
              </a:xfrm>
            </p:grpSpPr>
            <p:grpSp>
              <p:nvGrpSpPr>
                <p:cNvPr id="43133" name="Group 140"/>
                <p:cNvGrpSpPr>
                  <a:grpSpLocks/>
                </p:cNvGrpSpPr>
                <p:nvPr/>
              </p:nvGrpSpPr>
              <p:grpSpPr bwMode="auto">
                <a:xfrm>
                  <a:off x="2672" y="1197"/>
                  <a:ext cx="155" cy="622"/>
                  <a:chOff x="2672" y="1197"/>
                  <a:chExt cx="155" cy="622"/>
                </a:xfrm>
              </p:grpSpPr>
              <p:sp>
                <p:nvSpPr>
                  <p:cNvPr id="43140" name="Freeform 141"/>
                  <p:cNvSpPr>
                    <a:spLocks/>
                  </p:cNvSpPr>
                  <p:nvPr/>
                </p:nvSpPr>
                <p:spPr bwMode="auto">
                  <a:xfrm>
                    <a:off x="2672" y="1197"/>
                    <a:ext cx="155" cy="622"/>
                  </a:xfrm>
                  <a:custGeom>
                    <a:avLst/>
                    <a:gdLst>
                      <a:gd name="T0" fmla="*/ 0 w 344"/>
                      <a:gd name="T1" fmla="*/ 2 h 1534"/>
                      <a:gd name="T2" fmla="*/ 0 w 344"/>
                      <a:gd name="T3" fmla="*/ 2 h 1534"/>
                      <a:gd name="T4" fmla="*/ 0 w 344"/>
                      <a:gd name="T5" fmla="*/ 3 h 1534"/>
                      <a:gd name="T6" fmla="*/ 1 w 344"/>
                      <a:gd name="T7" fmla="*/ 3 h 1534"/>
                      <a:gd name="T8" fmla="*/ 1 w 344"/>
                      <a:gd name="T9" fmla="*/ 3 h 1534"/>
                      <a:gd name="T10" fmla="*/ 1 w 344"/>
                      <a:gd name="T11" fmla="*/ 2 h 1534"/>
                      <a:gd name="T12" fmla="*/ 0 w 344"/>
                      <a:gd name="T13" fmla="*/ 2 h 1534"/>
                      <a:gd name="T14" fmla="*/ 0 w 344"/>
                      <a:gd name="T15" fmla="*/ 3 h 1534"/>
                      <a:gd name="T16" fmla="*/ 0 w 344"/>
                      <a:gd name="T17" fmla="*/ 4 h 1534"/>
                      <a:gd name="T18" fmla="*/ 1 w 344"/>
                      <a:gd name="T19" fmla="*/ 6 h 1534"/>
                      <a:gd name="T20" fmla="*/ 1 w 344"/>
                      <a:gd name="T21" fmla="*/ 7 h 1534"/>
                      <a:gd name="T22" fmla="*/ 2 w 344"/>
                      <a:gd name="T23" fmla="*/ 7 h 1534"/>
                      <a:gd name="T24" fmla="*/ 2 w 344"/>
                      <a:gd name="T25" fmla="*/ 6 h 1534"/>
                      <a:gd name="T26" fmla="*/ 2 w 344"/>
                      <a:gd name="T27" fmla="*/ 6 h 1534"/>
                      <a:gd name="T28" fmla="*/ 1 w 344"/>
                      <a:gd name="T29" fmla="*/ 6 h 1534"/>
                      <a:gd name="T30" fmla="*/ 1 w 344"/>
                      <a:gd name="T31" fmla="*/ 5 h 1534"/>
                      <a:gd name="T32" fmla="*/ 1 w 344"/>
                      <a:gd name="T33" fmla="*/ 4 h 1534"/>
                      <a:gd name="T34" fmla="*/ 2 w 344"/>
                      <a:gd name="T35" fmla="*/ 4 h 1534"/>
                      <a:gd name="T36" fmla="*/ 2 w 344"/>
                      <a:gd name="T37" fmla="*/ 3 h 1534"/>
                      <a:gd name="T38" fmla="*/ 2 w 344"/>
                      <a:gd name="T39" fmla="*/ 2 h 1534"/>
                      <a:gd name="T40" fmla="*/ 2 w 344"/>
                      <a:gd name="T41" fmla="*/ 2 h 1534"/>
                      <a:gd name="T42" fmla="*/ 3 w 344"/>
                      <a:gd name="T43" fmla="*/ 2 h 1534"/>
                      <a:gd name="T44" fmla="*/ 2 w 344"/>
                      <a:gd name="T45" fmla="*/ 2 h 1534"/>
                      <a:gd name="T46" fmla="*/ 2 w 344"/>
                      <a:gd name="T47" fmla="*/ 2 h 1534"/>
                      <a:gd name="T48" fmla="*/ 1 w 344"/>
                      <a:gd name="T49" fmla="*/ 1 h 1534"/>
                      <a:gd name="T50" fmla="*/ 2 w 344"/>
                      <a:gd name="T51" fmla="*/ 1 h 1534"/>
                      <a:gd name="T52" fmla="*/ 2 w 344"/>
                      <a:gd name="T53" fmla="*/ 1 h 1534"/>
                      <a:gd name="T54" fmla="*/ 2 w 344"/>
                      <a:gd name="T55" fmla="*/ 1 h 1534"/>
                      <a:gd name="T56" fmla="*/ 2 w 344"/>
                      <a:gd name="T57" fmla="*/ 1 h 1534"/>
                      <a:gd name="T58" fmla="*/ 2 w 344"/>
                      <a:gd name="T59" fmla="*/ 0 h 1534"/>
                      <a:gd name="T60" fmla="*/ 1 w 344"/>
                      <a:gd name="T61" fmla="*/ 0 h 1534"/>
                      <a:gd name="T62" fmla="*/ 0 w 344"/>
                      <a:gd name="T63" fmla="*/ 0 h 1534"/>
                      <a:gd name="T64" fmla="*/ 1 w 344"/>
                      <a:gd name="T65" fmla="*/ 1 h 1534"/>
                      <a:gd name="T66" fmla="*/ 0 w 344"/>
                      <a:gd name="T67" fmla="*/ 2 h 1534"/>
                      <a:gd name="T68" fmla="*/ 1 w 344"/>
                      <a:gd name="T69" fmla="*/ 2 h 1534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w 344"/>
                      <a:gd name="T106" fmla="*/ 0 h 1534"/>
                      <a:gd name="T107" fmla="*/ 344 w 344"/>
                      <a:gd name="T108" fmla="*/ 1534 h 1534"/>
                    </a:gdLst>
                    <a:ahLst/>
                    <a:cxnLst>
                      <a:cxn ang="T70">
                        <a:pos x="T0" y="T1"/>
                      </a:cxn>
                      <a:cxn ang="T71">
                        <a:pos x="T2" y="T3"/>
                      </a:cxn>
                      <a:cxn ang="T72">
                        <a:pos x="T4" y="T5"/>
                      </a:cxn>
                      <a:cxn ang="T73">
                        <a:pos x="T6" y="T7"/>
                      </a:cxn>
                      <a:cxn ang="T74">
                        <a:pos x="T8" y="T9"/>
                      </a:cxn>
                      <a:cxn ang="T75">
                        <a:pos x="T10" y="T11"/>
                      </a:cxn>
                      <a:cxn ang="T76">
                        <a:pos x="T12" y="T13"/>
                      </a:cxn>
                      <a:cxn ang="T77">
                        <a:pos x="T14" y="T15"/>
                      </a:cxn>
                      <a:cxn ang="T78">
                        <a:pos x="T16" y="T17"/>
                      </a:cxn>
                      <a:cxn ang="T79">
                        <a:pos x="T18" y="T19"/>
                      </a:cxn>
                      <a:cxn ang="T80">
                        <a:pos x="T20" y="T21"/>
                      </a:cxn>
                      <a:cxn ang="T81">
                        <a:pos x="T22" y="T23"/>
                      </a:cxn>
                      <a:cxn ang="T82">
                        <a:pos x="T24" y="T25"/>
                      </a:cxn>
                      <a:cxn ang="T83">
                        <a:pos x="T26" y="T27"/>
                      </a:cxn>
                      <a:cxn ang="T84">
                        <a:pos x="T28" y="T29"/>
                      </a:cxn>
                      <a:cxn ang="T85">
                        <a:pos x="T30" y="T31"/>
                      </a:cxn>
                      <a:cxn ang="T86">
                        <a:pos x="T32" y="T33"/>
                      </a:cxn>
                      <a:cxn ang="T87">
                        <a:pos x="T34" y="T35"/>
                      </a:cxn>
                      <a:cxn ang="T88">
                        <a:pos x="T36" y="T37"/>
                      </a:cxn>
                      <a:cxn ang="T89">
                        <a:pos x="T38" y="T39"/>
                      </a:cxn>
                      <a:cxn ang="T90">
                        <a:pos x="T40" y="T41"/>
                      </a:cxn>
                      <a:cxn ang="T91">
                        <a:pos x="T42" y="T43"/>
                      </a:cxn>
                      <a:cxn ang="T92">
                        <a:pos x="T44" y="T45"/>
                      </a:cxn>
                      <a:cxn ang="T93">
                        <a:pos x="T46" y="T47"/>
                      </a:cxn>
                      <a:cxn ang="T94">
                        <a:pos x="T48" y="T49"/>
                      </a:cxn>
                      <a:cxn ang="T95">
                        <a:pos x="T50" y="T51"/>
                      </a:cxn>
                      <a:cxn ang="T96">
                        <a:pos x="T52" y="T53"/>
                      </a:cxn>
                      <a:cxn ang="T97">
                        <a:pos x="T54" y="T55"/>
                      </a:cxn>
                      <a:cxn ang="T98">
                        <a:pos x="T56" y="T57"/>
                      </a:cxn>
                      <a:cxn ang="T99">
                        <a:pos x="T58" y="T59"/>
                      </a:cxn>
                      <a:cxn ang="T100">
                        <a:pos x="T60" y="T61"/>
                      </a:cxn>
                      <a:cxn ang="T101">
                        <a:pos x="T62" y="T63"/>
                      </a:cxn>
                      <a:cxn ang="T102">
                        <a:pos x="T64" y="T65"/>
                      </a:cxn>
                      <a:cxn ang="T103">
                        <a:pos x="T66" y="T67"/>
                      </a:cxn>
                      <a:cxn ang="T104">
                        <a:pos x="T68" y="T69"/>
                      </a:cxn>
                    </a:cxnLst>
                    <a:rect l="T105" t="T106" r="T107" b="T108"/>
                    <a:pathLst>
                      <a:path w="344" h="1534">
                        <a:moveTo>
                          <a:pt x="55" y="340"/>
                        </a:moveTo>
                        <a:cubicBezTo>
                          <a:pt x="48" y="360"/>
                          <a:pt x="46" y="385"/>
                          <a:pt x="38" y="403"/>
                        </a:cubicBezTo>
                        <a:cubicBezTo>
                          <a:pt x="36" y="420"/>
                          <a:pt x="29" y="435"/>
                          <a:pt x="25" y="453"/>
                        </a:cubicBezTo>
                        <a:cubicBezTo>
                          <a:pt x="23" y="491"/>
                          <a:pt x="19" y="538"/>
                          <a:pt x="0" y="568"/>
                        </a:cubicBezTo>
                        <a:cubicBezTo>
                          <a:pt x="6" y="584"/>
                          <a:pt x="8" y="589"/>
                          <a:pt x="23" y="591"/>
                        </a:cubicBezTo>
                        <a:cubicBezTo>
                          <a:pt x="36" y="599"/>
                          <a:pt x="48" y="604"/>
                          <a:pt x="61" y="606"/>
                        </a:cubicBezTo>
                        <a:cubicBezTo>
                          <a:pt x="86" y="621"/>
                          <a:pt x="84" y="634"/>
                          <a:pt x="113" y="636"/>
                        </a:cubicBezTo>
                        <a:cubicBezTo>
                          <a:pt x="128" y="644"/>
                          <a:pt x="139" y="656"/>
                          <a:pt x="155" y="659"/>
                        </a:cubicBezTo>
                        <a:cubicBezTo>
                          <a:pt x="176" y="656"/>
                          <a:pt x="187" y="661"/>
                          <a:pt x="199" y="641"/>
                        </a:cubicBezTo>
                        <a:cubicBezTo>
                          <a:pt x="193" y="621"/>
                          <a:pt x="187" y="616"/>
                          <a:pt x="170" y="611"/>
                        </a:cubicBezTo>
                        <a:cubicBezTo>
                          <a:pt x="157" y="604"/>
                          <a:pt x="145" y="599"/>
                          <a:pt x="132" y="596"/>
                        </a:cubicBezTo>
                        <a:cubicBezTo>
                          <a:pt x="122" y="586"/>
                          <a:pt x="113" y="584"/>
                          <a:pt x="101" y="581"/>
                        </a:cubicBezTo>
                        <a:cubicBezTo>
                          <a:pt x="88" y="571"/>
                          <a:pt x="78" y="561"/>
                          <a:pt x="63" y="553"/>
                        </a:cubicBezTo>
                        <a:cubicBezTo>
                          <a:pt x="61" y="541"/>
                          <a:pt x="61" y="518"/>
                          <a:pt x="73" y="538"/>
                        </a:cubicBezTo>
                        <a:cubicBezTo>
                          <a:pt x="76" y="556"/>
                          <a:pt x="84" y="568"/>
                          <a:pt x="92" y="584"/>
                        </a:cubicBezTo>
                        <a:cubicBezTo>
                          <a:pt x="99" y="629"/>
                          <a:pt x="90" y="669"/>
                          <a:pt x="69" y="704"/>
                        </a:cubicBezTo>
                        <a:cubicBezTo>
                          <a:pt x="61" y="749"/>
                          <a:pt x="63" y="797"/>
                          <a:pt x="73" y="840"/>
                        </a:cubicBezTo>
                        <a:cubicBezTo>
                          <a:pt x="80" y="903"/>
                          <a:pt x="76" y="963"/>
                          <a:pt x="69" y="1026"/>
                        </a:cubicBezTo>
                        <a:cubicBezTo>
                          <a:pt x="73" y="1074"/>
                          <a:pt x="73" y="1109"/>
                          <a:pt x="67" y="1154"/>
                        </a:cubicBezTo>
                        <a:cubicBezTo>
                          <a:pt x="69" y="1202"/>
                          <a:pt x="67" y="1235"/>
                          <a:pt x="86" y="1275"/>
                        </a:cubicBezTo>
                        <a:cubicBezTo>
                          <a:pt x="92" y="1330"/>
                          <a:pt x="90" y="1307"/>
                          <a:pt x="94" y="1343"/>
                        </a:cubicBezTo>
                        <a:cubicBezTo>
                          <a:pt x="90" y="1416"/>
                          <a:pt x="90" y="1431"/>
                          <a:pt x="92" y="1526"/>
                        </a:cubicBezTo>
                        <a:cubicBezTo>
                          <a:pt x="103" y="1524"/>
                          <a:pt x="113" y="1519"/>
                          <a:pt x="124" y="1516"/>
                        </a:cubicBezTo>
                        <a:cubicBezTo>
                          <a:pt x="149" y="1519"/>
                          <a:pt x="157" y="1529"/>
                          <a:pt x="181" y="1534"/>
                        </a:cubicBezTo>
                        <a:cubicBezTo>
                          <a:pt x="218" y="1531"/>
                          <a:pt x="241" y="1531"/>
                          <a:pt x="275" y="1524"/>
                        </a:cubicBezTo>
                        <a:cubicBezTo>
                          <a:pt x="300" y="1509"/>
                          <a:pt x="277" y="1478"/>
                          <a:pt x="258" y="1471"/>
                        </a:cubicBezTo>
                        <a:cubicBezTo>
                          <a:pt x="252" y="1468"/>
                          <a:pt x="246" y="1468"/>
                          <a:pt x="239" y="1466"/>
                        </a:cubicBezTo>
                        <a:cubicBezTo>
                          <a:pt x="220" y="1448"/>
                          <a:pt x="206" y="1431"/>
                          <a:pt x="183" y="1426"/>
                        </a:cubicBezTo>
                        <a:cubicBezTo>
                          <a:pt x="160" y="1405"/>
                          <a:pt x="155" y="1368"/>
                          <a:pt x="145" y="1338"/>
                        </a:cubicBezTo>
                        <a:cubicBezTo>
                          <a:pt x="141" y="1310"/>
                          <a:pt x="147" y="1282"/>
                          <a:pt x="155" y="1255"/>
                        </a:cubicBezTo>
                        <a:cubicBezTo>
                          <a:pt x="160" y="1214"/>
                          <a:pt x="160" y="1169"/>
                          <a:pt x="145" y="1132"/>
                        </a:cubicBezTo>
                        <a:cubicBezTo>
                          <a:pt x="153" y="1116"/>
                          <a:pt x="162" y="1111"/>
                          <a:pt x="174" y="1101"/>
                        </a:cubicBezTo>
                        <a:cubicBezTo>
                          <a:pt x="176" y="1084"/>
                          <a:pt x="170" y="1081"/>
                          <a:pt x="168" y="1066"/>
                        </a:cubicBezTo>
                        <a:cubicBezTo>
                          <a:pt x="166" y="1051"/>
                          <a:pt x="162" y="1021"/>
                          <a:pt x="162" y="1021"/>
                        </a:cubicBezTo>
                        <a:cubicBezTo>
                          <a:pt x="164" y="983"/>
                          <a:pt x="164" y="956"/>
                          <a:pt x="181" y="923"/>
                        </a:cubicBezTo>
                        <a:cubicBezTo>
                          <a:pt x="183" y="850"/>
                          <a:pt x="178" y="858"/>
                          <a:pt x="199" y="810"/>
                        </a:cubicBezTo>
                        <a:cubicBezTo>
                          <a:pt x="204" y="785"/>
                          <a:pt x="208" y="757"/>
                          <a:pt x="218" y="734"/>
                        </a:cubicBezTo>
                        <a:cubicBezTo>
                          <a:pt x="223" y="709"/>
                          <a:pt x="218" y="684"/>
                          <a:pt x="231" y="664"/>
                        </a:cubicBezTo>
                        <a:cubicBezTo>
                          <a:pt x="233" y="649"/>
                          <a:pt x="235" y="639"/>
                          <a:pt x="244" y="626"/>
                        </a:cubicBezTo>
                        <a:cubicBezTo>
                          <a:pt x="244" y="601"/>
                          <a:pt x="244" y="578"/>
                          <a:pt x="246" y="553"/>
                        </a:cubicBezTo>
                        <a:cubicBezTo>
                          <a:pt x="246" y="548"/>
                          <a:pt x="250" y="563"/>
                          <a:pt x="250" y="568"/>
                        </a:cubicBezTo>
                        <a:cubicBezTo>
                          <a:pt x="256" y="599"/>
                          <a:pt x="248" y="578"/>
                          <a:pt x="256" y="599"/>
                        </a:cubicBezTo>
                        <a:cubicBezTo>
                          <a:pt x="262" y="631"/>
                          <a:pt x="288" y="619"/>
                          <a:pt x="313" y="621"/>
                        </a:cubicBezTo>
                        <a:cubicBezTo>
                          <a:pt x="328" y="619"/>
                          <a:pt x="336" y="619"/>
                          <a:pt x="344" y="604"/>
                        </a:cubicBezTo>
                        <a:cubicBezTo>
                          <a:pt x="338" y="584"/>
                          <a:pt x="332" y="578"/>
                          <a:pt x="315" y="573"/>
                        </a:cubicBezTo>
                        <a:cubicBezTo>
                          <a:pt x="296" y="563"/>
                          <a:pt x="292" y="546"/>
                          <a:pt x="275" y="531"/>
                        </a:cubicBezTo>
                        <a:cubicBezTo>
                          <a:pt x="269" y="516"/>
                          <a:pt x="260" y="503"/>
                          <a:pt x="252" y="491"/>
                        </a:cubicBezTo>
                        <a:cubicBezTo>
                          <a:pt x="248" y="463"/>
                          <a:pt x="250" y="433"/>
                          <a:pt x="239" y="408"/>
                        </a:cubicBezTo>
                        <a:cubicBezTo>
                          <a:pt x="235" y="380"/>
                          <a:pt x="225" y="367"/>
                          <a:pt x="206" y="350"/>
                        </a:cubicBezTo>
                        <a:cubicBezTo>
                          <a:pt x="197" y="330"/>
                          <a:pt x="187" y="310"/>
                          <a:pt x="174" y="294"/>
                        </a:cubicBezTo>
                        <a:cubicBezTo>
                          <a:pt x="174" y="289"/>
                          <a:pt x="174" y="284"/>
                          <a:pt x="176" y="282"/>
                        </a:cubicBezTo>
                        <a:cubicBezTo>
                          <a:pt x="178" y="279"/>
                          <a:pt x="189" y="284"/>
                          <a:pt x="187" y="279"/>
                        </a:cubicBezTo>
                        <a:cubicBezTo>
                          <a:pt x="187" y="277"/>
                          <a:pt x="166" y="272"/>
                          <a:pt x="164" y="272"/>
                        </a:cubicBezTo>
                        <a:cubicBezTo>
                          <a:pt x="160" y="249"/>
                          <a:pt x="170" y="247"/>
                          <a:pt x="187" y="242"/>
                        </a:cubicBezTo>
                        <a:cubicBezTo>
                          <a:pt x="199" y="234"/>
                          <a:pt x="204" y="237"/>
                          <a:pt x="212" y="222"/>
                        </a:cubicBezTo>
                        <a:cubicBezTo>
                          <a:pt x="214" y="196"/>
                          <a:pt x="214" y="194"/>
                          <a:pt x="231" y="181"/>
                        </a:cubicBezTo>
                        <a:cubicBezTo>
                          <a:pt x="233" y="176"/>
                          <a:pt x="239" y="174"/>
                          <a:pt x="237" y="169"/>
                        </a:cubicBezTo>
                        <a:cubicBezTo>
                          <a:pt x="235" y="164"/>
                          <a:pt x="229" y="169"/>
                          <a:pt x="227" y="166"/>
                        </a:cubicBezTo>
                        <a:cubicBezTo>
                          <a:pt x="223" y="161"/>
                          <a:pt x="223" y="151"/>
                          <a:pt x="218" y="144"/>
                        </a:cubicBezTo>
                        <a:cubicBezTo>
                          <a:pt x="220" y="116"/>
                          <a:pt x="223" y="108"/>
                          <a:pt x="227" y="86"/>
                        </a:cubicBezTo>
                        <a:cubicBezTo>
                          <a:pt x="220" y="48"/>
                          <a:pt x="216" y="31"/>
                          <a:pt x="183" y="23"/>
                        </a:cubicBezTo>
                        <a:cubicBezTo>
                          <a:pt x="157" y="0"/>
                          <a:pt x="147" y="13"/>
                          <a:pt x="107" y="15"/>
                        </a:cubicBezTo>
                        <a:cubicBezTo>
                          <a:pt x="97" y="18"/>
                          <a:pt x="86" y="23"/>
                          <a:pt x="76" y="25"/>
                        </a:cubicBezTo>
                        <a:cubicBezTo>
                          <a:pt x="63" y="38"/>
                          <a:pt x="57" y="51"/>
                          <a:pt x="44" y="61"/>
                        </a:cubicBezTo>
                        <a:cubicBezTo>
                          <a:pt x="42" y="76"/>
                          <a:pt x="36" y="83"/>
                          <a:pt x="31" y="98"/>
                        </a:cubicBezTo>
                        <a:cubicBezTo>
                          <a:pt x="23" y="156"/>
                          <a:pt x="38" y="171"/>
                          <a:pt x="82" y="176"/>
                        </a:cubicBezTo>
                        <a:cubicBezTo>
                          <a:pt x="90" y="201"/>
                          <a:pt x="84" y="249"/>
                          <a:pt x="76" y="272"/>
                        </a:cubicBezTo>
                        <a:cubicBezTo>
                          <a:pt x="73" y="287"/>
                          <a:pt x="69" y="305"/>
                          <a:pt x="63" y="320"/>
                        </a:cubicBezTo>
                        <a:cubicBezTo>
                          <a:pt x="61" y="340"/>
                          <a:pt x="57" y="350"/>
                          <a:pt x="44" y="365"/>
                        </a:cubicBezTo>
                        <a:lnTo>
                          <a:pt x="82" y="350"/>
                        </a:lnTo>
                      </a:path>
                    </a:pathLst>
                  </a:custGeom>
                  <a:solidFill>
                    <a:srgbClr val="000000"/>
                  </a:solidFill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43141" name="Freeform 142"/>
                  <p:cNvSpPr>
                    <a:spLocks/>
                  </p:cNvSpPr>
                  <p:nvPr/>
                </p:nvSpPr>
                <p:spPr bwMode="auto">
                  <a:xfrm>
                    <a:off x="2672" y="1197"/>
                    <a:ext cx="155" cy="622"/>
                  </a:xfrm>
                  <a:custGeom>
                    <a:avLst/>
                    <a:gdLst>
                      <a:gd name="T0" fmla="*/ 0 w 344"/>
                      <a:gd name="T1" fmla="*/ 2 h 1534"/>
                      <a:gd name="T2" fmla="*/ 0 w 344"/>
                      <a:gd name="T3" fmla="*/ 2 h 1534"/>
                      <a:gd name="T4" fmla="*/ 0 w 344"/>
                      <a:gd name="T5" fmla="*/ 3 h 1534"/>
                      <a:gd name="T6" fmla="*/ 1 w 344"/>
                      <a:gd name="T7" fmla="*/ 3 h 1534"/>
                      <a:gd name="T8" fmla="*/ 1 w 344"/>
                      <a:gd name="T9" fmla="*/ 3 h 1534"/>
                      <a:gd name="T10" fmla="*/ 1 w 344"/>
                      <a:gd name="T11" fmla="*/ 2 h 1534"/>
                      <a:gd name="T12" fmla="*/ 0 w 344"/>
                      <a:gd name="T13" fmla="*/ 2 h 1534"/>
                      <a:gd name="T14" fmla="*/ 0 w 344"/>
                      <a:gd name="T15" fmla="*/ 3 h 1534"/>
                      <a:gd name="T16" fmla="*/ 0 w 344"/>
                      <a:gd name="T17" fmla="*/ 4 h 1534"/>
                      <a:gd name="T18" fmla="*/ 1 w 344"/>
                      <a:gd name="T19" fmla="*/ 6 h 1534"/>
                      <a:gd name="T20" fmla="*/ 1 w 344"/>
                      <a:gd name="T21" fmla="*/ 7 h 1534"/>
                      <a:gd name="T22" fmla="*/ 2 w 344"/>
                      <a:gd name="T23" fmla="*/ 7 h 1534"/>
                      <a:gd name="T24" fmla="*/ 2 w 344"/>
                      <a:gd name="T25" fmla="*/ 6 h 1534"/>
                      <a:gd name="T26" fmla="*/ 2 w 344"/>
                      <a:gd name="T27" fmla="*/ 6 h 1534"/>
                      <a:gd name="T28" fmla="*/ 1 w 344"/>
                      <a:gd name="T29" fmla="*/ 6 h 1534"/>
                      <a:gd name="T30" fmla="*/ 1 w 344"/>
                      <a:gd name="T31" fmla="*/ 5 h 1534"/>
                      <a:gd name="T32" fmla="*/ 1 w 344"/>
                      <a:gd name="T33" fmla="*/ 4 h 1534"/>
                      <a:gd name="T34" fmla="*/ 2 w 344"/>
                      <a:gd name="T35" fmla="*/ 4 h 1534"/>
                      <a:gd name="T36" fmla="*/ 2 w 344"/>
                      <a:gd name="T37" fmla="*/ 3 h 1534"/>
                      <a:gd name="T38" fmla="*/ 2 w 344"/>
                      <a:gd name="T39" fmla="*/ 2 h 1534"/>
                      <a:gd name="T40" fmla="*/ 2 w 344"/>
                      <a:gd name="T41" fmla="*/ 2 h 1534"/>
                      <a:gd name="T42" fmla="*/ 3 w 344"/>
                      <a:gd name="T43" fmla="*/ 2 h 1534"/>
                      <a:gd name="T44" fmla="*/ 2 w 344"/>
                      <a:gd name="T45" fmla="*/ 2 h 1534"/>
                      <a:gd name="T46" fmla="*/ 2 w 344"/>
                      <a:gd name="T47" fmla="*/ 2 h 1534"/>
                      <a:gd name="T48" fmla="*/ 1 w 344"/>
                      <a:gd name="T49" fmla="*/ 1 h 1534"/>
                      <a:gd name="T50" fmla="*/ 2 w 344"/>
                      <a:gd name="T51" fmla="*/ 1 h 1534"/>
                      <a:gd name="T52" fmla="*/ 2 w 344"/>
                      <a:gd name="T53" fmla="*/ 1 h 1534"/>
                      <a:gd name="T54" fmla="*/ 2 w 344"/>
                      <a:gd name="T55" fmla="*/ 1 h 1534"/>
                      <a:gd name="T56" fmla="*/ 2 w 344"/>
                      <a:gd name="T57" fmla="*/ 1 h 1534"/>
                      <a:gd name="T58" fmla="*/ 2 w 344"/>
                      <a:gd name="T59" fmla="*/ 0 h 1534"/>
                      <a:gd name="T60" fmla="*/ 1 w 344"/>
                      <a:gd name="T61" fmla="*/ 0 h 1534"/>
                      <a:gd name="T62" fmla="*/ 0 w 344"/>
                      <a:gd name="T63" fmla="*/ 0 h 1534"/>
                      <a:gd name="T64" fmla="*/ 1 w 344"/>
                      <a:gd name="T65" fmla="*/ 1 h 1534"/>
                      <a:gd name="T66" fmla="*/ 0 w 344"/>
                      <a:gd name="T67" fmla="*/ 2 h 1534"/>
                      <a:gd name="T68" fmla="*/ 1 w 344"/>
                      <a:gd name="T69" fmla="*/ 2 h 1534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w 344"/>
                      <a:gd name="T106" fmla="*/ 0 h 1534"/>
                      <a:gd name="T107" fmla="*/ 344 w 344"/>
                      <a:gd name="T108" fmla="*/ 1534 h 1534"/>
                    </a:gdLst>
                    <a:ahLst/>
                    <a:cxnLst>
                      <a:cxn ang="T70">
                        <a:pos x="T0" y="T1"/>
                      </a:cxn>
                      <a:cxn ang="T71">
                        <a:pos x="T2" y="T3"/>
                      </a:cxn>
                      <a:cxn ang="T72">
                        <a:pos x="T4" y="T5"/>
                      </a:cxn>
                      <a:cxn ang="T73">
                        <a:pos x="T6" y="T7"/>
                      </a:cxn>
                      <a:cxn ang="T74">
                        <a:pos x="T8" y="T9"/>
                      </a:cxn>
                      <a:cxn ang="T75">
                        <a:pos x="T10" y="T11"/>
                      </a:cxn>
                      <a:cxn ang="T76">
                        <a:pos x="T12" y="T13"/>
                      </a:cxn>
                      <a:cxn ang="T77">
                        <a:pos x="T14" y="T15"/>
                      </a:cxn>
                      <a:cxn ang="T78">
                        <a:pos x="T16" y="T17"/>
                      </a:cxn>
                      <a:cxn ang="T79">
                        <a:pos x="T18" y="T19"/>
                      </a:cxn>
                      <a:cxn ang="T80">
                        <a:pos x="T20" y="T21"/>
                      </a:cxn>
                      <a:cxn ang="T81">
                        <a:pos x="T22" y="T23"/>
                      </a:cxn>
                      <a:cxn ang="T82">
                        <a:pos x="T24" y="T25"/>
                      </a:cxn>
                      <a:cxn ang="T83">
                        <a:pos x="T26" y="T27"/>
                      </a:cxn>
                      <a:cxn ang="T84">
                        <a:pos x="T28" y="T29"/>
                      </a:cxn>
                      <a:cxn ang="T85">
                        <a:pos x="T30" y="T31"/>
                      </a:cxn>
                      <a:cxn ang="T86">
                        <a:pos x="T32" y="T33"/>
                      </a:cxn>
                      <a:cxn ang="T87">
                        <a:pos x="T34" y="T35"/>
                      </a:cxn>
                      <a:cxn ang="T88">
                        <a:pos x="T36" y="T37"/>
                      </a:cxn>
                      <a:cxn ang="T89">
                        <a:pos x="T38" y="T39"/>
                      </a:cxn>
                      <a:cxn ang="T90">
                        <a:pos x="T40" y="T41"/>
                      </a:cxn>
                      <a:cxn ang="T91">
                        <a:pos x="T42" y="T43"/>
                      </a:cxn>
                      <a:cxn ang="T92">
                        <a:pos x="T44" y="T45"/>
                      </a:cxn>
                      <a:cxn ang="T93">
                        <a:pos x="T46" y="T47"/>
                      </a:cxn>
                      <a:cxn ang="T94">
                        <a:pos x="T48" y="T49"/>
                      </a:cxn>
                      <a:cxn ang="T95">
                        <a:pos x="T50" y="T51"/>
                      </a:cxn>
                      <a:cxn ang="T96">
                        <a:pos x="T52" y="T53"/>
                      </a:cxn>
                      <a:cxn ang="T97">
                        <a:pos x="T54" y="T55"/>
                      </a:cxn>
                      <a:cxn ang="T98">
                        <a:pos x="T56" y="T57"/>
                      </a:cxn>
                      <a:cxn ang="T99">
                        <a:pos x="T58" y="T59"/>
                      </a:cxn>
                      <a:cxn ang="T100">
                        <a:pos x="T60" y="T61"/>
                      </a:cxn>
                      <a:cxn ang="T101">
                        <a:pos x="T62" y="T63"/>
                      </a:cxn>
                      <a:cxn ang="T102">
                        <a:pos x="T64" y="T65"/>
                      </a:cxn>
                      <a:cxn ang="T103">
                        <a:pos x="T66" y="T67"/>
                      </a:cxn>
                      <a:cxn ang="T104">
                        <a:pos x="T68" y="T69"/>
                      </a:cxn>
                    </a:cxnLst>
                    <a:rect l="T105" t="T106" r="T107" b="T108"/>
                    <a:pathLst>
                      <a:path w="344" h="1534">
                        <a:moveTo>
                          <a:pt x="55" y="340"/>
                        </a:moveTo>
                        <a:cubicBezTo>
                          <a:pt x="48" y="360"/>
                          <a:pt x="46" y="385"/>
                          <a:pt x="38" y="403"/>
                        </a:cubicBezTo>
                        <a:cubicBezTo>
                          <a:pt x="36" y="420"/>
                          <a:pt x="29" y="435"/>
                          <a:pt x="25" y="453"/>
                        </a:cubicBezTo>
                        <a:cubicBezTo>
                          <a:pt x="23" y="491"/>
                          <a:pt x="19" y="538"/>
                          <a:pt x="0" y="568"/>
                        </a:cubicBezTo>
                        <a:cubicBezTo>
                          <a:pt x="6" y="584"/>
                          <a:pt x="8" y="589"/>
                          <a:pt x="23" y="591"/>
                        </a:cubicBezTo>
                        <a:cubicBezTo>
                          <a:pt x="36" y="599"/>
                          <a:pt x="48" y="604"/>
                          <a:pt x="61" y="606"/>
                        </a:cubicBezTo>
                        <a:cubicBezTo>
                          <a:pt x="86" y="621"/>
                          <a:pt x="84" y="634"/>
                          <a:pt x="113" y="636"/>
                        </a:cubicBezTo>
                        <a:cubicBezTo>
                          <a:pt x="128" y="644"/>
                          <a:pt x="139" y="656"/>
                          <a:pt x="155" y="659"/>
                        </a:cubicBezTo>
                        <a:cubicBezTo>
                          <a:pt x="176" y="656"/>
                          <a:pt x="187" y="661"/>
                          <a:pt x="199" y="641"/>
                        </a:cubicBezTo>
                        <a:cubicBezTo>
                          <a:pt x="193" y="621"/>
                          <a:pt x="187" y="616"/>
                          <a:pt x="170" y="611"/>
                        </a:cubicBezTo>
                        <a:cubicBezTo>
                          <a:pt x="157" y="604"/>
                          <a:pt x="145" y="599"/>
                          <a:pt x="132" y="596"/>
                        </a:cubicBezTo>
                        <a:cubicBezTo>
                          <a:pt x="122" y="586"/>
                          <a:pt x="113" y="584"/>
                          <a:pt x="101" y="581"/>
                        </a:cubicBezTo>
                        <a:cubicBezTo>
                          <a:pt x="88" y="571"/>
                          <a:pt x="78" y="561"/>
                          <a:pt x="63" y="553"/>
                        </a:cubicBezTo>
                        <a:cubicBezTo>
                          <a:pt x="61" y="541"/>
                          <a:pt x="61" y="518"/>
                          <a:pt x="73" y="538"/>
                        </a:cubicBezTo>
                        <a:cubicBezTo>
                          <a:pt x="76" y="556"/>
                          <a:pt x="84" y="568"/>
                          <a:pt x="92" y="584"/>
                        </a:cubicBezTo>
                        <a:cubicBezTo>
                          <a:pt x="99" y="629"/>
                          <a:pt x="90" y="669"/>
                          <a:pt x="69" y="704"/>
                        </a:cubicBezTo>
                        <a:cubicBezTo>
                          <a:pt x="61" y="749"/>
                          <a:pt x="63" y="797"/>
                          <a:pt x="73" y="840"/>
                        </a:cubicBezTo>
                        <a:cubicBezTo>
                          <a:pt x="80" y="903"/>
                          <a:pt x="76" y="963"/>
                          <a:pt x="69" y="1026"/>
                        </a:cubicBezTo>
                        <a:cubicBezTo>
                          <a:pt x="73" y="1074"/>
                          <a:pt x="73" y="1109"/>
                          <a:pt x="67" y="1154"/>
                        </a:cubicBezTo>
                        <a:cubicBezTo>
                          <a:pt x="69" y="1202"/>
                          <a:pt x="67" y="1235"/>
                          <a:pt x="86" y="1275"/>
                        </a:cubicBezTo>
                        <a:cubicBezTo>
                          <a:pt x="92" y="1330"/>
                          <a:pt x="90" y="1307"/>
                          <a:pt x="94" y="1343"/>
                        </a:cubicBezTo>
                        <a:cubicBezTo>
                          <a:pt x="90" y="1416"/>
                          <a:pt x="90" y="1431"/>
                          <a:pt x="92" y="1526"/>
                        </a:cubicBezTo>
                        <a:cubicBezTo>
                          <a:pt x="103" y="1524"/>
                          <a:pt x="113" y="1519"/>
                          <a:pt x="124" y="1516"/>
                        </a:cubicBezTo>
                        <a:cubicBezTo>
                          <a:pt x="149" y="1519"/>
                          <a:pt x="157" y="1529"/>
                          <a:pt x="181" y="1534"/>
                        </a:cubicBezTo>
                        <a:cubicBezTo>
                          <a:pt x="218" y="1531"/>
                          <a:pt x="241" y="1531"/>
                          <a:pt x="275" y="1524"/>
                        </a:cubicBezTo>
                        <a:cubicBezTo>
                          <a:pt x="300" y="1509"/>
                          <a:pt x="277" y="1478"/>
                          <a:pt x="258" y="1471"/>
                        </a:cubicBezTo>
                        <a:cubicBezTo>
                          <a:pt x="252" y="1468"/>
                          <a:pt x="246" y="1468"/>
                          <a:pt x="239" y="1466"/>
                        </a:cubicBezTo>
                        <a:cubicBezTo>
                          <a:pt x="220" y="1448"/>
                          <a:pt x="206" y="1431"/>
                          <a:pt x="183" y="1426"/>
                        </a:cubicBezTo>
                        <a:cubicBezTo>
                          <a:pt x="160" y="1405"/>
                          <a:pt x="155" y="1368"/>
                          <a:pt x="145" y="1338"/>
                        </a:cubicBezTo>
                        <a:cubicBezTo>
                          <a:pt x="141" y="1310"/>
                          <a:pt x="147" y="1282"/>
                          <a:pt x="155" y="1255"/>
                        </a:cubicBezTo>
                        <a:cubicBezTo>
                          <a:pt x="160" y="1214"/>
                          <a:pt x="160" y="1169"/>
                          <a:pt x="145" y="1132"/>
                        </a:cubicBezTo>
                        <a:cubicBezTo>
                          <a:pt x="153" y="1116"/>
                          <a:pt x="162" y="1111"/>
                          <a:pt x="174" y="1101"/>
                        </a:cubicBezTo>
                        <a:cubicBezTo>
                          <a:pt x="176" y="1084"/>
                          <a:pt x="170" y="1081"/>
                          <a:pt x="168" y="1066"/>
                        </a:cubicBezTo>
                        <a:cubicBezTo>
                          <a:pt x="166" y="1051"/>
                          <a:pt x="162" y="1021"/>
                          <a:pt x="162" y="1021"/>
                        </a:cubicBezTo>
                        <a:cubicBezTo>
                          <a:pt x="164" y="983"/>
                          <a:pt x="164" y="956"/>
                          <a:pt x="181" y="923"/>
                        </a:cubicBezTo>
                        <a:cubicBezTo>
                          <a:pt x="183" y="850"/>
                          <a:pt x="178" y="858"/>
                          <a:pt x="199" y="810"/>
                        </a:cubicBezTo>
                        <a:cubicBezTo>
                          <a:pt x="204" y="785"/>
                          <a:pt x="208" y="757"/>
                          <a:pt x="218" y="734"/>
                        </a:cubicBezTo>
                        <a:cubicBezTo>
                          <a:pt x="223" y="709"/>
                          <a:pt x="218" y="684"/>
                          <a:pt x="231" y="664"/>
                        </a:cubicBezTo>
                        <a:cubicBezTo>
                          <a:pt x="233" y="649"/>
                          <a:pt x="235" y="639"/>
                          <a:pt x="244" y="626"/>
                        </a:cubicBezTo>
                        <a:cubicBezTo>
                          <a:pt x="244" y="601"/>
                          <a:pt x="244" y="578"/>
                          <a:pt x="246" y="553"/>
                        </a:cubicBezTo>
                        <a:cubicBezTo>
                          <a:pt x="246" y="548"/>
                          <a:pt x="250" y="563"/>
                          <a:pt x="250" y="568"/>
                        </a:cubicBezTo>
                        <a:cubicBezTo>
                          <a:pt x="256" y="599"/>
                          <a:pt x="248" y="578"/>
                          <a:pt x="256" y="599"/>
                        </a:cubicBezTo>
                        <a:cubicBezTo>
                          <a:pt x="262" y="631"/>
                          <a:pt x="288" y="619"/>
                          <a:pt x="313" y="621"/>
                        </a:cubicBezTo>
                        <a:cubicBezTo>
                          <a:pt x="328" y="619"/>
                          <a:pt x="336" y="619"/>
                          <a:pt x="344" y="604"/>
                        </a:cubicBezTo>
                        <a:cubicBezTo>
                          <a:pt x="338" y="584"/>
                          <a:pt x="332" y="578"/>
                          <a:pt x="315" y="573"/>
                        </a:cubicBezTo>
                        <a:cubicBezTo>
                          <a:pt x="296" y="563"/>
                          <a:pt x="292" y="546"/>
                          <a:pt x="275" y="531"/>
                        </a:cubicBezTo>
                        <a:cubicBezTo>
                          <a:pt x="269" y="516"/>
                          <a:pt x="260" y="503"/>
                          <a:pt x="252" y="491"/>
                        </a:cubicBezTo>
                        <a:cubicBezTo>
                          <a:pt x="248" y="463"/>
                          <a:pt x="250" y="433"/>
                          <a:pt x="239" y="408"/>
                        </a:cubicBezTo>
                        <a:cubicBezTo>
                          <a:pt x="235" y="380"/>
                          <a:pt x="225" y="367"/>
                          <a:pt x="206" y="350"/>
                        </a:cubicBezTo>
                        <a:cubicBezTo>
                          <a:pt x="197" y="330"/>
                          <a:pt x="187" y="310"/>
                          <a:pt x="174" y="294"/>
                        </a:cubicBezTo>
                        <a:cubicBezTo>
                          <a:pt x="174" y="289"/>
                          <a:pt x="174" y="284"/>
                          <a:pt x="176" y="282"/>
                        </a:cubicBezTo>
                        <a:cubicBezTo>
                          <a:pt x="178" y="279"/>
                          <a:pt x="189" y="284"/>
                          <a:pt x="187" y="279"/>
                        </a:cubicBezTo>
                        <a:cubicBezTo>
                          <a:pt x="187" y="277"/>
                          <a:pt x="166" y="272"/>
                          <a:pt x="164" y="272"/>
                        </a:cubicBezTo>
                        <a:cubicBezTo>
                          <a:pt x="160" y="249"/>
                          <a:pt x="170" y="247"/>
                          <a:pt x="187" y="242"/>
                        </a:cubicBezTo>
                        <a:cubicBezTo>
                          <a:pt x="199" y="234"/>
                          <a:pt x="204" y="237"/>
                          <a:pt x="212" y="222"/>
                        </a:cubicBezTo>
                        <a:cubicBezTo>
                          <a:pt x="214" y="196"/>
                          <a:pt x="214" y="194"/>
                          <a:pt x="231" y="181"/>
                        </a:cubicBezTo>
                        <a:cubicBezTo>
                          <a:pt x="233" y="176"/>
                          <a:pt x="239" y="174"/>
                          <a:pt x="237" y="169"/>
                        </a:cubicBezTo>
                        <a:cubicBezTo>
                          <a:pt x="235" y="164"/>
                          <a:pt x="229" y="169"/>
                          <a:pt x="227" y="166"/>
                        </a:cubicBezTo>
                        <a:cubicBezTo>
                          <a:pt x="223" y="161"/>
                          <a:pt x="223" y="151"/>
                          <a:pt x="218" y="144"/>
                        </a:cubicBezTo>
                        <a:cubicBezTo>
                          <a:pt x="220" y="116"/>
                          <a:pt x="223" y="108"/>
                          <a:pt x="227" y="86"/>
                        </a:cubicBezTo>
                        <a:cubicBezTo>
                          <a:pt x="220" y="48"/>
                          <a:pt x="216" y="31"/>
                          <a:pt x="183" y="23"/>
                        </a:cubicBezTo>
                        <a:cubicBezTo>
                          <a:pt x="157" y="0"/>
                          <a:pt x="147" y="13"/>
                          <a:pt x="107" y="15"/>
                        </a:cubicBezTo>
                        <a:cubicBezTo>
                          <a:pt x="97" y="18"/>
                          <a:pt x="86" y="23"/>
                          <a:pt x="76" y="25"/>
                        </a:cubicBezTo>
                        <a:cubicBezTo>
                          <a:pt x="63" y="38"/>
                          <a:pt x="57" y="51"/>
                          <a:pt x="44" y="61"/>
                        </a:cubicBezTo>
                        <a:cubicBezTo>
                          <a:pt x="42" y="76"/>
                          <a:pt x="36" y="83"/>
                          <a:pt x="31" y="98"/>
                        </a:cubicBezTo>
                        <a:cubicBezTo>
                          <a:pt x="23" y="156"/>
                          <a:pt x="38" y="171"/>
                          <a:pt x="82" y="176"/>
                        </a:cubicBezTo>
                        <a:cubicBezTo>
                          <a:pt x="90" y="201"/>
                          <a:pt x="84" y="249"/>
                          <a:pt x="76" y="272"/>
                        </a:cubicBezTo>
                        <a:cubicBezTo>
                          <a:pt x="73" y="287"/>
                          <a:pt x="69" y="305"/>
                          <a:pt x="63" y="320"/>
                        </a:cubicBezTo>
                        <a:cubicBezTo>
                          <a:pt x="61" y="340"/>
                          <a:pt x="57" y="350"/>
                          <a:pt x="44" y="365"/>
                        </a:cubicBezTo>
                        <a:lnTo>
                          <a:pt x="82" y="350"/>
                        </a:lnTo>
                      </a:path>
                    </a:pathLst>
                  </a:custGeom>
                  <a:noFill/>
                  <a:ln w="5080" cap="rnd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43134" name="Group 143"/>
                <p:cNvGrpSpPr>
                  <a:grpSpLocks/>
                </p:cNvGrpSpPr>
                <p:nvPr/>
              </p:nvGrpSpPr>
              <p:grpSpPr bwMode="auto">
                <a:xfrm>
                  <a:off x="2693" y="1460"/>
                  <a:ext cx="98" cy="344"/>
                  <a:chOff x="2693" y="1460"/>
                  <a:chExt cx="98" cy="344"/>
                </a:xfrm>
              </p:grpSpPr>
              <p:sp>
                <p:nvSpPr>
                  <p:cNvPr id="43138" name="Freeform 144"/>
                  <p:cNvSpPr>
                    <a:spLocks/>
                  </p:cNvSpPr>
                  <p:nvPr/>
                </p:nvSpPr>
                <p:spPr bwMode="auto">
                  <a:xfrm>
                    <a:off x="2693" y="1460"/>
                    <a:ext cx="98" cy="344"/>
                  </a:xfrm>
                  <a:custGeom>
                    <a:avLst/>
                    <a:gdLst>
                      <a:gd name="T0" fmla="*/ 2 w 217"/>
                      <a:gd name="T1" fmla="*/ 0 h 848"/>
                      <a:gd name="T2" fmla="*/ 1 w 217"/>
                      <a:gd name="T3" fmla="*/ 0 h 848"/>
                      <a:gd name="T4" fmla="*/ 1 w 217"/>
                      <a:gd name="T5" fmla="*/ 0 h 848"/>
                      <a:gd name="T6" fmla="*/ 1 w 217"/>
                      <a:gd name="T7" fmla="*/ 2 h 848"/>
                      <a:gd name="T8" fmla="*/ 1 w 217"/>
                      <a:gd name="T9" fmla="*/ 3 h 848"/>
                      <a:gd name="T10" fmla="*/ 1 w 217"/>
                      <a:gd name="T11" fmla="*/ 3 h 848"/>
                      <a:gd name="T12" fmla="*/ 2 w 217"/>
                      <a:gd name="T13" fmla="*/ 4 h 848"/>
                      <a:gd name="T14" fmla="*/ 2 w 217"/>
                      <a:gd name="T15" fmla="*/ 4 h 848"/>
                      <a:gd name="T16" fmla="*/ 1 w 217"/>
                      <a:gd name="T17" fmla="*/ 4 h 848"/>
                      <a:gd name="T18" fmla="*/ 0 w 217"/>
                      <a:gd name="T19" fmla="*/ 4 h 848"/>
                      <a:gd name="T20" fmla="*/ 0 w 217"/>
                      <a:gd name="T21" fmla="*/ 4 h 848"/>
                      <a:gd name="T22" fmla="*/ 0 w 217"/>
                      <a:gd name="T23" fmla="*/ 3 h 848"/>
                      <a:gd name="T24" fmla="*/ 0 w 217"/>
                      <a:gd name="T25" fmla="*/ 3 h 848"/>
                      <a:gd name="T26" fmla="*/ 0 w 217"/>
                      <a:gd name="T27" fmla="*/ 3 h 848"/>
                      <a:gd name="T28" fmla="*/ 0 w 217"/>
                      <a:gd name="T29" fmla="*/ 3 h 848"/>
                      <a:gd name="T30" fmla="*/ 1 w 217"/>
                      <a:gd name="T31" fmla="*/ 2 h 848"/>
                      <a:gd name="T32" fmla="*/ 1 w 217"/>
                      <a:gd name="T33" fmla="*/ 2 h 848"/>
                      <a:gd name="T34" fmla="*/ 1 w 217"/>
                      <a:gd name="T35" fmla="*/ 2 h 848"/>
                      <a:gd name="T36" fmla="*/ 1 w 217"/>
                      <a:gd name="T37" fmla="*/ 2 h 848"/>
                      <a:gd name="T38" fmla="*/ 1 w 217"/>
                      <a:gd name="T39" fmla="*/ 2 h 848"/>
                      <a:gd name="T40" fmla="*/ 1 w 217"/>
                      <a:gd name="T41" fmla="*/ 0 h 848"/>
                      <a:gd name="T42" fmla="*/ 2 w 217"/>
                      <a:gd name="T43" fmla="*/ 0 h 848"/>
                      <a:gd name="T44" fmla="*/ 2 w 217"/>
                      <a:gd name="T45" fmla="*/ 0 h 848"/>
                      <a:gd name="T46" fmla="*/ 2 w 217"/>
                      <a:gd name="T47" fmla="*/ 0 h 848"/>
                      <a:gd name="T48" fmla="*/ 0 60000 65536"/>
                      <a:gd name="T49" fmla="*/ 0 60000 65536"/>
                      <a:gd name="T50" fmla="*/ 0 60000 65536"/>
                      <a:gd name="T51" fmla="*/ 0 60000 65536"/>
                      <a:gd name="T52" fmla="*/ 0 60000 65536"/>
                      <a:gd name="T53" fmla="*/ 0 60000 65536"/>
                      <a:gd name="T54" fmla="*/ 0 60000 65536"/>
                      <a:gd name="T55" fmla="*/ 0 60000 65536"/>
                      <a:gd name="T56" fmla="*/ 0 60000 65536"/>
                      <a:gd name="T57" fmla="*/ 0 60000 65536"/>
                      <a:gd name="T58" fmla="*/ 0 60000 65536"/>
                      <a:gd name="T59" fmla="*/ 0 60000 65536"/>
                      <a:gd name="T60" fmla="*/ 0 60000 65536"/>
                      <a:gd name="T61" fmla="*/ 0 60000 65536"/>
                      <a:gd name="T62" fmla="*/ 0 60000 65536"/>
                      <a:gd name="T63" fmla="*/ 0 60000 65536"/>
                      <a:gd name="T64" fmla="*/ 0 60000 65536"/>
                      <a:gd name="T65" fmla="*/ 0 60000 655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w 217"/>
                      <a:gd name="T73" fmla="*/ 0 h 848"/>
                      <a:gd name="T74" fmla="*/ 217 w 217"/>
                      <a:gd name="T75" fmla="*/ 848 h 848"/>
                    </a:gdLst>
                    <a:ahLst/>
                    <a:cxnLst>
                      <a:cxn ang="T48">
                        <a:pos x="T0" y="T1"/>
                      </a:cxn>
                      <a:cxn ang="T49">
                        <a:pos x="T2" y="T3"/>
                      </a:cxn>
                      <a:cxn ang="T50">
                        <a:pos x="T4" y="T5"/>
                      </a:cxn>
                      <a:cxn ang="T51">
                        <a:pos x="T6" y="T7"/>
                      </a:cxn>
                      <a:cxn ang="T52">
                        <a:pos x="T8" y="T9"/>
                      </a:cxn>
                      <a:cxn ang="T53">
                        <a:pos x="T10" y="T11"/>
                      </a:cxn>
                      <a:cxn ang="T54">
                        <a:pos x="T12" y="T13"/>
                      </a:cxn>
                      <a:cxn ang="T55">
                        <a:pos x="T14" y="T15"/>
                      </a:cxn>
                      <a:cxn ang="T56">
                        <a:pos x="T16" y="T17"/>
                      </a:cxn>
                      <a:cxn ang="T57">
                        <a:pos x="T18" y="T19"/>
                      </a:cxn>
                      <a:cxn ang="T58">
                        <a:pos x="T20" y="T21"/>
                      </a:cxn>
                      <a:cxn ang="T59">
                        <a:pos x="T22" y="T23"/>
                      </a:cxn>
                      <a:cxn ang="T60">
                        <a:pos x="T24" y="T25"/>
                      </a:cxn>
                      <a:cxn ang="T61">
                        <a:pos x="T26" y="T27"/>
                      </a:cxn>
                      <a:cxn ang="T62">
                        <a:pos x="T28" y="T29"/>
                      </a:cxn>
                      <a:cxn ang="T63">
                        <a:pos x="T30" y="T31"/>
                      </a:cxn>
                      <a:cxn ang="T64">
                        <a:pos x="T32" y="T33"/>
                      </a:cxn>
                      <a:cxn ang="T65">
                        <a:pos x="T34" y="T35"/>
                      </a:cxn>
                      <a:cxn ang="T66">
                        <a:pos x="T36" y="T37"/>
                      </a:cxn>
                      <a:cxn ang="T67">
                        <a:pos x="T38" y="T39"/>
                      </a:cxn>
                      <a:cxn ang="T68">
                        <a:pos x="T40" y="T41"/>
                      </a:cxn>
                      <a:cxn ang="T69">
                        <a:pos x="T42" y="T43"/>
                      </a:cxn>
                      <a:cxn ang="T70">
                        <a:pos x="T44" y="T45"/>
                      </a:cxn>
                      <a:cxn ang="T71">
                        <a:pos x="T46" y="T47"/>
                      </a:cxn>
                    </a:cxnLst>
                    <a:rect l="T72" t="T73" r="T74" b="T75"/>
                    <a:pathLst>
                      <a:path w="217" h="848">
                        <a:moveTo>
                          <a:pt x="187" y="8"/>
                        </a:moveTo>
                        <a:cubicBezTo>
                          <a:pt x="185" y="23"/>
                          <a:pt x="181" y="38"/>
                          <a:pt x="175" y="53"/>
                        </a:cubicBezTo>
                        <a:cubicBezTo>
                          <a:pt x="173" y="68"/>
                          <a:pt x="168" y="81"/>
                          <a:pt x="166" y="96"/>
                        </a:cubicBezTo>
                        <a:cubicBezTo>
                          <a:pt x="168" y="212"/>
                          <a:pt x="177" y="317"/>
                          <a:pt x="162" y="430"/>
                        </a:cubicBezTo>
                        <a:cubicBezTo>
                          <a:pt x="160" y="498"/>
                          <a:pt x="156" y="563"/>
                          <a:pt x="147" y="631"/>
                        </a:cubicBezTo>
                        <a:cubicBezTo>
                          <a:pt x="149" y="677"/>
                          <a:pt x="154" y="712"/>
                          <a:pt x="143" y="755"/>
                        </a:cubicBezTo>
                        <a:cubicBezTo>
                          <a:pt x="152" y="782"/>
                          <a:pt x="173" y="782"/>
                          <a:pt x="194" y="790"/>
                        </a:cubicBezTo>
                        <a:cubicBezTo>
                          <a:pt x="206" y="797"/>
                          <a:pt x="210" y="805"/>
                          <a:pt x="217" y="820"/>
                        </a:cubicBezTo>
                        <a:cubicBezTo>
                          <a:pt x="204" y="848"/>
                          <a:pt x="173" y="832"/>
                          <a:pt x="149" y="827"/>
                        </a:cubicBezTo>
                        <a:cubicBezTo>
                          <a:pt x="116" y="807"/>
                          <a:pt x="74" y="807"/>
                          <a:pt x="36" y="805"/>
                        </a:cubicBezTo>
                        <a:cubicBezTo>
                          <a:pt x="23" y="797"/>
                          <a:pt x="19" y="800"/>
                          <a:pt x="11" y="785"/>
                        </a:cubicBezTo>
                        <a:cubicBezTo>
                          <a:pt x="9" y="765"/>
                          <a:pt x="0" y="762"/>
                          <a:pt x="15" y="752"/>
                        </a:cubicBezTo>
                        <a:cubicBezTo>
                          <a:pt x="19" y="729"/>
                          <a:pt x="32" y="697"/>
                          <a:pt x="53" y="692"/>
                        </a:cubicBezTo>
                        <a:cubicBezTo>
                          <a:pt x="59" y="657"/>
                          <a:pt x="49" y="702"/>
                          <a:pt x="65" y="672"/>
                        </a:cubicBezTo>
                        <a:cubicBezTo>
                          <a:pt x="70" y="664"/>
                          <a:pt x="67" y="654"/>
                          <a:pt x="72" y="646"/>
                        </a:cubicBezTo>
                        <a:cubicBezTo>
                          <a:pt x="76" y="626"/>
                          <a:pt x="82" y="606"/>
                          <a:pt x="91" y="589"/>
                        </a:cubicBezTo>
                        <a:cubicBezTo>
                          <a:pt x="93" y="569"/>
                          <a:pt x="95" y="543"/>
                          <a:pt x="103" y="526"/>
                        </a:cubicBezTo>
                        <a:cubicBezTo>
                          <a:pt x="107" y="503"/>
                          <a:pt x="112" y="481"/>
                          <a:pt x="122" y="460"/>
                        </a:cubicBezTo>
                        <a:cubicBezTo>
                          <a:pt x="120" y="438"/>
                          <a:pt x="120" y="418"/>
                          <a:pt x="112" y="398"/>
                        </a:cubicBezTo>
                        <a:cubicBezTo>
                          <a:pt x="107" y="377"/>
                          <a:pt x="103" y="357"/>
                          <a:pt x="99" y="337"/>
                        </a:cubicBezTo>
                        <a:cubicBezTo>
                          <a:pt x="93" y="264"/>
                          <a:pt x="76" y="116"/>
                          <a:pt x="135" y="58"/>
                        </a:cubicBezTo>
                        <a:cubicBezTo>
                          <a:pt x="145" y="38"/>
                          <a:pt x="162" y="25"/>
                          <a:pt x="179" y="13"/>
                        </a:cubicBezTo>
                        <a:cubicBezTo>
                          <a:pt x="185" y="8"/>
                          <a:pt x="198" y="0"/>
                          <a:pt x="198" y="0"/>
                        </a:cubicBezTo>
                        <a:cubicBezTo>
                          <a:pt x="198" y="0"/>
                          <a:pt x="192" y="5"/>
                          <a:pt x="187" y="8"/>
                        </a:cubicBezTo>
                      </a:path>
                    </a:pathLst>
                  </a:custGeom>
                  <a:solidFill>
                    <a:srgbClr val="000000"/>
                  </a:solidFill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43139" name="Freeform 145"/>
                  <p:cNvSpPr>
                    <a:spLocks/>
                  </p:cNvSpPr>
                  <p:nvPr/>
                </p:nvSpPr>
                <p:spPr bwMode="auto">
                  <a:xfrm>
                    <a:off x="2693" y="1460"/>
                    <a:ext cx="98" cy="344"/>
                  </a:xfrm>
                  <a:custGeom>
                    <a:avLst/>
                    <a:gdLst>
                      <a:gd name="T0" fmla="*/ 84 w 98"/>
                      <a:gd name="T1" fmla="*/ 4 h 344"/>
                      <a:gd name="T2" fmla="*/ 79 w 98"/>
                      <a:gd name="T3" fmla="*/ 22 h 344"/>
                      <a:gd name="T4" fmla="*/ 75 w 98"/>
                      <a:gd name="T5" fmla="*/ 39 h 344"/>
                      <a:gd name="T6" fmla="*/ 73 w 98"/>
                      <a:gd name="T7" fmla="*/ 175 h 344"/>
                      <a:gd name="T8" fmla="*/ 66 w 98"/>
                      <a:gd name="T9" fmla="*/ 256 h 344"/>
                      <a:gd name="T10" fmla="*/ 64 w 98"/>
                      <a:gd name="T11" fmla="*/ 306 h 344"/>
                      <a:gd name="T12" fmla="*/ 87 w 98"/>
                      <a:gd name="T13" fmla="*/ 320 h 344"/>
                      <a:gd name="T14" fmla="*/ 98 w 98"/>
                      <a:gd name="T15" fmla="*/ 333 h 344"/>
                      <a:gd name="T16" fmla="*/ 67 w 98"/>
                      <a:gd name="T17" fmla="*/ 335 h 344"/>
                      <a:gd name="T18" fmla="*/ 16 w 98"/>
                      <a:gd name="T19" fmla="*/ 327 h 344"/>
                      <a:gd name="T20" fmla="*/ 5 w 98"/>
                      <a:gd name="T21" fmla="*/ 318 h 344"/>
                      <a:gd name="T22" fmla="*/ 7 w 98"/>
                      <a:gd name="T23" fmla="*/ 305 h 344"/>
                      <a:gd name="T24" fmla="*/ 24 w 98"/>
                      <a:gd name="T25" fmla="*/ 281 h 344"/>
                      <a:gd name="T26" fmla="*/ 29 w 98"/>
                      <a:gd name="T27" fmla="*/ 273 h 344"/>
                      <a:gd name="T28" fmla="*/ 32 w 98"/>
                      <a:gd name="T29" fmla="*/ 262 h 344"/>
                      <a:gd name="T30" fmla="*/ 41 w 98"/>
                      <a:gd name="T31" fmla="*/ 239 h 344"/>
                      <a:gd name="T32" fmla="*/ 46 w 98"/>
                      <a:gd name="T33" fmla="*/ 214 h 344"/>
                      <a:gd name="T34" fmla="*/ 55 w 98"/>
                      <a:gd name="T35" fmla="*/ 187 h 344"/>
                      <a:gd name="T36" fmla="*/ 50 w 98"/>
                      <a:gd name="T37" fmla="*/ 162 h 344"/>
                      <a:gd name="T38" fmla="*/ 44 w 98"/>
                      <a:gd name="T39" fmla="*/ 137 h 344"/>
                      <a:gd name="T40" fmla="*/ 61 w 98"/>
                      <a:gd name="T41" fmla="*/ 24 h 344"/>
                      <a:gd name="T42" fmla="*/ 80 w 98"/>
                      <a:gd name="T43" fmla="*/ 6 h 344"/>
                      <a:gd name="T44" fmla="*/ 89 w 98"/>
                      <a:gd name="T45" fmla="*/ 0 h 344"/>
                      <a:gd name="T46" fmla="*/ 84 w 98"/>
                      <a:gd name="T47" fmla="*/ 4 h 344"/>
                      <a:gd name="T48" fmla="*/ 0 60000 65536"/>
                      <a:gd name="T49" fmla="*/ 0 60000 65536"/>
                      <a:gd name="T50" fmla="*/ 0 60000 65536"/>
                      <a:gd name="T51" fmla="*/ 0 60000 65536"/>
                      <a:gd name="T52" fmla="*/ 0 60000 65536"/>
                      <a:gd name="T53" fmla="*/ 0 60000 65536"/>
                      <a:gd name="T54" fmla="*/ 0 60000 65536"/>
                      <a:gd name="T55" fmla="*/ 0 60000 65536"/>
                      <a:gd name="T56" fmla="*/ 0 60000 65536"/>
                      <a:gd name="T57" fmla="*/ 0 60000 65536"/>
                      <a:gd name="T58" fmla="*/ 0 60000 65536"/>
                      <a:gd name="T59" fmla="*/ 0 60000 65536"/>
                      <a:gd name="T60" fmla="*/ 0 60000 65536"/>
                      <a:gd name="T61" fmla="*/ 0 60000 65536"/>
                      <a:gd name="T62" fmla="*/ 0 60000 65536"/>
                      <a:gd name="T63" fmla="*/ 0 60000 65536"/>
                      <a:gd name="T64" fmla="*/ 0 60000 65536"/>
                      <a:gd name="T65" fmla="*/ 0 60000 655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w 98"/>
                      <a:gd name="T73" fmla="*/ 0 h 344"/>
                      <a:gd name="T74" fmla="*/ 98 w 98"/>
                      <a:gd name="T75" fmla="*/ 344 h 344"/>
                    </a:gdLst>
                    <a:ahLst/>
                    <a:cxnLst>
                      <a:cxn ang="T48">
                        <a:pos x="T0" y="T1"/>
                      </a:cxn>
                      <a:cxn ang="T49">
                        <a:pos x="T2" y="T3"/>
                      </a:cxn>
                      <a:cxn ang="T50">
                        <a:pos x="T4" y="T5"/>
                      </a:cxn>
                      <a:cxn ang="T51">
                        <a:pos x="T6" y="T7"/>
                      </a:cxn>
                      <a:cxn ang="T52">
                        <a:pos x="T8" y="T9"/>
                      </a:cxn>
                      <a:cxn ang="T53">
                        <a:pos x="T10" y="T11"/>
                      </a:cxn>
                      <a:cxn ang="T54">
                        <a:pos x="T12" y="T13"/>
                      </a:cxn>
                      <a:cxn ang="T55">
                        <a:pos x="T14" y="T15"/>
                      </a:cxn>
                      <a:cxn ang="T56">
                        <a:pos x="T16" y="T17"/>
                      </a:cxn>
                      <a:cxn ang="T57">
                        <a:pos x="T18" y="T19"/>
                      </a:cxn>
                      <a:cxn ang="T58">
                        <a:pos x="T20" y="T21"/>
                      </a:cxn>
                      <a:cxn ang="T59">
                        <a:pos x="T22" y="T23"/>
                      </a:cxn>
                      <a:cxn ang="T60">
                        <a:pos x="T24" y="T25"/>
                      </a:cxn>
                      <a:cxn ang="T61">
                        <a:pos x="T26" y="T27"/>
                      </a:cxn>
                      <a:cxn ang="T62">
                        <a:pos x="T28" y="T29"/>
                      </a:cxn>
                      <a:cxn ang="T63">
                        <a:pos x="T30" y="T31"/>
                      </a:cxn>
                      <a:cxn ang="T64">
                        <a:pos x="T32" y="T33"/>
                      </a:cxn>
                      <a:cxn ang="T65">
                        <a:pos x="T34" y="T35"/>
                      </a:cxn>
                      <a:cxn ang="T66">
                        <a:pos x="T36" y="T37"/>
                      </a:cxn>
                      <a:cxn ang="T67">
                        <a:pos x="T38" y="T39"/>
                      </a:cxn>
                      <a:cxn ang="T68">
                        <a:pos x="T40" y="T41"/>
                      </a:cxn>
                      <a:cxn ang="T69">
                        <a:pos x="T42" y="T43"/>
                      </a:cxn>
                      <a:cxn ang="T70">
                        <a:pos x="T44" y="T45"/>
                      </a:cxn>
                      <a:cxn ang="T71">
                        <a:pos x="T46" y="T47"/>
                      </a:cxn>
                    </a:cxnLst>
                    <a:rect l="T72" t="T73" r="T74" b="T75"/>
                    <a:pathLst>
                      <a:path w="98" h="344">
                        <a:moveTo>
                          <a:pt x="84" y="4"/>
                        </a:moveTo>
                        <a:cubicBezTo>
                          <a:pt x="83" y="10"/>
                          <a:pt x="81" y="16"/>
                          <a:pt x="79" y="22"/>
                        </a:cubicBezTo>
                        <a:cubicBezTo>
                          <a:pt x="78" y="28"/>
                          <a:pt x="76" y="33"/>
                          <a:pt x="75" y="39"/>
                        </a:cubicBezTo>
                        <a:cubicBezTo>
                          <a:pt x="76" y="86"/>
                          <a:pt x="80" y="129"/>
                          <a:pt x="73" y="175"/>
                        </a:cubicBezTo>
                        <a:cubicBezTo>
                          <a:pt x="72" y="202"/>
                          <a:pt x="70" y="228"/>
                          <a:pt x="66" y="256"/>
                        </a:cubicBezTo>
                        <a:cubicBezTo>
                          <a:pt x="67" y="275"/>
                          <a:pt x="69" y="289"/>
                          <a:pt x="64" y="306"/>
                        </a:cubicBezTo>
                        <a:cubicBezTo>
                          <a:pt x="68" y="317"/>
                          <a:pt x="78" y="317"/>
                          <a:pt x="87" y="320"/>
                        </a:cubicBezTo>
                        <a:cubicBezTo>
                          <a:pt x="93" y="323"/>
                          <a:pt x="94" y="327"/>
                          <a:pt x="98" y="333"/>
                        </a:cubicBezTo>
                        <a:cubicBezTo>
                          <a:pt x="92" y="344"/>
                          <a:pt x="78" y="337"/>
                          <a:pt x="67" y="335"/>
                        </a:cubicBezTo>
                        <a:cubicBezTo>
                          <a:pt x="52" y="327"/>
                          <a:pt x="33" y="327"/>
                          <a:pt x="16" y="327"/>
                        </a:cubicBezTo>
                        <a:cubicBezTo>
                          <a:pt x="10" y="323"/>
                          <a:pt x="8" y="324"/>
                          <a:pt x="5" y="318"/>
                        </a:cubicBezTo>
                        <a:cubicBezTo>
                          <a:pt x="4" y="310"/>
                          <a:pt x="0" y="309"/>
                          <a:pt x="7" y="305"/>
                        </a:cubicBezTo>
                        <a:cubicBezTo>
                          <a:pt x="8" y="296"/>
                          <a:pt x="14" y="283"/>
                          <a:pt x="24" y="281"/>
                        </a:cubicBezTo>
                        <a:cubicBezTo>
                          <a:pt x="26" y="267"/>
                          <a:pt x="22" y="285"/>
                          <a:pt x="29" y="273"/>
                        </a:cubicBezTo>
                        <a:cubicBezTo>
                          <a:pt x="31" y="269"/>
                          <a:pt x="30" y="265"/>
                          <a:pt x="32" y="262"/>
                        </a:cubicBezTo>
                        <a:cubicBezTo>
                          <a:pt x="34" y="254"/>
                          <a:pt x="37" y="246"/>
                          <a:pt x="41" y="239"/>
                        </a:cubicBezTo>
                        <a:cubicBezTo>
                          <a:pt x="42" y="231"/>
                          <a:pt x="43" y="220"/>
                          <a:pt x="46" y="214"/>
                        </a:cubicBezTo>
                        <a:cubicBezTo>
                          <a:pt x="48" y="204"/>
                          <a:pt x="50" y="195"/>
                          <a:pt x="55" y="187"/>
                        </a:cubicBezTo>
                        <a:cubicBezTo>
                          <a:pt x="54" y="178"/>
                          <a:pt x="54" y="170"/>
                          <a:pt x="50" y="162"/>
                        </a:cubicBezTo>
                        <a:cubicBezTo>
                          <a:pt x="48" y="153"/>
                          <a:pt x="46" y="145"/>
                          <a:pt x="44" y="137"/>
                        </a:cubicBezTo>
                        <a:cubicBezTo>
                          <a:pt x="42" y="107"/>
                          <a:pt x="34" y="47"/>
                          <a:pt x="61" y="24"/>
                        </a:cubicBezTo>
                        <a:cubicBezTo>
                          <a:pt x="65" y="16"/>
                          <a:pt x="73" y="11"/>
                          <a:pt x="80" y="6"/>
                        </a:cubicBezTo>
                        <a:cubicBezTo>
                          <a:pt x="83" y="4"/>
                          <a:pt x="89" y="0"/>
                          <a:pt x="89" y="0"/>
                        </a:cubicBezTo>
                        <a:cubicBezTo>
                          <a:pt x="89" y="0"/>
                          <a:pt x="86" y="3"/>
                          <a:pt x="84" y="4"/>
                        </a:cubicBezTo>
                      </a:path>
                    </a:pathLst>
                  </a:custGeom>
                  <a:noFill/>
                  <a:ln w="5080" cap="rnd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43135" name="Group 146"/>
                <p:cNvGrpSpPr>
                  <a:grpSpLocks/>
                </p:cNvGrpSpPr>
                <p:nvPr/>
              </p:nvGrpSpPr>
              <p:grpSpPr bwMode="auto">
                <a:xfrm>
                  <a:off x="2714" y="1418"/>
                  <a:ext cx="56" cy="61"/>
                  <a:chOff x="2714" y="1418"/>
                  <a:chExt cx="56" cy="61"/>
                </a:xfrm>
              </p:grpSpPr>
              <p:sp>
                <p:nvSpPr>
                  <p:cNvPr id="43136" name="Freeform 147"/>
                  <p:cNvSpPr>
                    <a:spLocks/>
                  </p:cNvSpPr>
                  <p:nvPr/>
                </p:nvSpPr>
                <p:spPr bwMode="auto">
                  <a:xfrm>
                    <a:off x="2714" y="1418"/>
                    <a:ext cx="56" cy="61"/>
                  </a:xfrm>
                  <a:custGeom>
                    <a:avLst/>
                    <a:gdLst>
                      <a:gd name="T0" fmla="*/ 0 w 125"/>
                      <a:gd name="T1" fmla="*/ 0 h 150"/>
                      <a:gd name="T2" fmla="*/ 0 w 125"/>
                      <a:gd name="T3" fmla="*/ 0 h 150"/>
                      <a:gd name="T4" fmla="*/ 0 w 125"/>
                      <a:gd name="T5" fmla="*/ 1 h 150"/>
                      <a:gd name="T6" fmla="*/ 1 w 125"/>
                      <a:gd name="T7" fmla="*/ 1 h 150"/>
                      <a:gd name="T8" fmla="*/ 1 w 125"/>
                      <a:gd name="T9" fmla="*/ 0 h 150"/>
                      <a:gd name="T10" fmla="*/ 0 w 125"/>
                      <a:gd name="T11" fmla="*/ 0 h 150"/>
                      <a:gd name="T12" fmla="*/ 0 w 125"/>
                      <a:gd name="T13" fmla="*/ 0 h 150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w 125"/>
                      <a:gd name="T22" fmla="*/ 0 h 150"/>
                      <a:gd name="T23" fmla="*/ 125 w 125"/>
                      <a:gd name="T24" fmla="*/ 150 h 150"/>
                    </a:gdLst>
                    <a:ahLst/>
                    <a:cxnLst>
                      <a:cxn ang="T14">
                        <a:pos x="T0" y="T1"/>
                      </a:cxn>
                      <a:cxn ang="T15">
                        <a:pos x="T2" y="T3"/>
                      </a:cxn>
                      <a:cxn ang="T16">
                        <a:pos x="T4" y="T5"/>
                      </a:cxn>
                      <a:cxn ang="T17">
                        <a:pos x="T6" y="T7"/>
                      </a:cxn>
                      <a:cxn ang="T18">
                        <a:pos x="T8" y="T9"/>
                      </a:cxn>
                      <a:cxn ang="T19">
                        <a:pos x="T10" y="T11"/>
                      </a:cxn>
                      <a:cxn ang="T20">
                        <a:pos x="T12" y="T13"/>
                      </a:cxn>
                    </a:cxnLst>
                    <a:rect l="T21" t="T22" r="T23" b="T24"/>
                    <a:pathLst>
                      <a:path w="125" h="150">
                        <a:moveTo>
                          <a:pt x="0" y="0"/>
                        </a:moveTo>
                        <a:cubicBezTo>
                          <a:pt x="5" y="35"/>
                          <a:pt x="5" y="76"/>
                          <a:pt x="17" y="107"/>
                        </a:cubicBezTo>
                        <a:cubicBezTo>
                          <a:pt x="21" y="137"/>
                          <a:pt x="34" y="142"/>
                          <a:pt x="57" y="150"/>
                        </a:cubicBezTo>
                        <a:cubicBezTo>
                          <a:pt x="77" y="147"/>
                          <a:pt x="94" y="147"/>
                          <a:pt x="113" y="137"/>
                        </a:cubicBezTo>
                        <a:cubicBezTo>
                          <a:pt x="121" y="124"/>
                          <a:pt x="123" y="114"/>
                          <a:pt x="125" y="99"/>
                        </a:cubicBezTo>
                        <a:cubicBezTo>
                          <a:pt x="117" y="46"/>
                          <a:pt x="75" y="30"/>
                          <a:pt x="38" y="7"/>
                        </a:cubicBezTo>
                        <a:cubicBezTo>
                          <a:pt x="7" y="13"/>
                          <a:pt x="17" y="20"/>
                          <a:pt x="0" y="0"/>
                        </a:cubicBezTo>
                      </a:path>
                    </a:pathLst>
                  </a:custGeom>
                  <a:solidFill>
                    <a:srgbClr val="000000"/>
                  </a:solidFill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43137" name="Freeform 148"/>
                  <p:cNvSpPr>
                    <a:spLocks/>
                  </p:cNvSpPr>
                  <p:nvPr/>
                </p:nvSpPr>
                <p:spPr bwMode="auto">
                  <a:xfrm>
                    <a:off x="2714" y="1418"/>
                    <a:ext cx="56" cy="61"/>
                  </a:xfrm>
                  <a:custGeom>
                    <a:avLst/>
                    <a:gdLst>
                      <a:gd name="T0" fmla="*/ 0 w 56"/>
                      <a:gd name="T1" fmla="*/ 0 h 61"/>
                      <a:gd name="T2" fmla="*/ 8 w 56"/>
                      <a:gd name="T3" fmla="*/ 43 h 61"/>
                      <a:gd name="T4" fmla="*/ 26 w 56"/>
                      <a:gd name="T5" fmla="*/ 61 h 61"/>
                      <a:gd name="T6" fmla="*/ 51 w 56"/>
                      <a:gd name="T7" fmla="*/ 55 h 61"/>
                      <a:gd name="T8" fmla="*/ 56 w 56"/>
                      <a:gd name="T9" fmla="*/ 40 h 61"/>
                      <a:gd name="T10" fmla="*/ 17 w 56"/>
                      <a:gd name="T11" fmla="*/ 3 h 61"/>
                      <a:gd name="T12" fmla="*/ 0 w 56"/>
                      <a:gd name="T13" fmla="*/ 0 h 61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w 56"/>
                      <a:gd name="T22" fmla="*/ 0 h 61"/>
                      <a:gd name="T23" fmla="*/ 56 w 56"/>
                      <a:gd name="T24" fmla="*/ 61 h 61"/>
                    </a:gdLst>
                    <a:ahLst/>
                    <a:cxnLst>
                      <a:cxn ang="T14">
                        <a:pos x="T0" y="T1"/>
                      </a:cxn>
                      <a:cxn ang="T15">
                        <a:pos x="T2" y="T3"/>
                      </a:cxn>
                      <a:cxn ang="T16">
                        <a:pos x="T4" y="T5"/>
                      </a:cxn>
                      <a:cxn ang="T17">
                        <a:pos x="T6" y="T7"/>
                      </a:cxn>
                      <a:cxn ang="T18">
                        <a:pos x="T8" y="T9"/>
                      </a:cxn>
                      <a:cxn ang="T19">
                        <a:pos x="T10" y="T11"/>
                      </a:cxn>
                      <a:cxn ang="T20">
                        <a:pos x="T12" y="T13"/>
                      </a:cxn>
                    </a:cxnLst>
                    <a:rect l="T21" t="T22" r="T23" b="T24"/>
                    <a:pathLst>
                      <a:path w="56" h="61">
                        <a:moveTo>
                          <a:pt x="0" y="0"/>
                        </a:moveTo>
                        <a:cubicBezTo>
                          <a:pt x="2" y="14"/>
                          <a:pt x="2" y="31"/>
                          <a:pt x="8" y="43"/>
                        </a:cubicBezTo>
                        <a:cubicBezTo>
                          <a:pt x="10" y="55"/>
                          <a:pt x="15" y="57"/>
                          <a:pt x="26" y="61"/>
                        </a:cubicBezTo>
                        <a:cubicBezTo>
                          <a:pt x="35" y="59"/>
                          <a:pt x="42" y="59"/>
                          <a:pt x="51" y="55"/>
                        </a:cubicBezTo>
                        <a:cubicBezTo>
                          <a:pt x="55" y="50"/>
                          <a:pt x="55" y="46"/>
                          <a:pt x="56" y="40"/>
                        </a:cubicBezTo>
                        <a:cubicBezTo>
                          <a:pt x="53" y="19"/>
                          <a:pt x="34" y="12"/>
                          <a:pt x="17" y="3"/>
                        </a:cubicBezTo>
                        <a:cubicBezTo>
                          <a:pt x="3" y="5"/>
                          <a:pt x="8" y="8"/>
                          <a:pt x="0" y="0"/>
                        </a:cubicBezTo>
                      </a:path>
                    </a:pathLst>
                  </a:custGeom>
                  <a:noFill/>
                  <a:ln w="5080" cap="rnd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43069" name="Group 149"/>
              <p:cNvGrpSpPr>
                <a:grpSpLocks/>
              </p:cNvGrpSpPr>
              <p:nvPr/>
            </p:nvGrpSpPr>
            <p:grpSpPr bwMode="auto">
              <a:xfrm>
                <a:off x="3042" y="1305"/>
                <a:ext cx="36" cy="33"/>
                <a:chOff x="3042" y="1305"/>
                <a:chExt cx="36" cy="33"/>
              </a:xfrm>
            </p:grpSpPr>
            <p:sp>
              <p:nvSpPr>
                <p:cNvPr id="43131" name="Oval 150"/>
                <p:cNvSpPr>
                  <a:spLocks noChangeArrowheads="1"/>
                </p:cNvSpPr>
                <p:nvPr/>
              </p:nvSpPr>
              <p:spPr bwMode="auto">
                <a:xfrm>
                  <a:off x="3042" y="1305"/>
                  <a:ext cx="36" cy="33"/>
                </a:xfrm>
                <a:prstGeom prst="ellipse">
                  <a:avLst/>
                </a:prstGeom>
                <a:solidFill>
                  <a:srgbClr val="FF0000"/>
                </a:solidFill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0" hangingPunct="0"/>
                  <a:endParaRPr lang="nl-NL"/>
                </a:p>
              </p:txBody>
            </p:sp>
            <p:sp>
              <p:nvSpPr>
                <p:cNvPr id="43132" name="Oval 151"/>
                <p:cNvSpPr>
                  <a:spLocks noChangeArrowheads="1"/>
                </p:cNvSpPr>
                <p:nvPr/>
              </p:nvSpPr>
              <p:spPr bwMode="auto">
                <a:xfrm>
                  <a:off x="3042" y="1305"/>
                  <a:ext cx="36" cy="33"/>
                </a:xfrm>
                <a:prstGeom prst="ellipse">
                  <a:avLst/>
                </a:prstGeom>
                <a:noFill/>
                <a:ln w="5080" cap="rnd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0" hangingPunct="0"/>
                  <a:endParaRPr lang="nl-NL"/>
                </a:p>
              </p:txBody>
            </p:sp>
          </p:grpSp>
          <p:grpSp>
            <p:nvGrpSpPr>
              <p:cNvPr id="43070" name="Group 152"/>
              <p:cNvGrpSpPr>
                <a:grpSpLocks/>
              </p:cNvGrpSpPr>
              <p:nvPr/>
            </p:nvGrpSpPr>
            <p:grpSpPr bwMode="auto">
              <a:xfrm>
                <a:off x="2502" y="1157"/>
                <a:ext cx="36" cy="31"/>
                <a:chOff x="2502" y="1157"/>
                <a:chExt cx="36" cy="31"/>
              </a:xfrm>
            </p:grpSpPr>
            <p:sp>
              <p:nvSpPr>
                <p:cNvPr id="43129" name="Oval 153"/>
                <p:cNvSpPr>
                  <a:spLocks noChangeArrowheads="1"/>
                </p:cNvSpPr>
                <p:nvPr/>
              </p:nvSpPr>
              <p:spPr bwMode="auto">
                <a:xfrm>
                  <a:off x="2502" y="1157"/>
                  <a:ext cx="36" cy="31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0" hangingPunct="0"/>
                  <a:endParaRPr lang="nl-NL"/>
                </a:p>
              </p:txBody>
            </p:sp>
            <p:sp>
              <p:nvSpPr>
                <p:cNvPr id="43130" name="Oval 154"/>
                <p:cNvSpPr>
                  <a:spLocks noChangeArrowheads="1"/>
                </p:cNvSpPr>
                <p:nvPr/>
              </p:nvSpPr>
              <p:spPr bwMode="auto">
                <a:xfrm>
                  <a:off x="2502" y="1157"/>
                  <a:ext cx="36" cy="31"/>
                </a:xfrm>
                <a:prstGeom prst="ellipse">
                  <a:avLst/>
                </a:prstGeom>
                <a:noFill/>
                <a:ln w="5080" cap="rnd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0" hangingPunct="0"/>
                  <a:endParaRPr lang="nl-NL"/>
                </a:p>
              </p:txBody>
            </p:sp>
          </p:grpSp>
          <p:grpSp>
            <p:nvGrpSpPr>
              <p:cNvPr id="43071" name="Group 155"/>
              <p:cNvGrpSpPr>
                <a:grpSpLocks/>
              </p:cNvGrpSpPr>
              <p:nvPr/>
            </p:nvGrpSpPr>
            <p:grpSpPr bwMode="auto">
              <a:xfrm>
                <a:off x="2862" y="1035"/>
                <a:ext cx="36" cy="33"/>
                <a:chOff x="2862" y="1035"/>
                <a:chExt cx="36" cy="33"/>
              </a:xfrm>
            </p:grpSpPr>
            <p:sp>
              <p:nvSpPr>
                <p:cNvPr id="43127" name="Oval 156"/>
                <p:cNvSpPr>
                  <a:spLocks noChangeArrowheads="1"/>
                </p:cNvSpPr>
                <p:nvPr/>
              </p:nvSpPr>
              <p:spPr bwMode="auto">
                <a:xfrm>
                  <a:off x="2862" y="1035"/>
                  <a:ext cx="36" cy="33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0" hangingPunct="0"/>
                  <a:endParaRPr lang="nl-NL"/>
                </a:p>
              </p:txBody>
            </p:sp>
            <p:sp>
              <p:nvSpPr>
                <p:cNvPr id="43128" name="Oval 157"/>
                <p:cNvSpPr>
                  <a:spLocks noChangeArrowheads="1"/>
                </p:cNvSpPr>
                <p:nvPr/>
              </p:nvSpPr>
              <p:spPr bwMode="auto">
                <a:xfrm>
                  <a:off x="2862" y="1035"/>
                  <a:ext cx="36" cy="33"/>
                </a:xfrm>
                <a:prstGeom prst="ellipse">
                  <a:avLst/>
                </a:prstGeom>
                <a:noFill/>
                <a:ln w="5080" cap="rnd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0" hangingPunct="0"/>
                  <a:endParaRPr lang="nl-NL"/>
                </a:p>
              </p:txBody>
            </p:sp>
          </p:grpSp>
          <p:grpSp>
            <p:nvGrpSpPr>
              <p:cNvPr id="43072" name="Group 158"/>
              <p:cNvGrpSpPr>
                <a:grpSpLocks/>
              </p:cNvGrpSpPr>
              <p:nvPr/>
            </p:nvGrpSpPr>
            <p:grpSpPr bwMode="auto">
              <a:xfrm>
                <a:off x="2561" y="1069"/>
                <a:ext cx="301" cy="62"/>
                <a:chOff x="2561" y="1069"/>
                <a:chExt cx="301" cy="62"/>
              </a:xfrm>
            </p:grpSpPr>
            <p:sp>
              <p:nvSpPr>
                <p:cNvPr id="43124" name="Line 159"/>
                <p:cNvSpPr>
                  <a:spLocks noChangeShapeType="1"/>
                </p:cNvSpPr>
                <p:nvPr/>
              </p:nvSpPr>
              <p:spPr bwMode="auto">
                <a:xfrm flipV="1">
                  <a:off x="2561" y="1069"/>
                  <a:ext cx="181" cy="62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3125" name="Line 160"/>
                <p:cNvSpPr>
                  <a:spLocks noChangeShapeType="1"/>
                </p:cNvSpPr>
                <p:nvPr/>
              </p:nvSpPr>
              <p:spPr bwMode="auto">
                <a:xfrm flipH="1">
                  <a:off x="2682" y="1069"/>
                  <a:ext cx="60" cy="62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3126" name="Line 161"/>
                <p:cNvSpPr>
                  <a:spLocks noChangeShapeType="1"/>
                </p:cNvSpPr>
                <p:nvPr/>
              </p:nvSpPr>
              <p:spPr bwMode="auto">
                <a:xfrm flipV="1">
                  <a:off x="2682" y="1069"/>
                  <a:ext cx="180" cy="62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43073" name="Group 162"/>
              <p:cNvGrpSpPr>
                <a:grpSpLocks/>
              </p:cNvGrpSpPr>
              <p:nvPr/>
            </p:nvGrpSpPr>
            <p:grpSpPr bwMode="auto">
              <a:xfrm>
                <a:off x="2907" y="1359"/>
                <a:ext cx="147" cy="32"/>
                <a:chOff x="2907" y="1359"/>
                <a:chExt cx="147" cy="32"/>
              </a:xfrm>
            </p:grpSpPr>
            <p:sp>
              <p:nvSpPr>
                <p:cNvPr id="43121" name="Line 163"/>
                <p:cNvSpPr>
                  <a:spLocks noChangeShapeType="1"/>
                </p:cNvSpPr>
                <p:nvPr/>
              </p:nvSpPr>
              <p:spPr bwMode="auto">
                <a:xfrm flipV="1">
                  <a:off x="2907" y="1359"/>
                  <a:ext cx="88" cy="32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3122" name="Line 164"/>
                <p:cNvSpPr>
                  <a:spLocks noChangeShapeType="1"/>
                </p:cNvSpPr>
                <p:nvPr/>
              </p:nvSpPr>
              <p:spPr bwMode="auto">
                <a:xfrm flipH="1">
                  <a:off x="2966" y="1359"/>
                  <a:ext cx="29" cy="32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3123" name="Line 165"/>
                <p:cNvSpPr>
                  <a:spLocks noChangeShapeType="1"/>
                </p:cNvSpPr>
                <p:nvPr/>
              </p:nvSpPr>
              <p:spPr bwMode="auto">
                <a:xfrm flipV="1">
                  <a:off x="2966" y="1359"/>
                  <a:ext cx="88" cy="32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43074" name="Group 166"/>
              <p:cNvGrpSpPr>
                <a:grpSpLocks/>
              </p:cNvGrpSpPr>
              <p:nvPr/>
            </p:nvGrpSpPr>
            <p:grpSpPr bwMode="auto">
              <a:xfrm>
                <a:off x="2847" y="1373"/>
                <a:ext cx="35" cy="32"/>
                <a:chOff x="2847" y="1373"/>
                <a:chExt cx="35" cy="32"/>
              </a:xfrm>
            </p:grpSpPr>
            <p:sp>
              <p:nvSpPr>
                <p:cNvPr id="43119" name="Oval 167"/>
                <p:cNvSpPr>
                  <a:spLocks noChangeArrowheads="1"/>
                </p:cNvSpPr>
                <p:nvPr/>
              </p:nvSpPr>
              <p:spPr bwMode="auto">
                <a:xfrm>
                  <a:off x="2847" y="1373"/>
                  <a:ext cx="35" cy="32"/>
                </a:xfrm>
                <a:prstGeom prst="ellipse">
                  <a:avLst/>
                </a:prstGeom>
                <a:solidFill>
                  <a:srgbClr val="FF0000"/>
                </a:solidFill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0" hangingPunct="0"/>
                  <a:endParaRPr lang="nl-NL"/>
                </a:p>
              </p:txBody>
            </p:sp>
            <p:sp>
              <p:nvSpPr>
                <p:cNvPr id="43120" name="Oval 168"/>
                <p:cNvSpPr>
                  <a:spLocks noChangeArrowheads="1"/>
                </p:cNvSpPr>
                <p:nvPr/>
              </p:nvSpPr>
              <p:spPr bwMode="auto">
                <a:xfrm>
                  <a:off x="2847" y="1373"/>
                  <a:ext cx="35" cy="32"/>
                </a:xfrm>
                <a:prstGeom prst="ellipse">
                  <a:avLst/>
                </a:prstGeom>
                <a:noFill/>
                <a:ln w="5080" cap="rnd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0" hangingPunct="0"/>
                  <a:endParaRPr lang="nl-NL"/>
                </a:p>
              </p:txBody>
            </p:sp>
          </p:grpSp>
          <p:grpSp>
            <p:nvGrpSpPr>
              <p:cNvPr id="43075" name="Group 169"/>
              <p:cNvGrpSpPr>
                <a:grpSpLocks/>
              </p:cNvGrpSpPr>
              <p:nvPr/>
            </p:nvGrpSpPr>
            <p:grpSpPr bwMode="auto">
              <a:xfrm>
                <a:off x="2853" y="1126"/>
                <a:ext cx="43" cy="196"/>
                <a:chOff x="2853" y="1126"/>
                <a:chExt cx="43" cy="196"/>
              </a:xfrm>
            </p:grpSpPr>
            <p:sp>
              <p:nvSpPr>
                <p:cNvPr id="43116" name="Line 170"/>
                <p:cNvSpPr>
                  <a:spLocks noChangeShapeType="1"/>
                </p:cNvSpPr>
                <p:nvPr/>
              </p:nvSpPr>
              <p:spPr bwMode="auto">
                <a:xfrm flipH="1" flipV="1">
                  <a:off x="2853" y="1201"/>
                  <a:ext cx="26" cy="121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3117" name="Line 171"/>
                <p:cNvSpPr>
                  <a:spLocks noChangeShapeType="1"/>
                </p:cNvSpPr>
                <p:nvPr/>
              </p:nvSpPr>
              <p:spPr bwMode="auto">
                <a:xfrm>
                  <a:off x="2854" y="1201"/>
                  <a:ext cx="42" cy="46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3118" name="Line 172"/>
                <p:cNvSpPr>
                  <a:spLocks noChangeShapeType="1"/>
                </p:cNvSpPr>
                <p:nvPr/>
              </p:nvSpPr>
              <p:spPr bwMode="auto">
                <a:xfrm flipH="1" flipV="1">
                  <a:off x="2869" y="1126"/>
                  <a:ext cx="26" cy="121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43076" name="Group 173"/>
              <p:cNvGrpSpPr>
                <a:grpSpLocks/>
              </p:cNvGrpSpPr>
              <p:nvPr/>
            </p:nvGrpSpPr>
            <p:grpSpPr bwMode="auto">
              <a:xfrm>
                <a:off x="2916" y="1100"/>
                <a:ext cx="112" cy="226"/>
                <a:chOff x="2916" y="1100"/>
                <a:chExt cx="112" cy="226"/>
              </a:xfrm>
            </p:grpSpPr>
            <p:sp>
              <p:nvSpPr>
                <p:cNvPr id="43113" name="Line 174"/>
                <p:cNvSpPr>
                  <a:spLocks noChangeShapeType="1"/>
                </p:cNvSpPr>
                <p:nvPr/>
              </p:nvSpPr>
              <p:spPr bwMode="auto">
                <a:xfrm>
                  <a:off x="2916" y="1100"/>
                  <a:ext cx="91" cy="13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3114" name="Line 175"/>
                <p:cNvSpPr>
                  <a:spLocks noChangeShapeType="1"/>
                </p:cNvSpPr>
                <p:nvPr/>
              </p:nvSpPr>
              <p:spPr bwMode="auto">
                <a:xfrm flipH="1" flipV="1">
                  <a:off x="2937" y="1195"/>
                  <a:ext cx="70" cy="36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3115" name="Line 176"/>
                <p:cNvSpPr>
                  <a:spLocks noChangeShapeType="1"/>
                </p:cNvSpPr>
                <p:nvPr/>
              </p:nvSpPr>
              <p:spPr bwMode="auto">
                <a:xfrm>
                  <a:off x="2937" y="1195"/>
                  <a:ext cx="91" cy="131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43077" name="Group 177"/>
              <p:cNvGrpSpPr>
                <a:grpSpLocks/>
              </p:cNvGrpSpPr>
              <p:nvPr/>
            </p:nvGrpSpPr>
            <p:grpSpPr bwMode="auto">
              <a:xfrm>
                <a:off x="1692" y="2122"/>
                <a:ext cx="37" cy="33"/>
                <a:chOff x="1692" y="2122"/>
                <a:chExt cx="37" cy="33"/>
              </a:xfrm>
            </p:grpSpPr>
            <p:sp>
              <p:nvSpPr>
                <p:cNvPr id="43111" name="Oval 178"/>
                <p:cNvSpPr>
                  <a:spLocks noChangeArrowheads="1"/>
                </p:cNvSpPr>
                <p:nvPr/>
              </p:nvSpPr>
              <p:spPr bwMode="auto">
                <a:xfrm>
                  <a:off x="1692" y="2122"/>
                  <a:ext cx="37" cy="33"/>
                </a:xfrm>
                <a:prstGeom prst="ellipse">
                  <a:avLst/>
                </a:prstGeom>
                <a:solidFill>
                  <a:srgbClr val="003300"/>
                </a:solidFill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0" hangingPunct="0"/>
                  <a:endParaRPr lang="nl-NL"/>
                </a:p>
              </p:txBody>
            </p:sp>
            <p:sp>
              <p:nvSpPr>
                <p:cNvPr id="43112" name="Oval 179"/>
                <p:cNvSpPr>
                  <a:spLocks noChangeArrowheads="1"/>
                </p:cNvSpPr>
                <p:nvPr/>
              </p:nvSpPr>
              <p:spPr bwMode="auto">
                <a:xfrm>
                  <a:off x="1692" y="2122"/>
                  <a:ext cx="37" cy="33"/>
                </a:xfrm>
                <a:prstGeom prst="ellipse">
                  <a:avLst/>
                </a:prstGeom>
                <a:noFill/>
                <a:ln w="5080" cap="rnd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0" hangingPunct="0"/>
                  <a:endParaRPr lang="nl-NL"/>
                </a:p>
              </p:txBody>
            </p:sp>
          </p:grpSp>
          <p:grpSp>
            <p:nvGrpSpPr>
              <p:cNvPr id="43078" name="Group 180"/>
              <p:cNvGrpSpPr>
                <a:grpSpLocks/>
              </p:cNvGrpSpPr>
              <p:nvPr/>
            </p:nvGrpSpPr>
            <p:grpSpPr bwMode="auto">
              <a:xfrm>
                <a:off x="1812" y="1967"/>
                <a:ext cx="37" cy="33"/>
                <a:chOff x="1812" y="1967"/>
                <a:chExt cx="37" cy="33"/>
              </a:xfrm>
            </p:grpSpPr>
            <p:sp>
              <p:nvSpPr>
                <p:cNvPr id="43109" name="Oval 181"/>
                <p:cNvSpPr>
                  <a:spLocks noChangeArrowheads="1"/>
                </p:cNvSpPr>
                <p:nvPr/>
              </p:nvSpPr>
              <p:spPr bwMode="auto">
                <a:xfrm>
                  <a:off x="1812" y="1967"/>
                  <a:ext cx="37" cy="33"/>
                </a:xfrm>
                <a:prstGeom prst="ellipse">
                  <a:avLst/>
                </a:prstGeom>
                <a:solidFill>
                  <a:srgbClr val="003300"/>
                </a:solidFill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0" hangingPunct="0"/>
                  <a:endParaRPr lang="nl-NL"/>
                </a:p>
              </p:txBody>
            </p:sp>
            <p:sp>
              <p:nvSpPr>
                <p:cNvPr id="43110" name="Oval 182"/>
                <p:cNvSpPr>
                  <a:spLocks noChangeArrowheads="1"/>
                </p:cNvSpPr>
                <p:nvPr/>
              </p:nvSpPr>
              <p:spPr bwMode="auto">
                <a:xfrm>
                  <a:off x="1812" y="1967"/>
                  <a:ext cx="37" cy="33"/>
                </a:xfrm>
                <a:prstGeom prst="ellipse">
                  <a:avLst/>
                </a:prstGeom>
                <a:noFill/>
                <a:ln w="5080" cap="rnd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0" hangingPunct="0"/>
                  <a:endParaRPr lang="nl-NL"/>
                </a:p>
              </p:txBody>
            </p:sp>
          </p:grpSp>
          <p:grpSp>
            <p:nvGrpSpPr>
              <p:cNvPr id="43079" name="Group 183"/>
              <p:cNvGrpSpPr>
                <a:grpSpLocks/>
              </p:cNvGrpSpPr>
              <p:nvPr/>
            </p:nvGrpSpPr>
            <p:grpSpPr bwMode="auto">
              <a:xfrm>
                <a:off x="2082" y="2021"/>
                <a:ext cx="37" cy="32"/>
                <a:chOff x="2082" y="2021"/>
                <a:chExt cx="37" cy="32"/>
              </a:xfrm>
            </p:grpSpPr>
            <p:sp>
              <p:nvSpPr>
                <p:cNvPr id="43107" name="Oval 184"/>
                <p:cNvSpPr>
                  <a:spLocks noChangeArrowheads="1"/>
                </p:cNvSpPr>
                <p:nvPr/>
              </p:nvSpPr>
              <p:spPr bwMode="auto">
                <a:xfrm>
                  <a:off x="2082" y="2021"/>
                  <a:ext cx="37" cy="32"/>
                </a:xfrm>
                <a:prstGeom prst="ellipse">
                  <a:avLst/>
                </a:prstGeom>
                <a:solidFill>
                  <a:srgbClr val="FF0000"/>
                </a:solidFill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0" hangingPunct="0"/>
                  <a:endParaRPr lang="nl-NL"/>
                </a:p>
              </p:txBody>
            </p:sp>
            <p:sp>
              <p:nvSpPr>
                <p:cNvPr id="43108" name="Oval 185"/>
                <p:cNvSpPr>
                  <a:spLocks noChangeArrowheads="1"/>
                </p:cNvSpPr>
                <p:nvPr/>
              </p:nvSpPr>
              <p:spPr bwMode="auto">
                <a:xfrm>
                  <a:off x="2082" y="2021"/>
                  <a:ext cx="37" cy="32"/>
                </a:xfrm>
                <a:prstGeom prst="ellipse">
                  <a:avLst/>
                </a:prstGeom>
                <a:noFill/>
                <a:ln w="5080" cap="rnd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0" hangingPunct="0"/>
                  <a:endParaRPr lang="nl-NL"/>
                </a:p>
              </p:txBody>
            </p:sp>
          </p:grpSp>
          <p:grpSp>
            <p:nvGrpSpPr>
              <p:cNvPr id="43080" name="Group 186"/>
              <p:cNvGrpSpPr>
                <a:grpSpLocks/>
              </p:cNvGrpSpPr>
              <p:nvPr/>
            </p:nvGrpSpPr>
            <p:grpSpPr bwMode="auto">
              <a:xfrm>
                <a:off x="3987" y="1548"/>
                <a:ext cx="37" cy="33"/>
                <a:chOff x="3987" y="1548"/>
                <a:chExt cx="37" cy="33"/>
              </a:xfrm>
            </p:grpSpPr>
            <p:sp>
              <p:nvSpPr>
                <p:cNvPr id="43105" name="Oval 187"/>
                <p:cNvSpPr>
                  <a:spLocks noChangeArrowheads="1"/>
                </p:cNvSpPr>
                <p:nvPr/>
              </p:nvSpPr>
              <p:spPr bwMode="auto">
                <a:xfrm>
                  <a:off x="3987" y="1548"/>
                  <a:ext cx="37" cy="33"/>
                </a:xfrm>
                <a:prstGeom prst="ellipse">
                  <a:avLst/>
                </a:prstGeom>
                <a:solidFill>
                  <a:srgbClr val="003300"/>
                </a:solidFill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0" hangingPunct="0"/>
                  <a:endParaRPr lang="nl-NL"/>
                </a:p>
              </p:txBody>
            </p:sp>
            <p:sp>
              <p:nvSpPr>
                <p:cNvPr id="43106" name="Oval 188"/>
                <p:cNvSpPr>
                  <a:spLocks noChangeArrowheads="1"/>
                </p:cNvSpPr>
                <p:nvPr/>
              </p:nvSpPr>
              <p:spPr bwMode="auto">
                <a:xfrm>
                  <a:off x="3987" y="1548"/>
                  <a:ext cx="37" cy="33"/>
                </a:xfrm>
                <a:prstGeom prst="ellipse">
                  <a:avLst/>
                </a:prstGeom>
                <a:noFill/>
                <a:ln w="5080" cap="rnd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0" hangingPunct="0"/>
                  <a:endParaRPr lang="nl-NL"/>
                </a:p>
              </p:txBody>
            </p:sp>
          </p:grpSp>
          <p:grpSp>
            <p:nvGrpSpPr>
              <p:cNvPr id="43081" name="Group 189"/>
              <p:cNvGrpSpPr>
                <a:grpSpLocks/>
              </p:cNvGrpSpPr>
              <p:nvPr/>
            </p:nvGrpSpPr>
            <p:grpSpPr bwMode="auto">
              <a:xfrm>
                <a:off x="4227" y="1764"/>
                <a:ext cx="37" cy="33"/>
                <a:chOff x="4227" y="1764"/>
                <a:chExt cx="37" cy="33"/>
              </a:xfrm>
            </p:grpSpPr>
            <p:sp>
              <p:nvSpPr>
                <p:cNvPr id="43103" name="Oval 190"/>
                <p:cNvSpPr>
                  <a:spLocks noChangeArrowheads="1"/>
                </p:cNvSpPr>
                <p:nvPr/>
              </p:nvSpPr>
              <p:spPr bwMode="auto">
                <a:xfrm>
                  <a:off x="4227" y="1764"/>
                  <a:ext cx="37" cy="33"/>
                </a:xfrm>
                <a:prstGeom prst="ellipse">
                  <a:avLst/>
                </a:prstGeom>
                <a:solidFill>
                  <a:srgbClr val="FF0000"/>
                </a:solidFill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0" hangingPunct="0"/>
                  <a:endParaRPr lang="nl-NL"/>
                </a:p>
              </p:txBody>
            </p:sp>
            <p:sp>
              <p:nvSpPr>
                <p:cNvPr id="43104" name="Oval 191"/>
                <p:cNvSpPr>
                  <a:spLocks noChangeArrowheads="1"/>
                </p:cNvSpPr>
                <p:nvPr/>
              </p:nvSpPr>
              <p:spPr bwMode="auto">
                <a:xfrm>
                  <a:off x="4227" y="1764"/>
                  <a:ext cx="37" cy="33"/>
                </a:xfrm>
                <a:prstGeom prst="ellipse">
                  <a:avLst/>
                </a:prstGeom>
                <a:noFill/>
                <a:ln w="5080" cap="rnd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0" hangingPunct="0"/>
                  <a:endParaRPr lang="nl-NL"/>
                </a:p>
              </p:txBody>
            </p:sp>
          </p:grpSp>
          <p:grpSp>
            <p:nvGrpSpPr>
              <p:cNvPr id="43082" name="Group 192"/>
              <p:cNvGrpSpPr>
                <a:grpSpLocks/>
              </p:cNvGrpSpPr>
              <p:nvPr/>
            </p:nvGrpSpPr>
            <p:grpSpPr bwMode="auto">
              <a:xfrm>
                <a:off x="4579" y="2352"/>
                <a:ext cx="38" cy="32"/>
                <a:chOff x="4579" y="2352"/>
                <a:chExt cx="38" cy="32"/>
              </a:xfrm>
            </p:grpSpPr>
            <p:sp>
              <p:nvSpPr>
                <p:cNvPr id="43101" name="Oval 193"/>
                <p:cNvSpPr>
                  <a:spLocks noChangeArrowheads="1"/>
                </p:cNvSpPr>
                <p:nvPr/>
              </p:nvSpPr>
              <p:spPr bwMode="auto">
                <a:xfrm>
                  <a:off x="4579" y="2352"/>
                  <a:ext cx="38" cy="32"/>
                </a:xfrm>
                <a:prstGeom prst="ellipse">
                  <a:avLst/>
                </a:prstGeom>
                <a:solidFill>
                  <a:srgbClr val="FF0000"/>
                </a:solidFill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0" hangingPunct="0"/>
                  <a:endParaRPr lang="nl-NL"/>
                </a:p>
              </p:txBody>
            </p:sp>
            <p:sp>
              <p:nvSpPr>
                <p:cNvPr id="43102" name="Oval 194"/>
                <p:cNvSpPr>
                  <a:spLocks noChangeArrowheads="1"/>
                </p:cNvSpPr>
                <p:nvPr/>
              </p:nvSpPr>
              <p:spPr bwMode="auto">
                <a:xfrm>
                  <a:off x="4579" y="2352"/>
                  <a:ext cx="38" cy="32"/>
                </a:xfrm>
                <a:prstGeom prst="ellipse">
                  <a:avLst/>
                </a:prstGeom>
                <a:noFill/>
                <a:ln w="5080" cap="rnd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0" hangingPunct="0"/>
                  <a:endParaRPr lang="nl-NL"/>
                </a:p>
              </p:txBody>
            </p:sp>
          </p:grpSp>
          <p:grpSp>
            <p:nvGrpSpPr>
              <p:cNvPr id="43083" name="Group 195"/>
              <p:cNvGrpSpPr>
                <a:grpSpLocks/>
              </p:cNvGrpSpPr>
              <p:nvPr/>
            </p:nvGrpSpPr>
            <p:grpSpPr bwMode="auto">
              <a:xfrm>
                <a:off x="4789" y="2318"/>
                <a:ext cx="38" cy="33"/>
                <a:chOff x="4789" y="2318"/>
                <a:chExt cx="38" cy="33"/>
              </a:xfrm>
            </p:grpSpPr>
            <p:sp>
              <p:nvSpPr>
                <p:cNvPr id="43099" name="Oval 196"/>
                <p:cNvSpPr>
                  <a:spLocks noChangeArrowheads="1"/>
                </p:cNvSpPr>
                <p:nvPr/>
              </p:nvSpPr>
              <p:spPr bwMode="auto">
                <a:xfrm>
                  <a:off x="4789" y="2318"/>
                  <a:ext cx="38" cy="33"/>
                </a:xfrm>
                <a:prstGeom prst="ellipse">
                  <a:avLst/>
                </a:prstGeom>
                <a:solidFill>
                  <a:srgbClr val="003300"/>
                </a:solidFill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0" hangingPunct="0"/>
                  <a:endParaRPr lang="nl-NL"/>
                </a:p>
              </p:txBody>
            </p:sp>
            <p:sp>
              <p:nvSpPr>
                <p:cNvPr id="43100" name="Oval 197"/>
                <p:cNvSpPr>
                  <a:spLocks noChangeArrowheads="1"/>
                </p:cNvSpPr>
                <p:nvPr/>
              </p:nvSpPr>
              <p:spPr bwMode="auto">
                <a:xfrm>
                  <a:off x="4789" y="2318"/>
                  <a:ext cx="38" cy="33"/>
                </a:xfrm>
                <a:prstGeom prst="ellipse">
                  <a:avLst/>
                </a:prstGeom>
                <a:noFill/>
                <a:ln w="5080" cap="rnd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0" hangingPunct="0"/>
                  <a:endParaRPr lang="nl-NL"/>
                </a:p>
              </p:txBody>
            </p:sp>
          </p:grpSp>
          <p:sp>
            <p:nvSpPr>
              <p:cNvPr id="43084" name="Line 198"/>
              <p:cNvSpPr>
                <a:spLocks noChangeShapeType="1"/>
              </p:cNvSpPr>
              <p:nvPr/>
            </p:nvSpPr>
            <p:spPr bwMode="auto">
              <a:xfrm>
                <a:off x="2419" y="1967"/>
                <a:ext cx="60" cy="33"/>
              </a:xfrm>
              <a:prstGeom prst="line">
                <a:avLst/>
              </a:prstGeom>
              <a:noFill/>
              <a:ln w="508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43085" name="Group 199"/>
              <p:cNvGrpSpPr>
                <a:grpSpLocks/>
              </p:cNvGrpSpPr>
              <p:nvPr/>
            </p:nvGrpSpPr>
            <p:grpSpPr bwMode="auto">
              <a:xfrm>
                <a:off x="2885" y="1426"/>
                <a:ext cx="358" cy="499"/>
                <a:chOff x="2885" y="1426"/>
                <a:chExt cx="358" cy="499"/>
              </a:xfrm>
            </p:grpSpPr>
            <p:sp>
              <p:nvSpPr>
                <p:cNvPr id="43096" name="Line 200"/>
                <p:cNvSpPr>
                  <a:spLocks noChangeShapeType="1"/>
                </p:cNvSpPr>
                <p:nvPr/>
              </p:nvSpPr>
              <p:spPr bwMode="auto">
                <a:xfrm flipH="1" flipV="1">
                  <a:off x="3079" y="1569"/>
                  <a:ext cx="164" cy="356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3097" name="Line 201"/>
                <p:cNvSpPr>
                  <a:spLocks noChangeShapeType="1"/>
                </p:cNvSpPr>
                <p:nvPr/>
              </p:nvSpPr>
              <p:spPr bwMode="auto">
                <a:xfrm flipH="1">
                  <a:off x="3048" y="1569"/>
                  <a:ext cx="32" cy="214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3098" name="Line 202"/>
                <p:cNvSpPr>
                  <a:spLocks noChangeShapeType="1"/>
                </p:cNvSpPr>
                <p:nvPr/>
              </p:nvSpPr>
              <p:spPr bwMode="auto">
                <a:xfrm flipH="1" flipV="1">
                  <a:off x="2885" y="1426"/>
                  <a:ext cx="163" cy="356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43086" name="Freeform 203"/>
              <p:cNvSpPr>
                <a:spLocks noEditPoints="1"/>
              </p:cNvSpPr>
              <p:nvPr/>
            </p:nvSpPr>
            <p:spPr bwMode="auto">
              <a:xfrm>
                <a:off x="1478" y="1720"/>
                <a:ext cx="3980" cy="2006"/>
              </a:xfrm>
              <a:custGeom>
                <a:avLst/>
                <a:gdLst>
                  <a:gd name="T0" fmla="*/ 11 w 8844"/>
                  <a:gd name="T1" fmla="*/ 20 h 4951"/>
                  <a:gd name="T2" fmla="*/ 9 w 8844"/>
                  <a:gd name="T3" fmla="*/ 18 h 4951"/>
                  <a:gd name="T4" fmla="*/ 9 w 8844"/>
                  <a:gd name="T5" fmla="*/ 16 h 4951"/>
                  <a:gd name="T6" fmla="*/ 9 w 8844"/>
                  <a:gd name="T7" fmla="*/ 13 h 4951"/>
                  <a:gd name="T8" fmla="*/ 10 w 8844"/>
                  <a:gd name="T9" fmla="*/ 11 h 4951"/>
                  <a:gd name="T10" fmla="*/ 14 w 8844"/>
                  <a:gd name="T11" fmla="*/ 11 h 4951"/>
                  <a:gd name="T12" fmla="*/ 18 w 8844"/>
                  <a:gd name="T13" fmla="*/ 9 h 4951"/>
                  <a:gd name="T14" fmla="*/ 18 w 8844"/>
                  <a:gd name="T15" fmla="*/ 8 h 4951"/>
                  <a:gd name="T16" fmla="*/ 18 w 8844"/>
                  <a:gd name="T17" fmla="*/ 6 h 4951"/>
                  <a:gd name="T18" fmla="*/ 15 w 8844"/>
                  <a:gd name="T19" fmla="*/ 6 h 4951"/>
                  <a:gd name="T20" fmla="*/ 12 w 8844"/>
                  <a:gd name="T21" fmla="*/ 6 h 4951"/>
                  <a:gd name="T22" fmla="*/ 7 w 8844"/>
                  <a:gd name="T23" fmla="*/ 6 h 4951"/>
                  <a:gd name="T24" fmla="*/ 3 w 8844"/>
                  <a:gd name="T25" fmla="*/ 6 h 4951"/>
                  <a:gd name="T26" fmla="*/ 1 w 8844"/>
                  <a:gd name="T27" fmla="*/ 5 h 4951"/>
                  <a:gd name="T28" fmla="*/ 0 w 8844"/>
                  <a:gd name="T29" fmla="*/ 4 h 4951"/>
                  <a:gd name="T30" fmla="*/ 1 w 8844"/>
                  <a:gd name="T31" fmla="*/ 2 h 4951"/>
                  <a:gd name="T32" fmla="*/ 3 w 8844"/>
                  <a:gd name="T33" fmla="*/ 1 h 4951"/>
                  <a:gd name="T34" fmla="*/ 5 w 8844"/>
                  <a:gd name="T35" fmla="*/ 1 h 4951"/>
                  <a:gd name="T36" fmla="*/ 8 w 8844"/>
                  <a:gd name="T37" fmla="*/ 0 h 4951"/>
                  <a:gd name="T38" fmla="*/ 13 w 8844"/>
                  <a:gd name="T39" fmla="*/ 0 h 4951"/>
                  <a:gd name="T40" fmla="*/ 16 w 8844"/>
                  <a:gd name="T41" fmla="*/ 0 h 4951"/>
                  <a:gd name="T42" fmla="*/ 19 w 8844"/>
                  <a:gd name="T43" fmla="*/ 1 h 4951"/>
                  <a:gd name="T44" fmla="*/ 21 w 8844"/>
                  <a:gd name="T45" fmla="*/ 2 h 4951"/>
                  <a:gd name="T46" fmla="*/ 23 w 8844"/>
                  <a:gd name="T47" fmla="*/ 4 h 4951"/>
                  <a:gd name="T48" fmla="*/ 24 w 8844"/>
                  <a:gd name="T49" fmla="*/ 5 h 4951"/>
                  <a:gd name="T50" fmla="*/ 27 w 8844"/>
                  <a:gd name="T51" fmla="*/ 6 h 4951"/>
                  <a:gd name="T52" fmla="*/ 28 w 8844"/>
                  <a:gd name="T53" fmla="*/ 7 h 4951"/>
                  <a:gd name="T54" fmla="*/ 33 w 8844"/>
                  <a:gd name="T55" fmla="*/ 8 h 4951"/>
                  <a:gd name="T56" fmla="*/ 36 w 8844"/>
                  <a:gd name="T57" fmla="*/ 8 h 4951"/>
                  <a:gd name="T58" fmla="*/ 41 w 8844"/>
                  <a:gd name="T59" fmla="*/ 9 h 4951"/>
                  <a:gd name="T60" fmla="*/ 45 w 8844"/>
                  <a:gd name="T61" fmla="*/ 9 h 4951"/>
                  <a:gd name="T62" fmla="*/ 48 w 8844"/>
                  <a:gd name="T63" fmla="*/ 8 h 4951"/>
                  <a:gd name="T64" fmla="*/ 49 w 8844"/>
                  <a:gd name="T65" fmla="*/ 7 h 4951"/>
                  <a:gd name="T66" fmla="*/ 51 w 8844"/>
                  <a:gd name="T67" fmla="*/ 6 h 4951"/>
                  <a:gd name="T68" fmla="*/ 54 w 8844"/>
                  <a:gd name="T69" fmla="*/ 5 h 4951"/>
                  <a:gd name="T70" fmla="*/ 55 w 8844"/>
                  <a:gd name="T71" fmla="*/ 4 h 4951"/>
                  <a:gd name="T72" fmla="*/ 60 w 8844"/>
                  <a:gd name="T73" fmla="*/ 4 h 4951"/>
                  <a:gd name="T74" fmla="*/ 64 w 8844"/>
                  <a:gd name="T75" fmla="*/ 4 h 4951"/>
                  <a:gd name="T76" fmla="*/ 68 w 8844"/>
                  <a:gd name="T77" fmla="*/ 4 h 4951"/>
                  <a:gd name="T78" fmla="*/ 71 w 8844"/>
                  <a:gd name="T79" fmla="*/ 6 h 4951"/>
                  <a:gd name="T80" fmla="*/ 73 w 8844"/>
                  <a:gd name="T81" fmla="*/ 9 h 4951"/>
                  <a:gd name="T82" fmla="*/ 73 w 8844"/>
                  <a:gd name="T83" fmla="*/ 10 h 4951"/>
                  <a:gd name="T84" fmla="*/ 71 w 8844"/>
                  <a:gd name="T85" fmla="*/ 11 h 4951"/>
                  <a:gd name="T86" fmla="*/ 67 w 8844"/>
                  <a:gd name="T87" fmla="*/ 11 h 4951"/>
                  <a:gd name="T88" fmla="*/ 62 w 8844"/>
                  <a:gd name="T89" fmla="*/ 11 h 4951"/>
                  <a:gd name="T90" fmla="*/ 57 w 8844"/>
                  <a:gd name="T91" fmla="*/ 11 h 4951"/>
                  <a:gd name="T92" fmla="*/ 53 w 8844"/>
                  <a:gd name="T93" fmla="*/ 11 h 4951"/>
                  <a:gd name="T94" fmla="*/ 49 w 8844"/>
                  <a:gd name="T95" fmla="*/ 11 h 4951"/>
                  <a:gd name="T96" fmla="*/ 45 w 8844"/>
                  <a:gd name="T97" fmla="*/ 10 h 4951"/>
                  <a:gd name="T98" fmla="*/ 41 w 8844"/>
                  <a:gd name="T99" fmla="*/ 9 h 4951"/>
                  <a:gd name="T100" fmla="*/ 37 w 8844"/>
                  <a:gd name="T101" fmla="*/ 9 h 4951"/>
                  <a:gd name="T102" fmla="*/ 34 w 8844"/>
                  <a:gd name="T103" fmla="*/ 9 h 4951"/>
                  <a:gd name="T104" fmla="*/ 28 w 8844"/>
                  <a:gd name="T105" fmla="*/ 10 h 4951"/>
                  <a:gd name="T106" fmla="*/ 25 w 8844"/>
                  <a:gd name="T107" fmla="*/ 11 h 4951"/>
                  <a:gd name="T108" fmla="*/ 25 w 8844"/>
                  <a:gd name="T109" fmla="*/ 12 h 4951"/>
                  <a:gd name="T110" fmla="*/ 27 w 8844"/>
                  <a:gd name="T111" fmla="*/ 14 h 4951"/>
                  <a:gd name="T112" fmla="*/ 27 w 8844"/>
                  <a:gd name="T113" fmla="*/ 15 h 4951"/>
                  <a:gd name="T114" fmla="*/ 28 w 8844"/>
                  <a:gd name="T115" fmla="*/ 18 h 4951"/>
                  <a:gd name="T116" fmla="*/ 27 w 8844"/>
                  <a:gd name="T117" fmla="*/ 20 h 4951"/>
                  <a:gd name="T118" fmla="*/ 25 w 8844"/>
                  <a:gd name="T119" fmla="*/ 21 h 4951"/>
                  <a:gd name="T120" fmla="*/ 21 w 8844"/>
                  <a:gd name="T121" fmla="*/ 21 h 4951"/>
                  <a:gd name="T122" fmla="*/ 18 w 8844"/>
                  <a:gd name="T123" fmla="*/ 21 h 4951"/>
                  <a:gd name="T124" fmla="*/ 14 w 8844"/>
                  <a:gd name="T125" fmla="*/ 21 h 4951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60000 65536"/>
                  <a:gd name="T187" fmla="*/ 0 60000 65536"/>
                  <a:gd name="T188" fmla="*/ 0 60000 65536"/>
                  <a:gd name="T189" fmla="*/ 0 w 8844"/>
                  <a:gd name="T190" fmla="*/ 0 h 4951"/>
                  <a:gd name="T191" fmla="*/ 8844 w 8844"/>
                  <a:gd name="T192" fmla="*/ 4951 h 4951"/>
                </a:gdLst>
                <a:ahLst/>
                <a:cxnLst>
                  <a:cxn ang="T126">
                    <a:pos x="T0" y="T1"/>
                  </a:cxn>
                  <a:cxn ang="T127">
                    <a:pos x="T2" y="T3"/>
                  </a:cxn>
                  <a:cxn ang="T128">
                    <a:pos x="T4" y="T5"/>
                  </a:cxn>
                  <a:cxn ang="T129">
                    <a:pos x="T6" y="T7"/>
                  </a:cxn>
                  <a:cxn ang="T130">
                    <a:pos x="T8" y="T9"/>
                  </a:cxn>
                  <a:cxn ang="T131">
                    <a:pos x="T10" y="T11"/>
                  </a:cxn>
                  <a:cxn ang="T132">
                    <a:pos x="T12" y="T13"/>
                  </a:cxn>
                  <a:cxn ang="T133">
                    <a:pos x="T14" y="T15"/>
                  </a:cxn>
                  <a:cxn ang="T134">
                    <a:pos x="T16" y="T17"/>
                  </a:cxn>
                  <a:cxn ang="T135">
                    <a:pos x="T18" y="T19"/>
                  </a:cxn>
                  <a:cxn ang="T136">
                    <a:pos x="T20" y="T21"/>
                  </a:cxn>
                  <a:cxn ang="T137">
                    <a:pos x="T22" y="T23"/>
                  </a:cxn>
                  <a:cxn ang="T138">
                    <a:pos x="T24" y="T25"/>
                  </a:cxn>
                  <a:cxn ang="T139">
                    <a:pos x="T26" y="T27"/>
                  </a:cxn>
                  <a:cxn ang="T140">
                    <a:pos x="T28" y="T29"/>
                  </a:cxn>
                  <a:cxn ang="T141">
                    <a:pos x="T30" y="T31"/>
                  </a:cxn>
                  <a:cxn ang="T142">
                    <a:pos x="T32" y="T33"/>
                  </a:cxn>
                  <a:cxn ang="T143">
                    <a:pos x="T34" y="T35"/>
                  </a:cxn>
                  <a:cxn ang="T144">
                    <a:pos x="T36" y="T37"/>
                  </a:cxn>
                  <a:cxn ang="T145">
                    <a:pos x="T38" y="T39"/>
                  </a:cxn>
                  <a:cxn ang="T146">
                    <a:pos x="T40" y="T41"/>
                  </a:cxn>
                  <a:cxn ang="T147">
                    <a:pos x="T42" y="T43"/>
                  </a:cxn>
                  <a:cxn ang="T148">
                    <a:pos x="T44" y="T45"/>
                  </a:cxn>
                  <a:cxn ang="T149">
                    <a:pos x="T46" y="T47"/>
                  </a:cxn>
                  <a:cxn ang="T150">
                    <a:pos x="T48" y="T49"/>
                  </a:cxn>
                  <a:cxn ang="T151">
                    <a:pos x="T50" y="T51"/>
                  </a:cxn>
                  <a:cxn ang="T152">
                    <a:pos x="T52" y="T53"/>
                  </a:cxn>
                  <a:cxn ang="T153">
                    <a:pos x="T54" y="T55"/>
                  </a:cxn>
                  <a:cxn ang="T154">
                    <a:pos x="T56" y="T57"/>
                  </a:cxn>
                  <a:cxn ang="T155">
                    <a:pos x="T58" y="T59"/>
                  </a:cxn>
                  <a:cxn ang="T156">
                    <a:pos x="T60" y="T61"/>
                  </a:cxn>
                  <a:cxn ang="T157">
                    <a:pos x="T62" y="T63"/>
                  </a:cxn>
                  <a:cxn ang="T158">
                    <a:pos x="T64" y="T65"/>
                  </a:cxn>
                  <a:cxn ang="T159">
                    <a:pos x="T66" y="T67"/>
                  </a:cxn>
                  <a:cxn ang="T160">
                    <a:pos x="T68" y="T69"/>
                  </a:cxn>
                  <a:cxn ang="T161">
                    <a:pos x="T70" y="T71"/>
                  </a:cxn>
                  <a:cxn ang="T162">
                    <a:pos x="T72" y="T73"/>
                  </a:cxn>
                  <a:cxn ang="T163">
                    <a:pos x="T74" y="T75"/>
                  </a:cxn>
                  <a:cxn ang="T164">
                    <a:pos x="T76" y="T77"/>
                  </a:cxn>
                  <a:cxn ang="T165">
                    <a:pos x="T78" y="T79"/>
                  </a:cxn>
                  <a:cxn ang="T166">
                    <a:pos x="T80" y="T81"/>
                  </a:cxn>
                  <a:cxn ang="T167">
                    <a:pos x="T82" y="T83"/>
                  </a:cxn>
                  <a:cxn ang="T168">
                    <a:pos x="T84" y="T85"/>
                  </a:cxn>
                  <a:cxn ang="T169">
                    <a:pos x="T86" y="T87"/>
                  </a:cxn>
                  <a:cxn ang="T170">
                    <a:pos x="T88" y="T89"/>
                  </a:cxn>
                  <a:cxn ang="T171">
                    <a:pos x="T90" y="T91"/>
                  </a:cxn>
                  <a:cxn ang="T172">
                    <a:pos x="T92" y="T93"/>
                  </a:cxn>
                  <a:cxn ang="T173">
                    <a:pos x="T94" y="T95"/>
                  </a:cxn>
                  <a:cxn ang="T174">
                    <a:pos x="T96" y="T97"/>
                  </a:cxn>
                  <a:cxn ang="T175">
                    <a:pos x="T98" y="T99"/>
                  </a:cxn>
                  <a:cxn ang="T176">
                    <a:pos x="T100" y="T101"/>
                  </a:cxn>
                  <a:cxn ang="T177">
                    <a:pos x="T102" y="T103"/>
                  </a:cxn>
                  <a:cxn ang="T178">
                    <a:pos x="T104" y="T105"/>
                  </a:cxn>
                  <a:cxn ang="T179">
                    <a:pos x="T106" y="T107"/>
                  </a:cxn>
                  <a:cxn ang="T180">
                    <a:pos x="T108" y="T109"/>
                  </a:cxn>
                  <a:cxn ang="T181">
                    <a:pos x="T110" y="T111"/>
                  </a:cxn>
                  <a:cxn ang="T182">
                    <a:pos x="T112" y="T113"/>
                  </a:cxn>
                  <a:cxn ang="T183">
                    <a:pos x="T114" y="T115"/>
                  </a:cxn>
                  <a:cxn ang="T184">
                    <a:pos x="T116" y="T117"/>
                  </a:cxn>
                  <a:cxn ang="T185">
                    <a:pos x="T118" y="T119"/>
                  </a:cxn>
                  <a:cxn ang="T186">
                    <a:pos x="T120" y="T121"/>
                  </a:cxn>
                  <a:cxn ang="T187">
                    <a:pos x="T122" y="T123"/>
                  </a:cxn>
                  <a:cxn ang="T188">
                    <a:pos x="T124" y="T125"/>
                  </a:cxn>
                </a:cxnLst>
                <a:rect l="T189" t="T190" r="T191" b="T192"/>
                <a:pathLst>
                  <a:path w="8844" h="4951">
                    <a:moveTo>
                      <a:pt x="1429" y="4874"/>
                    </a:moveTo>
                    <a:lnTo>
                      <a:pt x="1412" y="4863"/>
                    </a:lnTo>
                    <a:cubicBezTo>
                      <a:pt x="1407" y="4860"/>
                      <a:pt x="1403" y="4855"/>
                      <a:pt x="1401" y="4849"/>
                    </a:cubicBezTo>
                    <a:lnTo>
                      <a:pt x="1394" y="4820"/>
                    </a:lnTo>
                    <a:lnTo>
                      <a:pt x="1443" y="4808"/>
                    </a:lnTo>
                    <a:lnTo>
                      <a:pt x="1450" y="4836"/>
                    </a:lnTo>
                    <a:lnTo>
                      <a:pt x="1439" y="4821"/>
                    </a:lnTo>
                    <a:lnTo>
                      <a:pt x="1456" y="4832"/>
                    </a:lnTo>
                    <a:lnTo>
                      <a:pt x="1429" y="4874"/>
                    </a:lnTo>
                    <a:close/>
                    <a:moveTo>
                      <a:pt x="1381" y="4774"/>
                    </a:moveTo>
                    <a:lnTo>
                      <a:pt x="1364" y="4728"/>
                    </a:lnTo>
                    <a:lnTo>
                      <a:pt x="1409" y="4707"/>
                    </a:lnTo>
                    <a:lnTo>
                      <a:pt x="1411" y="4711"/>
                    </a:lnTo>
                    <a:lnTo>
                      <a:pt x="1428" y="4757"/>
                    </a:lnTo>
                    <a:lnTo>
                      <a:pt x="1381" y="4774"/>
                    </a:lnTo>
                    <a:close/>
                    <a:moveTo>
                      <a:pt x="1342" y="4686"/>
                    </a:moveTo>
                    <a:lnTo>
                      <a:pt x="1319" y="4641"/>
                    </a:lnTo>
                    <a:lnTo>
                      <a:pt x="1364" y="4618"/>
                    </a:lnTo>
                    <a:lnTo>
                      <a:pt x="1387" y="4663"/>
                    </a:lnTo>
                    <a:lnTo>
                      <a:pt x="1342" y="4686"/>
                    </a:lnTo>
                    <a:close/>
                    <a:moveTo>
                      <a:pt x="1295" y="4601"/>
                    </a:moveTo>
                    <a:lnTo>
                      <a:pt x="1267" y="4560"/>
                    </a:lnTo>
                    <a:lnTo>
                      <a:pt x="1308" y="4532"/>
                    </a:lnTo>
                    <a:lnTo>
                      <a:pt x="1336" y="4573"/>
                    </a:lnTo>
                    <a:lnTo>
                      <a:pt x="1295" y="4601"/>
                    </a:lnTo>
                    <a:close/>
                    <a:moveTo>
                      <a:pt x="1239" y="4519"/>
                    </a:moveTo>
                    <a:lnTo>
                      <a:pt x="1210" y="4478"/>
                    </a:lnTo>
                    <a:lnTo>
                      <a:pt x="1251" y="4449"/>
                    </a:lnTo>
                    <a:lnTo>
                      <a:pt x="1280" y="4490"/>
                    </a:lnTo>
                    <a:lnTo>
                      <a:pt x="1239" y="4519"/>
                    </a:lnTo>
                    <a:close/>
                    <a:moveTo>
                      <a:pt x="1182" y="4437"/>
                    </a:moveTo>
                    <a:lnTo>
                      <a:pt x="1172" y="4423"/>
                    </a:lnTo>
                    <a:lnTo>
                      <a:pt x="1154" y="4392"/>
                    </a:lnTo>
                    <a:lnTo>
                      <a:pt x="1198" y="4367"/>
                    </a:lnTo>
                    <a:lnTo>
                      <a:pt x="1213" y="4394"/>
                    </a:lnTo>
                    <a:lnTo>
                      <a:pt x="1223" y="4408"/>
                    </a:lnTo>
                    <a:lnTo>
                      <a:pt x="1182" y="4437"/>
                    </a:lnTo>
                    <a:close/>
                    <a:moveTo>
                      <a:pt x="1131" y="4345"/>
                    </a:moveTo>
                    <a:lnTo>
                      <a:pt x="1117" y="4313"/>
                    </a:lnTo>
                    <a:lnTo>
                      <a:pt x="1112" y="4295"/>
                    </a:lnTo>
                    <a:lnTo>
                      <a:pt x="1160" y="4282"/>
                    </a:lnTo>
                    <a:lnTo>
                      <a:pt x="1164" y="4294"/>
                    </a:lnTo>
                    <a:lnTo>
                      <a:pt x="1177" y="4326"/>
                    </a:lnTo>
                    <a:lnTo>
                      <a:pt x="1131" y="4345"/>
                    </a:lnTo>
                    <a:close/>
                    <a:moveTo>
                      <a:pt x="1099" y="4247"/>
                    </a:moveTo>
                    <a:lnTo>
                      <a:pt x="1085" y="4199"/>
                    </a:lnTo>
                    <a:lnTo>
                      <a:pt x="1134" y="4185"/>
                    </a:lnTo>
                    <a:lnTo>
                      <a:pt x="1147" y="4234"/>
                    </a:lnTo>
                    <a:lnTo>
                      <a:pt x="1099" y="4247"/>
                    </a:lnTo>
                    <a:close/>
                    <a:moveTo>
                      <a:pt x="1075" y="4148"/>
                    </a:moveTo>
                    <a:lnTo>
                      <a:pt x="1065" y="4099"/>
                    </a:lnTo>
                    <a:lnTo>
                      <a:pt x="1114" y="4089"/>
                    </a:lnTo>
                    <a:lnTo>
                      <a:pt x="1124" y="4138"/>
                    </a:lnTo>
                    <a:lnTo>
                      <a:pt x="1075" y="4148"/>
                    </a:lnTo>
                    <a:close/>
                    <a:moveTo>
                      <a:pt x="1055" y="4050"/>
                    </a:moveTo>
                    <a:lnTo>
                      <a:pt x="1045" y="4001"/>
                    </a:lnTo>
                    <a:lnTo>
                      <a:pt x="1094" y="3991"/>
                    </a:lnTo>
                    <a:lnTo>
                      <a:pt x="1104" y="4040"/>
                    </a:lnTo>
                    <a:lnTo>
                      <a:pt x="1055" y="4050"/>
                    </a:lnTo>
                    <a:close/>
                    <a:moveTo>
                      <a:pt x="1035" y="3952"/>
                    </a:moveTo>
                    <a:lnTo>
                      <a:pt x="1034" y="3947"/>
                    </a:lnTo>
                    <a:cubicBezTo>
                      <a:pt x="1034" y="3946"/>
                      <a:pt x="1033" y="3944"/>
                      <a:pt x="1033" y="3942"/>
                    </a:cubicBezTo>
                    <a:lnTo>
                      <a:pt x="1034" y="3897"/>
                    </a:lnTo>
                    <a:lnTo>
                      <a:pt x="1084" y="3897"/>
                    </a:lnTo>
                    <a:lnTo>
                      <a:pt x="1083" y="3943"/>
                    </a:lnTo>
                    <a:lnTo>
                      <a:pt x="1083" y="3937"/>
                    </a:lnTo>
                    <a:lnTo>
                      <a:pt x="1084" y="3942"/>
                    </a:lnTo>
                    <a:lnTo>
                      <a:pt x="1035" y="3952"/>
                    </a:lnTo>
                    <a:close/>
                    <a:moveTo>
                      <a:pt x="1034" y="3847"/>
                    </a:moveTo>
                    <a:lnTo>
                      <a:pt x="1034" y="3797"/>
                    </a:lnTo>
                    <a:lnTo>
                      <a:pt x="1084" y="3797"/>
                    </a:lnTo>
                    <a:lnTo>
                      <a:pt x="1084" y="3847"/>
                    </a:lnTo>
                    <a:lnTo>
                      <a:pt x="1034" y="3847"/>
                    </a:lnTo>
                    <a:close/>
                    <a:moveTo>
                      <a:pt x="1035" y="3747"/>
                    </a:moveTo>
                    <a:lnTo>
                      <a:pt x="1035" y="3697"/>
                    </a:lnTo>
                    <a:lnTo>
                      <a:pt x="1085" y="3697"/>
                    </a:lnTo>
                    <a:lnTo>
                      <a:pt x="1085" y="3747"/>
                    </a:lnTo>
                    <a:lnTo>
                      <a:pt x="1035" y="3747"/>
                    </a:lnTo>
                    <a:close/>
                    <a:moveTo>
                      <a:pt x="1035" y="3647"/>
                    </a:moveTo>
                    <a:lnTo>
                      <a:pt x="1035" y="3639"/>
                    </a:lnTo>
                    <a:lnTo>
                      <a:pt x="1036" y="3597"/>
                    </a:lnTo>
                    <a:lnTo>
                      <a:pt x="1086" y="3598"/>
                    </a:lnTo>
                    <a:lnTo>
                      <a:pt x="1085" y="3640"/>
                    </a:lnTo>
                    <a:lnTo>
                      <a:pt x="1085" y="3647"/>
                    </a:lnTo>
                    <a:lnTo>
                      <a:pt x="1035" y="3647"/>
                    </a:lnTo>
                    <a:close/>
                    <a:moveTo>
                      <a:pt x="1037" y="3547"/>
                    </a:moveTo>
                    <a:lnTo>
                      <a:pt x="1037" y="3497"/>
                    </a:lnTo>
                    <a:lnTo>
                      <a:pt x="1087" y="3498"/>
                    </a:lnTo>
                    <a:lnTo>
                      <a:pt x="1087" y="3548"/>
                    </a:lnTo>
                    <a:lnTo>
                      <a:pt x="1037" y="3547"/>
                    </a:lnTo>
                    <a:close/>
                    <a:moveTo>
                      <a:pt x="1038" y="3447"/>
                    </a:moveTo>
                    <a:lnTo>
                      <a:pt x="1039" y="3397"/>
                    </a:lnTo>
                    <a:lnTo>
                      <a:pt x="1089" y="3398"/>
                    </a:lnTo>
                    <a:lnTo>
                      <a:pt x="1088" y="3448"/>
                    </a:lnTo>
                    <a:lnTo>
                      <a:pt x="1038" y="3447"/>
                    </a:lnTo>
                    <a:close/>
                    <a:moveTo>
                      <a:pt x="1040" y="3346"/>
                    </a:moveTo>
                    <a:lnTo>
                      <a:pt x="1043" y="3296"/>
                    </a:lnTo>
                    <a:lnTo>
                      <a:pt x="1093" y="3299"/>
                    </a:lnTo>
                    <a:lnTo>
                      <a:pt x="1089" y="3349"/>
                    </a:lnTo>
                    <a:lnTo>
                      <a:pt x="1040" y="3346"/>
                    </a:lnTo>
                    <a:close/>
                    <a:moveTo>
                      <a:pt x="1046" y="3246"/>
                    </a:moveTo>
                    <a:lnTo>
                      <a:pt x="1049" y="3202"/>
                    </a:lnTo>
                    <a:lnTo>
                      <a:pt x="1049" y="3195"/>
                    </a:lnTo>
                    <a:lnTo>
                      <a:pt x="1099" y="3201"/>
                    </a:lnTo>
                    <a:lnTo>
                      <a:pt x="1098" y="3205"/>
                    </a:lnTo>
                    <a:lnTo>
                      <a:pt x="1096" y="3249"/>
                    </a:lnTo>
                    <a:lnTo>
                      <a:pt x="1046" y="3246"/>
                    </a:lnTo>
                    <a:close/>
                    <a:moveTo>
                      <a:pt x="1055" y="3145"/>
                    </a:moveTo>
                    <a:lnTo>
                      <a:pt x="1061" y="3095"/>
                    </a:lnTo>
                    <a:lnTo>
                      <a:pt x="1111" y="3101"/>
                    </a:lnTo>
                    <a:lnTo>
                      <a:pt x="1105" y="3151"/>
                    </a:lnTo>
                    <a:lnTo>
                      <a:pt x="1055" y="3145"/>
                    </a:lnTo>
                    <a:close/>
                    <a:moveTo>
                      <a:pt x="1068" y="3044"/>
                    </a:moveTo>
                    <a:lnTo>
                      <a:pt x="1078" y="2995"/>
                    </a:lnTo>
                    <a:lnTo>
                      <a:pt x="1127" y="3005"/>
                    </a:lnTo>
                    <a:lnTo>
                      <a:pt x="1117" y="3054"/>
                    </a:lnTo>
                    <a:lnTo>
                      <a:pt x="1068" y="3044"/>
                    </a:lnTo>
                    <a:close/>
                    <a:moveTo>
                      <a:pt x="1088" y="2946"/>
                    </a:moveTo>
                    <a:lnTo>
                      <a:pt x="1094" y="2914"/>
                    </a:lnTo>
                    <a:lnTo>
                      <a:pt x="1099" y="2895"/>
                    </a:lnTo>
                    <a:lnTo>
                      <a:pt x="1147" y="2909"/>
                    </a:lnTo>
                    <a:lnTo>
                      <a:pt x="1143" y="2923"/>
                    </a:lnTo>
                    <a:lnTo>
                      <a:pt x="1137" y="2955"/>
                    </a:lnTo>
                    <a:lnTo>
                      <a:pt x="1088" y="2946"/>
                    </a:lnTo>
                    <a:close/>
                    <a:moveTo>
                      <a:pt x="1112" y="2847"/>
                    </a:moveTo>
                    <a:lnTo>
                      <a:pt x="1126" y="2799"/>
                    </a:lnTo>
                    <a:lnTo>
                      <a:pt x="1174" y="2812"/>
                    </a:lnTo>
                    <a:lnTo>
                      <a:pt x="1161" y="2861"/>
                    </a:lnTo>
                    <a:lnTo>
                      <a:pt x="1112" y="2847"/>
                    </a:lnTo>
                    <a:close/>
                    <a:moveTo>
                      <a:pt x="1140" y="2750"/>
                    </a:moveTo>
                    <a:lnTo>
                      <a:pt x="1150" y="2718"/>
                    </a:lnTo>
                    <a:lnTo>
                      <a:pt x="1154" y="2703"/>
                    </a:lnTo>
                    <a:lnTo>
                      <a:pt x="1202" y="2717"/>
                    </a:lnTo>
                    <a:lnTo>
                      <a:pt x="1197" y="2733"/>
                    </a:lnTo>
                    <a:lnTo>
                      <a:pt x="1188" y="2765"/>
                    </a:lnTo>
                    <a:lnTo>
                      <a:pt x="1140" y="2750"/>
                    </a:lnTo>
                    <a:close/>
                    <a:moveTo>
                      <a:pt x="1170" y="2652"/>
                    </a:moveTo>
                    <a:lnTo>
                      <a:pt x="1188" y="2608"/>
                    </a:lnTo>
                    <a:cubicBezTo>
                      <a:pt x="1189" y="2606"/>
                      <a:pt x="1190" y="2604"/>
                      <a:pt x="1191" y="2603"/>
                    </a:cubicBezTo>
                    <a:lnTo>
                      <a:pt x="1192" y="2601"/>
                    </a:lnTo>
                    <a:lnTo>
                      <a:pt x="1233" y="2631"/>
                    </a:lnTo>
                    <a:lnTo>
                      <a:pt x="1232" y="2632"/>
                    </a:lnTo>
                    <a:lnTo>
                      <a:pt x="1235" y="2627"/>
                    </a:lnTo>
                    <a:lnTo>
                      <a:pt x="1216" y="2672"/>
                    </a:lnTo>
                    <a:lnTo>
                      <a:pt x="1170" y="2652"/>
                    </a:lnTo>
                    <a:close/>
                    <a:moveTo>
                      <a:pt x="1222" y="2561"/>
                    </a:moveTo>
                    <a:lnTo>
                      <a:pt x="1222" y="2561"/>
                    </a:lnTo>
                    <a:cubicBezTo>
                      <a:pt x="1224" y="2559"/>
                      <a:pt x="1225" y="2557"/>
                      <a:pt x="1227" y="2556"/>
                    </a:cubicBezTo>
                    <a:lnTo>
                      <a:pt x="1267" y="2525"/>
                    </a:lnTo>
                    <a:lnTo>
                      <a:pt x="1297" y="2565"/>
                    </a:lnTo>
                    <a:lnTo>
                      <a:pt x="1258" y="2595"/>
                    </a:lnTo>
                    <a:lnTo>
                      <a:pt x="1263" y="2590"/>
                    </a:lnTo>
                    <a:lnTo>
                      <a:pt x="1262" y="2591"/>
                    </a:lnTo>
                    <a:lnTo>
                      <a:pt x="1222" y="2561"/>
                    </a:lnTo>
                    <a:close/>
                    <a:moveTo>
                      <a:pt x="1310" y="2497"/>
                    </a:moveTo>
                    <a:lnTo>
                      <a:pt x="1325" y="2487"/>
                    </a:lnTo>
                    <a:lnTo>
                      <a:pt x="1353" y="2470"/>
                    </a:lnTo>
                    <a:lnTo>
                      <a:pt x="1379" y="2513"/>
                    </a:lnTo>
                    <a:lnTo>
                      <a:pt x="1352" y="2528"/>
                    </a:lnTo>
                    <a:lnTo>
                      <a:pt x="1337" y="2538"/>
                    </a:lnTo>
                    <a:lnTo>
                      <a:pt x="1310" y="2497"/>
                    </a:lnTo>
                    <a:close/>
                    <a:moveTo>
                      <a:pt x="1398" y="2444"/>
                    </a:moveTo>
                    <a:lnTo>
                      <a:pt x="1443" y="2422"/>
                    </a:lnTo>
                    <a:lnTo>
                      <a:pt x="1465" y="2467"/>
                    </a:lnTo>
                    <a:lnTo>
                      <a:pt x="1421" y="2489"/>
                    </a:lnTo>
                    <a:lnTo>
                      <a:pt x="1398" y="2444"/>
                    </a:lnTo>
                    <a:close/>
                    <a:moveTo>
                      <a:pt x="1489" y="2400"/>
                    </a:moveTo>
                    <a:lnTo>
                      <a:pt x="1535" y="2380"/>
                    </a:lnTo>
                    <a:lnTo>
                      <a:pt x="1555" y="2425"/>
                    </a:lnTo>
                    <a:lnTo>
                      <a:pt x="1510" y="2446"/>
                    </a:lnTo>
                    <a:lnTo>
                      <a:pt x="1489" y="2400"/>
                    </a:lnTo>
                    <a:close/>
                    <a:moveTo>
                      <a:pt x="1580" y="2359"/>
                    </a:moveTo>
                    <a:lnTo>
                      <a:pt x="1586" y="2357"/>
                    </a:lnTo>
                    <a:lnTo>
                      <a:pt x="1629" y="2341"/>
                    </a:lnTo>
                    <a:lnTo>
                      <a:pt x="1646" y="2388"/>
                    </a:lnTo>
                    <a:lnTo>
                      <a:pt x="1607" y="2402"/>
                    </a:lnTo>
                    <a:lnTo>
                      <a:pt x="1601" y="2405"/>
                    </a:lnTo>
                    <a:lnTo>
                      <a:pt x="1580" y="2359"/>
                    </a:lnTo>
                    <a:close/>
                    <a:moveTo>
                      <a:pt x="1678" y="2325"/>
                    </a:moveTo>
                    <a:lnTo>
                      <a:pt x="1702" y="2318"/>
                    </a:lnTo>
                    <a:lnTo>
                      <a:pt x="1695" y="2321"/>
                    </a:lnTo>
                    <a:lnTo>
                      <a:pt x="1717" y="2308"/>
                    </a:lnTo>
                    <a:lnTo>
                      <a:pt x="1743" y="2350"/>
                    </a:lnTo>
                    <a:lnTo>
                      <a:pt x="1722" y="2364"/>
                    </a:lnTo>
                    <a:cubicBezTo>
                      <a:pt x="1720" y="2365"/>
                      <a:pt x="1718" y="2366"/>
                      <a:pt x="1715" y="2366"/>
                    </a:cubicBezTo>
                    <a:lnTo>
                      <a:pt x="1692" y="2373"/>
                    </a:lnTo>
                    <a:lnTo>
                      <a:pt x="1678" y="2325"/>
                    </a:lnTo>
                    <a:close/>
                    <a:moveTo>
                      <a:pt x="1760" y="2282"/>
                    </a:moveTo>
                    <a:lnTo>
                      <a:pt x="1768" y="2276"/>
                    </a:lnTo>
                    <a:lnTo>
                      <a:pt x="1805" y="2257"/>
                    </a:lnTo>
                    <a:lnTo>
                      <a:pt x="1828" y="2301"/>
                    </a:lnTo>
                    <a:lnTo>
                      <a:pt x="1795" y="2319"/>
                    </a:lnTo>
                    <a:lnTo>
                      <a:pt x="1786" y="2324"/>
                    </a:lnTo>
                    <a:lnTo>
                      <a:pt x="1760" y="2282"/>
                    </a:lnTo>
                    <a:close/>
                    <a:moveTo>
                      <a:pt x="1849" y="2233"/>
                    </a:moveTo>
                    <a:lnTo>
                      <a:pt x="1893" y="2209"/>
                    </a:lnTo>
                    <a:lnTo>
                      <a:pt x="1916" y="2253"/>
                    </a:lnTo>
                    <a:lnTo>
                      <a:pt x="1872" y="2277"/>
                    </a:lnTo>
                    <a:lnTo>
                      <a:pt x="1849" y="2233"/>
                    </a:lnTo>
                    <a:close/>
                    <a:moveTo>
                      <a:pt x="1937" y="2186"/>
                    </a:moveTo>
                    <a:lnTo>
                      <a:pt x="1981" y="2162"/>
                    </a:lnTo>
                    <a:lnTo>
                      <a:pt x="2005" y="2206"/>
                    </a:lnTo>
                    <a:lnTo>
                      <a:pt x="1960" y="2230"/>
                    </a:lnTo>
                    <a:lnTo>
                      <a:pt x="1937" y="2186"/>
                    </a:lnTo>
                    <a:close/>
                    <a:moveTo>
                      <a:pt x="2023" y="2138"/>
                    </a:moveTo>
                    <a:lnTo>
                      <a:pt x="2026" y="2136"/>
                    </a:lnTo>
                    <a:lnTo>
                      <a:pt x="2057" y="2114"/>
                    </a:lnTo>
                    <a:lnTo>
                      <a:pt x="2063" y="2110"/>
                    </a:lnTo>
                    <a:lnTo>
                      <a:pt x="2091" y="2151"/>
                    </a:lnTo>
                    <a:lnTo>
                      <a:pt x="2086" y="2155"/>
                    </a:lnTo>
                    <a:lnTo>
                      <a:pt x="2051" y="2179"/>
                    </a:lnTo>
                    <a:lnTo>
                      <a:pt x="2049" y="2180"/>
                    </a:lnTo>
                    <a:lnTo>
                      <a:pt x="2023" y="2138"/>
                    </a:lnTo>
                    <a:close/>
                    <a:moveTo>
                      <a:pt x="2095" y="2084"/>
                    </a:moveTo>
                    <a:lnTo>
                      <a:pt x="2106" y="2069"/>
                    </a:lnTo>
                    <a:lnTo>
                      <a:pt x="2124" y="2050"/>
                    </a:lnTo>
                    <a:lnTo>
                      <a:pt x="2131" y="2043"/>
                    </a:lnTo>
                    <a:lnTo>
                      <a:pt x="2165" y="2080"/>
                    </a:lnTo>
                    <a:lnTo>
                      <a:pt x="2161" y="2083"/>
                    </a:lnTo>
                    <a:lnTo>
                      <a:pt x="2146" y="2099"/>
                    </a:lnTo>
                    <a:lnTo>
                      <a:pt x="2135" y="2114"/>
                    </a:lnTo>
                    <a:lnTo>
                      <a:pt x="2095" y="2084"/>
                    </a:lnTo>
                    <a:close/>
                    <a:moveTo>
                      <a:pt x="2161" y="2010"/>
                    </a:moveTo>
                    <a:lnTo>
                      <a:pt x="2170" y="1997"/>
                    </a:lnTo>
                    <a:lnTo>
                      <a:pt x="2167" y="2002"/>
                    </a:lnTo>
                    <a:lnTo>
                      <a:pt x="2176" y="1980"/>
                    </a:lnTo>
                    <a:lnTo>
                      <a:pt x="2178" y="1973"/>
                    </a:lnTo>
                    <a:lnTo>
                      <a:pt x="2226" y="1986"/>
                    </a:lnTo>
                    <a:lnTo>
                      <a:pt x="2223" y="1999"/>
                    </a:lnTo>
                    <a:lnTo>
                      <a:pt x="2214" y="2021"/>
                    </a:lnTo>
                    <a:cubicBezTo>
                      <a:pt x="2213" y="2023"/>
                      <a:pt x="2212" y="2024"/>
                      <a:pt x="2211" y="2026"/>
                    </a:cubicBezTo>
                    <a:lnTo>
                      <a:pt x="2202" y="2039"/>
                    </a:lnTo>
                    <a:lnTo>
                      <a:pt x="2161" y="2010"/>
                    </a:lnTo>
                    <a:close/>
                    <a:moveTo>
                      <a:pt x="2181" y="1932"/>
                    </a:moveTo>
                    <a:lnTo>
                      <a:pt x="2178" y="1882"/>
                    </a:lnTo>
                    <a:lnTo>
                      <a:pt x="2228" y="1879"/>
                    </a:lnTo>
                    <a:lnTo>
                      <a:pt x="2231" y="1929"/>
                    </a:lnTo>
                    <a:lnTo>
                      <a:pt x="2181" y="1932"/>
                    </a:lnTo>
                    <a:close/>
                    <a:moveTo>
                      <a:pt x="2175" y="1832"/>
                    </a:moveTo>
                    <a:lnTo>
                      <a:pt x="2174" y="1812"/>
                    </a:lnTo>
                    <a:lnTo>
                      <a:pt x="2172" y="1782"/>
                    </a:lnTo>
                    <a:lnTo>
                      <a:pt x="2222" y="1779"/>
                    </a:lnTo>
                    <a:lnTo>
                      <a:pt x="2223" y="1809"/>
                    </a:lnTo>
                    <a:lnTo>
                      <a:pt x="2225" y="1829"/>
                    </a:lnTo>
                    <a:lnTo>
                      <a:pt x="2175" y="1832"/>
                    </a:lnTo>
                    <a:close/>
                    <a:moveTo>
                      <a:pt x="2169" y="1732"/>
                    </a:moveTo>
                    <a:lnTo>
                      <a:pt x="2168" y="1712"/>
                    </a:lnTo>
                    <a:lnTo>
                      <a:pt x="2168" y="1682"/>
                    </a:lnTo>
                    <a:lnTo>
                      <a:pt x="2218" y="1680"/>
                    </a:lnTo>
                    <a:lnTo>
                      <a:pt x="2218" y="1709"/>
                    </a:lnTo>
                    <a:lnTo>
                      <a:pt x="2219" y="1730"/>
                    </a:lnTo>
                    <a:lnTo>
                      <a:pt x="2169" y="1732"/>
                    </a:lnTo>
                    <a:close/>
                    <a:moveTo>
                      <a:pt x="2167" y="1631"/>
                    </a:moveTo>
                    <a:lnTo>
                      <a:pt x="2166" y="1605"/>
                    </a:lnTo>
                    <a:lnTo>
                      <a:pt x="2164" y="1583"/>
                    </a:lnTo>
                    <a:lnTo>
                      <a:pt x="2214" y="1578"/>
                    </a:lnTo>
                    <a:lnTo>
                      <a:pt x="2216" y="1604"/>
                    </a:lnTo>
                    <a:lnTo>
                      <a:pt x="2217" y="1630"/>
                    </a:lnTo>
                    <a:lnTo>
                      <a:pt x="2167" y="1631"/>
                    </a:lnTo>
                    <a:close/>
                    <a:moveTo>
                      <a:pt x="2154" y="1540"/>
                    </a:moveTo>
                    <a:lnTo>
                      <a:pt x="2151" y="1530"/>
                    </a:lnTo>
                    <a:lnTo>
                      <a:pt x="2143" y="1504"/>
                    </a:lnTo>
                    <a:lnTo>
                      <a:pt x="2139" y="1493"/>
                    </a:lnTo>
                    <a:lnTo>
                      <a:pt x="2186" y="1476"/>
                    </a:lnTo>
                    <a:lnTo>
                      <a:pt x="2190" y="1489"/>
                    </a:lnTo>
                    <a:lnTo>
                      <a:pt x="2198" y="1515"/>
                    </a:lnTo>
                    <a:lnTo>
                      <a:pt x="2201" y="1525"/>
                    </a:lnTo>
                    <a:lnTo>
                      <a:pt x="2154" y="1540"/>
                    </a:lnTo>
                    <a:close/>
                    <a:moveTo>
                      <a:pt x="2123" y="1445"/>
                    </a:moveTo>
                    <a:lnTo>
                      <a:pt x="2119" y="1433"/>
                    </a:lnTo>
                    <a:lnTo>
                      <a:pt x="2123" y="1441"/>
                    </a:lnTo>
                    <a:lnTo>
                      <a:pt x="2100" y="1411"/>
                    </a:lnTo>
                    <a:lnTo>
                      <a:pt x="2140" y="1381"/>
                    </a:lnTo>
                    <a:lnTo>
                      <a:pt x="2162" y="1410"/>
                    </a:lnTo>
                    <a:cubicBezTo>
                      <a:pt x="2164" y="1413"/>
                      <a:pt x="2165" y="1415"/>
                      <a:pt x="2166" y="1418"/>
                    </a:cubicBezTo>
                    <a:lnTo>
                      <a:pt x="2170" y="1430"/>
                    </a:lnTo>
                    <a:lnTo>
                      <a:pt x="2123" y="1445"/>
                    </a:lnTo>
                    <a:close/>
                    <a:moveTo>
                      <a:pt x="2068" y="1401"/>
                    </a:moveTo>
                    <a:lnTo>
                      <a:pt x="2030" y="1393"/>
                    </a:lnTo>
                    <a:lnTo>
                      <a:pt x="2019" y="1390"/>
                    </a:lnTo>
                    <a:lnTo>
                      <a:pt x="2030" y="1342"/>
                    </a:lnTo>
                    <a:lnTo>
                      <a:pt x="2041" y="1344"/>
                    </a:lnTo>
                    <a:lnTo>
                      <a:pt x="2079" y="1352"/>
                    </a:lnTo>
                    <a:lnTo>
                      <a:pt x="2068" y="1401"/>
                    </a:lnTo>
                    <a:close/>
                    <a:moveTo>
                      <a:pt x="1969" y="1377"/>
                    </a:moveTo>
                    <a:lnTo>
                      <a:pt x="1954" y="1372"/>
                    </a:lnTo>
                    <a:lnTo>
                      <a:pt x="1941" y="1369"/>
                    </a:lnTo>
                    <a:lnTo>
                      <a:pt x="1933" y="1366"/>
                    </a:lnTo>
                    <a:lnTo>
                      <a:pt x="1945" y="1367"/>
                    </a:lnTo>
                    <a:lnTo>
                      <a:pt x="1931" y="1369"/>
                    </a:lnTo>
                    <a:lnTo>
                      <a:pt x="1926" y="1319"/>
                    </a:lnTo>
                    <a:lnTo>
                      <a:pt x="1940" y="1318"/>
                    </a:lnTo>
                    <a:cubicBezTo>
                      <a:pt x="1944" y="1317"/>
                      <a:pt x="1948" y="1318"/>
                      <a:pt x="1952" y="1319"/>
                    </a:cubicBezTo>
                    <a:lnTo>
                      <a:pt x="1954" y="1320"/>
                    </a:lnTo>
                    <a:lnTo>
                      <a:pt x="1969" y="1325"/>
                    </a:lnTo>
                    <a:lnTo>
                      <a:pt x="1984" y="1330"/>
                    </a:lnTo>
                    <a:lnTo>
                      <a:pt x="1969" y="1377"/>
                    </a:lnTo>
                    <a:close/>
                    <a:moveTo>
                      <a:pt x="1881" y="1374"/>
                    </a:moveTo>
                    <a:lnTo>
                      <a:pt x="1831" y="1378"/>
                    </a:lnTo>
                    <a:lnTo>
                      <a:pt x="1826" y="1329"/>
                    </a:lnTo>
                    <a:lnTo>
                      <a:pt x="1876" y="1324"/>
                    </a:lnTo>
                    <a:lnTo>
                      <a:pt x="1881" y="1374"/>
                    </a:lnTo>
                    <a:close/>
                    <a:moveTo>
                      <a:pt x="1781" y="1383"/>
                    </a:moveTo>
                    <a:lnTo>
                      <a:pt x="1732" y="1388"/>
                    </a:lnTo>
                    <a:lnTo>
                      <a:pt x="1727" y="1338"/>
                    </a:lnTo>
                    <a:lnTo>
                      <a:pt x="1777" y="1333"/>
                    </a:lnTo>
                    <a:lnTo>
                      <a:pt x="1781" y="1383"/>
                    </a:lnTo>
                    <a:close/>
                    <a:moveTo>
                      <a:pt x="1682" y="1393"/>
                    </a:moveTo>
                    <a:lnTo>
                      <a:pt x="1632" y="1398"/>
                    </a:lnTo>
                    <a:lnTo>
                      <a:pt x="1627" y="1348"/>
                    </a:lnTo>
                    <a:lnTo>
                      <a:pt x="1677" y="1343"/>
                    </a:lnTo>
                    <a:lnTo>
                      <a:pt x="1682" y="1393"/>
                    </a:lnTo>
                    <a:close/>
                    <a:moveTo>
                      <a:pt x="1582" y="1402"/>
                    </a:moveTo>
                    <a:lnTo>
                      <a:pt x="1533" y="1407"/>
                    </a:lnTo>
                    <a:lnTo>
                      <a:pt x="1528" y="1357"/>
                    </a:lnTo>
                    <a:lnTo>
                      <a:pt x="1577" y="1353"/>
                    </a:lnTo>
                    <a:lnTo>
                      <a:pt x="1582" y="1402"/>
                    </a:lnTo>
                    <a:close/>
                    <a:moveTo>
                      <a:pt x="1483" y="1412"/>
                    </a:moveTo>
                    <a:lnTo>
                      <a:pt x="1433" y="1417"/>
                    </a:lnTo>
                    <a:lnTo>
                      <a:pt x="1428" y="1367"/>
                    </a:lnTo>
                    <a:lnTo>
                      <a:pt x="1478" y="1362"/>
                    </a:lnTo>
                    <a:lnTo>
                      <a:pt x="1483" y="1412"/>
                    </a:lnTo>
                    <a:close/>
                    <a:moveTo>
                      <a:pt x="1388" y="1428"/>
                    </a:moveTo>
                    <a:lnTo>
                      <a:pt x="1366" y="1434"/>
                    </a:lnTo>
                    <a:lnTo>
                      <a:pt x="1337" y="1439"/>
                    </a:lnTo>
                    <a:lnTo>
                      <a:pt x="1329" y="1389"/>
                    </a:lnTo>
                    <a:lnTo>
                      <a:pt x="1353" y="1385"/>
                    </a:lnTo>
                    <a:lnTo>
                      <a:pt x="1376" y="1379"/>
                    </a:lnTo>
                    <a:lnTo>
                      <a:pt x="1388" y="1428"/>
                    </a:lnTo>
                    <a:close/>
                    <a:moveTo>
                      <a:pt x="1286" y="1447"/>
                    </a:moveTo>
                    <a:lnTo>
                      <a:pt x="1236" y="1451"/>
                    </a:lnTo>
                    <a:lnTo>
                      <a:pt x="1232" y="1401"/>
                    </a:lnTo>
                    <a:lnTo>
                      <a:pt x="1282" y="1397"/>
                    </a:lnTo>
                    <a:lnTo>
                      <a:pt x="1286" y="1447"/>
                    </a:lnTo>
                    <a:close/>
                    <a:moveTo>
                      <a:pt x="1186" y="1455"/>
                    </a:moveTo>
                    <a:lnTo>
                      <a:pt x="1138" y="1459"/>
                    </a:lnTo>
                    <a:lnTo>
                      <a:pt x="1135" y="1459"/>
                    </a:lnTo>
                    <a:lnTo>
                      <a:pt x="1133" y="1410"/>
                    </a:lnTo>
                    <a:lnTo>
                      <a:pt x="1182" y="1405"/>
                    </a:lnTo>
                    <a:lnTo>
                      <a:pt x="1186" y="1455"/>
                    </a:lnTo>
                    <a:close/>
                    <a:moveTo>
                      <a:pt x="1085" y="1460"/>
                    </a:moveTo>
                    <a:lnTo>
                      <a:pt x="1035" y="1461"/>
                    </a:lnTo>
                    <a:lnTo>
                      <a:pt x="1034" y="1411"/>
                    </a:lnTo>
                    <a:lnTo>
                      <a:pt x="1084" y="1410"/>
                    </a:lnTo>
                    <a:lnTo>
                      <a:pt x="1085" y="1460"/>
                    </a:lnTo>
                    <a:close/>
                    <a:moveTo>
                      <a:pt x="985" y="1462"/>
                    </a:moveTo>
                    <a:lnTo>
                      <a:pt x="983" y="1462"/>
                    </a:lnTo>
                    <a:lnTo>
                      <a:pt x="935" y="1464"/>
                    </a:lnTo>
                    <a:lnTo>
                      <a:pt x="934" y="1414"/>
                    </a:lnTo>
                    <a:lnTo>
                      <a:pt x="982" y="1412"/>
                    </a:lnTo>
                    <a:lnTo>
                      <a:pt x="984" y="1412"/>
                    </a:lnTo>
                    <a:lnTo>
                      <a:pt x="985" y="1462"/>
                    </a:lnTo>
                    <a:close/>
                    <a:moveTo>
                      <a:pt x="885" y="1466"/>
                    </a:moveTo>
                    <a:lnTo>
                      <a:pt x="844" y="1467"/>
                    </a:lnTo>
                    <a:lnTo>
                      <a:pt x="834" y="1467"/>
                    </a:lnTo>
                    <a:lnTo>
                      <a:pt x="835" y="1417"/>
                    </a:lnTo>
                    <a:lnTo>
                      <a:pt x="841" y="1417"/>
                    </a:lnTo>
                    <a:lnTo>
                      <a:pt x="883" y="1416"/>
                    </a:lnTo>
                    <a:lnTo>
                      <a:pt x="885" y="1466"/>
                    </a:lnTo>
                    <a:close/>
                    <a:moveTo>
                      <a:pt x="784" y="1465"/>
                    </a:moveTo>
                    <a:lnTo>
                      <a:pt x="759" y="1464"/>
                    </a:lnTo>
                    <a:lnTo>
                      <a:pt x="733" y="1463"/>
                    </a:lnTo>
                    <a:lnTo>
                      <a:pt x="736" y="1413"/>
                    </a:lnTo>
                    <a:lnTo>
                      <a:pt x="760" y="1414"/>
                    </a:lnTo>
                    <a:lnTo>
                      <a:pt x="785" y="1415"/>
                    </a:lnTo>
                    <a:lnTo>
                      <a:pt x="784" y="1465"/>
                    </a:lnTo>
                    <a:close/>
                    <a:moveTo>
                      <a:pt x="683" y="1461"/>
                    </a:moveTo>
                    <a:lnTo>
                      <a:pt x="633" y="1459"/>
                    </a:lnTo>
                    <a:lnTo>
                      <a:pt x="636" y="1409"/>
                    </a:lnTo>
                    <a:lnTo>
                      <a:pt x="686" y="1411"/>
                    </a:lnTo>
                    <a:lnTo>
                      <a:pt x="683" y="1461"/>
                    </a:lnTo>
                    <a:close/>
                    <a:moveTo>
                      <a:pt x="583" y="1454"/>
                    </a:moveTo>
                    <a:lnTo>
                      <a:pt x="571" y="1453"/>
                    </a:lnTo>
                    <a:lnTo>
                      <a:pt x="531" y="1447"/>
                    </a:lnTo>
                    <a:lnTo>
                      <a:pt x="539" y="1398"/>
                    </a:lnTo>
                    <a:lnTo>
                      <a:pt x="576" y="1404"/>
                    </a:lnTo>
                    <a:lnTo>
                      <a:pt x="587" y="1405"/>
                    </a:lnTo>
                    <a:lnTo>
                      <a:pt x="583" y="1454"/>
                    </a:lnTo>
                    <a:close/>
                    <a:moveTo>
                      <a:pt x="482" y="1439"/>
                    </a:moveTo>
                    <a:lnTo>
                      <a:pt x="464" y="1436"/>
                    </a:lnTo>
                    <a:lnTo>
                      <a:pt x="431" y="1428"/>
                    </a:lnTo>
                    <a:lnTo>
                      <a:pt x="443" y="1380"/>
                    </a:lnTo>
                    <a:lnTo>
                      <a:pt x="471" y="1387"/>
                    </a:lnTo>
                    <a:lnTo>
                      <a:pt x="490" y="1390"/>
                    </a:lnTo>
                    <a:lnTo>
                      <a:pt x="482" y="1439"/>
                    </a:lnTo>
                    <a:close/>
                    <a:moveTo>
                      <a:pt x="381" y="1414"/>
                    </a:moveTo>
                    <a:lnTo>
                      <a:pt x="335" y="1399"/>
                    </a:lnTo>
                    <a:lnTo>
                      <a:pt x="333" y="1399"/>
                    </a:lnTo>
                    <a:lnTo>
                      <a:pt x="349" y="1351"/>
                    </a:lnTo>
                    <a:lnTo>
                      <a:pt x="350" y="1352"/>
                    </a:lnTo>
                    <a:lnTo>
                      <a:pt x="397" y="1366"/>
                    </a:lnTo>
                    <a:lnTo>
                      <a:pt x="381" y="1414"/>
                    </a:lnTo>
                    <a:close/>
                    <a:moveTo>
                      <a:pt x="284" y="1382"/>
                    </a:moveTo>
                    <a:lnTo>
                      <a:pt x="276" y="1379"/>
                    </a:lnTo>
                    <a:lnTo>
                      <a:pt x="266" y="1374"/>
                    </a:lnTo>
                    <a:cubicBezTo>
                      <a:pt x="265" y="1374"/>
                      <a:pt x="263" y="1373"/>
                      <a:pt x="262" y="1372"/>
                    </a:cubicBezTo>
                    <a:lnTo>
                      <a:pt x="252" y="1365"/>
                    </a:lnTo>
                    <a:lnTo>
                      <a:pt x="237" y="1354"/>
                    </a:lnTo>
                    <a:lnTo>
                      <a:pt x="266" y="1313"/>
                    </a:lnTo>
                    <a:lnTo>
                      <a:pt x="281" y="1324"/>
                    </a:lnTo>
                    <a:lnTo>
                      <a:pt x="291" y="1331"/>
                    </a:lnTo>
                    <a:lnTo>
                      <a:pt x="287" y="1329"/>
                    </a:lnTo>
                    <a:lnTo>
                      <a:pt x="295" y="1332"/>
                    </a:lnTo>
                    <a:lnTo>
                      <a:pt x="304" y="1336"/>
                    </a:lnTo>
                    <a:lnTo>
                      <a:pt x="284" y="1382"/>
                    </a:lnTo>
                    <a:close/>
                    <a:moveTo>
                      <a:pt x="197" y="1325"/>
                    </a:moveTo>
                    <a:lnTo>
                      <a:pt x="179" y="1313"/>
                    </a:lnTo>
                    <a:lnTo>
                      <a:pt x="155" y="1297"/>
                    </a:lnTo>
                    <a:lnTo>
                      <a:pt x="183" y="1256"/>
                    </a:lnTo>
                    <a:lnTo>
                      <a:pt x="206" y="1272"/>
                    </a:lnTo>
                    <a:lnTo>
                      <a:pt x="224" y="1284"/>
                    </a:lnTo>
                    <a:lnTo>
                      <a:pt x="197" y="1325"/>
                    </a:lnTo>
                    <a:close/>
                    <a:moveTo>
                      <a:pt x="113" y="1251"/>
                    </a:moveTo>
                    <a:lnTo>
                      <a:pt x="99" y="1217"/>
                    </a:lnTo>
                    <a:lnTo>
                      <a:pt x="94" y="1206"/>
                    </a:lnTo>
                    <a:lnTo>
                      <a:pt x="140" y="1185"/>
                    </a:lnTo>
                    <a:lnTo>
                      <a:pt x="146" y="1198"/>
                    </a:lnTo>
                    <a:lnTo>
                      <a:pt x="159" y="1233"/>
                    </a:lnTo>
                    <a:lnTo>
                      <a:pt x="113" y="1251"/>
                    </a:lnTo>
                    <a:close/>
                    <a:moveTo>
                      <a:pt x="74" y="1161"/>
                    </a:moveTo>
                    <a:lnTo>
                      <a:pt x="56" y="1121"/>
                    </a:lnTo>
                    <a:lnTo>
                      <a:pt x="53" y="1113"/>
                    </a:lnTo>
                    <a:lnTo>
                      <a:pt x="100" y="1096"/>
                    </a:lnTo>
                    <a:lnTo>
                      <a:pt x="101" y="1100"/>
                    </a:lnTo>
                    <a:lnTo>
                      <a:pt x="119" y="1140"/>
                    </a:lnTo>
                    <a:lnTo>
                      <a:pt x="74" y="1161"/>
                    </a:lnTo>
                    <a:close/>
                    <a:moveTo>
                      <a:pt x="35" y="1066"/>
                    </a:moveTo>
                    <a:lnTo>
                      <a:pt x="25" y="1036"/>
                    </a:lnTo>
                    <a:lnTo>
                      <a:pt x="19" y="1019"/>
                    </a:lnTo>
                    <a:lnTo>
                      <a:pt x="66" y="1002"/>
                    </a:lnTo>
                    <a:lnTo>
                      <a:pt x="72" y="1021"/>
                    </a:lnTo>
                    <a:lnTo>
                      <a:pt x="82" y="1050"/>
                    </a:lnTo>
                    <a:lnTo>
                      <a:pt x="35" y="1066"/>
                    </a:lnTo>
                    <a:close/>
                    <a:moveTo>
                      <a:pt x="4" y="972"/>
                    </a:moveTo>
                    <a:lnTo>
                      <a:pt x="3" y="970"/>
                    </a:lnTo>
                    <a:lnTo>
                      <a:pt x="2" y="966"/>
                    </a:lnTo>
                    <a:cubicBezTo>
                      <a:pt x="1" y="963"/>
                      <a:pt x="0" y="960"/>
                      <a:pt x="1" y="957"/>
                    </a:cubicBezTo>
                    <a:lnTo>
                      <a:pt x="3" y="912"/>
                    </a:lnTo>
                    <a:lnTo>
                      <a:pt x="53" y="915"/>
                    </a:lnTo>
                    <a:lnTo>
                      <a:pt x="50" y="960"/>
                    </a:lnTo>
                    <a:lnTo>
                      <a:pt x="49" y="951"/>
                    </a:lnTo>
                    <a:lnTo>
                      <a:pt x="50" y="953"/>
                    </a:lnTo>
                    <a:lnTo>
                      <a:pt x="50" y="954"/>
                    </a:lnTo>
                    <a:lnTo>
                      <a:pt x="4" y="972"/>
                    </a:lnTo>
                    <a:close/>
                    <a:moveTo>
                      <a:pt x="6" y="862"/>
                    </a:moveTo>
                    <a:lnTo>
                      <a:pt x="7" y="850"/>
                    </a:lnTo>
                    <a:lnTo>
                      <a:pt x="10" y="811"/>
                    </a:lnTo>
                    <a:lnTo>
                      <a:pt x="60" y="816"/>
                    </a:lnTo>
                    <a:lnTo>
                      <a:pt x="56" y="853"/>
                    </a:lnTo>
                    <a:lnTo>
                      <a:pt x="56" y="865"/>
                    </a:lnTo>
                    <a:lnTo>
                      <a:pt x="6" y="862"/>
                    </a:lnTo>
                    <a:close/>
                    <a:moveTo>
                      <a:pt x="14" y="761"/>
                    </a:moveTo>
                    <a:lnTo>
                      <a:pt x="16" y="749"/>
                    </a:lnTo>
                    <a:lnTo>
                      <a:pt x="24" y="709"/>
                    </a:lnTo>
                    <a:lnTo>
                      <a:pt x="73" y="720"/>
                    </a:lnTo>
                    <a:lnTo>
                      <a:pt x="65" y="754"/>
                    </a:lnTo>
                    <a:lnTo>
                      <a:pt x="64" y="766"/>
                    </a:lnTo>
                    <a:lnTo>
                      <a:pt x="14" y="761"/>
                    </a:lnTo>
                    <a:close/>
                    <a:moveTo>
                      <a:pt x="41" y="658"/>
                    </a:moveTo>
                    <a:lnTo>
                      <a:pt x="44" y="651"/>
                    </a:lnTo>
                    <a:cubicBezTo>
                      <a:pt x="45" y="649"/>
                      <a:pt x="45" y="648"/>
                      <a:pt x="46" y="647"/>
                    </a:cubicBezTo>
                    <a:lnTo>
                      <a:pt x="66" y="611"/>
                    </a:lnTo>
                    <a:lnTo>
                      <a:pt x="110" y="635"/>
                    </a:lnTo>
                    <a:lnTo>
                      <a:pt x="89" y="672"/>
                    </a:lnTo>
                    <a:lnTo>
                      <a:pt x="91" y="668"/>
                    </a:lnTo>
                    <a:lnTo>
                      <a:pt x="88" y="676"/>
                    </a:lnTo>
                    <a:lnTo>
                      <a:pt x="41" y="658"/>
                    </a:lnTo>
                    <a:close/>
                    <a:moveTo>
                      <a:pt x="99" y="568"/>
                    </a:moveTo>
                    <a:lnTo>
                      <a:pt x="106" y="560"/>
                    </a:lnTo>
                    <a:lnTo>
                      <a:pt x="102" y="568"/>
                    </a:lnTo>
                    <a:lnTo>
                      <a:pt x="113" y="535"/>
                    </a:lnTo>
                    <a:lnTo>
                      <a:pt x="114" y="530"/>
                    </a:lnTo>
                    <a:lnTo>
                      <a:pt x="162" y="546"/>
                    </a:lnTo>
                    <a:lnTo>
                      <a:pt x="160" y="550"/>
                    </a:lnTo>
                    <a:lnTo>
                      <a:pt x="149" y="583"/>
                    </a:lnTo>
                    <a:cubicBezTo>
                      <a:pt x="148" y="586"/>
                      <a:pt x="147" y="589"/>
                      <a:pt x="145" y="591"/>
                    </a:cubicBezTo>
                    <a:lnTo>
                      <a:pt x="138" y="600"/>
                    </a:lnTo>
                    <a:lnTo>
                      <a:pt x="99" y="568"/>
                    </a:lnTo>
                    <a:close/>
                    <a:moveTo>
                      <a:pt x="152" y="497"/>
                    </a:moveTo>
                    <a:lnTo>
                      <a:pt x="175" y="475"/>
                    </a:lnTo>
                    <a:lnTo>
                      <a:pt x="184" y="463"/>
                    </a:lnTo>
                    <a:lnTo>
                      <a:pt x="223" y="494"/>
                    </a:lnTo>
                    <a:lnTo>
                      <a:pt x="210" y="510"/>
                    </a:lnTo>
                    <a:lnTo>
                      <a:pt x="187" y="533"/>
                    </a:lnTo>
                    <a:lnTo>
                      <a:pt x="152" y="497"/>
                    </a:lnTo>
                    <a:close/>
                    <a:moveTo>
                      <a:pt x="213" y="425"/>
                    </a:moveTo>
                    <a:lnTo>
                      <a:pt x="236" y="388"/>
                    </a:lnTo>
                    <a:lnTo>
                      <a:pt x="239" y="384"/>
                    </a:lnTo>
                    <a:lnTo>
                      <a:pt x="282" y="409"/>
                    </a:lnTo>
                    <a:lnTo>
                      <a:pt x="279" y="415"/>
                    </a:lnTo>
                    <a:lnTo>
                      <a:pt x="255" y="452"/>
                    </a:lnTo>
                    <a:lnTo>
                      <a:pt x="213" y="425"/>
                    </a:lnTo>
                    <a:close/>
                    <a:moveTo>
                      <a:pt x="265" y="341"/>
                    </a:moveTo>
                    <a:lnTo>
                      <a:pt x="278" y="319"/>
                    </a:lnTo>
                    <a:cubicBezTo>
                      <a:pt x="279" y="318"/>
                      <a:pt x="279" y="316"/>
                      <a:pt x="280" y="316"/>
                    </a:cubicBezTo>
                    <a:lnTo>
                      <a:pt x="296" y="297"/>
                    </a:lnTo>
                    <a:lnTo>
                      <a:pt x="334" y="329"/>
                    </a:lnTo>
                    <a:lnTo>
                      <a:pt x="319" y="347"/>
                    </a:lnTo>
                    <a:lnTo>
                      <a:pt x="321" y="344"/>
                    </a:lnTo>
                    <a:lnTo>
                      <a:pt x="308" y="366"/>
                    </a:lnTo>
                    <a:lnTo>
                      <a:pt x="265" y="341"/>
                    </a:lnTo>
                    <a:close/>
                    <a:moveTo>
                      <a:pt x="337" y="260"/>
                    </a:moveTo>
                    <a:lnTo>
                      <a:pt x="339" y="259"/>
                    </a:lnTo>
                    <a:cubicBezTo>
                      <a:pt x="341" y="258"/>
                      <a:pt x="342" y="257"/>
                      <a:pt x="344" y="256"/>
                    </a:cubicBezTo>
                    <a:lnTo>
                      <a:pt x="387" y="236"/>
                    </a:lnTo>
                    <a:cubicBezTo>
                      <a:pt x="388" y="235"/>
                      <a:pt x="390" y="235"/>
                      <a:pt x="391" y="234"/>
                    </a:cubicBezTo>
                    <a:lnTo>
                      <a:pt x="404" y="283"/>
                    </a:lnTo>
                    <a:lnTo>
                      <a:pt x="408" y="281"/>
                    </a:lnTo>
                    <a:lnTo>
                      <a:pt x="365" y="301"/>
                    </a:lnTo>
                    <a:lnTo>
                      <a:pt x="370" y="298"/>
                    </a:lnTo>
                    <a:lnTo>
                      <a:pt x="368" y="300"/>
                    </a:lnTo>
                    <a:lnTo>
                      <a:pt x="337" y="260"/>
                    </a:lnTo>
                    <a:close/>
                    <a:moveTo>
                      <a:pt x="440" y="222"/>
                    </a:moveTo>
                    <a:lnTo>
                      <a:pt x="452" y="218"/>
                    </a:lnTo>
                    <a:lnTo>
                      <a:pt x="444" y="222"/>
                    </a:lnTo>
                    <a:lnTo>
                      <a:pt x="473" y="202"/>
                    </a:lnTo>
                    <a:lnTo>
                      <a:pt x="474" y="201"/>
                    </a:lnTo>
                    <a:lnTo>
                      <a:pt x="504" y="242"/>
                    </a:lnTo>
                    <a:lnTo>
                      <a:pt x="502" y="243"/>
                    </a:lnTo>
                    <a:lnTo>
                      <a:pt x="473" y="263"/>
                    </a:lnTo>
                    <a:cubicBezTo>
                      <a:pt x="470" y="265"/>
                      <a:pt x="468" y="266"/>
                      <a:pt x="465" y="267"/>
                    </a:cubicBezTo>
                    <a:lnTo>
                      <a:pt x="452" y="270"/>
                    </a:lnTo>
                    <a:lnTo>
                      <a:pt x="440" y="222"/>
                    </a:lnTo>
                    <a:close/>
                    <a:moveTo>
                      <a:pt x="529" y="184"/>
                    </a:moveTo>
                    <a:lnTo>
                      <a:pt x="545" y="181"/>
                    </a:lnTo>
                    <a:lnTo>
                      <a:pt x="562" y="176"/>
                    </a:lnTo>
                    <a:lnTo>
                      <a:pt x="575" y="172"/>
                    </a:lnTo>
                    <a:lnTo>
                      <a:pt x="590" y="220"/>
                    </a:lnTo>
                    <a:lnTo>
                      <a:pt x="575" y="225"/>
                    </a:lnTo>
                    <a:lnTo>
                      <a:pt x="554" y="230"/>
                    </a:lnTo>
                    <a:lnTo>
                      <a:pt x="539" y="233"/>
                    </a:lnTo>
                    <a:lnTo>
                      <a:pt x="529" y="184"/>
                    </a:lnTo>
                    <a:close/>
                    <a:moveTo>
                      <a:pt x="618" y="154"/>
                    </a:moveTo>
                    <a:lnTo>
                      <a:pt x="623" y="152"/>
                    </a:lnTo>
                    <a:lnTo>
                      <a:pt x="656" y="132"/>
                    </a:lnTo>
                    <a:lnTo>
                      <a:pt x="658" y="131"/>
                    </a:lnTo>
                    <a:lnTo>
                      <a:pt x="686" y="172"/>
                    </a:lnTo>
                    <a:lnTo>
                      <a:pt x="681" y="175"/>
                    </a:lnTo>
                    <a:lnTo>
                      <a:pt x="644" y="197"/>
                    </a:lnTo>
                    <a:lnTo>
                      <a:pt x="639" y="200"/>
                    </a:lnTo>
                    <a:lnTo>
                      <a:pt x="618" y="154"/>
                    </a:lnTo>
                    <a:close/>
                    <a:moveTo>
                      <a:pt x="702" y="102"/>
                    </a:moveTo>
                    <a:lnTo>
                      <a:pt x="730" y="87"/>
                    </a:lnTo>
                    <a:lnTo>
                      <a:pt x="749" y="79"/>
                    </a:lnTo>
                    <a:lnTo>
                      <a:pt x="768" y="125"/>
                    </a:lnTo>
                    <a:lnTo>
                      <a:pt x="755" y="130"/>
                    </a:lnTo>
                    <a:lnTo>
                      <a:pt x="726" y="146"/>
                    </a:lnTo>
                    <a:lnTo>
                      <a:pt x="702" y="102"/>
                    </a:lnTo>
                    <a:close/>
                    <a:moveTo>
                      <a:pt x="795" y="60"/>
                    </a:moveTo>
                    <a:lnTo>
                      <a:pt x="804" y="56"/>
                    </a:lnTo>
                    <a:lnTo>
                      <a:pt x="845" y="44"/>
                    </a:lnTo>
                    <a:lnTo>
                      <a:pt x="859" y="92"/>
                    </a:lnTo>
                    <a:lnTo>
                      <a:pt x="823" y="103"/>
                    </a:lnTo>
                    <a:lnTo>
                      <a:pt x="814" y="106"/>
                    </a:lnTo>
                    <a:lnTo>
                      <a:pt x="795" y="60"/>
                    </a:lnTo>
                    <a:close/>
                    <a:moveTo>
                      <a:pt x="896" y="31"/>
                    </a:moveTo>
                    <a:lnTo>
                      <a:pt x="942" y="22"/>
                    </a:lnTo>
                    <a:lnTo>
                      <a:pt x="946" y="21"/>
                    </a:lnTo>
                    <a:lnTo>
                      <a:pt x="953" y="71"/>
                    </a:lnTo>
                    <a:lnTo>
                      <a:pt x="951" y="71"/>
                    </a:lnTo>
                    <a:lnTo>
                      <a:pt x="905" y="80"/>
                    </a:lnTo>
                    <a:lnTo>
                      <a:pt x="896" y="31"/>
                    </a:lnTo>
                    <a:close/>
                    <a:moveTo>
                      <a:pt x="996" y="15"/>
                    </a:moveTo>
                    <a:lnTo>
                      <a:pt x="1010" y="13"/>
                    </a:lnTo>
                    <a:lnTo>
                      <a:pt x="1048" y="11"/>
                    </a:lnTo>
                    <a:lnTo>
                      <a:pt x="1050" y="61"/>
                    </a:lnTo>
                    <a:lnTo>
                      <a:pt x="1017" y="62"/>
                    </a:lnTo>
                    <a:lnTo>
                      <a:pt x="1003" y="64"/>
                    </a:lnTo>
                    <a:lnTo>
                      <a:pt x="996" y="15"/>
                    </a:lnTo>
                    <a:close/>
                    <a:moveTo>
                      <a:pt x="1098" y="8"/>
                    </a:moveTo>
                    <a:lnTo>
                      <a:pt x="1148" y="6"/>
                    </a:lnTo>
                    <a:lnTo>
                      <a:pt x="1150" y="56"/>
                    </a:lnTo>
                    <a:lnTo>
                      <a:pt x="1100" y="58"/>
                    </a:lnTo>
                    <a:lnTo>
                      <a:pt x="1098" y="8"/>
                    </a:lnTo>
                    <a:close/>
                    <a:moveTo>
                      <a:pt x="1198" y="4"/>
                    </a:moveTo>
                    <a:lnTo>
                      <a:pt x="1226" y="3"/>
                    </a:lnTo>
                    <a:lnTo>
                      <a:pt x="1248" y="3"/>
                    </a:lnTo>
                    <a:lnTo>
                      <a:pt x="1250" y="53"/>
                    </a:lnTo>
                    <a:lnTo>
                      <a:pt x="1227" y="53"/>
                    </a:lnTo>
                    <a:lnTo>
                      <a:pt x="1200" y="54"/>
                    </a:lnTo>
                    <a:lnTo>
                      <a:pt x="1198" y="4"/>
                    </a:lnTo>
                    <a:close/>
                    <a:moveTo>
                      <a:pt x="1298" y="1"/>
                    </a:moveTo>
                    <a:lnTo>
                      <a:pt x="1308" y="0"/>
                    </a:lnTo>
                    <a:lnTo>
                      <a:pt x="1350" y="2"/>
                    </a:lnTo>
                    <a:lnTo>
                      <a:pt x="1348" y="52"/>
                    </a:lnTo>
                    <a:lnTo>
                      <a:pt x="1309" y="50"/>
                    </a:lnTo>
                    <a:lnTo>
                      <a:pt x="1300" y="51"/>
                    </a:lnTo>
                    <a:lnTo>
                      <a:pt x="1298" y="1"/>
                    </a:lnTo>
                    <a:close/>
                    <a:moveTo>
                      <a:pt x="1399" y="4"/>
                    </a:moveTo>
                    <a:lnTo>
                      <a:pt x="1449" y="4"/>
                    </a:lnTo>
                    <a:lnTo>
                      <a:pt x="1448" y="54"/>
                    </a:lnTo>
                    <a:lnTo>
                      <a:pt x="1398" y="54"/>
                    </a:lnTo>
                    <a:lnTo>
                      <a:pt x="1399" y="4"/>
                    </a:lnTo>
                    <a:close/>
                    <a:moveTo>
                      <a:pt x="1499" y="5"/>
                    </a:moveTo>
                    <a:lnTo>
                      <a:pt x="1532" y="5"/>
                    </a:lnTo>
                    <a:lnTo>
                      <a:pt x="1549" y="6"/>
                    </a:lnTo>
                    <a:lnTo>
                      <a:pt x="1548" y="56"/>
                    </a:lnTo>
                    <a:lnTo>
                      <a:pt x="1531" y="55"/>
                    </a:lnTo>
                    <a:lnTo>
                      <a:pt x="1498" y="55"/>
                    </a:lnTo>
                    <a:lnTo>
                      <a:pt x="1499" y="5"/>
                    </a:lnTo>
                    <a:close/>
                    <a:moveTo>
                      <a:pt x="1600" y="7"/>
                    </a:moveTo>
                    <a:lnTo>
                      <a:pt x="1650" y="10"/>
                    </a:lnTo>
                    <a:lnTo>
                      <a:pt x="1647" y="60"/>
                    </a:lnTo>
                    <a:lnTo>
                      <a:pt x="1597" y="57"/>
                    </a:lnTo>
                    <a:lnTo>
                      <a:pt x="1600" y="7"/>
                    </a:lnTo>
                    <a:close/>
                    <a:moveTo>
                      <a:pt x="1700" y="13"/>
                    </a:moveTo>
                    <a:lnTo>
                      <a:pt x="1701" y="14"/>
                    </a:lnTo>
                    <a:lnTo>
                      <a:pt x="1751" y="20"/>
                    </a:lnTo>
                    <a:lnTo>
                      <a:pt x="1745" y="70"/>
                    </a:lnTo>
                    <a:lnTo>
                      <a:pt x="1698" y="63"/>
                    </a:lnTo>
                    <a:lnTo>
                      <a:pt x="1697" y="63"/>
                    </a:lnTo>
                    <a:lnTo>
                      <a:pt x="1700" y="13"/>
                    </a:lnTo>
                    <a:close/>
                    <a:moveTo>
                      <a:pt x="1802" y="29"/>
                    </a:moveTo>
                    <a:lnTo>
                      <a:pt x="1830" y="34"/>
                    </a:lnTo>
                    <a:lnTo>
                      <a:pt x="1853" y="40"/>
                    </a:lnTo>
                    <a:lnTo>
                      <a:pt x="1839" y="88"/>
                    </a:lnTo>
                    <a:lnTo>
                      <a:pt x="1821" y="83"/>
                    </a:lnTo>
                    <a:lnTo>
                      <a:pt x="1793" y="78"/>
                    </a:lnTo>
                    <a:lnTo>
                      <a:pt x="1802" y="29"/>
                    </a:lnTo>
                    <a:close/>
                    <a:moveTo>
                      <a:pt x="1901" y="54"/>
                    </a:moveTo>
                    <a:lnTo>
                      <a:pt x="1931" y="62"/>
                    </a:lnTo>
                    <a:lnTo>
                      <a:pt x="1951" y="70"/>
                    </a:lnTo>
                    <a:lnTo>
                      <a:pt x="1933" y="117"/>
                    </a:lnTo>
                    <a:lnTo>
                      <a:pt x="1918" y="111"/>
                    </a:lnTo>
                    <a:lnTo>
                      <a:pt x="1887" y="102"/>
                    </a:lnTo>
                    <a:lnTo>
                      <a:pt x="1901" y="54"/>
                    </a:lnTo>
                    <a:close/>
                    <a:moveTo>
                      <a:pt x="1997" y="88"/>
                    </a:moveTo>
                    <a:lnTo>
                      <a:pt x="2029" y="100"/>
                    </a:lnTo>
                    <a:lnTo>
                      <a:pt x="2044" y="107"/>
                    </a:lnTo>
                    <a:lnTo>
                      <a:pt x="2025" y="153"/>
                    </a:lnTo>
                    <a:lnTo>
                      <a:pt x="2010" y="147"/>
                    </a:lnTo>
                    <a:lnTo>
                      <a:pt x="1979" y="135"/>
                    </a:lnTo>
                    <a:lnTo>
                      <a:pt x="1997" y="88"/>
                    </a:lnTo>
                    <a:close/>
                    <a:moveTo>
                      <a:pt x="2091" y="126"/>
                    </a:moveTo>
                    <a:lnTo>
                      <a:pt x="2122" y="138"/>
                    </a:lnTo>
                    <a:lnTo>
                      <a:pt x="2136" y="143"/>
                    </a:lnTo>
                    <a:lnTo>
                      <a:pt x="2120" y="190"/>
                    </a:lnTo>
                    <a:lnTo>
                      <a:pt x="2103" y="185"/>
                    </a:lnTo>
                    <a:lnTo>
                      <a:pt x="2072" y="172"/>
                    </a:lnTo>
                    <a:lnTo>
                      <a:pt x="2091" y="126"/>
                    </a:lnTo>
                    <a:close/>
                    <a:moveTo>
                      <a:pt x="2183" y="158"/>
                    </a:moveTo>
                    <a:lnTo>
                      <a:pt x="2216" y="169"/>
                    </a:lnTo>
                    <a:cubicBezTo>
                      <a:pt x="2219" y="170"/>
                      <a:pt x="2221" y="171"/>
                      <a:pt x="2224" y="173"/>
                    </a:cubicBezTo>
                    <a:lnTo>
                      <a:pt x="2236" y="182"/>
                    </a:lnTo>
                    <a:lnTo>
                      <a:pt x="2206" y="222"/>
                    </a:lnTo>
                    <a:lnTo>
                      <a:pt x="2193" y="212"/>
                    </a:lnTo>
                    <a:lnTo>
                      <a:pt x="2201" y="216"/>
                    </a:lnTo>
                    <a:lnTo>
                      <a:pt x="2168" y="206"/>
                    </a:lnTo>
                    <a:lnTo>
                      <a:pt x="2183" y="158"/>
                    </a:lnTo>
                    <a:close/>
                    <a:moveTo>
                      <a:pt x="2276" y="216"/>
                    </a:moveTo>
                    <a:lnTo>
                      <a:pt x="2293" y="233"/>
                    </a:lnTo>
                    <a:lnTo>
                      <a:pt x="2312" y="251"/>
                    </a:lnTo>
                    <a:lnTo>
                      <a:pt x="2276" y="287"/>
                    </a:lnTo>
                    <a:lnTo>
                      <a:pt x="2258" y="268"/>
                    </a:lnTo>
                    <a:lnTo>
                      <a:pt x="2241" y="251"/>
                    </a:lnTo>
                    <a:lnTo>
                      <a:pt x="2276" y="216"/>
                    </a:lnTo>
                    <a:close/>
                    <a:moveTo>
                      <a:pt x="2348" y="281"/>
                    </a:moveTo>
                    <a:lnTo>
                      <a:pt x="2358" y="289"/>
                    </a:lnTo>
                    <a:cubicBezTo>
                      <a:pt x="2361" y="291"/>
                      <a:pt x="2364" y="295"/>
                      <a:pt x="2366" y="299"/>
                    </a:cubicBezTo>
                    <a:lnTo>
                      <a:pt x="2380" y="334"/>
                    </a:lnTo>
                    <a:lnTo>
                      <a:pt x="2334" y="353"/>
                    </a:lnTo>
                    <a:lnTo>
                      <a:pt x="2319" y="318"/>
                    </a:lnTo>
                    <a:lnTo>
                      <a:pt x="2327" y="328"/>
                    </a:lnTo>
                    <a:lnTo>
                      <a:pt x="2318" y="321"/>
                    </a:lnTo>
                    <a:lnTo>
                      <a:pt x="2348" y="281"/>
                    </a:lnTo>
                    <a:close/>
                    <a:moveTo>
                      <a:pt x="2401" y="375"/>
                    </a:moveTo>
                    <a:lnTo>
                      <a:pt x="2415" y="400"/>
                    </a:lnTo>
                    <a:lnTo>
                      <a:pt x="2412" y="396"/>
                    </a:lnTo>
                    <a:lnTo>
                      <a:pt x="2426" y="413"/>
                    </a:lnTo>
                    <a:lnTo>
                      <a:pt x="2388" y="445"/>
                    </a:lnTo>
                    <a:lnTo>
                      <a:pt x="2374" y="429"/>
                    </a:lnTo>
                    <a:cubicBezTo>
                      <a:pt x="2374" y="428"/>
                      <a:pt x="2373" y="426"/>
                      <a:pt x="2372" y="425"/>
                    </a:cubicBezTo>
                    <a:lnTo>
                      <a:pt x="2358" y="400"/>
                    </a:lnTo>
                    <a:lnTo>
                      <a:pt x="2401" y="375"/>
                    </a:lnTo>
                    <a:close/>
                    <a:moveTo>
                      <a:pt x="2458" y="446"/>
                    </a:moveTo>
                    <a:lnTo>
                      <a:pt x="2491" y="473"/>
                    </a:lnTo>
                    <a:cubicBezTo>
                      <a:pt x="2493" y="475"/>
                      <a:pt x="2495" y="477"/>
                      <a:pt x="2496" y="479"/>
                    </a:cubicBezTo>
                    <a:lnTo>
                      <a:pt x="2500" y="484"/>
                    </a:lnTo>
                    <a:lnTo>
                      <a:pt x="2458" y="512"/>
                    </a:lnTo>
                    <a:lnTo>
                      <a:pt x="2454" y="506"/>
                    </a:lnTo>
                    <a:lnTo>
                      <a:pt x="2460" y="512"/>
                    </a:lnTo>
                    <a:lnTo>
                      <a:pt x="2426" y="484"/>
                    </a:lnTo>
                    <a:lnTo>
                      <a:pt x="2458" y="446"/>
                    </a:lnTo>
                    <a:close/>
                    <a:moveTo>
                      <a:pt x="2527" y="527"/>
                    </a:moveTo>
                    <a:lnTo>
                      <a:pt x="2536" y="542"/>
                    </a:lnTo>
                    <a:lnTo>
                      <a:pt x="2546" y="557"/>
                    </a:lnTo>
                    <a:lnTo>
                      <a:pt x="2553" y="568"/>
                    </a:lnTo>
                    <a:lnTo>
                      <a:pt x="2549" y="564"/>
                    </a:lnTo>
                    <a:lnTo>
                      <a:pt x="2550" y="565"/>
                    </a:lnTo>
                    <a:lnTo>
                      <a:pt x="2515" y="600"/>
                    </a:lnTo>
                    <a:lnTo>
                      <a:pt x="2514" y="599"/>
                    </a:lnTo>
                    <a:cubicBezTo>
                      <a:pt x="2513" y="598"/>
                      <a:pt x="2511" y="596"/>
                      <a:pt x="2510" y="595"/>
                    </a:cubicBezTo>
                    <a:lnTo>
                      <a:pt x="2503" y="584"/>
                    </a:lnTo>
                    <a:lnTo>
                      <a:pt x="2493" y="567"/>
                    </a:lnTo>
                    <a:lnTo>
                      <a:pt x="2484" y="553"/>
                    </a:lnTo>
                    <a:lnTo>
                      <a:pt x="2527" y="527"/>
                    </a:lnTo>
                    <a:close/>
                    <a:moveTo>
                      <a:pt x="2586" y="591"/>
                    </a:moveTo>
                    <a:lnTo>
                      <a:pt x="2606" y="605"/>
                    </a:lnTo>
                    <a:cubicBezTo>
                      <a:pt x="2610" y="607"/>
                      <a:pt x="2613" y="611"/>
                      <a:pt x="2615" y="616"/>
                    </a:cubicBezTo>
                    <a:lnTo>
                      <a:pt x="2626" y="639"/>
                    </a:lnTo>
                    <a:lnTo>
                      <a:pt x="2580" y="659"/>
                    </a:lnTo>
                    <a:lnTo>
                      <a:pt x="2570" y="635"/>
                    </a:lnTo>
                    <a:lnTo>
                      <a:pt x="2579" y="646"/>
                    </a:lnTo>
                    <a:lnTo>
                      <a:pt x="2559" y="633"/>
                    </a:lnTo>
                    <a:lnTo>
                      <a:pt x="2586" y="591"/>
                    </a:lnTo>
                    <a:close/>
                    <a:moveTo>
                      <a:pt x="2645" y="682"/>
                    </a:moveTo>
                    <a:lnTo>
                      <a:pt x="2670" y="726"/>
                    </a:lnTo>
                    <a:lnTo>
                      <a:pt x="2626" y="751"/>
                    </a:lnTo>
                    <a:lnTo>
                      <a:pt x="2601" y="707"/>
                    </a:lnTo>
                    <a:lnTo>
                      <a:pt x="2645" y="682"/>
                    </a:lnTo>
                    <a:close/>
                    <a:moveTo>
                      <a:pt x="2695" y="768"/>
                    </a:moveTo>
                    <a:lnTo>
                      <a:pt x="2714" y="800"/>
                    </a:lnTo>
                    <a:lnTo>
                      <a:pt x="2721" y="813"/>
                    </a:lnTo>
                    <a:lnTo>
                      <a:pt x="2677" y="836"/>
                    </a:lnTo>
                    <a:lnTo>
                      <a:pt x="2671" y="825"/>
                    </a:lnTo>
                    <a:lnTo>
                      <a:pt x="2652" y="794"/>
                    </a:lnTo>
                    <a:lnTo>
                      <a:pt x="2695" y="768"/>
                    </a:lnTo>
                    <a:close/>
                    <a:moveTo>
                      <a:pt x="2744" y="857"/>
                    </a:moveTo>
                    <a:lnTo>
                      <a:pt x="2748" y="864"/>
                    </a:lnTo>
                    <a:lnTo>
                      <a:pt x="2765" y="905"/>
                    </a:lnTo>
                    <a:lnTo>
                      <a:pt x="2719" y="924"/>
                    </a:lnTo>
                    <a:lnTo>
                      <a:pt x="2703" y="887"/>
                    </a:lnTo>
                    <a:lnTo>
                      <a:pt x="2700" y="880"/>
                    </a:lnTo>
                    <a:lnTo>
                      <a:pt x="2744" y="857"/>
                    </a:lnTo>
                    <a:close/>
                    <a:moveTo>
                      <a:pt x="2785" y="950"/>
                    </a:moveTo>
                    <a:lnTo>
                      <a:pt x="2788" y="959"/>
                    </a:lnTo>
                    <a:lnTo>
                      <a:pt x="2806" y="994"/>
                    </a:lnTo>
                    <a:lnTo>
                      <a:pt x="2761" y="1016"/>
                    </a:lnTo>
                    <a:lnTo>
                      <a:pt x="2743" y="978"/>
                    </a:lnTo>
                    <a:lnTo>
                      <a:pt x="2739" y="970"/>
                    </a:lnTo>
                    <a:lnTo>
                      <a:pt x="2785" y="950"/>
                    </a:lnTo>
                    <a:close/>
                    <a:moveTo>
                      <a:pt x="2829" y="1039"/>
                    </a:moveTo>
                    <a:lnTo>
                      <a:pt x="2833" y="1047"/>
                    </a:lnTo>
                    <a:lnTo>
                      <a:pt x="2854" y="1078"/>
                    </a:lnTo>
                    <a:lnTo>
                      <a:pt x="2812" y="1106"/>
                    </a:lnTo>
                    <a:lnTo>
                      <a:pt x="2788" y="1070"/>
                    </a:lnTo>
                    <a:lnTo>
                      <a:pt x="2784" y="1061"/>
                    </a:lnTo>
                    <a:lnTo>
                      <a:pt x="2829" y="1039"/>
                    </a:lnTo>
                    <a:close/>
                    <a:moveTo>
                      <a:pt x="2882" y="1120"/>
                    </a:moveTo>
                    <a:lnTo>
                      <a:pt x="2887" y="1127"/>
                    </a:lnTo>
                    <a:lnTo>
                      <a:pt x="2884" y="1124"/>
                    </a:lnTo>
                    <a:lnTo>
                      <a:pt x="2913" y="1153"/>
                    </a:lnTo>
                    <a:lnTo>
                      <a:pt x="2877" y="1188"/>
                    </a:lnTo>
                    <a:lnTo>
                      <a:pt x="2849" y="1159"/>
                    </a:lnTo>
                    <a:cubicBezTo>
                      <a:pt x="2848" y="1158"/>
                      <a:pt x="2847" y="1157"/>
                      <a:pt x="2846" y="1155"/>
                    </a:cubicBezTo>
                    <a:lnTo>
                      <a:pt x="2840" y="1147"/>
                    </a:lnTo>
                    <a:lnTo>
                      <a:pt x="2882" y="1120"/>
                    </a:lnTo>
                    <a:close/>
                    <a:moveTo>
                      <a:pt x="2949" y="1182"/>
                    </a:moveTo>
                    <a:lnTo>
                      <a:pt x="2958" y="1189"/>
                    </a:lnTo>
                    <a:cubicBezTo>
                      <a:pt x="2960" y="1190"/>
                      <a:pt x="2961" y="1192"/>
                      <a:pt x="2963" y="1194"/>
                    </a:cubicBezTo>
                    <a:lnTo>
                      <a:pt x="2985" y="1226"/>
                    </a:lnTo>
                    <a:lnTo>
                      <a:pt x="2944" y="1255"/>
                    </a:lnTo>
                    <a:lnTo>
                      <a:pt x="2922" y="1223"/>
                    </a:lnTo>
                    <a:lnTo>
                      <a:pt x="2927" y="1228"/>
                    </a:lnTo>
                    <a:lnTo>
                      <a:pt x="2918" y="1222"/>
                    </a:lnTo>
                    <a:lnTo>
                      <a:pt x="2949" y="1182"/>
                    </a:lnTo>
                    <a:close/>
                    <a:moveTo>
                      <a:pt x="3013" y="1264"/>
                    </a:moveTo>
                    <a:lnTo>
                      <a:pt x="3045" y="1303"/>
                    </a:lnTo>
                    <a:lnTo>
                      <a:pt x="3007" y="1335"/>
                    </a:lnTo>
                    <a:lnTo>
                      <a:pt x="2975" y="1297"/>
                    </a:lnTo>
                    <a:lnTo>
                      <a:pt x="3013" y="1264"/>
                    </a:lnTo>
                    <a:close/>
                    <a:moveTo>
                      <a:pt x="3079" y="1334"/>
                    </a:moveTo>
                    <a:lnTo>
                      <a:pt x="3106" y="1356"/>
                    </a:lnTo>
                    <a:lnTo>
                      <a:pt x="3100" y="1353"/>
                    </a:lnTo>
                    <a:lnTo>
                      <a:pt x="3114" y="1359"/>
                    </a:lnTo>
                    <a:lnTo>
                      <a:pt x="3092" y="1405"/>
                    </a:lnTo>
                    <a:lnTo>
                      <a:pt x="3079" y="1398"/>
                    </a:lnTo>
                    <a:cubicBezTo>
                      <a:pt x="3077" y="1397"/>
                      <a:pt x="3075" y="1396"/>
                      <a:pt x="3073" y="1394"/>
                    </a:cubicBezTo>
                    <a:lnTo>
                      <a:pt x="3047" y="1372"/>
                    </a:lnTo>
                    <a:lnTo>
                      <a:pt x="3079" y="1334"/>
                    </a:lnTo>
                    <a:close/>
                    <a:moveTo>
                      <a:pt x="3159" y="1381"/>
                    </a:moveTo>
                    <a:lnTo>
                      <a:pt x="3169" y="1386"/>
                    </a:lnTo>
                    <a:cubicBezTo>
                      <a:pt x="3172" y="1387"/>
                      <a:pt x="3175" y="1390"/>
                      <a:pt x="3177" y="1392"/>
                    </a:cubicBezTo>
                    <a:lnTo>
                      <a:pt x="3203" y="1422"/>
                    </a:lnTo>
                    <a:lnTo>
                      <a:pt x="3164" y="1454"/>
                    </a:lnTo>
                    <a:lnTo>
                      <a:pt x="3139" y="1425"/>
                    </a:lnTo>
                    <a:lnTo>
                      <a:pt x="3148" y="1431"/>
                    </a:lnTo>
                    <a:lnTo>
                      <a:pt x="3137" y="1426"/>
                    </a:lnTo>
                    <a:lnTo>
                      <a:pt x="3159" y="1381"/>
                    </a:lnTo>
                    <a:close/>
                    <a:moveTo>
                      <a:pt x="3235" y="1460"/>
                    </a:moveTo>
                    <a:lnTo>
                      <a:pt x="3246" y="1473"/>
                    </a:lnTo>
                    <a:lnTo>
                      <a:pt x="3243" y="1469"/>
                    </a:lnTo>
                    <a:lnTo>
                      <a:pt x="3268" y="1489"/>
                    </a:lnTo>
                    <a:lnTo>
                      <a:pt x="3238" y="1529"/>
                    </a:lnTo>
                    <a:lnTo>
                      <a:pt x="3212" y="1509"/>
                    </a:lnTo>
                    <a:cubicBezTo>
                      <a:pt x="3211" y="1508"/>
                      <a:pt x="3210" y="1507"/>
                      <a:pt x="3208" y="1506"/>
                    </a:cubicBezTo>
                    <a:lnTo>
                      <a:pt x="3197" y="1492"/>
                    </a:lnTo>
                    <a:lnTo>
                      <a:pt x="3235" y="1460"/>
                    </a:lnTo>
                    <a:close/>
                    <a:moveTo>
                      <a:pt x="3308" y="1519"/>
                    </a:moveTo>
                    <a:lnTo>
                      <a:pt x="3328" y="1533"/>
                    </a:lnTo>
                    <a:lnTo>
                      <a:pt x="3324" y="1531"/>
                    </a:lnTo>
                    <a:lnTo>
                      <a:pt x="3347" y="1543"/>
                    </a:lnTo>
                    <a:lnTo>
                      <a:pt x="3324" y="1588"/>
                    </a:lnTo>
                    <a:lnTo>
                      <a:pt x="3301" y="1576"/>
                    </a:lnTo>
                    <a:cubicBezTo>
                      <a:pt x="3300" y="1575"/>
                      <a:pt x="3299" y="1574"/>
                      <a:pt x="3297" y="1573"/>
                    </a:cubicBezTo>
                    <a:lnTo>
                      <a:pt x="3278" y="1559"/>
                    </a:lnTo>
                    <a:lnTo>
                      <a:pt x="3308" y="1519"/>
                    </a:lnTo>
                    <a:close/>
                    <a:moveTo>
                      <a:pt x="3391" y="1566"/>
                    </a:moveTo>
                    <a:lnTo>
                      <a:pt x="3420" y="1581"/>
                    </a:lnTo>
                    <a:lnTo>
                      <a:pt x="3434" y="1587"/>
                    </a:lnTo>
                    <a:lnTo>
                      <a:pt x="3416" y="1633"/>
                    </a:lnTo>
                    <a:lnTo>
                      <a:pt x="3397" y="1626"/>
                    </a:lnTo>
                    <a:lnTo>
                      <a:pt x="3368" y="1611"/>
                    </a:lnTo>
                    <a:lnTo>
                      <a:pt x="3391" y="1566"/>
                    </a:lnTo>
                    <a:close/>
                    <a:moveTo>
                      <a:pt x="3480" y="1605"/>
                    </a:moveTo>
                    <a:lnTo>
                      <a:pt x="3518" y="1619"/>
                    </a:lnTo>
                    <a:lnTo>
                      <a:pt x="3526" y="1622"/>
                    </a:lnTo>
                    <a:lnTo>
                      <a:pt x="3510" y="1669"/>
                    </a:lnTo>
                    <a:lnTo>
                      <a:pt x="3499" y="1666"/>
                    </a:lnTo>
                    <a:lnTo>
                      <a:pt x="3462" y="1651"/>
                    </a:lnTo>
                    <a:lnTo>
                      <a:pt x="3480" y="1605"/>
                    </a:lnTo>
                    <a:close/>
                    <a:moveTo>
                      <a:pt x="3573" y="1638"/>
                    </a:moveTo>
                    <a:lnTo>
                      <a:pt x="3621" y="1653"/>
                    </a:lnTo>
                    <a:lnTo>
                      <a:pt x="3605" y="1701"/>
                    </a:lnTo>
                    <a:lnTo>
                      <a:pt x="3558" y="1685"/>
                    </a:lnTo>
                    <a:lnTo>
                      <a:pt x="3573" y="1638"/>
                    </a:lnTo>
                    <a:close/>
                    <a:moveTo>
                      <a:pt x="3668" y="1669"/>
                    </a:moveTo>
                    <a:lnTo>
                      <a:pt x="3716" y="1684"/>
                    </a:lnTo>
                    <a:lnTo>
                      <a:pt x="3700" y="1732"/>
                    </a:lnTo>
                    <a:lnTo>
                      <a:pt x="3653" y="1716"/>
                    </a:lnTo>
                    <a:lnTo>
                      <a:pt x="3668" y="1669"/>
                    </a:lnTo>
                    <a:close/>
                    <a:moveTo>
                      <a:pt x="3763" y="1700"/>
                    </a:moveTo>
                    <a:lnTo>
                      <a:pt x="3811" y="1716"/>
                    </a:lnTo>
                    <a:lnTo>
                      <a:pt x="3795" y="1763"/>
                    </a:lnTo>
                    <a:lnTo>
                      <a:pt x="3748" y="1748"/>
                    </a:lnTo>
                    <a:lnTo>
                      <a:pt x="3763" y="1700"/>
                    </a:lnTo>
                    <a:close/>
                    <a:moveTo>
                      <a:pt x="3858" y="1731"/>
                    </a:moveTo>
                    <a:lnTo>
                      <a:pt x="3906" y="1745"/>
                    </a:lnTo>
                    <a:lnTo>
                      <a:pt x="3891" y="1793"/>
                    </a:lnTo>
                    <a:lnTo>
                      <a:pt x="3844" y="1779"/>
                    </a:lnTo>
                    <a:lnTo>
                      <a:pt x="3858" y="1731"/>
                    </a:lnTo>
                    <a:close/>
                    <a:moveTo>
                      <a:pt x="3954" y="1760"/>
                    </a:moveTo>
                    <a:lnTo>
                      <a:pt x="4000" y="1774"/>
                    </a:lnTo>
                    <a:lnTo>
                      <a:pt x="4001" y="1774"/>
                    </a:lnTo>
                    <a:lnTo>
                      <a:pt x="3988" y="1822"/>
                    </a:lnTo>
                    <a:lnTo>
                      <a:pt x="3985" y="1821"/>
                    </a:lnTo>
                    <a:lnTo>
                      <a:pt x="3939" y="1807"/>
                    </a:lnTo>
                    <a:lnTo>
                      <a:pt x="3954" y="1760"/>
                    </a:lnTo>
                    <a:close/>
                    <a:moveTo>
                      <a:pt x="4049" y="1787"/>
                    </a:moveTo>
                    <a:lnTo>
                      <a:pt x="4097" y="1800"/>
                    </a:lnTo>
                    <a:lnTo>
                      <a:pt x="4084" y="1848"/>
                    </a:lnTo>
                    <a:lnTo>
                      <a:pt x="4036" y="1835"/>
                    </a:lnTo>
                    <a:lnTo>
                      <a:pt x="4049" y="1787"/>
                    </a:lnTo>
                    <a:close/>
                    <a:moveTo>
                      <a:pt x="4146" y="1813"/>
                    </a:moveTo>
                    <a:lnTo>
                      <a:pt x="4165" y="1818"/>
                    </a:lnTo>
                    <a:lnTo>
                      <a:pt x="4159" y="1817"/>
                    </a:lnTo>
                    <a:lnTo>
                      <a:pt x="4189" y="1818"/>
                    </a:lnTo>
                    <a:lnTo>
                      <a:pt x="4188" y="1868"/>
                    </a:lnTo>
                    <a:lnTo>
                      <a:pt x="4158" y="1867"/>
                    </a:lnTo>
                    <a:cubicBezTo>
                      <a:pt x="4156" y="1867"/>
                      <a:pt x="4154" y="1867"/>
                      <a:pt x="4152" y="1867"/>
                    </a:cubicBezTo>
                    <a:lnTo>
                      <a:pt x="4133" y="1861"/>
                    </a:lnTo>
                    <a:lnTo>
                      <a:pt x="4146" y="1813"/>
                    </a:lnTo>
                    <a:close/>
                    <a:moveTo>
                      <a:pt x="4239" y="1820"/>
                    </a:moveTo>
                    <a:lnTo>
                      <a:pt x="4289" y="1822"/>
                    </a:lnTo>
                    <a:lnTo>
                      <a:pt x="4288" y="1872"/>
                    </a:lnTo>
                    <a:lnTo>
                      <a:pt x="4238" y="1870"/>
                    </a:lnTo>
                    <a:lnTo>
                      <a:pt x="4239" y="1820"/>
                    </a:lnTo>
                    <a:close/>
                    <a:moveTo>
                      <a:pt x="4339" y="1823"/>
                    </a:moveTo>
                    <a:lnTo>
                      <a:pt x="4345" y="1823"/>
                    </a:lnTo>
                    <a:lnTo>
                      <a:pt x="4390" y="1828"/>
                    </a:lnTo>
                    <a:lnTo>
                      <a:pt x="4386" y="1877"/>
                    </a:lnTo>
                    <a:lnTo>
                      <a:pt x="4344" y="1873"/>
                    </a:lnTo>
                    <a:lnTo>
                      <a:pt x="4338" y="1873"/>
                    </a:lnTo>
                    <a:lnTo>
                      <a:pt x="4339" y="1823"/>
                    </a:lnTo>
                    <a:close/>
                    <a:moveTo>
                      <a:pt x="4440" y="1832"/>
                    </a:moveTo>
                    <a:lnTo>
                      <a:pt x="4490" y="1837"/>
                    </a:lnTo>
                    <a:lnTo>
                      <a:pt x="4485" y="1886"/>
                    </a:lnTo>
                    <a:lnTo>
                      <a:pt x="4436" y="1882"/>
                    </a:lnTo>
                    <a:lnTo>
                      <a:pt x="4440" y="1832"/>
                    </a:lnTo>
                    <a:close/>
                    <a:moveTo>
                      <a:pt x="4540" y="1841"/>
                    </a:moveTo>
                    <a:lnTo>
                      <a:pt x="4590" y="1847"/>
                    </a:lnTo>
                    <a:lnTo>
                      <a:pt x="4584" y="1897"/>
                    </a:lnTo>
                    <a:lnTo>
                      <a:pt x="4535" y="1891"/>
                    </a:lnTo>
                    <a:lnTo>
                      <a:pt x="4540" y="1841"/>
                    </a:lnTo>
                    <a:close/>
                    <a:moveTo>
                      <a:pt x="4640" y="1853"/>
                    </a:moveTo>
                    <a:lnTo>
                      <a:pt x="4689" y="1858"/>
                    </a:lnTo>
                    <a:lnTo>
                      <a:pt x="4684" y="1908"/>
                    </a:lnTo>
                    <a:lnTo>
                      <a:pt x="4634" y="1902"/>
                    </a:lnTo>
                    <a:lnTo>
                      <a:pt x="4640" y="1853"/>
                    </a:lnTo>
                    <a:close/>
                    <a:moveTo>
                      <a:pt x="4739" y="1864"/>
                    </a:moveTo>
                    <a:lnTo>
                      <a:pt x="4788" y="1869"/>
                    </a:lnTo>
                    <a:lnTo>
                      <a:pt x="4784" y="1918"/>
                    </a:lnTo>
                    <a:lnTo>
                      <a:pt x="4734" y="1914"/>
                    </a:lnTo>
                    <a:lnTo>
                      <a:pt x="4739" y="1864"/>
                    </a:lnTo>
                    <a:close/>
                    <a:moveTo>
                      <a:pt x="4838" y="1873"/>
                    </a:moveTo>
                    <a:lnTo>
                      <a:pt x="4888" y="1878"/>
                    </a:lnTo>
                    <a:lnTo>
                      <a:pt x="4883" y="1928"/>
                    </a:lnTo>
                    <a:lnTo>
                      <a:pt x="4833" y="1923"/>
                    </a:lnTo>
                    <a:lnTo>
                      <a:pt x="4838" y="1873"/>
                    </a:lnTo>
                    <a:close/>
                    <a:moveTo>
                      <a:pt x="4937" y="1882"/>
                    </a:moveTo>
                    <a:lnTo>
                      <a:pt x="4987" y="1884"/>
                    </a:lnTo>
                    <a:lnTo>
                      <a:pt x="4984" y="1934"/>
                    </a:lnTo>
                    <a:lnTo>
                      <a:pt x="4934" y="1932"/>
                    </a:lnTo>
                    <a:lnTo>
                      <a:pt x="4937" y="1882"/>
                    </a:lnTo>
                    <a:close/>
                    <a:moveTo>
                      <a:pt x="5036" y="1886"/>
                    </a:moveTo>
                    <a:lnTo>
                      <a:pt x="5086" y="1889"/>
                    </a:lnTo>
                    <a:lnTo>
                      <a:pt x="5084" y="1939"/>
                    </a:lnTo>
                    <a:lnTo>
                      <a:pt x="5034" y="1936"/>
                    </a:lnTo>
                    <a:lnTo>
                      <a:pt x="5036" y="1886"/>
                    </a:lnTo>
                    <a:close/>
                    <a:moveTo>
                      <a:pt x="5135" y="1889"/>
                    </a:moveTo>
                    <a:lnTo>
                      <a:pt x="5185" y="1888"/>
                    </a:lnTo>
                    <a:lnTo>
                      <a:pt x="5186" y="1938"/>
                    </a:lnTo>
                    <a:lnTo>
                      <a:pt x="5136" y="1939"/>
                    </a:lnTo>
                    <a:lnTo>
                      <a:pt x="5135" y="1889"/>
                    </a:lnTo>
                    <a:close/>
                    <a:moveTo>
                      <a:pt x="5233" y="1884"/>
                    </a:moveTo>
                    <a:lnTo>
                      <a:pt x="5280" y="1881"/>
                    </a:lnTo>
                    <a:lnTo>
                      <a:pt x="5281" y="1880"/>
                    </a:lnTo>
                    <a:lnTo>
                      <a:pt x="5289" y="1930"/>
                    </a:lnTo>
                    <a:lnTo>
                      <a:pt x="5283" y="1930"/>
                    </a:lnTo>
                    <a:lnTo>
                      <a:pt x="5237" y="1934"/>
                    </a:lnTo>
                    <a:lnTo>
                      <a:pt x="5233" y="1884"/>
                    </a:lnTo>
                    <a:close/>
                    <a:moveTo>
                      <a:pt x="5331" y="1873"/>
                    </a:moveTo>
                    <a:lnTo>
                      <a:pt x="5367" y="1868"/>
                    </a:lnTo>
                    <a:lnTo>
                      <a:pt x="5378" y="1865"/>
                    </a:lnTo>
                    <a:lnTo>
                      <a:pt x="5389" y="1914"/>
                    </a:lnTo>
                    <a:lnTo>
                      <a:pt x="5374" y="1917"/>
                    </a:lnTo>
                    <a:lnTo>
                      <a:pt x="5338" y="1922"/>
                    </a:lnTo>
                    <a:lnTo>
                      <a:pt x="5331" y="1873"/>
                    </a:lnTo>
                    <a:close/>
                    <a:moveTo>
                      <a:pt x="5427" y="1854"/>
                    </a:moveTo>
                    <a:lnTo>
                      <a:pt x="5452" y="1848"/>
                    </a:lnTo>
                    <a:lnTo>
                      <a:pt x="5473" y="1841"/>
                    </a:lnTo>
                    <a:lnTo>
                      <a:pt x="5488" y="1889"/>
                    </a:lnTo>
                    <a:lnTo>
                      <a:pt x="5463" y="1897"/>
                    </a:lnTo>
                    <a:lnTo>
                      <a:pt x="5438" y="1903"/>
                    </a:lnTo>
                    <a:lnTo>
                      <a:pt x="5427" y="1854"/>
                    </a:lnTo>
                    <a:close/>
                    <a:moveTo>
                      <a:pt x="5521" y="1826"/>
                    </a:moveTo>
                    <a:lnTo>
                      <a:pt x="5535" y="1822"/>
                    </a:lnTo>
                    <a:lnTo>
                      <a:pt x="5564" y="1808"/>
                    </a:lnTo>
                    <a:lnTo>
                      <a:pt x="5585" y="1854"/>
                    </a:lnTo>
                    <a:lnTo>
                      <a:pt x="5550" y="1869"/>
                    </a:lnTo>
                    <a:lnTo>
                      <a:pt x="5536" y="1874"/>
                    </a:lnTo>
                    <a:lnTo>
                      <a:pt x="5521" y="1826"/>
                    </a:lnTo>
                    <a:close/>
                    <a:moveTo>
                      <a:pt x="5610" y="1788"/>
                    </a:moveTo>
                    <a:lnTo>
                      <a:pt x="5615" y="1786"/>
                    </a:lnTo>
                    <a:lnTo>
                      <a:pt x="5651" y="1764"/>
                    </a:lnTo>
                    <a:lnTo>
                      <a:pt x="5676" y="1807"/>
                    </a:lnTo>
                    <a:lnTo>
                      <a:pt x="5636" y="1831"/>
                    </a:lnTo>
                    <a:lnTo>
                      <a:pt x="5630" y="1834"/>
                    </a:lnTo>
                    <a:lnTo>
                      <a:pt x="5610" y="1788"/>
                    </a:lnTo>
                    <a:close/>
                    <a:moveTo>
                      <a:pt x="5691" y="1738"/>
                    </a:moveTo>
                    <a:lnTo>
                      <a:pt x="5710" y="1725"/>
                    </a:lnTo>
                    <a:lnTo>
                      <a:pt x="5734" y="1710"/>
                    </a:lnTo>
                    <a:lnTo>
                      <a:pt x="5760" y="1752"/>
                    </a:lnTo>
                    <a:lnTo>
                      <a:pt x="5739" y="1766"/>
                    </a:lnTo>
                    <a:lnTo>
                      <a:pt x="5719" y="1779"/>
                    </a:lnTo>
                    <a:lnTo>
                      <a:pt x="5691" y="1738"/>
                    </a:lnTo>
                    <a:close/>
                    <a:moveTo>
                      <a:pt x="5781" y="1684"/>
                    </a:moveTo>
                    <a:lnTo>
                      <a:pt x="5816" y="1669"/>
                    </a:lnTo>
                    <a:lnTo>
                      <a:pt x="5804" y="1679"/>
                    </a:lnTo>
                    <a:lnTo>
                      <a:pt x="5811" y="1669"/>
                    </a:lnTo>
                    <a:lnTo>
                      <a:pt x="5853" y="1695"/>
                    </a:lnTo>
                    <a:lnTo>
                      <a:pt x="5847" y="1706"/>
                    </a:lnTo>
                    <a:cubicBezTo>
                      <a:pt x="5844" y="1710"/>
                      <a:pt x="5840" y="1713"/>
                      <a:pt x="5835" y="1715"/>
                    </a:cubicBezTo>
                    <a:lnTo>
                      <a:pt x="5801" y="1730"/>
                    </a:lnTo>
                    <a:lnTo>
                      <a:pt x="5781" y="1684"/>
                    </a:lnTo>
                    <a:close/>
                    <a:moveTo>
                      <a:pt x="5838" y="1627"/>
                    </a:moveTo>
                    <a:lnTo>
                      <a:pt x="5839" y="1625"/>
                    </a:lnTo>
                    <a:lnTo>
                      <a:pt x="5883" y="1649"/>
                    </a:lnTo>
                    <a:lnTo>
                      <a:pt x="5880" y="1654"/>
                    </a:lnTo>
                    <a:lnTo>
                      <a:pt x="5883" y="1648"/>
                    </a:lnTo>
                    <a:lnTo>
                      <a:pt x="5881" y="1655"/>
                    </a:lnTo>
                    <a:lnTo>
                      <a:pt x="5861" y="1624"/>
                    </a:lnTo>
                    <a:lnTo>
                      <a:pt x="5866" y="1625"/>
                    </a:lnTo>
                    <a:lnTo>
                      <a:pt x="5847" y="1629"/>
                    </a:lnTo>
                    <a:lnTo>
                      <a:pt x="5862" y="1618"/>
                    </a:lnTo>
                    <a:lnTo>
                      <a:pt x="5867" y="1614"/>
                    </a:lnTo>
                    <a:lnTo>
                      <a:pt x="5900" y="1652"/>
                    </a:lnTo>
                    <a:lnTo>
                      <a:pt x="5891" y="1659"/>
                    </a:lnTo>
                    <a:lnTo>
                      <a:pt x="5876" y="1670"/>
                    </a:lnTo>
                    <a:cubicBezTo>
                      <a:pt x="5871" y="1674"/>
                      <a:pt x="5863" y="1675"/>
                      <a:pt x="5857" y="1674"/>
                    </a:cubicBezTo>
                    <a:lnTo>
                      <a:pt x="5852" y="1673"/>
                    </a:lnTo>
                    <a:cubicBezTo>
                      <a:pt x="5845" y="1672"/>
                      <a:pt x="5839" y="1667"/>
                      <a:pt x="5835" y="1661"/>
                    </a:cubicBezTo>
                    <a:cubicBezTo>
                      <a:pt x="5831" y="1656"/>
                      <a:pt x="5831" y="1648"/>
                      <a:pt x="5832" y="1642"/>
                    </a:cubicBezTo>
                    <a:lnTo>
                      <a:pt x="5834" y="1635"/>
                    </a:lnTo>
                    <a:cubicBezTo>
                      <a:pt x="5835" y="1632"/>
                      <a:pt x="5836" y="1630"/>
                      <a:pt x="5837" y="1629"/>
                    </a:cubicBezTo>
                    <a:lnTo>
                      <a:pt x="5840" y="1624"/>
                    </a:lnTo>
                    <a:cubicBezTo>
                      <a:pt x="5847" y="1612"/>
                      <a:pt x="5862" y="1608"/>
                      <a:pt x="5873" y="1615"/>
                    </a:cubicBezTo>
                    <a:cubicBezTo>
                      <a:pt x="5885" y="1621"/>
                      <a:pt x="5890" y="1636"/>
                      <a:pt x="5884" y="1648"/>
                    </a:cubicBezTo>
                    <a:lnTo>
                      <a:pt x="5882" y="1652"/>
                    </a:lnTo>
                    <a:lnTo>
                      <a:pt x="5881" y="1653"/>
                    </a:lnTo>
                    <a:lnTo>
                      <a:pt x="5838" y="1627"/>
                    </a:lnTo>
                    <a:close/>
                    <a:moveTo>
                      <a:pt x="5900" y="1581"/>
                    </a:moveTo>
                    <a:lnTo>
                      <a:pt x="5934" y="1543"/>
                    </a:lnTo>
                    <a:lnTo>
                      <a:pt x="5971" y="1577"/>
                    </a:lnTo>
                    <a:lnTo>
                      <a:pt x="5937" y="1614"/>
                    </a:lnTo>
                    <a:lnTo>
                      <a:pt x="5900" y="1581"/>
                    </a:lnTo>
                    <a:close/>
                    <a:moveTo>
                      <a:pt x="5967" y="1506"/>
                    </a:moveTo>
                    <a:lnTo>
                      <a:pt x="5977" y="1496"/>
                    </a:lnTo>
                    <a:lnTo>
                      <a:pt x="6002" y="1470"/>
                    </a:lnTo>
                    <a:lnTo>
                      <a:pt x="6038" y="1505"/>
                    </a:lnTo>
                    <a:lnTo>
                      <a:pt x="6014" y="1529"/>
                    </a:lnTo>
                    <a:lnTo>
                      <a:pt x="6004" y="1540"/>
                    </a:lnTo>
                    <a:lnTo>
                      <a:pt x="5967" y="1506"/>
                    </a:lnTo>
                    <a:close/>
                    <a:moveTo>
                      <a:pt x="6042" y="1434"/>
                    </a:moveTo>
                    <a:lnTo>
                      <a:pt x="6077" y="1406"/>
                    </a:lnTo>
                    <a:lnTo>
                      <a:pt x="6071" y="1412"/>
                    </a:lnTo>
                    <a:lnTo>
                      <a:pt x="6074" y="1408"/>
                    </a:lnTo>
                    <a:lnTo>
                      <a:pt x="6116" y="1434"/>
                    </a:lnTo>
                    <a:lnTo>
                      <a:pt x="6114" y="1439"/>
                    </a:lnTo>
                    <a:cubicBezTo>
                      <a:pt x="6112" y="1441"/>
                      <a:pt x="6110" y="1443"/>
                      <a:pt x="6108" y="1445"/>
                    </a:cubicBezTo>
                    <a:lnTo>
                      <a:pt x="6073" y="1473"/>
                    </a:lnTo>
                    <a:lnTo>
                      <a:pt x="6042" y="1434"/>
                    </a:lnTo>
                    <a:close/>
                    <a:moveTo>
                      <a:pt x="6100" y="1366"/>
                    </a:moveTo>
                    <a:lnTo>
                      <a:pt x="6103" y="1360"/>
                    </a:lnTo>
                    <a:cubicBezTo>
                      <a:pt x="6104" y="1359"/>
                      <a:pt x="6105" y="1358"/>
                      <a:pt x="6106" y="1357"/>
                    </a:cubicBezTo>
                    <a:lnTo>
                      <a:pt x="6134" y="1324"/>
                    </a:lnTo>
                    <a:lnTo>
                      <a:pt x="6172" y="1357"/>
                    </a:lnTo>
                    <a:lnTo>
                      <a:pt x="6143" y="1390"/>
                    </a:lnTo>
                    <a:lnTo>
                      <a:pt x="6146" y="1387"/>
                    </a:lnTo>
                    <a:lnTo>
                      <a:pt x="6143" y="1392"/>
                    </a:lnTo>
                    <a:lnTo>
                      <a:pt x="6100" y="1366"/>
                    </a:lnTo>
                    <a:close/>
                    <a:moveTo>
                      <a:pt x="6173" y="1288"/>
                    </a:moveTo>
                    <a:lnTo>
                      <a:pt x="6181" y="1281"/>
                    </a:lnTo>
                    <a:lnTo>
                      <a:pt x="6210" y="1254"/>
                    </a:lnTo>
                    <a:lnTo>
                      <a:pt x="6244" y="1291"/>
                    </a:lnTo>
                    <a:lnTo>
                      <a:pt x="6214" y="1318"/>
                    </a:lnTo>
                    <a:lnTo>
                      <a:pt x="6206" y="1325"/>
                    </a:lnTo>
                    <a:lnTo>
                      <a:pt x="6173" y="1288"/>
                    </a:lnTo>
                    <a:close/>
                    <a:moveTo>
                      <a:pt x="6235" y="1221"/>
                    </a:moveTo>
                    <a:lnTo>
                      <a:pt x="6236" y="1220"/>
                    </a:lnTo>
                    <a:lnTo>
                      <a:pt x="6255" y="1193"/>
                    </a:lnTo>
                    <a:cubicBezTo>
                      <a:pt x="6258" y="1190"/>
                      <a:pt x="6261" y="1188"/>
                      <a:pt x="6265" y="1186"/>
                    </a:cubicBezTo>
                    <a:lnTo>
                      <a:pt x="6282" y="1178"/>
                    </a:lnTo>
                    <a:lnTo>
                      <a:pt x="6303" y="1223"/>
                    </a:lnTo>
                    <a:lnTo>
                      <a:pt x="6286" y="1231"/>
                    </a:lnTo>
                    <a:lnTo>
                      <a:pt x="6295" y="1223"/>
                    </a:lnTo>
                    <a:lnTo>
                      <a:pt x="6279" y="1245"/>
                    </a:lnTo>
                    <a:lnTo>
                      <a:pt x="6279" y="1246"/>
                    </a:lnTo>
                    <a:lnTo>
                      <a:pt x="6235" y="1221"/>
                    </a:lnTo>
                    <a:close/>
                    <a:moveTo>
                      <a:pt x="6332" y="1158"/>
                    </a:moveTo>
                    <a:lnTo>
                      <a:pt x="6347" y="1154"/>
                    </a:lnTo>
                    <a:lnTo>
                      <a:pt x="6383" y="1148"/>
                    </a:lnTo>
                    <a:lnTo>
                      <a:pt x="6379" y="1149"/>
                    </a:lnTo>
                    <a:lnTo>
                      <a:pt x="6396" y="1196"/>
                    </a:lnTo>
                    <a:cubicBezTo>
                      <a:pt x="6395" y="1196"/>
                      <a:pt x="6393" y="1197"/>
                      <a:pt x="6392" y="1197"/>
                    </a:cubicBezTo>
                    <a:lnTo>
                      <a:pt x="6360" y="1203"/>
                    </a:lnTo>
                    <a:lnTo>
                      <a:pt x="6345" y="1207"/>
                    </a:lnTo>
                    <a:lnTo>
                      <a:pt x="6332" y="1158"/>
                    </a:lnTo>
                    <a:close/>
                    <a:moveTo>
                      <a:pt x="6422" y="1132"/>
                    </a:moveTo>
                    <a:lnTo>
                      <a:pt x="6465" y="1109"/>
                    </a:lnTo>
                    <a:lnTo>
                      <a:pt x="6491" y="1152"/>
                    </a:lnTo>
                    <a:lnTo>
                      <a:pt x="6488" y="1154"/>
                    </a:lnTo>
                    <a:lnTo>
                      <a:pt x="6446" y="1176"/>
                    </a:lnTo>
                    <a:lnTo>
                      <a:pt x="6422" y="1132"/>
                    </a:lnTo>
                    <a:close/>
                    <a:moveTo>
                      <a:pt x="6508" y="1083"/>
                    </a:moveTo>
                    <a:lnTo>
                      <a:pt x="6517" y="1077"/>
                    </a:lnTo>
                    <a:lnTo>
                      <a:pt x="6541" y="1062"/>
                    </a:lnTo>
                    <a:lnTo>
                      <a:pt x="6550" y="1057"/>
                    </a:lnTo>
                    <a:lnTo>
                      <a:pt x="6577" y="1099"/>
                    </a:lnTo>
                    <a:lnTo>
                      <a:pt x="6568" y="1105"/>
                    </a:lnTo>
                    <a:lnTo>
                      <a:pt x="6544" y="1120"/>
                    </a:lnTo>
                    <a:lnTo>
                      <a:pt x="6534" y="1126"/>
                    </a:lnTo>
                    <a:lnTo>
                      <a:pt x="6508" y="1083"/>
                    </a:lnTo>
                    <a:close/>
                    <a:moveTo>
                      <a:pt x="6582" y="1031"/>
                    </a:moveTo>
                    <a:lnTo>
                      <a:pt x="6600" y="1008"/>
                    </a:lnTo>
                    <a:lnTo>
                      <a:pt x="6615" y="991"/>
                    </a:lnTo>
                    <a:lnTo>
                      <a:pt x="6652" y="1025"/>
                    </a:lnTo>
                    <a:lnTo>
                      <a:pt x="6639" y="1039"/>
                    </a:lnTo>
                    <a:lnTo>
                      <a:pt x="6621" y="1062"/>
                    </a:lnTo>
                    <a:lnTo>
                      <a:pt x="6582" y="1031"/>
                    </a:lnTo>
                    <a:close/>
                    <a:moveTo>
                      <a:pt x="6656" y="956"/>
                    </a:moveTo>
                    <a:lnTo>
                      <a:pt x="6657" y="955"/>
                    </a:lnTo>
                    <a:cubicBezTo>
                      <a:pt x="6658" y="954"/>
                      <a:pt x="6659" y="953"/>
                      <a:pt x="6661" y="952"/>
                    </a:cubicBezTo>
                    <a:lnTo>
                      <a:pt x="6689" y="937"/>
                    </a:lnTo>
                    <a:cubicBezTo>
                      <a:pt x="6690" y="937"/>
                      <a:pt x="6691" y="936"/>
                      <a:pt x="6693" y="936"/>
                    </a:cubicBezTo>
                    <a:lnTo>
                      <a:pt x="6709" y="931"/>
                    </a:lnTo>
                    <a:lnTo>
                      <a:pt x="6724" y="978"/>
                    </a:lnTo>
                    <a:lnTo>
                      <a:pt x="6708" y="983"/>
                    </a:lnTo>
                    <a:lnTo>
                      <a:pt x="6712" y="982"/>
                    </a:lnTo>
                    <a:lnTo>
                      <a:pt x="6684" y="997"/>
                    </a:lnTo>
                    <a:lnTo>
                      <a:pt x="6688" y="994"/>
                    </a:lnTo>
                    <a:lnTo>
                      <a:pt x="6687" y="995"/>
                    </a:lnTo>
                    <a:lnTo>
                      <a:pt x="6656" y="956"/>
                    </a:lnTo>
                    <a:close/>
                    <a:moveTo>
                      <a:pt x="6756" y="915"/>
                    </a:moveTo>
                    <a:lnTo>
                      <a:pt x="6757" y="915"/>
                    </a:lnTo>
                    <a:cubicBezTo>
                      <a:pt x="6758" y="914"/>
                      <a:pt x="6759" y="914"/>
                      <a:pt x="6760" y="914"/>
                    </a:cubicBezTo>
                    <a:lnTo>
                      <a:pt x="6809" y="906"/>
                    </a:lnTo>
                    <a:lnTo>
                      <a:pt x="6817" y="955"/>
                    </a:lnTo>
                    <a:lnTo>
                      <a:pt x="6769" y="963"/>
                    </a:lnTo>
                    <a:lnTo>
                      <a:pt x="6772" y="962"/>
                    </a:lnTo>
                    <a:lnTo>
                      <a:pt x="6756" y="915"/>
                    </a:lnTo>
                    <a:close/>
                    <a:moveTo>
                      <a:pt x="6864" y="902"/>
                    </a:moveTo>
                    <a:lnTo>
                      <a:pt x="6914" y="904"/>
                    </a:lnTo>
                    <a:lnTo>
                      <a:pt x="6911" y="954"/>
                    </a:lnTo>
                    <a:lnTo>
                      <a:pt x="6861" y="952"/>
                    </a:lnTo>
                    <a:lnTo>
                      <a:pt x="6864" y="902"/>
                    </a:lnTo>
                    <a:close/>
                    <a:moveTo>
                      <a:pt x="6964" y="907"/>
                    </a:moveTo>
                    <a:lnTo>
                      <a:pt x="7014" y="910"/>
                    </a:lnTo>
                    <a:lnTo>
                      <a:pt x="7011" y="960"/>
                    </a:lnTo>
                    <a:lnTo>
                      <a:pt x="6961" y="957"/>
                    </a:lnTo>
                    <a:lnTo>
                      <a:pt x="6964" y="907"/>
                    </a:lnTo>
                    <a:close/>
                    <a:moveTo>
                      <a:pt x="7064" y="912"/>
                    </a:moveTo>
                    <a:lnTo>
                      <a:pt x="7114" y="915"/>
                    </a:lnTo>
                    <a:lnTo>
                      <a:pt x="7111" y="965"/>
                    </a:lnTo>
                    <a:lnTo>
                      <a:pt x="7061" y="962"/>
                    </a:lnTo>
                    <a:lnTo>
                      <a:pt x="7064" y="912"/>
                    </a:lnTo>
                    <a:close/>
                    <a:moveTo>
                      <a:pt x="7164" y="918"/>
                    </a:moveTo>
                    <a:lnTo>
                      <a:pt x="7214" y="920"/>
                    </a:lnTo>
                    <a:lnTo>
                      <a:pt x="7211" y="970"/>
                    </a:lnTo>
                    <a:lnTo>
                      <a:pt x="7161" y="968"/>
                    </a:lnTo>
                    <a:lnTo>
                      <a:pt x="7164" y="918"/>
                    </a:lnTo>
                    <a:close/>
                    <a:moveTo>
                      <a:pt x="7263" y="923"/>
                    </a:moveTo>
                    <a:lnTo>
                      <a:pt x="7313" y="926"/>
                    </a:lnTo>
                    <a:lnTo>
                      <a:pt x="7311" y="976"/>
                    </a:lnTo>
                    <a:lnTo>
                      <a:pt x="7261" y="973"/>
                    </a:lnTo>
                    <a:lnTo>
                      <a:pt x="7263" y="923"/>
                    </a:lnTo>
                    <a:close/>
                    <a:moveTo>
                      <a:pt x="7363" y="928"/>
                    </a:moveTo>
                    <a:lnTo>
                      <a:pt x="7386" y="930"/>
                    </a:lnTo>
                    <a:lnTo>
                      <a:pt x="7413" y="931"/>
                    </a:lnTo>
                    <a:lnTo>
                      <a:pt x="7410" y="981"/>
                    </a:lnTo>
                    <a:lnTo>
                      <a:pt x="7383" y="979"/>
                    </a:lnTo>
                    <a:lnTo>
                      <a:pt x="7361" y="978"/>
                    </a:lnTo>
                    <a:lnTo>
                      <a:pt x="7363" y="928"/>
                    </a:lnTo>
                    <a:close/>
                    <a:moveTo>
                      <a:pt x="7463" y="934"/>
                    </a:moveTo>
                    <a:lnTo>
                      <a:pt x="7513" y="937"/>
                    </a:lnTo>
                    <a:lnTo>
                      <a:pt x="7510" y="987"/>
                    </a:lnTo>
                    <a:lnTo>
                      <a:pt x="7460" y="984"/>
                    </a:lnTo>
                    <a:lnTo>
                      <a:pt x="7463" y="934"/>
                    </a:lnTo>
                    <a:close/>
                    <a:moveTo>
                      <a:pt x="7563" y="940"/>
                    </a:moveTo>
                    <a:lnTo>
                      <a:pt x="7613" y="943"/>
                    </a:lnTo>
                    <a:lnTo>
                      <a:pt x="7610" y="993"/>
                    </a:lnTo>
                    <a:lnTo>
                      <a:pt x="7560" y="990"/>
                    </a:lnTo>
                    <a:lnTo>
                      <a:pt x="7563" y="940"/>
                    </a:lnTo>
                    <a:close/>
                    <a:moveTo>
                      <a:pt x="7663" y="946"/>
                    </a:moveTo>
                    <a:lnTo>
                      <a:pt x="7713" y="950"/>
                    </a:lnTo>
                    <a:lnTo>
                      <a:pt x="7709" y="1000"/>
                    </a:lnTo>
                    <a:lnTo>
                      <a:pt x="7659" y="996"/>
                    </a:lnTo>
                    <a:lnTo>
                      <a:pt x="7663" y="946"/>
                    </a:lnTo>
                    <a:close/>
                    <a:moveTo>
                      <a:pt x="7763" y="954"/>
                    </a:moveTo>
                    <a:lnTo>
                      <a:pt x="7813" y="958"/>
                    </a:lnTo>
                    <a:lnTo>
                      <a:pt x="7809" y="1008"/>
                    </a:lnTo>
                    <a:lnTo>
                      <a:pt x="7759" y="1004"/>
                    </a:lnTo>
                    <a:lnTo>
                      <a:pt x="7763" y="954"/>
                    </a:lnTo>
                    <a:close/>
                    <a:moveTo>
                      <a:pt x="7863" y="962"/>
                    </a:moveTo>
                    <a:lnTo>
                      <a:pt x="7913" y="966"/>
                    </a:lnTo>
                    <a:lnTo>
                      <a:pt x="7909" y="1016"/>
                    </a:lnTo>
                    <a:lnTo>
                      <a:pt x="7859" y="1012"/>
                    </a:lnTo>
                    <a:lnTo>
                      <a:pt x="7863" y="962"/>
                    </a:lnTo>
                    <a:close/>
                    <a:moveTo>
                      <a:pt x="7966" y="977"/>
                    </a:moveTo>
                    <a:lnTo>
                      <a:pt x="7986" y="982"/>
                    </a:lnTo>
                    <a:lnTo>
                      <a:pt x="8014" y="990"/>
                    </a:lnTo>
                    <a:lnTo>
                      <a:pt x="8002" y="1038"/>
                    </a:lnTo>
                    <a:lnTo>
                      <a:pt x="7973" y="1031"/>
                    </a:lnTo>
                    <a:lnTo>
                      <a:pt x="7953" y="1025"/>
                    </a:lnTo>
                    <a:lnTo>
                      <a:pt x="7966" y="977"/>
                    </a:lnTo>
                    <a:close/>
                    <a:moveTo>
                      <a:pt x="8064" y="1004"/>
                    </a:moveTo>
                    <a:lnTo>
                      <a:pt x="8111" y="1021"/>
                    </a:lnTo>
                    <a:lnTo>
                      <a:pt x="8094" y="1068"/>
                    </a:lnTo>
                    <a:lnTo>
                      <a:pt x="8047" y="1051"/>
                    </a:lnTo>
                    <a:lnTo>
                      <a:pt x="8064" y="1004"/>
                    </a:lnTo>
                    <a:close/>
                    <a:moveTo>
                      <a:pt x="8159" y="1047"/>
                    </a:moveTo>
                    <a:lnTo>
                      <a:pt x="8171" y="1054"/>
                    </a:lnTo>
                    <a:cubicBezTo>
                      <a:pt x="8172" y="1055"/>
                      <a:pt x="8174" y="1056"/>
                      <a:pt x="8175" y="1057"/>
                    </a:cubicBezTo>
                    <a:lnTo>
                      <a:pt x="8202" y="1080"/>
                    </a:lnTo>
                    <a:lnTo>
                      <a:pt x="8170" y="1118"/>
                    </a:lnTo>
                    <a:lnTo>
                      <a:pt x="8142" y="1094"/>
                    </a:lnTo>
                    <a:lnTo>
                      <a:pt x="8146" y="1097"/>
                    </a:lnTo>
                    <a:lnTo>
                      <a:pt x="8134" y="1090"/>
                    </a:lnTo>
                    <a:lnTo>
                      <a:pt x="8159" y="1047"/>
                    </a:lnTo>
                    <a:close/>
                    <a:moveTo>
                      <a:pt x="8240" y="1113"/>
                    </a:moveTo>
                    <a:lnTo>
                      <a:pt x="8266" y="1136"/>
                    </a:lnTo>
                    <a:lnTo>
                      <a:pt x="8278" y="1147"/>
                    </a:lnTo>
                    <a:lnTo>
                      <a:pt x="8244" y="1184"/>
                    </a:lnTo>
                    <a:lnTo>
                      <a:pt x="8233" y="1173"/>
                    </a:lnTo>
                    <a:lnTo>
                      <a:pt x="8207" y="1151"/>
                    </a:lnTo>
                    <a:lnTo>
                      <a:pt x="8240" y="1113"/>
                    </a:lnTo>
                    <a:close/>
                    <a:moveTo>
                      <a:pt x="8315" y="1182"/>
                    </a:moveTo>
                    <a:lnTo>
                      <a:pt x="8351" y="1216"/>
                    </a:lnTo>
                    <a:lnTo>
                      <a:pt x="8316" y="1252"/>
                    </a:lnTo>
                    <a:lnTo>
                      <a:pt x="8280" y="1218"/>
                    </a:lnTo>
                    <a:lnTo>
                      <a:pt x="8315" y="1182"/>
                    </a:lnTo>
                    <a:close/>
                    <a:moveTo>
                      <a:pt x="8387" y="1253"/>
                    </a:moveTo>
                    <a:lnTo>
                      <a:pt x="8421" y="1289"/>
                    </a:lnTo>
                    <a:lnTo>
                      <a:pt x="8385" y="1323"/>
                    </a:lnTo>
                    <a:lnTo>
                      <a:pt x="8351" y="1287"/>
                    </a:lnTo>
                    <a:lnTo>
                      <a:pt x="8387" y="1253"/>
                    </a:lnTo>
                    <a:close/>
                    <a:moveTo>
                      <a:pt x="8456" y="1326"/>
                    </a:moveTo>
                    <a:lnTo>
                      <a:pt x="8489" y="1364"/>
                    </a:lnTo>
                    <a:lnTo>
                      <a:pt x="8451" y="1397"/>
                    </a:lnTo>
                    <a:lnTo>
                      <a:pt x="8418" y="1359"/>
                    </a:lnTo>
                    <a:lnTo>
                      <a:pt x="8456" y="1326"/>
                    </a:lnTo>
                    <a:close/>
                    <a:moveTo>
                      <a:pt x="8521" y="1402"/>
                    </a:moveTo>
                    <a:lnTo>
                      <a:pt x="8527" y="1409"/>
                    </a:lnTo>
                    <a:lnTo>
                      <a:pt x="8552" y="1444"/>
                    </a:lnTo>
                    <a:lnTo>
                      <a:pt x="8512" y="1473"/>
                    </a:lnTo>
                    <a:lnTo>
                      <a:pt x="8489" y="1442"/>
                    </a:lnTo>
                    <a:lnTo>
                      <a:pt x="8483" y="1435"/>
                    </a:lnTo>
                    <a:lnTo>
                      <a:pt x="8521" y="1402"/>
                    </a:lnTo>
                    <a:close/>
                    <a:moveTo>
                      <a:pt x="8579" y="1491"/>
                    </a:moveTo>
                    <a:lnTo>
                      <a:pt x="8602" y="1535"/>
                    </a:lnTo>
                    <a:lnTo>
                      <a:pt x="8558" y="1558"/>
                    </a:lnTo>
                    <a:lnTo>
                      <a:pt x="8535" y="1514"/>
                    </a:lnTo>
                    <a:lnTo>
                      <a:pt x="8579" y="1491"/>
                    </a:lnTo>
                    <a:close/>
                    <a:moveTo>
                      <a:pt x="8625" y="1579"/>
                    </a:moveTo>
                    <a:lnTo>
                      <a:pt x="8628" y="1584"/>
                    </a:lnTo>
                    <a:lnTo>
                      <a:pt x="8649" y="1622"/>
                    </a:lnTo>
                    <a:lnTo>
                      <a:pt x="8606" y="1647"/>
                    </a:lnTo>
                    <a:lnTo>
                      <a:pt x="8583" y="1607"/>
                    </a:lnTo>
                    <a:lnTo>
                      <a:pt x="8581" y="1602"/>
                    </a:lnTo>
                    <a:lnTo>
                      <a:pt x="8625" y="1579"/>
                    </a:lnTo>
                    <a:close/>
                    <a:moveTo>
                      <a:pt x="8674" y="1665"/>
                    </a:moveTo>
                    <a:lnTo>
                      <a:pt x="8678" y="1671"/>
                    </a:lnTo>
                    <a:lnTo>
                      <a:pt x="8702" y="1703"/>
                    </a:lnTo>
                    <a:lnTo>
                      <a:pt x="8662" y="1733"/>
                    </a:lnTo>
                    <a:lnTo>
                      <a:pt x="8635" y="1696"/>
                    </a:lnTo>
                    <a:lnTo>
                      <a:pt x="8631" y="1690"/>
                    </a:lnTo>
                    <a:lnTo>
                      <a:pt x="8674" y="1665"/>
                    </a:lnTo>
                    <a:close/>
                    <a:moveTo>
                      <a:pt x="8736" y="1750"/>
                    </a:moveTo>
                    <a:lnTo>
                      <a:pt x="8745" y="1782"/>
                    </a:lnTo>
                    <a:lnTo>
                      <a:pt x="8749" y="1797"/>
                    </a:lnTo>
                    <a:lnTo>
                      <a:pt x="8702" y="1812"/>
                    </a:lnTo>
                    <a:lnTo>
                      <a:pt x="8696" y="1795"/>
                    </a:lnTo>
                    <a:lnTo>
                      <a:pt x="8688" y="1762"/>
                    </a:lnTo>
                    <a:lnTo>
                      <a:pt x="8736" y="1750"/>
                    </a:lnTo>
                    <a:close/>
                    <a:moveTo>
                      <a:pt x="8766" y="1841"/>
                    </a:moveTo>
                    <a:lnTo>
                      <a:pt x="8773" y="1858"/>
                    </a:lnTo>
                    <a:lnTo>
                      <a:pt x="8772" y="1855"/>
                    </a:lnTo>
                    <a:lnTo>
                      <a:pt x="8788" y="1881"/>
                    </a:lnTo>
                    <a:lnTo>
                      <a:pt x="8746" y="1908"/>
                    </a:lnTo>
                    <a:lnTo>
                      <a:pt x="8729" y="1882"/>
                    </a:lnTo>
                    <a:cubicBezTo>
                      <a:pt x="8729" y="1881"/>
                      <a:pt x="8728" y="1880"/>
                      <a:pt x="8728" y="1878"/>
                    </a:cubicBezTo>
                    <a:lnTo>
                      <a:pt x="8720" y="1861"/>
                    </a:lnTo>
                    <a:lnTo>
                      <a:pt x="8766" y="1841"/>
                    </a:lnTo>
                    <a:close/>
                    <a:moveTo>
                      <a:pt x="8807" y="1936"/>
                    </a:moveTo>
                    <a:lnTo>
                      <a:pt x="8817" y="1985"/>
                    </a:lnTo>
                    <a:lnTo>
                      <a:pt x="8768" y="1996"/>
                    </a:lnTo>
                    <a:lnTo>
                      <a:pt x="8758" y="1947"/>
                    </a:lnTo>
                    <a:lnTo>
                      <a:pt x="8807" y="1936"/>
                    </a:lnTo>
                    <a:close/>
                    <a:moveTo>
                      <a:pt x="8826" y="2036"/>
                    </a:moveTo>
                    <a:lnTo>
                      <a:pt x="8834" y="2085"/>
                    </a:lnTo>
                    <a:lnTo>
                      <a:pt x="8784" y="2093"/>
                    </a:lnTo>
                    <a:lnTo>
                      <a:pt x="8777" y="2043"/>
                    </a:lnTo>
                    <a:lnTo>
                      <a:pt x="8826" y="2036"/>
                    </a:lnTo>
                    <a:close/>
                    <a:moveTo>
                      <a:pt x="8841" y="2135"/>
                    </a:moveTo>
                    <a:lnTo>
                      <a:pt x="8842" y="2142"/>
                    </a:lnTo>
                    <a:lnTo>
                      <a:pt x="8844" y="2188"/>
                    </a:lnTo>
                    <a:lnTo>
                      <a:pt x="8794" y="2189"/>
                    </a:lnTo>
                    <a:lnTo>
                      <a:pt x="8793" y="2149"/>
                    </a:lnTo>
                    <a:lnTo>
                      <a:pt x="8792" y="2142"/>
                    </a:lnTo>
                    <a:lnTo>
                      <a:pt x="8841" y="2135"/>
                    </a:lnTo>
                    <a:close/>
                    <a:moveTo>
                      <a:pt x="8842" y="2240"/>
                    </a:moveTo>
                    <a:lnTo>
                      <a:pt x="8839" y="2267"/>
                    </a:lnTo>
                    <a:cubicBezTo>
                      <a:pt x="8839" y="2268"/>
                      <a:pt x="8839" y="2269"/>
                      <a:pt x="8839" y="2270"/>
                    </a:cubicBezTo>
                    <a:lnTo>
                      <a:pt x="8833" y="2293"/>
                    </a:lnTo>
                    <a:lnTo>
                      <a:pt x="8785" y="2282"/>
                    </a:lnTo>
                    <a:lnTo>
                      <a:pt x="8790" y="2259"/>
                    </a:lnTo>
                    <a:lnTo>
                      <a:pt x="8790" y="2262"/>
                    </a:lnTo>
                    <a:lnTo>
                      <a:pt x="8792" y="2236"/>
                    </a:lnTo>
                    <a:lnTo>
                      <a:pt x="8842" y="2240"/>
                    </a:lnTo>
                    <a:close/>
                    <a:moveTo>
                      <a:pt x="8817" y="2346"/>
                    </a:moveTo>
                    <a:lnTo>
                      <a:pt x="8798" y="2386"/>
                    </a:lnTo>
                    <a:cubicBezTo>
                      <a:pt x="8797" y="2388"/>
                      <a:pt x="8796" y="2390"/>
                      <a:pt x="8795" y="2391"/>
                    </a:cubicBezTo>
                    <a:lnTo>
                      <a:pt x="8791" y="2395"/>
                    </a:lnTo>
                    <a:lnTo>
                      <a:pt x="8753" y="2364"/>
                    </a:lnTo>
                    <a:lnTo>
                      <a:pt x="8756" y="2360"/>
                    </a:lnTo>
                    <a:lnTo>
                      <a:pt x="8753" y="2365"/>
                    </a:lnTo>
                    <a:lnTo>
                      <a:pt x="8771" y="2325"/>
                    </a:lnTo>
                    <a:lnTo>
                      <a:pt x="8817" y="2346"/>
                    </a:lnTo>
                    <a:close/>
                    <a:moveTo>
                      <a:pt x="8760" y="2434"/>
                    </a:moveTo>
                    <a:lnTo>
                      <a:pt x="8745" y="2453"/>
                    </a:lnTo>
                    <a:cubicBezTo>
                      <a:pt x="8744" y="2455"/>
                      <a:pt x="8742" y="2456"/>
                      <a:pt x="8740" y="2458"/>
                    </a:cubicBezTo>
                    <a:lnTo>
                      <a:pt x="8719" y="2473"/>
                    </a:lnTo>
                    <a:lnTo>
                      <a:pt x="8690" y="2433"/>
                    </a:lnTo>
                    <a:lnTo>
                      <a:pt x="8711" y="2417"/>
                    </a:lnTo>
                    <a:lnTo>
                      <a:pt x="8706" y="2422"/>
                    </a:lnTo>
                    <a:lnTo>
                      <a:pt x="8721" y="2403"/>
                    </a:lnTo>
                    <a:lnTo>
                      <a:pt x="8760" y="2434"/>
                    </a:lnTo>
                    <a:close/>
                    <a:moveTo>
                      <a:pt x="8679" y="2503"/>
                    </a:moveTo>
                    <a:lnTo>
                      <a:pt x="8672" y="2508"/>
                    </a:lnTo>
                    <a:cubicBezTo>
                      <a:pt x="8671" y="2509"/>
                      <a:pt x="8670" y="2509"/>
                      <a:pt x="8668" y="2510"/>
                    </a:cubicBezTo>
                    <a:lnTo>
                      <a:pt x="8631" y="2528"/>
                    </a:lnTo>
                    <a:lnTo>
                      <a:pt x="8609" y="2483"/>
                    </a:lnTo>
                    <a:lnTo>
                      <a:pt x="8647" y="2465"/>
                    </a:lnTo>
                    <a:lnTo>
                      <a:pt x="8643" y="2467"/>
                    </a:lnTo>
                    <a:lnTo>
                      <a:pt x="8650" y="2462"/>
                    </a:lnTo>
                    <a:lnTo>
                      <a:pt x="8679" y="2503"/>
                    </a:lnTo>
                    <a:close/>
                    <a:moveTo>
                      <a:pt x="8583" y="2551"/>
                    </a:moveTo>
                    <a:lnTo>
                      <a:pt x="8536" y="2567"/>
                    </a:lnTo>
                    <a:lnTo>
                      <a:pt x="8520" y="2520"/>
                    </a:lnTo>
                    <a:lnTo>
                      <a:pt x="8567" y="2503"/>
                    </a:lnTo>
                    <a:lnTo>
                      <a:pt x="8583" y="2551"/>
                    </a:lnTo>
                    <a:close/>
                    <a:moveTo>
                      <a:pt x="8487" y="2584"/>
                    </a:moveTo>
                    <a:lnTo>
                      <a:pt x="8438" y="2596"/>
                    </a:lnTo>
                    <a:lnTo>
                      <a:pt x="8426" y="2548"/>
                    </a:lnTo>
                    <a:lnTo>
                      <a:pt x="8474" y="2535"/>
                    </a:lnTo>
                    <a:lnTo>
                      <a:pt x="8487" y="2584"/>
                    </a:lnTo>
                    <a:close/>
                    <a:moveTo>
                      <a:pt x="8388" y="2608"/>
                    </a:moveTo>
                    <a:lnTo>
                      <a:pt x="8339" y="2618"/>
                    </a:lnTo>
                    <a:lnTo>
                      <a:pt x="8330" y="2569"/>
                    </a:lnTo>
                    <a:lnTo>
                      <a:pt x="8379" y="2559"/>
                    </a:lnTo>
                    <a:lnTo>
                      <a:pt x="8388" y="2608"/>
                    </a:lnTo>
                    <a:close/>
                    <a:moveTo>
                      <a:pt x="8289" y="2627"/>
                    </a:moveTo>
                    <a:lnTo>
                      <a:pt x="8240" y="2635"/>
                    </a:lnTo>
                    <a:lnTo>
                      <a:pt x="8232" y="2586"/>
                    </a:lnTo>
                    <a:lnTo>
                      <a:pt x="8281" y="2578"/>
                    </a:lnTo>
                    <a:lnTo>
                      <a:pt x="8289" y="2627"/>
                    </a:lnTo>
                    <a:close/>
                    <a:moveTo>
                      <a:pt x="8190" y="2643"/>
                    </a:moveTo>
                    <a:lnTo>
                      <a:pt x="8146" y="2650"/>
                    </a:lnTo>
                    <a:cubicBezTo>
                      <a:pt x="8145" y="2650"/>
                      <a:pt x="8144" y="2650"/>
                      <a:pt x="8142" y="2650"/>
                    </a:cubicBezTo>
                    <a:lnTo>
                      <a:pt x="8137" y="2650"/>
                    </a:lnTo>
                    <a:lnTo>
                      <a:pt x="8137" y="2600"/>
                    </a:lnTo>
                    <a:lnTo>
                      <a:pt x="8143" y="2600"/>
                    </a:lnTo>
                    <a:lnTo>
                      <a:pt x="8139" y="2601"/>
                    </a:lnTo>
                    <a:lnTo>
                      <a:pt x="8183" y="2594"/>
                    </a:lnTo>
                    <a:lnTo>
                      <a:pt x="8190" y="2643"/>
                    </a:lnTo>
                    <a:close/>
                    <a:moveTo>
                      <a:pt x="8087" y="2650"/>
                    </a:moveTo>
                    <a:lnTo>
                      <a:pt x="8037" y="2649"/>
                    </a:lnTo>
                    <a:lnTo>
                      <a:pt x="8037" y="2599"/>
                    </a:lnTo>
                    <a:lnTo>
                      <a:pt x="8087" y="2600"/>
                    </a:lnTo>
                    <a:lnTo>
                      <a:pt x="8087" y="2650"/>
                    </a:lnTo>
                    <a:close/>
                    <a:moveTo>
                      <a:pt x="7987" y="2648"/>
                    </a:moveTo>
                    <a:lnTo>
                      <a:pt x="7937" y="2647"/>
                    </a:lnTo>
                    <a:lnTo>
                      <a:pt x="7937" y="2597"/>
                    </a:lnTo>
                    <a:lnTo>
                      <a:pt x="7987" y="2598"/>
                    </a:lnTo>
                    <a:lnTo>
                      <a:pt x="7987" y="2648"/>
                    </a:lnTo>
                    <a:close/>
                    <a:moveTo>
                      <a:pt x="7887" y="2646"/>
                    </a:moveTo>
                    <a:lnTo>
                      <a:pt x="7837" y="2646"/>
                    </a:lnTo>
                    <a:lnTo>
                      <a:pt x="7837" y="2596"/>
                    </a:lnTo>
                    <a:lnTo>
                      <a:pt x="7887" y="2596"/>
                    </a:lnTo>
                    <a:lnTo>
                      <a:pt x="7887" y="2646"/>
                    </a:lnTo>
                    <a:close/>
                    <a:moveTo>
                      <a:pt x="7787" y="2645"/>
                    </a:moveTo>
                    <a:lnTo>
                      <a:pt x="7737" y="2644"/>
                    </a:lnTo>
                    <a:lnTo>
                      <a:pt x="7737" y="2594"/>
                    </a:lnTo>
                    <a:lnTo>
                      <a:pt x="7787" y="2595"/>
                    </a:lnTo>
                    <a:lnTo>
                      <a:pt x="7787" y="2645"/>
                    </a:lnTo>
                    <a:close/>
                    <a:moveTo>
                      <a:pt x="7687" y="2643"/>
                    </a:moveTo>
                    <a:lnTo>
                      <a:pt x="7637" y="2642"/>
                    </a:lnTo>
                    <a:lnTo>
                      <a:pt x="7638" y="2592"/>
                    </a:lnTo>
                    <a:lnTo>
                      <a:pt x="7688" y="2593"/>
                    </a:lnTo>
                    <a:lnTo>
                      <a:pt x="7687" y="2643"/>
                    </a:lnTo>
                    <a:close/>
                    <a:moveTo>
                      <a:pt x="7587" y="2641"/>
                    </a:moveTo>
                    <a:lnTo>
                      <a:pt x="7537" y="2640"/>
                    </a:lnTo>
                    <a:lnTo>
                      <a:pt x="7538" y="2590"/>
                    </a:lnTo>
                    <a:lnTo>
                      <a:pt x="7588" y="2591"/>
                    </a:lnTo>
                    <a:lnTo>
                      <a:pt x="7587" y="2641"/>
                    </a:lnTo>
                    <a:close/>
                    <a:moveTo>
                      <a:pt x="7487" y="2639"/>
                    </a:moveTo>
                    <a:lnTo>
                      <a:pt x="7437" y="2638"/>
                    </a:lnTo>
                    <a:lnTo>
                      <a:pt x="7438" y="2588"/>
                    </a:lnTo>
                    <a:lnTo>
                      <a:pt x="7488" y="2589"/>
                    </a:lnTo>
                    <a:lnTo>
                      <a:pt x="7487" y="2639"/>
                    </a:lnTo>
                    <a:close/>
                    <a:moveTo>
                      <a:pt x="7387" y="2636"/>
                    </a:moveTo>
                    <a:lnTo>
                      <a:pt x="7337" y="2635"/>
                    </a:lnTo>
                    <a:lnTo>
                      <a:pt x="7338" y="2585"/>
                    </a:lnTo>
                    <a:lnTo>
                      <a:pt x="7388" y="2586"/>
                    </a:lnTo>
                    <a:lnTo>
                      <a:pt x="7387" y="2636"/>
                    </a:lnTo>
                    <a:close/>
                    <a:moveTo>
                      <a:pt x="7287" y="2634"/>
                    </a:moveTo>
                    <a:lnTo>
                      <a:pt x="7258" y="2633"/>
                    </a:lnTo>
                    <a:lnTo>
                      <a:pt x="7235" y="2632"/>
                    </a:lnTo>
                    <a:lnTo>
                      <a:pt x="7239" y="2582"/>
                    </a:lnTo>
                    <a:lnTo>
                      <a:pt x="7259" y="2583"/>
                    </a:lnTo>
                    <a:lnTo>
                      <a:pt x="7288" y="2584"/>
                    </a:lnTo>
                    <a:lnTo>
                      <a:pt x="7287" y="2634"/>
                    </a:lnTo>
                    <a:close/>
                    <a:moveTo>
                      <a:pt x="7184" y="2627"/>
                    </a:moveTo>
                    <a:lnTo>
                      <a:pt x="7134" y="2619"/>
                    </a:lnTo>
                    <a:lnTo>
                      <a:pt x="7142" y="2570"/>
                    </a:lnTo>
                    <a:lnTo>
                      <a:pt x="7191" y="2577"/>
                    </a:lnTo>
                    <a:lnTo>
                      <a:pt x="7184" y="2627"/>
                    </a:lnTo>
                    <a:close/>
                    <a:moveTo>
                      <a:pt x="7083" y="2607"/>
                    </a:moveTo>
                    <a:lnTo>
                      <a:pt x="7035" y="2595"/>
                    </a:lnTo>
                    <a:lnTo>
                      <a:pt x="7047" y="2547"/>
                    </a:lnTo>
                    <a:lnTo>
                      <a:pt x="7095" y="2559"/>
                    </a:lnTo>
                    <a:lnTo>
                      <a:pt x="7083" y="2607"/>
                    </a:lnTo>
                    <a:close/>
                    <a:moveTo>
                      <a:pt x="6985" y="2582"/>
                    </a:moveTo>
                    <a:lnTo>
                      <a:pt x="6937" y="2567"/>
                    </a:lnTo>
                    <a:lnTo>
                      <a:pt x="6953" y="2519"/>
                    </a:lnTo>
                    <a:lnTo>
                      <a:pt x="7000" y="2535"/>
                    </a:lnTo>
                    <a:lnTo>
                      <a:pt x="6985" y="2582"/>
                    </a:lnTo>
                    <a:close/>
                    <a:moveTo>
                      <a:pt x="6890" y="2552"/>
                    </a:moveTo>
                    <a:lnTo>
                      <a:pt x="6858" y="2541"/>
                    </a:lnTo>
                    <a:lnTo>
                      <a:pt x="6842" y="2536"/>
                    </a:lnTo>
                    <a:lnTo>
                      <a:pt x="6858" y="2488"/>
                    </a:lnTo>
                    <a:lnTo>
                      <a:pt x="6873" y="2494"/>
                    </a:lnTo>
                    <a:lnTo>
                      <a:pt x="6905" y="2504"/>
                    </a:lnTo>
                    <a:lnTo>
                      <a:pt x="6890" y="2552"/>
                    </a:lnTo>
                    <a:close/>
                    <a:moveTo>
                      <a:pt x="6794" y="2520"/>
                    </a:moveTo>
                    <a:lnTo>
                      <a:pt x="6747" y="2503"/>
                    </a:lnTo>
                    <a:lnTo>
                      <a:pt x="6763" y="2456"/>
                    </a:lnTo>
                    <a:lnTo>
                      <a:pt x="6811" y="2472"/>
                    </a:lnTo>
                    <a:lnTo>
                      <a:pt x="6794" y="2520"/>
                    </a:lnTo>
                    <a:close/>
                    <a:moveTo>
                      <a:pt x="6700" y="2489"/>
                    </a:moveTo>
                    <a:lnTo>
                      <a:pt x="6652" y="2476"/>
                    </a:lnTo>
                    <a:lnTo>
                      <a:pt x="6666" y="2427"/>
                    </a:lnTo>
                    <a:lnTo>
                      <a:pt x="6714" y="2441"/>
                    </a:lnTo>
                    <a:lnTo>
                      <a:pt x="6700" y="2489"/>
                    </a:lnTo>
                    <a:close/>
                    <a:moveTo>
                      <a:pt x="6604" y="2462"/>
                    </a:moveTo>
                    <a:lnTo>
                      <a:pt x="6559" y="2448"/>
                    </a:lnTo>
                    <a:lnTo>
                      <a:pt x="6558" y="2448"/>
                    </a:lnTo>
                    <a:lnTo>
                      <a:pt x="6569" y="2400"/>
                    </a:lnTo>
                    <a:lnTo>
                      <a:pt x="6572" y="2400"/>
                    </a:lnTo>
                    <a:lnTo>
                      <a:pt x="6618" y="2414"/>
                    </a:lnTo>
                    <a:lnTo>
                      <a:pt x="6604" y="2462"/>
                    </a:lnTo>
                    <a:close/>
                    <a:moveTo>
                      <a:pt x="6509" y="2437"/>
                    </a:moveTo>
                    <a:lnTo>
                      <a:pt x="6460" y="2426"/>
                    </a:lnTo>
                    <a:lnTo>
                      <a:pt x="6471" y="2378"/>
                    </a:lnTo>
                    <a:lnTo>
                      <a:pt x="6520" y="2389"/>
                    </a:lnTo>
                    <a:lnTo>
                      <a:pt x="6509" y="2437"/>
                    </a:lnTo>
                    <a:close/>
                    <a:moveTo>
                      <a:pt x="6411" y="2415"/>
                    </a:moveTo>
                    <a:lnTo>
                      <a:pt x="6374" y="2407"/>
                    </a:lnTo>
                    <a:lnTo>
                      <a:pt x="6364" y="2405"/>
                    </a:lnTo>
                    <a:lnTo>
                      <a:pt x="6372" y="2356"/>
                    </a:lnTo>
                    <a:lnTo>
                      <a:pt x="6385" y="2358"/>
                    </a:lnTo>
                    <a:lnTo>
                      <a:pt x="6422" y="2367"/>
                    </a:lnTo>
                    <a:lnTo>
                      <a:pt x="6411" y="2415"/>
                    </a:lnTo>
                    <a:close/>
                    <a:moveTo>
                      <a:pt x="6315" y="2397"/>
                    </a:moveTo>
                    <a:lnTo>
                      <a:pt x="6265" y="2388"/>
                    </a:lnTo>
                    <a:lnTo>
                      <a:pt x="6274" y="2339"/>
                    </a:lnTo>
                    <a:lnTo>
                      <a:pt x="6323" y="2347"/>
                    </a:lnTo>
                    <a:lnTo>
                      <a:pt x="6315" y="2397"/>
                    </a:lnTo>
                    <a:close/>
                    <a:moveTo>
                      <a:pt x="6216" y="2380"/>
                    </a:moveTo>
                    <a:lnTo>
                      <a:pt x="6187" y="2375"/>
                    </a:lnTo>
                    <a:lnTo>
                      <a:pt x="6167" y="2372"/>
                    </a:lnTo>
                    <a:lnTo>
                      <a:pt x="6174" y="2323"/>
                    </a:lnTo>
                    <a:lnTo>
                      <a:pt x="6196" y="2326"/>
                    </a:lnTo>
                    <a:lnTo>
                      <a:pt x="6224" y="2331"/>
                    </a:lnTo>
                    <a:lnTo>
                      <a:pt x="6216" y="2380"/>
                    </a:lnTo>
                    <a:close/>
                    <a:moveTo>
                      <a:pt x="6118" y="2366"/>
                    </a:moveTo>
                    <a:lnTo>
                      <a:pt x="6068" y="2359"/>
                    </a:lnTo>
                    <a:lnTo>
                      <a:pt x="6075" y="2309"/>
                    </a:lnTo>
                    <a:lnTo>
                      <a:pt x="6125" y="2316"/>
                    </a:lnTo>
                    <a:lnTo>
                      <a:pt x="6118" y="2366"/>
                    </a:lnTo>
                    <a:close/>
                    <a:moveTo>
                      <a:pt x="6019" y="2352"/>
                    </a:moveTo>
                    <a:lnTo>
                      <a:pt x="6005" y="2350"/>
                    </a:lnTo>
                    <a:lnTo>
                      <a:pt x="5968" y="2343"/>
                    </a:lnTo>
                    <a:lnTo>
                      <a:pt x="5978" y="2294"/>
                    </a:lnTo>
                    <a:lnTo>
                      <a:pt x="6012" y="2301"/>
                    </a:lnTo>
                    <a:lnTo>
                      <a:pt x="6026" y="2303"/>
                    </a:lnTo>
                    <a:lnTo>
                      <a:pt x="6019" y="2352"/>
                    </a:lnTo>
                    <a:close/>
                    <a:moveTo>
                      <a:pt x="5920" y="2335"/>
                    </a:moveTo>
                    <a:lnTo>
                      <a:pt x="5873" y="2327"/>
                    </a:lnTo>
                    <a:lnTo>
                      <a:pt x="5871" y="2327"/>
                    </a:lnTo>
                    <a:lnTo>
                      <a:pt x="5877" y="2277"/>
                    </a:lnTo>
                    <a:lnTo>
                      <a:pt x="5880" y="2278"/>
                    </a:lnTo>
                    <a:lnTo>
                      <a:pt x="5928" y="2285"/>
                    </a:lnTo>
                    <a:lnTo>
                      <a:pt x="5920" y="2335"/>
                    </a:lnTo>
                    <a:close/>
                    <a:moveTo>
                      <a:pt x="5822" y="2321"/>
                    </a:moveTo>
                    <a:lnTo>
                      <a:pt x="5798" y="2318"/>
                    </a:lnTo>
                    <a:lnTo>
                      <a:pt x="5773" y="2316"/>
                    </a:lnTo>
                    <a:lnTo>
                      <a:pt x="5777" y="2266"/>
                    </a:lnTo>
                    <a:lnTo>
                      <a:pt x="5804" y="2269"/>
                    </a:lnTo>
                    <a:lnTo>
                      <a:pt x="5828" y="2271"/>
                    </a:lnTo>
                    <a:lnTo>
                      <a:pt x="5822" y="2321"/>
                    </a:lnTo>
                    <a:close/>
                    <a:moveTo>
                      <a:pt x="5723" y="2312"/>
                    </a:moveTo>
                    <a:lnTo>
                      <a:pt x="5673" y="2308"/>
                    </a:lnTo>
                    <a:lnTo>
                      <a:pt x="5678" y="2258"/>
                    </a:lnTo>
                    <a:lnTo>
                      <a:pt x="5727" y="2262"/>
                    </a:lnTo>
                    <a:lnTo>
                      <a:pt x="5723" y="2312"/>
                    </a:lnTo>
                    <a:close/>
                    <a:moveTo>
                      <a:pt x="5624" y="2304"/>
                    </a:moveTo>
                    <a:lnTo>
                      <a:pt x="5607" y="2303"/>
                    </a:lnTo>
                    <a:lnTo>
                      <a:pt x="5574" y="2302"/>
                    </a:lnTo>
                    <a:lnTo>
                      <a:pt x="5577" y="2252"/>
                    </a:lnTo>
                    <a:lnTo>
                      <a:pt x="5610" y="2254"/>
                    </a:lnTo>
                    <a:lnTo>
                      <a:pt x="5627" y="2254"/>
                    </a:lnTo>
                    <a:lnTo>
                      <a:pt x="5624" y="2304"/>
                    </a:lnTo>
                    <a:close/>
                    <a:moveTo>
                      <a:pt x="5522" y="2294"/>
                    </a:moveTo>
                    <a:lnTo>
                      <a:pt x="5472" y="2285"/>
                    </a:lnTo>
                    <a:lnTo>
                      <a:pt x="5481" y="2236"/>
                    </a:lnTo>
                    <a:lnTo>
                      <a:pt x="5531" y="2245"/>
                    </a:lnTo>
                    <a:lnTo>
                      <a:pt x="5522" y="2294"/>
                    </a:lnTo>
                    <a:close/>
                    <a:moveTo>
                      <a:pt x="5423" y="2276"/>
                    </a:moveTo>
                    <a:lnTo>
                      <a:pt x="5374" y="2267"/>
                    </a:lnTo>
                    <a:lnTo>
                      <a:pt x="5383" y="2217"/>
                    </a:lnTo>
                    <a:lnTo>
                      <a:pt x="5432" y="2227"/>
                    </a:lnTo>
                    <a:lnTo>
                      <a:pt x="5423" y="2276"/>
                    </a:lnTo>
                    <a:close/>
                    <a:moveTo>
                      <a:pt x="5326" y="2260"/>
                    </a:moveTo>
                    <a:lnTo>
                      <a:pt x="5276" y="2253"/>
                    </a:lnTo>
                    <a:lnTo>
                      <a:pt x="5283" y="2203"/>
                    </a:lnTo>
                    <a:lnTo>
                      <a:pt x="5333" y="2210"/>
                    </a:lnTo>
                    <a:lnTo>
                      <a:pt x="5326" y="2260"/>
                    </a:lnTo>
                    <a:close/>
                    <a:moveTo>
                      <a:pt x="5227" y="2245"/>
                    </a:moveTo>
                    <a:lnTo>
                      <a:pt x="5190" y="2240"/>
                    </a:lnTo>
                    <a:lnTo>
                      <a:pt x="5178" y="2239"/>
                    </a:lnTo>
                    <a:lnTo>
                      <a:pt x="5183" y="2189"/>
                    </a:lnTo>
                    <a:lnTo>
                      <a:pt x="5197" y="2191"/>
                    </a:lnTo>
                    <a:lnTo>
                      <a:pt x="5234" y="2196"/>
                    </a:lnTo>
                    <a:lnTo>
                      <a:pt x="5227" y="2245"/>
                    </a:lnTo>
                    <a:close/>
                    <a:moveTo>
                      <a:pt x="5128" y="2234"/>
                    </a:moveTo>
                    <a:lnTo>
                      <a:pt x="5078" y="2228"/>
                    </a:lnTo>
                    <a:lnTo>
                      <a:pt x="5084" y="2178"/>
                    </a:lnTo>
                    <a:lnTo>
                      <a:pt x="5134" y="2184"/>
                    </a:lnTo>
                    <a:lnTo>
                      <a:pt x="5128" y="2234"/>
                    </a:lnTo>
                    <a:close/>
                    <a:moveTo>
                      <a:pt x="5029" y="2223"/>
                    </a:moveTo>
                    <a:lnTo>
                      <a:pt x="4979" y="2217"/>
                    </a:lnTo>
                    <a:lnTo>
                      <a:pt x="4984" y="2168"/>
                    </a:lnTo>
                    <a:lnTo>
                      <a:pt x="5034" y="2173"/>
                    </a:lnTo>
                    <a:lnTo>
                      <a:pt x="5029" y="2223"/>
                    </a:lnTo>
                    <a:close/>
                    <a:moveTo>
                      <a:pt x="4929" y="2212"/>
                    </a:moveTo>
                    <a:lnTo>
                      <a:pt x="4880" y="2207"/>
                    </a:lnTo>
                    <a:lnTo>
                      <a:pt x="4885" y="2157"/>
                    </a:lnTo>
                    <a:lnTo>
                      <a:pt x="4935" y="2162"/>
                    </a:lnTo>
                    <a:lnTo>
                      <a:pt x="4929" y="2212"/>
                    </a:lnTo>
                    <a:close/>
                    <a:moveTo>
                      <a:pt x="4830" y="2201"/>
                    </a:moveTo>
                    <a:lnTo>
                      <a:pt x="4823" y="2200"/>
                    </a:lnTo>
                    <a:lnTo>
                      <a:pt x="4779" y="2192"/>
                    </a:lnTo>
                    <a:lnTo>
                      <a:pt x="4788" y="2143"/>
                    </a:lnTo>
                    <a:lnTo>
                      <a:pt x="4828" y="2151"/>
                    </a:lnTo>
                    <a:lnTo>
                      <a:pt x="4835" y="2151"/>
                    </a:lnTo>
                    <a:lnTo>
                      <a:pt x="4830" y="2201"/>
                    </a:lnTo>
                    <a:close/>
                    <a:moveTo>
                      <a:pt x="4731" y="2183"/>
                    </a:moveTo>
                    <a:lnTo>
                      <a:pt x="4682" y="2177"/>
                    </a:lnTo>
                    <a:lnTo>
                      <a:pt x="4688" y="2127"/>
                    </a:lnTo>
                    <a:lnTo>
                      <a:pt x="4737" y="2134"/>
                    </a:lnTo>
                    <a:lnTo>
                      <a:pt x="4731" y="2183"/>
                    </a:lnTo>
                    <a:close/>
                    <a:moveTo>
                      <a:pt x="4633" y="2171"/>
                    </a:moveTo>
                    <a:lnTo>
                      <a:pt x="4583" y="2167"/>
                    </a:lnTo>
                    <a:lnTo>
                      <a:pt x="4588" y="2117"/>
                    </a:lnTo>
                    <a:lnTo>
                      <a:pt x="4637" y="2122"/>
                    </a:lnTo>
                    <a:lnTo>
                      <a:pt x="4633" y="2171"/>
                    </a:lnTo>
                    <a:close/>
                    <a:moveTo>
                      <a:pt x="4534" y="2163"/>
                    </a:moveTo>
                    <a:lnTo>
                      <a:pt x="4484" y="2160"/>
                    </a:lnTo>
                    <a:lnTo>
                      <a:pt x="4487" y="2110"/>
                    </a:lnTo>
                    <a:lnTo>
                      <a:pt x="4537" y="2113"/>
                    </a:lnTo>
                    <a:lnTo>
                      <a:pt x="4534" y="2163"/>
                    </a:lnTo>
                    <a:close/>
                    <a:moveTo>
                      <a:pt x="4434" y="2156"/>
                    </a:moveTo>
                    <a:lnTo>
                      <a:pt x="4401" y="2154"/>
                    </a:lnTo>
                    <a:lnTo>
                      <a:pt x="4385" y="2154"/>
                    </a:lnTo>
                    <a:lnTo>
                      <a:pt x="4386" y="2104"/>
                    </a:lnTo>
                    <a:lnTo>
                      <a:pt x="4404" y="2105"/>
                    </a:lnTo>
                    <a:lnTo>
                      <a:pt x="4437" y="2107"/>
                    </a:lnTo>
                    <a:lnTo>
                      <a:pt x="4434" y="2156"/>
                    </a:lnTo>
                    <a:close/>
                    <a:moveTo>
                      <a:pt x="4335" y="2152"/>
                    </a:moveTo>
                    <a:lnTo>
                      <a:pt x="4310" y="2151"/>
                    </a:lnTo>
                    <a:lnTo>
                      <a:pt x="4290" y="2150"/>
                    </a:lnTo>
                    <a:lnTo>
                      <a:pt x="4286" y="2150"/>
                    </a:lnTo>
                    <a:lnTo>
                      <a:pt x="4286" y="2100"/>
                    </a:lnTo>
                    <a:lnTo>
                      <a:pt x="4293" y="2100"/>
                    </a:lnTo>
                    <a:lnTo>
                      <a:pt x="4312" y="2101"/>
                    </a:lnTo>
                    <a:lnTo>
                      <a:pt x="4337" y="2102"/>
                    </a:lnTo>
                    <a:lnTo>
                      <a:pt x="4335" y="2152"/>
                    </a:lnTo>
                    <a:close/>
                    <a:moveTo>
                      <a:pt x="4236" y="2150"/>
                    </a:moveTo>
                    <a:lnTo>
                      <a:pt x="4227" y="2150"/>
                    </a:lnTo>
                    <a:lnTo>
                      <a:pt x="4185" y="2149"/>
                    </a:lnTo>
                    <a:lnTo>
                      <a:pt x="4187" y="2099"/>
                    </a:lnTo>
                    <a:lnTo>
                      <a:pt x="4227" y="2100"/>
                    </a:lnTo>
                    <a:lnTo>
                      <a:pt x="4236" y="2100"/>
                    </a:lnTo>
                    <a:lnTo>
                      <a:pt x="4236" y="2150"/>
                    </a:lnTo>
                    <a:close/>
                    <a:moveTo>
                      <a:pt x="4135" y="2147"/>
                    </a:moveTo>
                    <a:lnTo>
                      <a:pt x="4101" y="2145"/>
                    </a:lnTo>
                    <a:lnTo>
                      <a:pt x="4084" y="2145"/>
                    </a:lnTo>
                    <a:lnTo>
                      <a:pt x="4087" y="2095"/>
                    </a:lnTo>
                    <a:lnTo>
                      <a:pt x="4104" y="2095"/>
                    </a:lnTo>
                    <a:lnTo>
                      <a:pt x="4137" y="2097"/>
                    </a:lnTo>
                    <a:lnTo>
                      <a:pt x="4135" y="2147"/>
                    </a:lnTo>
                    <a:close/>
                    <a:moveTo>
                      <a:pt x="4035" y="2142"/>
                    </a:moveTo>
                    <a:lnTo>
                      <a:pt x="4027" y="2141"/>
                    </a:lnTo>
                    <a:lnTo>
                      <a:pt x="3985" y="2140"/>
                    </a:lnTo>
                    <a:lnTo>
                      <a:pt x="3987" y="2090"/>
                    </a:lnTo>
                    <a:lnTo>
                      <a:pt x="4030" y="2092"/>
                    </a:lnTo>
                    <a:lnTo>
                      <a:pt x="4037" y="2092"/>
                    </a:lnTo>
                    <a:lnTo>
                      <a:pt x="4035" y="2142"/>
                    </a:lnTo>
                    <a:close/>
                    <a:moveTo>
                      <a:pt x="3935" y="2139"/>
                    </a:moveTo>
                    <a:lnTo>
                      <a:pt x="3885" y="2137"/>
                    </a:lnTo>
                    <a:lnTo>
                      <a:pt x="3887" y="2087"/>
                    </a:lnTo>
                    <a:lnTo>
                      <a:pt x="3937" y="2089"/>
                    </a:lnTo>
                    <a:lnTo>
                      <a:pt x="3935" y="2139"/>
                    </a:lnTo>
                    <a:close/>
                    <a:moveTo>
                      <a:pt x="3836" y="2137"/>
                    </a:moveTo>
                    <a:lnTo>
                      <a:pt x="3786" y="2138"/>
                    </a:lnTo>
                    <a:lnTo>
                      <a:pt x="3786" y="2088"/>
                    </a:lnTo>
                    <a:lnTo>
                      <a:pt x="3836" y="2087"/>
                    </a:lnTo>
                    <a:lnTo>
                      <a:pt x="3836" y="2137"/>
                    </a:lnTo>
                    <a:close/>
                    <a:moveTo>
                      <a:pt x="3736" y="2139"/>
                    </a:moveTo>
                    <a:lnTo>
                      <a:pt x="3686" y="2139"/>
                    </a:lnTo>
                    <a:lnTo>
                      <a:pt x="3686" y="2089"/>
                    </a:lnTo>
                    <a:lnTo>
                      <a:pt x="3736" y="2089"/>
                    </a:lnTo>
                    <a:lnTo>
                      <a:pt x="3736" y="2139"/>
                    </a:lnTo>
                    <a:close/>
                    <a:moveTo>
                      <a:pt x="3638" y="2144"/>
                    </a:moveTo>
                    <a:lnTo>
                      <a:pt x="3589" y="2148"/>
                    </a:lnTo>
                    <a:lnTo>
                      <a:pt x="3584" y="2098"/>
                    </a:lnTo>
                    <a:lnTo>
                      <a:pt x="3634" y="2094"/>
                    </a:lnTo>
                    <a:lnTo>
                      <a:pt x="3638" y="2144"/>
                    </a:lnTo>
                    <a:close/>
                    <a:moveTo>
                      <a:pt x="3539" y="2153"/>
                    </a:moveTo>
                    <a:lnTo>
                      <a:pt x="3510" y="2155"/>
                    </a:lnTo>
                    <a:lnTo>
                      <a:pt x="3492" y="2159"/>
                    </a:lnTo>
                    <a:lnTo>
                      <a:pt x="3483" y="2110"/>
                    </a:lnTo>
                    <a:lnTo>
                      <a:pt x="3505" y="2106"/>
                    </a:lnTo>
                    <a:lnTo>
                      <a:pt x="3534" y="2103"/>
                    </a:lnTo>
                    <a:lnTo>
                      <a:pt x="3539" y="2153"/>
                    </a:lnTo>
                    <a:close/>
                    <a:moveTo>
                      <a:pt x="3442" y="2168"/>
                    </a:moveTo>
                    <a:lnTo>
                      <a:pt x="3425" y="2171"/>
                    </a:lnTo>
                    <a:lnTo>
                      <a:pt x="3395" y="2179"/>
                    </a:lnTo>
                    <a:lnTo>
                      <a:pt x="3383" y="2130"/>
                    </a:lnTo>
                    <a:lnTo>
                      <a:pt x="3416" y="2122"/>
                    </a:lnTo>
                    <a:lnTo>
                      <a:pt x="3433" y="2119"/>
                    </a:lnTo>
                    <a:lnTo>
                      <a:pt x="3442" y="2168"/>
                    </a:lnTo>
                    <a:close/>
                    <a:moveTo>
                      <a:pt x="3347" y="2191"/>
                    </a:moveTo>
                    <a:lnTo>
                      <a:pt x="3345" y="2192"/>
                    </a:lnTo>
                    <a:lnTo>
                      <a:pt x="3302" y="2207"/>
                    </a:lnTo>
                    <a:lnTo>
                      <a:pt x="3285" y="2160"/>
                    </a:lnTo>
                    <a:lnTo>
                      <a:pt x="3332" y="2143"/>
                    </a:lnTo>
                    <a:lnTo>
                      <a:pt x="3335" y="2143"/>
                    </a:lnTo>
                    <a:lnTo>
                      <a:pt x="3347" y="2191"/>
                    </a:lnTo>
                    <a:close/>
                    <a:moveTo>
                      <a:pt x="3258" y="2224"/>
                    </a:moveTo>
                    <a:lnTo>
                      <a:pt x="3214" y="2247"/>
                    </a:lnTo>
                    <a:lnTo>
                      <a:pt x="3191" y="2202"/>
                    </a:lnTo>
                    <a:lnTo>
                      <a:pt x="3236" y="2180"/>
                    </a:lnTo>
                    <a:lnTo>
                      <a:pt x="3258" y="2224"/>
                    </a:lnTo>
                    <a:close/>
                    <a:moveTo>
                      <a:pt x="3175" y="2272"/>
                    </a:moveTo>
                    <a:lnTo>
                      <a:pt x="3143" y="2294"/>
                    </a:lnTo>
                    <a:lnTo>
                      <a:pt x="3146" y="2291"/>
                    </a:lnTo>
                    <a:lnTo>
                      <a:pt x="3138" y="2299"/>
                    </a:lnTo>
                    <a:lnTo>
                      <a:pt x="3103" y="2263"/>
                    </a:lnTo>
                    <a:lnTo>
                      <a:pt x="3111" y="2256"/>
                    </a:lnTo>
                    <a:cubicBezTo>
                      <a:pt x="3112" y="2255"/>
                      <a:pt x="3113" y="2254"/>
                      <a:pt x="3114" y="2253"/>
                    </a:cubicBezTo>
                    <a:lnTo>
                      <a:pt x="3146" y="2231"/>
                    </a:lnTo>
                    <a:lnTo>
                      <a:pt x="3175" y="2272"/>
                    </a:lnTo>
                    <a:close/>
                    <a:moveTo>
                      <a:pt x="3102" y="2334"/>
                    </a:moveTo>
                    <a:lnTo>
                      <a:pt x="3093" y="2343"/>
                    </a:lnTo>
                    <a:lnTo>
                      <a:pt x="3096" y="2339"/>
                    </a:lnTo>
                    <a:lnTo>
                      <a:pt x="3076" y="2370"/>
                    </a:lnTo>
                    <a:lnTo>
                      <a:pt x="3034" y="2343"/>
                    </a:lnTo>
                    <a:lnTo>
                      <a:pt x="3055" y="2312"/>
                    </a:lnTo>
                    <a:cubicBezTo>
                      <a:pt x="3056" y="2310"/>
                      <a:pt x="3057" y="2309"/>
                      <a:pt x="3058" y="2308"/>
                    </a:cubicBezTo>
                    <a:lnTo>
                      <a:pt x="3067" y="2298"/>
                    </a:lnTo>
                    <a:lnTo>
                      <a:pt x="3102" y="2334"/>
                    </a:lnTo>
                    <a:close/>
                    <a:moveTo>
                      <a:pt x="3057" y="2410"/>
                    </a:moveTo>
                    <a:lnTo>
                      <a:pt x="3047" y="2437"/>
                    </a:lnTo>
                    <a:lnTo>
                      <a:pt x="3042" y="2455"/>
                    </a:lnTo>
                    <a:lnTo>
                      <a:pt x="2994" y="2442"/>
                    </a:lnTo>
                    <a:lnTo>
                      <a:pt x="3000" y="2420"/>
                    </a:lnTo>
                    <a:lnTo>
                      <a:pt x="3010" y="2392"/>
                    </a:lnTo>
                    <a:lnTo>
                      <a:pt x="3057" y="2410"/>
                    </a:lnTo>
                    <a:close/>
                    <a:moveTo>
                      <a:pt x="3029" y="2504"/>
                    </a:moveTo>
                    <a:lnTo>
                      <a:pt x="3017" y="2549"/>
                    </a:lnTo>
                    <a:lnTo>
                      <a:pt x="3017" y="2538"/>
                    </a:lnTo>
                    <a:lnTo>
                      <a:pt x="3018" y="2540"/>
                    </a:lnTo>
                    <a:lnTo>
                      <a:pt x="2968" y="2549"/>
                    </a:lnTo>
                    <a:lnTo>
                      <a:pt x="2968" y="2547"/>
                    </a:lnTo>
                    <a:cubicBezTo>
                      <a:pt x="2967" y="2543"/>
                      <a:pt x="2967" y="2539"/>
                      <a:pt x="2968" y="2536"/>
                    </a:cubicBezTo>
                    <a:lnTo>
                      <a:pt x="2981" y="2490"/>
                    </a:lnTo>
                    <a:lnTo>
                      <a:pt x="3029" y="2504"/>
                    </a:lnTo>
                    <a:close/>
                    <a:moveTo>
                      <a:pt x="3026" y="2588"/>
                    </a:moveTo>
                    <a:lnTo>
                      <a:pt x="3038" y="2637"/>
                    </a:lnTo>
                    <a:lnTo>
                      <a:pt x="2989" y="2648"/>
                    </a:lnTo>
                    <a:lnTo>
                      <a:pt x="2978" y="2600"/>
                    </a:lnTo>
                    <a:lnTo>
                      <a:pt x="3026" y="2588"/>
                    </a:lnTo>
                    <a:close/>
                    <a:moveTo>
                      <a:pt x="3053" y="2682"/>
                    </a:moveTo>
                    <a:lnTo>
                      <a:pt x="3069" y="2730"/>
                    </a:lnTo>
                    <a:lnTo>
                      <a:pt x="3022" y="2746"/>
                    </a:lnTo>
                    <a:lnTo>
                      <a:pt x="3006" y="2698"/>
                    </a:lnTo>
                    <a:lnTo>
                      <a:pt x="3053" y="2682"/>
                    </a:lnTo>
                    <a:close/>
                    <a:moveTo>
                      <a:pt x="3088" y="2772"/>
                    </a:moveTo>
                    <a:lnTo>
                      <a:pt x="3098" y="2794"/>
                    </a:lnTo>
                    <a:lnTo>
                      <a:pt x="3111" y="2814"/>
                    </a:lnTo>
                    <a:lnTo>
                      <a:pt x="3068" y="2840"/>
                    </a:lnTo>
                    <a:lnTo>
                      <a:pt x="3053" y="2815"/>
                    </a:lnTo>
                    <a:lnTo>
                      <a:pt x="3043" y="2794"/>
                    </a:lnTo>
                    <a:lnTo>
                      <a:pt x="3088" y="2772"/>
                    </a:lnTo>
                    <a:close/>
                    <a:moveTo>
                      <a:pt x="3137" y="2853"/>
                    </a:moveTo>
                    <a:lnTo>
                      <a:pt x="3157" y="2878"/>
                    </a:lnTo>
                    <a:lnTo>
                      <a:pt x="3154" y="2874"/>
                    </a:lnTo>
                    <a:lnTo>
                      <a:pt x="3167" y="2886"/>
                    </a:lnTo>
                    <a:lnTo>
                      <a:pt x="3135" y="2924"/>
                    </a:lnTo>
                    <a:lnTo>
                      <a:pt x="3121" y="2913"/>
                    </a:lnTo>
                    <a:cubicBezTo>
                      <a:pt x="3120" y="2912"/>
                      <a:pt x="3119" y="2910"/>
                      <a:pt x="3118" y="2909"/>
                    </a:cubicBezTo>
                    <a:lnTo>
                      <a:pt x="3098" y="2884"/>
                    </a:lnTo>
                    <a:lnTo>
                      <a:pt x="3137" y="2853"/>
                    </a:lnTo>
                    <a:close/>
                    <a:moveTo>
                      <a:pt x="3205" y="2934"/>
                    </a:moveTo>
                    <a:lnTo>
                      <a:pt x="3223" y="2981"/>
                    </a:lnTo>
                    <a:lnTo>
                      <a:pt x="3176" y="2998"/>
                    </a:lnTo>
                    <a:lnTo>
                      <a:pt x="3158" y="2951"/>
                    </a:lnTo>
                    <a:lnTo>
                      <a:pt x="3205" y="2934"/>
                    </a:lnTo>
                    <a:close/>
                    <a:moveTo>
                      <a:pt x="3240" y="3027"/>
                    </a:moveTo>
                    <a:lnTo>
                      <a:pt x="3258" y="3073"/>
                    </a:lnTo>
                    <a:lnTo>
                      <a:pt x="3212" y="3092"/>
                    </a:lnTo>
                    <a:lnTo>
                      <a:pt x="3193" y="3046"/>
                    </a:lnTo>
                    <a:lnTo>
                      <a:pt x="3240" y="3027"/>
                    </a:lnTo>
                    <a:close/>
                    <a:moveTo>
                      <a:pt x="3277" y="3120"/>
                    </a:moveTo>
                    <a:lnTo>
                      <a:pt x="3282" y="3131"/>
                    </a:lnTo>
                    <a:lnTo>
                      <a:pt x="3295" y="3168"/>
                    </a:lnTo>
                    <a:lnTo>
                      <a:pt x="3248" y="3184"/>
                    </a:lnTo>
                    <a:lnTo>
                      <a:pt x="3235" y="3150"/>
                    </a:lnTo>
                    <a:lnTo>
                      <a:pt x="3231" y="3138"/>
                    </a:lnTo>
                    <a:lnTo>
                      <a:pt x="3277" y="3120"/>
                    </a:lnTo>
                    <a:close/>
                    <a:moveTo>
                      <a:pt x="3311" y="3215"/>
                    </a:moveTo>
                    <a:lnTo>
                      <a:pt x="3320" y="3239"/>
                    </a:lnTo>
                    <a:lnTo>
                      <a:pt x="3327" y="3264"/>
                    </a:lnTo>
                    <a:lnTo>
                      <a:pt x="3278" y="3277"/>
                    </a:lnTo>
                    <a:lnTo>
                      <a:pt x="3273" y="3256"/>
                    </a:lnTo>
                    <a:lnTo>
                      <a:pt x="3264" y="3231"/>
                    </a:lnTo>
                    <a:lnTo>
                      <a:pt x="3311" y="3215"/>
                    </a:lnTo>
                    <a:close/>
                    <a:moveTo>
                      <a:pt x="3339" y="3313"/>
                    </a:moveTo>
                    <a:lnTo>
                      <a:pt x="3350" y="3352"/>
                    </a:lnTo>
                    <a:cubicBezTo>
                      <a:pt x="3350" y="3354"/>
                      <a:pt x="3350" y="3356"/>
                      <a:pt x="3350" y="3357"/>
                    </a:cubicBezTo>
                    <a:lnTo>
                      <a:pt x="3351" y="3367"/>
                    </a:lnTo>
                    <a:lnTo>
                      <a:pt x="3301" y="3369"/>
                    </a:lnTo>
                    <a:lnTo>
                      <a:pt x="3300" y="3360"/>
                    </a:lnTo>
                    <a:lnTo>
                      <a:pt x="3301" y="3365"/>
                    </a:lnTo>
                    <a:lnTo>
                      <a:pt x="3291" y="3325"/>
                    </a:lnTo>
                    <a:lnTo>
                      <a:pt x="3339" y="3313"/>
                    </a:lnTo>
                    <a:close/>
                    <a:moveTo>
                      <a:pt x="3353" y="3417"/>
                    </a:moveTo>
                    <a:lnTo>
                      <a:pt x="3355" y="3458"/>
                    </a:lnTo>
                    <a:lnTo>
                      <a:pt x="3356" y="3466"/>
                    </a:lnTo>
                    <a:lnTo>
                      <a:pt x="3306" y="3469"/>
                    </a:lnTo>
                    <a:lnTo>
                      <a:pt x="3305" y="3461"/>
                    </a:lnTo>
                    <a:lnTo>
                      <a:pt x="3303" y="3419"/>
                    </a:lnTo>
                    <a:lnTo>
                      <a:pt x="3353" y="3417"/>
                    </a:lnTo>
                    <a:close/>
                    <a:moveTo>
                      <a:pt x="3358" y="3516"/>
                    </a:moveTo>
                    <a:lnTo>
                      <a:pt x="3361" y="3566"/>
                    </a:lnTo>
                    <a:lnTo>
                      <a:pt x="3311" y="3569"/>
                    </a:lnTo>
                    <a:lnTo>
                      <a:pt x="3309" y="3519"/>
                    </a:lnTo>
                    <a:lnTo>
                      <a:pt x="3358" y="3516"/>
                    </a:lnTo>
                    <a:close/>
                    <a:moveTo>
                      <a:pt x="3364" y="3616"/>
                    </a:moveTo>
                    <a:lnTo>
                      <a:pt x="3367" y="3666"/>
                    </a:lnTo>
                    <a:lnTo>
                      <a:pt x="3317" y="3669"/>
                    </a:lnTo>
                    <a:lnTo>
                      <a:pt x="3314" y="3619"/>
                    </a:lnTo>
                    <a:lnTo>
                      <a:pt x="3364" y="3616"/>
                    </a:lnTo>
                    <a:close/>
                    <a:moveTo>
                      <a:pt x="3370" y="3716"/>
                    </a:moveTo>
                    <a:lnTo>
                      <a:pt x="3372" y="3766"/>
                    </a:lnTo>
                    <a:lnTo>
                      <a:pt x="3322" y="3769"/>
                    </a:lnTo>
                    <a:lnTo>
                      <a:pt x="3320" y="3719"/>
                    </a:lnTo>
                    <a:lnTo>
                      <a:pt x="3370" y="3716"/>
                    </a:lnTo>
                    <a:close/>
                    <a:moveTo>
                      <a:pt x="3375" y="3816"/>
                    </a:moveTo>
                    <a:lnTo>
                      <a:pt x="3375" y="3821"/>
                    </a:lnTo>
                    <a:lnTo>
                      <a:pt x="3377" y="3867"/>
                    </a:lnTo>
                    <a:lnTo>
                      <a:pt x="3327" y="3868"/>
                    </a:lnTo>
                    <a:lnTo>
                      <a:pt x="3326" y="3824"/>
                    </a:lnTo>
                    <a:lnTo>
                      <a:pt x="3325" y="3819"/>
                    </a:lnTo>
                    <a:lnTo>
                      <a:pt x="3375" y="3816"/>
                    </a:lnTo>
                    <a:close/>
                    <a:moveTo>
                      <a:pt x="3378" y="3917"/>
                    </a:moveTo>
                    <a:lnTo>
                      <a:pt x="3379" y="3967"/>
                    </a:lnTo>
                    <a:lnTo>
                      <a:pt x="3329" y="3968"/>
                    </a:lnTo>
                    <a:lnTo>
                      <a:pt x="3328" y="3918"/>
                    </a:lnTo>
                    <a:lnTo>
                      <a:pt x="3378" y="3917"/>
                    </a:lnTo>
                    <a:close/>
                    <a:moveTo>
                      <a:pt x="3380" y="4017"/>
                    </a:moveTo>
                    <a:lnTo>
                      <a:pt x="3381" y="4067"/>
                    </a:lnTo>
                    <a:lnTo>
                      <a:pt x="3331" y="4068"/>
                    </a:lnTo>
                    <a:lnTo>
                      <a:pt x="3330" y="4018"/>
                    </a:lnTo>
                    <a:lnTo>
                      <a:pt x="3380" y="4017"/>
                    </a:lnTo>
                    <a:close/>
                    <a:moveTo>
                      <a:pt x="3380" y="4118"/>
                    </a:moveTo>
                    <a:lnTo>
                      <a:pt x="3378" y="4168"/>
                    </a:lnTo>
                    <a:lnTo>
                      <a:pt x="3328" y="4166"/>
                    </a:lnTo>
                    <a:lnTo>
                      <a:pt x="3330" y="4116"/>
                    </a:lnTo>
                    <a:lnTo>
                      <a:pt x="3380" y="4118"/>
                    </a:lnTo>
                    <a:close/>
                    <a:moveTo>
                      <a:pt x="3376" y="4219"/>
                    </a:moveTo>
                    <a:lnTo>
                      <a:pt x="3371" y="4269"/>
                    </a:lnTo>
                    <a:lnTo>
                      <a:pt x="3321" y="4265"/>
                    </a:lnTo>
                    <a:lnTo>
                      <a:pt x="3326" y="4215"/>
                    </a:lnTo>
                    <a:lnTo>
                      <a:pt x="3376" y="4219"/>
                    </a:lnTo>
                    <a:close/>
                    <a:moveTo>
                      <a:pt x="3366" y="4320"/>
                    </a:moveTo>
                    <a:lnTo>
                      <a:pt x="3358" y="4370"/>
                    </a:lnTo>
                    <a:lnTo>
                      <a:pt x="3308" y="4362"/>
                    </a:lnTo>
                    <a:lnTo>
                      <a:pt x="3316" y="4312"/>
                    </a:lnTo>
                    <a:lnTo>
                      <a:pt x="3366" y="4320"/>
                    </a:lnTo>
                    <a:close/>
                    <a:moveTo>
                      <a:pt x="3346" y="4421"/>
                    </a:moveTo>
                    <a:lnTo>
                      <a:pt x="3335" y="4463"/>
                    </a:lnTo>
                    <a:cubicBezTo>
                      <a:pt x="3334" y="4465"/>
                      <a:pt x="3334" y="4466"/>
                      <a:pt x="3333" y="4468"/>
                    </a:cubicBezTo>
                    <a:lnTo>
                      <a:pt x="3330" y="4474"/>
                    </a:lnTo>
                    <a:lnTo>
                      <a:pt x="3285" y="4451"/>
                    </a:lnTo>
                    <a:lnTo>
                      <a:pt x="3288" y="4445"/>
                    </a:lnTo>
                    <a:lnTo>
                      <a:pt x="3286" y="4450"/>
                    </a:lnTo>
                    <a:lnTo>
                      <a:pt x="3298" y="4408"/>
                    </a:lnTo>
                    <a:lnTo>
                      <a:pt x="3346" y="4421"/>
                    </a:lnTo>
                    <a:close/>
                    <a:moveTo>
                      <a:pt x="3307" y="4518"/>
                    </a:moveTo>
                    <a:lnTo>
                      <a:pt x="3299" y="4535"/>
                    </a:lnTo>
                    <a:cubicBezTo>
                      <a:pt x="3298" y="4537"/>
                      <a:pt x="3296" y="4539"/>
                      <a:pt x="3294" y="4541"/>
                    </a:cubicBezTo>
                    <a:lnTo>
                      <a:pt x="3272" y="4563"/>
                    </a:lnTo>
                    <a:lnTo>
                      <a:pt x="3237" y="4528"/>
                    </a:lnTo>
                    <a:lnTo>
                      <a:pt x="3259" y="4506"/>
                    </a:lnTo>
                    <a:lnTo>
                      <a:pt x="3254" y="4512"/>
                    </a:lnTo>
                    <a:lnTo>
                      <a:pt x="3263" y="4496"/>
                    </a:lnTo>
                    <a:lnTo>
                      <a:pt x="3307" y="4518"/>
                    </a:lnTo>
                    <a:close/>
                    <a:moveTo>
                      <a:pt x="3245" y="4594"/>
                    </a:moveTo>
                    <a:lnTo>
                      <a:pt x="3226" y="4634"/>
                    </a:lnTo>
                    <a:cubicBezTo>
                      <a:pt x="3226" y="4635"/>
                      <a:pt x="3225" y="4637"/>
                      <a:pt x="3224" y="4638"/>
                    </a:cubicBezTo>
                    <a:lnTo>
                      <a:pt x="3221" y="4643"/>
                    </a:lnTo>
                    <a:lnTo>
                      <a:pt x="3180" y="4614"/>
                    </a:lnTo>
                    <a:lnTo>
                      <a:pt x="3183" y="4609"/>
                    </a:lnTo>
                    <a:lnTo>
                      <a:pt x="3181" y="4613"/>
                    </a:lnTo>
                    <a:lnTo>
                      <a:pt x="3199" y="4573"/>
                    </a:lnTo>
                    <a:lnTo>
                      <a:pt x="3245" y="4594"/>
                    </a:lnTo>
                    <a:close/>
                    <a:moveTo>
                      <a:pt x="3190" y="4685"/>
                    </a:moveTo>
                    <a:lnTo>
                      <a:pt x="3163" y="4718"/>
                    </a:lnTo>
                    <a:lnTo>
                      <a:pt x="3158" y="4723"/>
                    </a:lnTo>
                    <a:lnTo>
                      <a:pt x="3120" y="4691"/>
                    </a:lnTo>
                    <a:lnTo>
                      <a:pt x="3124" y="4685"/>
                    </a:lnTo>
                    <a:lnTo>
                      <a:pt x="3152" y="4653"/>
                    </a:lnTo>
                    <a:lnTo>
                      <a:pt x="3190" y="4685"/>
                    </a:lnTo>
                    <a:close/>
                    <a:moveTo>
                      <a:pt x="3125" y="4761"/>
                    </a:moveTo>
                    <a:lnTo>
                      <a:pt x="3092" y="4799"/>
                    </a:lnTo>
                    <a:lnTo>
                      <a:pt x="3055" y="4766"/>
                    </a:lnTo>
                    <a:lnTo>
                      <a:pt x="3087" y="4728"/>
                    </a:lnTo>
                    <a:lnTo>
                      <a:pt x="3125" y="4761"/>
                    </a:lnTo>
                    <a:close/>
                    <a:moveTo>
                      <a:pt x="3056" y="4836"/>
                    </a:moveTo>
                    <a:lnTo>
                      <a:pt x="3044" y="4848"/>
                    </a:lnTo>
                    <a:lnTo>
                      <a:pt x="3015" y="4870"/>
                    </a:lnTo>
                    <a:lnTo>
                      <a:pt x="2985" y="4831"/>
                    </a:lnTo>
                    <a:lnTo>
                      <a:pt x="3009" y="4813"/>
                    </a:lnTo>
                    <a:lnTo>
                      <a:pt x="3021" y="4801"/>
                    </a:lnTo>
                    <a:lnTo>
                      <a:pt x="3056" y="4836"/>
                    </a:lnTo>
                    <a:close/>
                    <a:moveTo>
                      <a:pt x="2970" y="4898"/>
                    </a:moveTo>
                    <a:lnTo>
                      <a:pt x="2963" y="4902"/>
                    </a:lnTo>
                    <a:lnTo>
                      <a:pt x="2921" y="4919"/>
                    </a:lnTo>
                    <a:lnTo>
                      <a:pt x="2902" y="4872"/>
                    </a:lnTo>
                    <a:lnTo>
                      <a:pt x="2938" y="4859"/>
                    </a:lnTo>
                    <a:lnTo>
                      <a:pt x="2946" y="4855"/>
                    </a:lnTo>
                    <a:lnTo>
                      <a:pt x="2970" y="4898"/>
                    </a:lnTo>
                    <a:close/>
                    <a:moveTo>
                      <a:pt x="2869" y="4932"/>
                    </a:moveTo>
                    <a:lnTo>
                      <a:pt x="2869" y="4933"/>
                    </a:lnTo>
                    <a:lnTo>
                      <a:pt x="2818" y="4941"/>
                    </a:lnTo>
                    <a:lnTo>
                      <a:pt x="2810" y="4892"/>
                    </a:lnTo>
                    <a:lnTo>
                      <a:pt x="2856" y="4884"/>
                    </a:lnTo>
                    <a:lnTo>
                      <a:pt x="2857" y="4884"/>
                    </a:lnTo>
                    <a:lnTo>
                      <a:pt x="2869" y="4932"/>
                    </a:lnTo>
                    <a:close/>
                    <a:moveTo>
                      <a:pt x="2767" y="4948"/>
                    </a:moveTo>
                    <a:lnTo>
                      <a:pt x="2746" y="4950"/>
                    </a:lnTo>
                    <a:cubicBezTo>
                      <a:pt x="2744" y="4950"/>
                      <a:pt x="2742" y="4951"/>
                      <a:pt x="2741" y="4950"/>
                    </a:cubicBezTo>
                    <a:lnTo>
                      <a:pt x="2713" y="4948"/>
                    </a:lnTo>
                    <a:lnTo>
                      <a:pt x="2716" y="4899"/>
                    </a:lnTo>
                    <a:lnTo>
                      <a:pt x="2744" y="4901"/>
                    </a:lnTo>
                    <a:lnTo>
                      <a:pt x="2739" y="4901"/>
                    </a:lnTo>
                    <a:lnTo>
                      <a:pt x="2761" y="4898"/>
                    </a:lnTo>
                    <a:lnTo>
                      <a:pt x="2767" y="4948"/>
                    </a:lnTo>
                    <a:close/>
                    <a:moveTo>
                      <a:pt x="2663" y="4945"/>
                    </a:moveTo>
                    <a:lnTo>
                      <a:pt x="2613" y="4941"/>
                    </a:lnTo>
                    <a:lnTo>
                      <a:pt x="2617" y="4891"/>
                    </a:lnTo>
                    <a:lnTo>
                      <a:pt x="2666" y="4895"/>
                    </a:lnTo>
                    <a:lnTo>
                      <a:pt x="2663" y="4945"/>
                    </a:lnTo>
                    <a:close/>
                    <a:moveTo>
                      <a:pt x="2563" y="4938"/>
                    </a:moveTo>
                    <a:lnTo>
                      <a:pt x="2513" y="4934"/>
                    </a:lnTo>
                    <a:lnTo>
                      <a:pt x="2517" y="4884"/>
                    </a:lnTo>
                    <a:lnTo>
                      <a:pt x="2567" y="4888"/>
                    </a:lnTo>
                    <a:lnTo>
                      <a:pt x="2563" y="4938"/>
                    </a:lnTo>
                    <a:close/>
                    <a:moveTo>
                      <a:pt x="2463" y="4929"/>
                    </a:moveTo>
                    <a:lnTo>
                      <a:pt x="2458" y="4928"/>
                    </a:lnTo>
                    <a:lnTo>
                      <a:pt x="2413" y="4924"/>
                    </a:lnTo>
                    <a:lnTo>
                      <a:pt x="2418" y="4875"/>
                    </a:lnTo>
                    <a:lnTo>
                      <a:pt x="2463" y="4879"/>
                    </a:lnTo>
                    <a:lnTo>
                      <a:pt x="2468" y="4879"/>
                    </a:lnTo>
                    <a:lnTo>
                      <a:pt x="2463" y="4929"/>
                    </a:lnTo>
                    <a:close/>
                    <a:moveTo>
                      <a:pt x="2363" y="4920"/>
                    </a:moveTo>
                    <a:lnTo>
                      <a:pt x="2314" y="4915"/>
                    </a:lnTo>
                    <a:lnTo>
                      <a:pt x="2318" y="4865"/>
                    </a:lnTo>
                    <a:lnTo>
                      <a:pt x="2368" y="4870"/>
                    </a:lnTo>
                    <a:lnTo>
                      <a:pt x="2363" y="4920"/>
                    </a:lnTo>
                    <a:close/>
                    <a:moveTo>
                      <a:pt x="2264" y="4911"/>
                    </a:moveTo>
                    <a:lnTo>
                      <a:pt x="2237" y="4908"/>
                    </a:lnTo>
                    <a:lnTo>
                      <a:pt x="2214" y="4906"/>
                    </a:lnTo>
                    <a:lnTo>
                      <a:pt x="2219" y="4856"/>
                    </a:lnTo>
                    <a:lnTo>
                      <a:pt x="2240" y="4859"/>
                    </a:lnTo>
                    <a:lnTo>
                      <a:pt x="2268" y="4861"/>
                    </a:lnTo>
                    <a:lnTo>
                      <a:pt x="2264" y="4911"/>
                    </a:lnTo>
                    <a:close/>
                    <a:moveTo>
                      <a:pt x="2164" y="4901"/>
                    </a:moveTo>
                    <a:lnTo>
                      <a:pt x="2156" y="4900"/>
                    </a:lnTo>
                    <a:cubicBezTo>
                      <a:pt x="2155" y="4900"/>
                      <a:pt x="2153" y="4900"/>
                      <a:pt x="2152" y="4900"/>
                    </a:cubicBezTo>
                    <a:lnTo>
                      <a:pt x="2112" y="4889"/>
                    </a:lnTo>
                    <a:lnTo>
                      <a:pt x="2124" y="4841"/>
                    </a:lnTo>
                    <a:lnTo>
                      <a:pt x="2165" y="4851"/>
                    </a:lnTo>
                    <a:lnTo>
                      <a:pt x="2161" y="4851"/>
                    </a:lnTo>
                    <a:lnTo>
                      <a:pt x="2169" y="4851"/>
                    </a:lnTo>
                    <a:lnTo>
                      <a:pt x="2164" y="4901"/>
                    </a:lnTo>
                    <a:close/>
                    <a:moveTo>
                      <a:pt x="2063" y="4876"/>
                    </a:moveTo>
                    <a:lnTo>
                      <a:pt x="2042" y="4871"/>
                    </a:lnTo>
                    <a:lnTo>
                      <a:pt x="2017" y="4866"/>
                    </a:lnTo>
                    <a:lnTo>
                      <a:pt x="2025" y="4817"/>
                    </a:lnTo>
                    <a:lnTo>
                      <a:pt x="2055" y="4822"/>
                    </a:lnTo>
                    <a:lnTo>
                      <a:pt x="2076" y="4828"/>
                    </a:lnTo>
                    <a:lnTo>
                      <a:pt x="2063" y="4876"/>
                    </a:lnTo>
                    <a:close/>
                    <a:moveTo>
                      <a:pt x="1967" y="4858"/>
                    </a:moveTo>
                    <a:lnTo>
                      <a:pt x="1931" y="4852"/>
                    </a:lnTo>
                    <a:lnTo>
                      <a:pt x="1919" y="4850"/>
                    </a:lnTo>
                    <a:lnTo>
                      <a:pt x="1926" y="4801"/>
                    </a:lnTo>
                    <a:lnTo>
                      <a:pt x="1940" y="4803"/>
                    </a:lnTo>
                    <a:lnTo>
                      <a:pt x="1976" y="4809"/>
                    </a:lnTo>
                    <a:lnTo>
                      <a:pt x="1967" y="4858"/>
                    </a:lnTo>
                    <a:close/>
                    <a:moveTo>
                      <a:pt x="1869" y="4843"/>
                    </a:moveTo>
                    <a:lnTo>
                      <a:pt x="1820" y="4836"/>
                    </a:lnTo>
                    <a:lnTo>
                      <a:pt x="1827" y="4787"/>
                    </a:lnTo>
                    <a:lnTo>
                      <a:pt x="1876" y="4794"/>
                    </a:lnTo>
                    <a:lnTo>
                      <a:pt x="1869" y="4843"/>
                    </a:lnTo>
                    <a:close/>
                    <a:moveTo>
                      <a:pt x="1770" y="4828"/>
                    </a:moveTo>
                    <a:lnTo>
                      <a:pt x="1720" y="4820"/>
                    </a:lnTo>
                    <a:lnTo>
                      <a:pt x="1729" y="4771"/>
                    </a:lnTo>
                    <a:lnTo>
                      <a:pt x="1778" y="4779"/>
                    </a:lnTo>
                    <a:lnTo>
                      <a:pt x="1770" y="4828"/>
                    </a:lnTo>
                    <a:close/>
                    <a:moveTo>
                      <a:pt x="1677" y="4820"/>
                    </a:moveTo>
                    <a:lnTo>
                      <a:pt x="1636" y="4824"/>
                    </a:lnTo>
                    <a:lnTo>
                      <a:pt x="1628" y="4825"/>
                    </a:lnTo>
                    <a:lnTo>
                      <a:pt x="1622" y="4776"/>
                    </a:lnTo>
                    <a:lnTo>
                      <a:pt x="1631" y="4775"/>
                    </a:lnTo>
                    <a:lnTo>
                      <a:pt x="1673" y="4771"/>
                    </a:lnTo>
                    <a:lnTo>
                      <a:pt x="1677" y="4820"/>
                    </a:lnTo>
                    <a:close/>
                    <a:moveTo>
                      <a:pt x="1578" y="4831"/>
                    </a:moveTo>
                    <a:lnTo>
                      <a:pt x="1561" y="4833"/>
                    </a:lnTo>
                    <a:lnTo>
                      <a:pt x="1567" y="4832"/>
                    </a:lnTo>
                    <a:lnTo>
                      <a:pt x="1535" y="4843"/>
                    </a:lnTo>
                    <a:lnTo>
                      <a:pt x="1519" y="4795"/>
                    </a:lnTo>
                    <a:lnTo>
                      <a:pt x="1550" y="4785"/>
                    </a:lnTo>
                    <a:cubicBezTo>
                      <a:pt x="1552" y="4784"/>
                      <a:pt x="1554" y="4784"/>
                      <a:pt x="1555" y="4784"/>
                    </a:cubicBezTo>
                    <a:lnTo>
                      <a:pt x="1572" y="4782"/>
                    </a:lnTo>
                    <a:lnTo>
                      <a:pt x="1578" y="4831"/>
                    </a:lnTo>
                    <a:close/>
                    <a:moveTo>
                      <a:pt x="1499" y="4865"/>
                    </a:moveTo>
                    <a:lnTo>
                      <a:pt x="1487" y="4874"/>
                    </a:lnTo>
                    <a:cubicBezTo>
                      <a:pt x="1485" y="4875"/>
                      <a:pt x="1483" y="4876"/>
                      <a:pt x="1481" y="4877"/>
                    </a:cubicBezTo>
                    <a:lnTo>
                      <a:pt x="1467" y="4882"/>
                    </a:lnTo>
                    <a:cubicBezTo>
                      <a:pt x="1463" y="4883"/>
                      <a:pt x="1459" y="4884"/>
                      <a:pt x="1455" y="4883"/>
                    </a:cubicBezTo>
                    <a:lnTo>
                      <a:pt x="1447" y="4882"/>
                    </a:lnTo>
                    <a:cubicBezTo>
                      <a:pt x="1445" y="4882"/>
                      <a:pt x="1442" y="4881"/>
                      <a:pt x="1439" y="4880"/>
                    </a:cubicBezTo>
                    <a:lnTo>
                      <a:pt x="1431" y="4876"/>
                    </a:lnTo>
                    <a:lnTo>
                      <a:pt x="1454" y="4831"/>
                    </a:lnTo>
                    <a:lnTo>
                      <a:pt x="1462" y="4835"/>
                    </a:lnTo>
                    <a:lnTo>
                      <a:pt x="1454" y="4833"/>
                    </a:lnTo>
                    <a:lnTo>
                      <a:pt x="1462" y="4834"/>
                    </a:lnTo>
                    <a:lnTo>
                      <a:pt x="1450" y="4835"/>
                    </a:lnTo>
                    <a:lnTo>
                      <a:pt x="1464" y="4830"/>
                    </a:lnTo>
                    <a:lnTo>
                      <a:pt x="1458" y="4833"/>
                    </a:lnTo>
                    <a:lnTo>
                      <a:pt x="1471" y="4824"/>
                    </a:lnTo>
                    <a:lnTo>
                      <a:pt x="1499" y="4865"/>
                    </a:lnTo>
                    <a:close/>
                  </a:path>
                </a:pathLst>
              </a:custGeom>
              <a:solidFill>
                <a:srgbClr val="339966"/>
              </a:solidFill>
              <a:ln w="4445">
                <a:solidFill>
                  <a:srgbClr val="339966"/>
                </a:solidFill>
                <a:bevel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3087" name="Freeform 204"/>
              <p:cNvSpPr>
                <a:spLocks noEditPoints="1"/>
              </p:cNvSpPr>
              <p:nvPr/>
            </p:nvSpPr>
            <p:spPr bwMode="auto">
              <a:xfrm>
                <a:off x="3392" y="1228"/>
                <a:ext cx="1934" cy="2483"/>
              </a:xfrm>
              <a:custGeom>
                <a:avLst/>
                <a:gdLst>
                  <a:gd name="T0" fmla="*/ 6 w 4297"/>
                  <a:gd name="T1" fmla="*/ 2 h 6132"/>
                  <a:gd name="T2" fmla="*/ 5 w 4297"/>
                  <a:gd name="T3" fmla="*/ 2 h 6132"/>
                  <a:gd name="T4" fmla="*/ 4 w 4297"/>
                  <a:gd name="T5" fmla="*/ 3 h 6132"/>
                  <a:gd name="T6" fmla="*/ 3 w 4297"/>
                  <a:gd name="T7" fmla="*/ 5 h 6132"/>
                  <a:gd name="T8" fmla="*/ 3 w 4297"/>
                  <a:gd name="T9" fmla="*/ 6 h 6132"/>
                  <a:gd name="T10" fmla="*/ 2 w 4297"/>
                  <a:gd name="T11" fmla="*/ 9 h 6132"/>
                  <a:gd name="T12" fmla="*/ 1 w 4297"/>
                  <a:gd name="T13" fmla="*/ 9 h 6132"/>
                  <a:gd name="T14" fmla="*/ 0 w 4297"/>
                  <a:gd name="T15" fmla="*/ 11 h 6132"/>
                  <a:gd name="T16" fmla="*/ 0 w 4297"/>
                  <a:gd name="T17" fmla="*/ 13 h 6132"/>
                  <a:gd name="T18" fmla="*/ 2 w 4297"/>
                  <a:gd name="T19" fmla="*/ 15 h 6132"/>
                  <a:gd name="T20" fmla="*/ 2 w 4297"/>
                  <a:gd name="T21" fmla="*/ 16 h 6132"/>
                  <a:gd name="T22" fmla="*/ 3 w 4297"/>
                  <a:gd name="T23" fmla="*/ 17 h 6132"/>
                  <a:gd name="T24" fmla="*/ 2 w 4297"/>
                  <a:gd name="T25" fmla="*/ 19 h 6132"/>
                  <a:gd name="T26" fmla="*/ 1 w 4297"/>
                  <a:gd name="T27" fmla="*/ 21 h 6132"/>
                  <a:gd name="T28" fmla="*/ 1 w 4297"/>
                  <a:gd name="T29" fmla="*/ 21 h 6132"/>
                  <a:gd name="T30" fmla="*/ 1 w 4297"/>
                  <a:gd name="T31" fmla="*/ 23 h 6132"/>
                  <a:gd name="T32" fmla="*/ 2 w 4297"/>
                  <a:gd name="T33" fmla="*/ 24 h 6132"/>
                  <a:gd name="T34" fmla="*/ 5 w 4297"/>
                  <a:gd name="T35" fmla="*/ 26 h 6132"/>
                  <a:gd name="T36" fmla="*/ 6 w 4297"/>
                  <a:gd name="T37" fmla="*/ 26 h 6132"/>
                  <a:gd name="T38" fmla="*/ 9 w 4297"/>
                  <a:gd name="T39" fmla="*/ 27 h 6132"/>
                  <a:gd name="T40" fmla="*/ 12 w 4297"/>
                  <a:gd name="T41" fmla="*/ 27 h 6132"/>
                  <a:gd name="T42" fmla="*/ 15 w 4297"/>
                  <a:gd name="T43" fmla="*/ 26 h 6132"/>
                  <a:gd name="T44" fmla="*/ 18 w 4297"/>
                  <a:gd name="T45" fmla="*/ 26 h 6132"/>
                  <a:gd name="T46" fmla="*/ 19 w 4297"/>
                  <a:gd name="T47" fmla="*/ 26 h 6132"/>
                  <a:gd name="T48" fmla="*/ 22 w 4297"/>
                  <a:gd name="T49" fmla="*/ 25 h 6132"/>
                  <a:gd name="T50" fmla="*/ 25 w 4297"/>
                  <a:gd name="T51" fmla="*/ 25 h 6132"/>
                  <a:gd name="T52" fmla="*/ 28 w 4297"/>
                  <a:gd name="T53" fmla="*/ 25 h 6132"/>
                  <a:gd name="T54" fmla="*/ 31 w 4297"/>
                  <a:gd name="T55" fmla="*/ 25 h 6132"/>
                  <a:gd name="T56" fmla="*/ 34 w 4297"/>
                  <a:gd name="T57" fmla="*/ 24 h 6132"/>
                  <a:gd name="T58" fmla="*/ 35 w 4297"/>
                  <a:gd name="T59" fmla="*/ 23 h 6132"/>
                  <a:gd name="T60" fmla="*/ 35 w 4297"/>
                  <a:gd name="T61" fmla="*/ 21 h 6132"/>
                  <a:gd name="T62" fmla="*/ 34 w 4297"/>
                  <a:gd name="T63" fmla="*/ 20 h 6132"/>
                  <a:gd name="T64" fmla="*/ 31 w 4297"/>
                  <a:gd name="T65" fmla="*/ 19 h 6132"/>
                  <a:gd name="T66" fmla="*/ 28 w 4297"/>
                  <a:gd name="T67" fmla="*/ 18 h 6132"/>
                  <a:gd name="T68" fmla="*/ 24 w 4297"/>
                  <a:gd name="T69" fmla="*/ 18 h 6132"/>
                  <a:gd name="T70" fmla="*/ 22 w 4297"/>
                  <a:gd name="T71" fmla="*/ 19 h 6132"/>
                  <a:gd name="T72" fmla="*/ 19 w 4297"/>
                  <a:gd name="T73" fmla="*/ 19 h 6132"/>
                  <a:gd name="T74" fmla="*/ 16 w 4297"/>
                  <a:gd name="T75" fmla="*/ 18 h 6132"/>
                  <a:gd name="T76" fmla="*/ 15 w 4297"/>
                  <a:gd name="T77" fmla="*/ 18 h 6132"/>
                  <a:gd name="T78" fmla="*/ 12 w 4297"/>
                  <a:gd name="T79" fmla="*/ 17 h 6132"/>
                  <a:gd name="T80" fmla="*/ 11 w 4297"/>
                  <a:gd name="T81" fmla="*/ 17 h 6132"/>
                  <a:gd name="T82" fmla="*/ 9 w 4297"/>
                  <a:gd name="T83" fmla="*/ 15 h 6132"/>
                  <a:gd name="T84" fmla="*/ 7 w 4297"/>
                  <a:gd name="T85" fmla="*/ 14 h 6132"/>
                  <a:gd name="T86" fmla="*/ 6 w 4297"/>
                  <a:gd name="T87" fmla="*/ 12 h 6132"/>
                  <a:gd name="T88" fmla="*/ 5 w 4297"/>
                  <a:gd name="T89" fmla="*/ 11 h 6132"/>
                  <a:gd name="T90" fmla="*/ 6 w 4297"/>
                  <a:gd name="T91" fmla="*/ 10 h 6132"/>
                  <a:gd name="T92" fmla="*/ 8 w 4297"/>
                  <a:gd name="T93" fmla="*/ 9 h 6132"/>
                  <a:gd name="T94" fmla="*/ 12 w 4297"/>
                  <a:gd name="T95" fmla="*/ 9 h 6132"/>
                  <a:gd name="T96" fmla="*/ 14 w 4297"/>
                  <a:gd name="T97" fmla="*/ 9 h 6132"/>
                  <a:gd name="T98" fmla="*/ 18 w 4297"/>
                  <a:gd name="T99" fmla="*/ 9 h 6132"/>
                  <a:gd name="T100" fmla="*/ 21 w 4297"/>
                  <a:gd name="T101" fmla="*/ 9 h 6132"/>
                  <a:gd name="T102" fmla="*/ 23 w 4297"/>
                  <a:gd name="T103" fmla="*/ 8 h 6132"/>
                  <a:gd name="T104" fmla="*/ 25 w 4297"/>
                  <a:gd name="T105" fmla="*/ 7 h 6132"/>
                  <a:gd name="T106" fmla="*/ 26 w 4297"/>
                  <a:gd name="T107" fmla="*/ 6 h 6132"/>
                  <a:gd name="T108" fmla="*/ 26 w 4297"/>
                  <a:gd name="T109" fmla="*/ 4 h 6132"/>
                  <a:gd name="T110" fmla="*/ 26 w 4297"/>
                  <a:gd name="T111" fmla="*/ 2 h 6132"/>
                  <a:gd name="T112" fmla="*/ 24 w 4297"/>
                  <a:gd name="T113" fmla="*/ 1 h 6132"/>
                  <a:gd name="T114" fmla="*/ 22 w 4297"/>
                  <a:gd name="T115" fmla="*/ 0 h 6132"/>
                  <a:gd name="T116" fmla="*/ 18 w 4297"/>
                  <a:gd name="T117" fmla="*/ 0 h 6132"/>
                  <a:gd name="T118" fmla="*/ 16 w 4297"/>
                  <a:gd name="T119" fmla="*/ 0 h 6132"/>
                  <a:gd name="T120" fmla="*/ 13 w 4297"/>
                  <a:gd name="T121" fmla="*/ 0 h 6132"/>
                  <a:gd name="T122" fmla="*/ 9 w 4297"/>
                  <a:gd name="T123" fmla="*/ 1 h 6132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w 4297"/>
                  <a:gd name="T187" fmla="*/ 0 h 6132"/>
                  <a:gd name="T188" fmla="*/ 4297 w 4297"/>
                  <a:gd name="T189" fmla="*/ 6132 h 6132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T186" t="T187" r="T188" b="T189"/>
                <a:pathLst>
                  <a:path w="4297" h="6132">
                    <a:moveTo>
                      <a:pt x="1146" y="203"/>
                    </a:moveTo>
                    <a:lnTo>
                      <a:pt x="1106" y="232"/>
                    </a:lnTo>
                    <a:lnTo>
                      <a:pt x="1076" y="192"/>
                    </a:lnTo>
                    <a:lnTo>
                      <a:pt x="1117" y="162"/>
                    </a:lnTo>
                    <a:lnTo>
                      <a:pt x="1146" y="203"/>
                    </a:lnTo>
                    <a:close/>
                    <a:moveTo>
                      <a:pt x="1055" y="258"/>
                    </a:moveTo>
                    <a:lnTo>
                      <a:pt x="1008" y="274"/>
                    </a:lnTo>
                    <a:lnTo>
                      <a:pt x="992" y="226"/>
                    </a:lnTo>
                    <a:lnTo>
                      <a:pt x="1039" y="210"/>
                    </a:lnTo>
                    <a:lnTo>
                      <a:pt x="1055" y="258"/>
                    </a:lnTo>
                    <a:close/>
                    <a:moveTo>
                      <a:pt x="961" y="291"/>
                    </a:moveTo>
                    <a:lnTo>
                      <a:pt x="925" y="304"/>
                    </a:lnTo>
                    <a:lnTo>
                      <a:pt x="917" y="308"/>
                    </a:lnTo>
                    <a:lnTo>
                      <a:pt x="895" y="263"/>
                    </a:lnTo>
                    <a:lnTo>
                      <a:pt x="908" y="257"/>
                    </a:lnTo>
                    <a:lnTo>
                      <a:pt x="944" y="244"/>
                    </a:lnTo>
                    <a:lnTo>
                      <a:pt x="961" y="291"/>
                    </a:lnTo>
                    <a:close/>
                    <a:moveTo>
                      <a:pt x="872" y="330"/>
                    </a:moveTo>
                    <a:lnTo>
                      <a:pt x="857" y="337"/>
                    </a:lnTo>
                    <a:lnTo>
                      <a:pt x="831" y="353"/>
                    </a:lnTo>
                    <a:lnTo>
                      <a:pt x="805" y="311"/>
                    </a:lnTo>
                    <a:lnTo>
                      <a:pt x="836" y="292"/>
                    </a:lnTo>
                    <a:lnTo>
                      <a:pt x="850" y="285"/>
                    </a:lnTo>
                    <a:lnTo>
                      <a:pt x="872" y="330"/>
                    </a:lnTo>
                    <a:close/>
                    <a:moveTo>
                      <a:pt x="788" y="379"/>
                    </a:moveTo>
                    <a:lnTo>
                      <a:pt x="785" y="381"/>
                    </a:lnTo>
                    <a:lnTo>
                      <a:pt x="747" y="406"/>
                    </a:lnTo>
                    <a:lnTo>
                      <a:pt x="719" y="365"/>
                    </a:lnTo>
                    <a:lnTo>
                      <a:pt x="759" y="338"/>
                    </a:lnTo>
                    <a:lnTo>
                      <a:pt x="762" y="337"/>
                    </a:lnTo>
                    <a:lnTo>
                      <a:pt x="788" y="379"/>
                    </a:lnTo>
                    <a:close/>
                    <a:moveTo>
                      <a:pt x="705" y="434"/>
                    </a:moveTo>
                    <a:lnTo>
                      <a:pt x="686" y="446"/>
                    </a:lnTo>
                    <a:lnTo>
                      <a:pt x="664" y="461"/>
                    </a:lnTo>
                    <a:lnTo>
                      <a:pt x="636" y="420"/>
                    </a:lnTo>
                    <a:lnTo>
                      <a:pt x="659" y="405"/>
                    </a:lnTo>
                    <a:lnTo>
                      <a:pt x="678" y="392"/>
                    </a:lnTo>
                    <a:lnTo>
                      <a:pt x="705" y="434"/>
                    </a:lnTo>
                    <a:close/>
                    <a:moveTo>
                      <a:pt x="636" y="487"/>
                    </a:moveTo>
                    <a:lnTo>
                      <a:pt x="629" y="498"/>
                    </a:lnTo>
                    <a:lnTo>
                      <a:pt x="609" y="524"/>
                    </a:lnTo>
                    <a:cubicBezTo>
                      <a:pt x="608" y="527"/>
                      <a:pt x="606" y="529"/>
                      <a:pt x="604" y="530"/>
                    </a:cubicBezTo>
                    <a:lnTo>
                      <a:pt x="598" y="534"/>
                    </a:lnTo>
                    <a:lnTo>
                      <a:pt x="570" y="493"/>
                    </a:lnTo>
                    <a:lnTo>
                      <a:pt x="575" y="489"/>
                    </a:lnTo>
                    <a:lnTo>
                      <a:pt x="569" y="494"/>
                    </a:lnTo>
                    <a:lnTo>
                      <a:pt x="586" y="473"/>
                    </a:lnTo>
                    <a:lnTo>
                      <a:pt x="592" y="462"/>
                    </a:lnTo>
                    <a:lnTo>
                      <a:pt x="636" y="487"/>
                    </a:lnTo>
                    <a:close/>
                    <a:moveTo>
                      <a:pt x="556" y="562"/>
                    </a:moveTo>
                    <a:lnTo>
                      <a:pt x="553" y="564"/>
                    </a:lnTo>
                    <a:lnTo>
                      <a:pt x="560" y="557"/>
                    </a:lnTo>
                    <a:lnTo>
                      <a:pt x="533" y="595"/>
                    </a:lnTo>
                    <a:lnTo>
                      <a:pt x="492" y="566"/>
                    </a:lnTo>
                    <a:lnTo>
                      <a:pt x="519" y="528"/>
                    </a:lnTo>
                    <a:cubicBezTo>
                      <a:pt x="521" y="525"/>
                      <a:pt x="523" y="523"/>
                      <a:pt x="526" y="521"/>
                    </a:cubicBezTo>
                    <a:lnTo>
                      <a:pt x="529" y="520"/>
                    </a:lnTo>
                    <a:lnTo>
                      <a:pt x="556" y="562"/>
                    </a:lnTo>
                    <a:close/>
                    <a:moveTo>
                      <a:pt x="509" y="636"/>
                    </a:moveTo>
                    <a:lnTo>
                      <a:pt x="500" y="654"/>
                    </a:lnTo>
                    <a:lnTo>
                      <a:pt x="482" y="680"/>
                    </a:lnTo>
                    <a:lnTo>
                      <a:pt x="441" y="653"/>
                    </a:lnTo>
                    <a:lnTo>
                      <a:pt x="455" y="631"/>
                    </a:lnTo>
                    <a:lnTo>
                      <a:pt x="465" y="612"/>
                    </a:lnTo>
                    <a:lnTo>
                      <a:pt x="509" y="636"/>
                    </a:lnTo>
                    <a:close/>
                    <a:moveTo>
                      <a:pt x="448" y="723"/>
                    </a:moveTo>
                    <a:lnTo>
                      <a:pt x="448" y="724"/>
                    </a:lnTo>
                    <a:cubicBezTo>
                      <a:pt x="447" y="725"/>
                      <a:pt x="446" y="725"/>
                      <a:pt x="445" y="726"/>
                    </a:cubicBezTo>
                    <a:lnTo>
                      <a:pt x="421" y="745"/>
                    </a:lnTo>
                    <a:lnTo>
                      <a:pt x="429" y="733"/>
                    </a:lnTo>
                    <a:lnTo>
                      <a:pt x="424" y="750"/>
                    </a:lnTo>
                    <a:lnTo>
                      <a:pt x="376" y="735"/>
                    </a:lnTo>
                    <a:lnTo>
                      <a:pt x="382" y="718"/>
                    </a:lnTo>
                    <a:cubicBezTo>
                      <a:pt x="383" y="713"/>
                      <a:pt x="386" y="709"/>
                      <a:pt x="390" y="706"/>
                    </a:cubicBezTo>
                    <a:lnTo>
                      <a:pt x="414" y="687"/>
                    </a:lnTo>
                    <a:lnTo>
                      <a:pt x="411" y="689"/>
                    </a:lnTo>
                    <a:lnTo>
                      <a:pt x="412" y="688"/>
                    </a:lnTo>
                    <a:lnTo>
                      <a:pt x="448" y="723"/>
                    </a:lnTo>
                    <a:close/>
                    <a:moveTo>
                      <a:pt x="408" y="798"/>
                    </a:moveTo>
                    <a:lnTo>
                      <a:pt x="396" y="833"/>
                    </a:lnTo>
                    <a:lnTo>
                      <a:pt x="392" y="845"/>
                    </a:lnTo>
                    <a:lnTo>
                      <a:pt x="345" y="830"/>
                    </a:lnTo>
                    <a:lnTo>
                      <a:pt x="349" y="818"/>
                    </a:lnTo>
                    <a:lnTo>
                      <a:pt x="360" y="782"/>
                    </a:lnTo>
                    <a:lnTo>
                      <a:pt x="408" y="798"/>
                    </a:lnTo>
                    <a:close/>
                    <a:moveTo>
                      <a:pt x="381" y="884"/>
                    </a:moveTo>
                    <a:lnTo>
                      <a:pt x="383" y="934"/>
                    </a:lnTo>
                    <a:lnTo>
                      <a:pt x="333" y="937"/>
                    </a:lnTo>
                    <a:lnTo>
                      <a:pt x="331" y="887"/>
                    </a:lnTo>
                    <a:lnTo>
                      <a:pt x="381" y="884"/>
                    </a:lnTo>
                    <a:close/>
                    <a:moveTo>
                      <a:pt x="385" y="984"/>
                    </a:moveTo>
                    <a:lnTo>
                      <a:pt x="388" y="1034"/>
                    </a:lnTo>
                    <a:lnTo>
                      <a:pt x="338" y="1036"/>
                    </a:lnTo>
                    <a:lnTo>
                      <a:pt x="335" y="986"/>
                    </a:lnTo>
                    <a:lnTo>
                      <a:pt x="385" y="984"/>
                    </a:lnTo>
                    <a:close/>
                    <a:moveTo>
                      <a:pt x="390" y="1084"/>
                    </a:moveTo>
                    <a:lnTo>
                      <a:pt x="391" y="1116"/>
                    </a:lnTo>
                    <a:lnTo>
                      <a:pt x="392" y="1135"/>
                    </a:lnTo>
                    <a:lnTo>
                      <a:pt x="342" y="1136"/>
                    </a:lnTo>
                    <a:lnTo>
                      <a:pt x="341" y="1119"/>
                    </a:lnTo>
                    <a:lnTo>
                      <a:pt x="340" y="1086"/>
                    </a:lnTo>
                    <a:lnTo>
                      <a:pt x="390" y="1084"/>
                    </a:lnTo>
                    <a:close/>
                    <a:moveTo>
                      <a:pt x="393" y="1185"/>
                    </a:moveTo>
                    <a:lnTo>
                      <a:pt x="394" y="1235"/>
                    </a:lnTo>
                    <a:lnTo>
                      <a:pt x="344" y="1236"/>
                    </a:lnTo>
                    <a:lnTo>
                      <a:pt x="343" y="1186"/>
                    </a:lnTo>
                    <a:lnTo>
                      <a:pt x="393" y="1185"/>
                    </a:lnTo>
                    <a:close/>
                    <a:moveTo>
                      <a:pt x="396" y="1285"/>
                    </a:moveTo>
                    <a:lnTo>
                      <a:pt x="397" y="1335"/>
                    </a:lnTo>
                    <a:lnTo>
                      <a:pt x="347" y="1336"/>
                    </a:lnTo>
                    <a:lnTo>
                      <a:pt x="346" y="1286"/>
                    </a:lnTo>
                    <a:lnTo>
                      <a:pt x="396" y="1285"/>
                    </a:lnTo>
                    <a:close/>
                    <a:moveTo>
                      <a:pt x="397" y="1385"/>
                    </a:moveTo>
                    <a:lnTo>
                      <a:pt x="396" y="1428"/>
                    </a:lnTo>
                    <a:lnTo>
                      <a:pt x="396" y="1437"/>
                    </a:lnTo>
                    <a:lnTo>
                      <a:pt x="346" y="1434"/>
                    </a:lnTo>
                    <a:lnTo>
                      <a:pt x="346" y="1427"/>
                    </a:lnTo>
                    <a:lnTo>
                      <a:pt x="347" y="1385"/>
                    </a:lnTo>
                    <a:lnTo>
                      <a:pt x="397" y="1385"/>
                    </a:lnTo>
                    <a:close/>
                    <a:moveTo>
                      <a:pt x="393" y="1487"/>
                    </a:moveTo>
                    <a:lnTo>
                      <a:pt x="391" y="1510"/>
                    </a:lnTo>
                    <a:lnTo>
                      <a:pt x="388" y="1538"/>
                    </a:lnTo>
                    <a:lnTo>
                      <a:pt x="339" y="1532"/>
                    </a:lnTo>
                    <a:lnTo>
                      <a:pt x="342" y="1507"/>
                    </a:lnTo>
                    <a:lnTo>
                      <a:pt x="343" y="1483"/>
                    </a:lnTo>
                    <a:lnTo>
                      <a:pt x="393" y="1487"/>
                    </a:lnTo>
                    <a:close/>
                    <a:moveTo>
                      <a:pt x="383" y="1587"/>
                    </a:moveTo>
                    <a:lnTo>
                      <a:pt x="381" y="1600"/>
                    </a:lnTo>
                    <a:lnTo>
                      <a:pt x="375" y="1638"/>
                    </a:lnTo>
                    <a:lnTo>
                      <a:pt x="325" y="1630"/>
                    </a:lnTo>
                    <a:lnTo>
                      <a:pt x="332" y="1595"/>
                    </a:lnTo>
                    <a:lnTo>
                      <a:pt x="333" y="1582"/>
                    </a:lnTo>
                    <a:lnTo>
                      <a:pt x="383" y="1587"/>
                    </a:lnTo>
                    <a:close/>
                    <a:moveTo>
                      <a:pt x="366" y="1687"/>
                    </a:moveTo>
                    <a:lnTo>
                      <a:pt x="365" y="1693"/>
                    </a:lnTo>
                    <a:lnTo>
                      <a:pt x="353" y="1738"/>
                    </a:lnTo>
                    <a:lnTo>
                      <a:pt x="305" y="1725"/>
                    </a:lnTo>
                    <a:lnTo>
                      <a:pt x="316" y="1684"/>
                    </a:lnTo>
                    <a:lnTo>
                      <a:pt x="317" y="1679"/>
                    </a:lnTo>
                    <a:lnTo>
                      <a:pt x="366" y="1687"/>
                    </a:lnTo>
                    <a:close/>
                    <a:moveTo>
                      <a:pt x="338" y="1789"/>
                    </a:moveTo>
                    <a:lnTo>
                      <a:pt x="320" y="1835"/>
                    </a:lnTo>
                    <a:lnTo>
                      <a:pt x="274" y="1817"/>
                    </a:lnTo>
                    <a:lnTo>
                      <a:pt x="292" y="1770"/>
                    </a:lnTo>
                    <a:lnTo>
                      <a:pt x="338" y="1789"/>
                    </a:lnTo>
                    <a:close/>
                    <a:moveTo>
                      <a:pt x="297" y="1884"/>
                    </a:moveTo>
                    <a:lnTo>
                      <a:pt x="271" y="1927"/>
                    </a:lnTo>
                    <a:lnTo>
                      <a:pt x="228" y="1901"/>
                    </a:lnTo>
                    <a:lnTo>
                      <a:pt x="255" y="1858"/>
                    </a:lnTo>
                    <a:lnTo>
                      <a:pt x="297" y="1884"/>
                    </a:lnTo>
                    <a:close/>
                    <a:moveTo>
                      <a:pt x="233" y="1969"/>
                    </a:moveTo>
                    <a:lnTo>
                      <a:pt x="207" y="1994"/>
                    </a:lnTo>
                    <a:lnTo>
                      <a:pt x="213" y="1983"/>
                    </a:lnTo>
                    <a:lnTo>
                      <a:pt x="210" y="1996"/>
                    </a:lnTo>
                    <a:lnTo>
                      <a:pt x="162" y="1981"/>
                    </a:lnTo>
                    <a:lnTo>
                      <a:pt x="166" y="1968"/>
                    </a:lnTo>
                    <a:cubicBezTo>
                      <a:pt x="167" y="1964"/>
                      <a:pt x="169" y="1960"/>
                      <a:pt x="172" y="1957"/>
                    </a:cubicBezTo>
                    <a:lnTo>
                      <a:pt x="199" y="1932"/>
                    </a:lnTo>
                    <a:lnTo>
                      <a:pt x="233" y="1969"/>
                    </a:lnTo>
                    <a:close/>
                    <a:moveTo>
                      <a:pt x="180" y="2043"/>
                    </a:moveTo>
                    <a:lnTo>
                      <a:pt x="175" y="2046"/>
                    </a:lnTo>
                    <a:lnTo>
                      <a:pt x="181" y="2042"/>
                    </a:lnTo>
                    <a:lnTo>
                      <a:pt x="166" y="2058"/>
                    </a:lnTo>
                    <a:lnTo>
                      <a:pt x="157" y="2070"/>
                    </a:lnTo>
                    <a:lnTo>
                      <a:pt x="155" y="2073"/>
                    </a:lnTo>
                    <a:lnTo>
                      <a:pt x="114" y="2044"/>
                    </a:lnTo>
                    <a:lnTo>
                      <a:pt x="116" y="2041"/>
                    </a:lnTo>
                    <a:lnTo>
                      <a:pt x="129" y="2023"/>
                    </a:lnTo>
                    <a:lnTo>
                      <a:pt x="144" y="2007"/>
                    </a:lnTo>
                    <a:cubicBezTo>
                      <a:pt x="146" y="2006"/>
                      <a:pt x="148" y="2004"/>
                      <a:pt x="150" y="2003"/>
                    </a:cubicBezTo>
                    <a:lnTo>
                      <a:pt x="155" y="2000"/>
                    </a:lnTo>
                    <a:lnTo>
                      <a:pt x="180" y="2043"/>
                    </a:lnTo>
                    <a:close/>
                    <a:moveTo>
                      <a:pt x="130" y="2113"/>
                    </a:moveTo>
                    <a:lnTo>
                      <a:pt x="110" y="2149"/>
                    </a:lnTo>
                    <a:lnTo>
                      <a:pt x="109" y="2155"/>
                    </a:lnTo>
                    <a:lnTo>
                      <a:pt x="62" y="2137"/>
                    </a:lnTo>
                    <a:lnTo>
                      <a:pt x="67" y="2125"/>
                    </a:lnTo>
                    <a:lnTo>
                      <a:pt x="86" y="2089"/>
                    </a:lnTo>
                    <a:lnTo>
                      <a:pt x="130" y="2113"/>
                    </a:lnTo>
                    <a:close/>
                    <a:moveTo>
                      <a:pt x="90" y="2201"/>
                    </a:moveTo>
                    <a:lnTo>
                      <a:pt x="86" y="2214"/>
                    </a:lnTo>
                    <a:lnTo>
                      <a:pt x="76" y="2247"/>
                    </a:lnTo>
                    <a:lnTo>
                      <a:pt x="28" y="2233"/>
                    </a:lnTo>
                    <a:lnTo>
                      <a:pt x="39" y="2195"/>
                    </a:lnTo>
                    <a:lnTo>
                      <a:pt x="44" y="2183"/>
                    </a:lnTo>
                    <a:lnTo>
                      <a:pt x="90" y="2201"/>
                    </a:lnTo>
                    <a:close/>
                    <a:moveTo>
                      <a:pt x="62" y="2295"/>
                    </a:moveTo>
                    <a:lnTo>
                      <a:pt x="48" y="2343"/>
                    </a:lnTo>
                    <a:lnTo>
                      <a:pt x="0" y="2329"/>
                    </a:lnTo>
                    <a:lnTo>
                      <a:pt x="14" y="2281"/>
                    </a:lnTo>
                    <a:lnTo>
                      <a:pt x="62" y="2295"/>
                    </a:lnTo>
                    <a:close/>
                    <a:moveTo>
                      <a:pt x="51" y="2384"/>
                    </a:moveTo>
                    <a:lnTo>
                      <a:pt x="54" y="2424"/>
                    </a:lnTo>
                    <a:lnTo>
                      <a:pt x="55" y="2432"/>
                    </a:lnTo>
                    <a:lnTo>
                      <a:pt x="6" y="2438"/>
                    </a:lnTo>
                    <a:lnTo>
                      <a:pt x="5" y="2429"/>
                    </a:lnTo>
                    <a:lnTo>
                      <a:pt x="1" y="2388"/>
                    </a:lnTo>
                    <a:lnTo>
                      <a:pt x="51" y="2384"/>
                    </a:lnTo>
                    <a:close/>
                    <a:moveTo>
                      <a:pt x="61" y="2482"/>
                    </a:moveTo>
                    <a:lnTo>
                      <a:pt x="64" y="2506"/>
                    </a:lnTo>
                    <a:lnTo>
                      <a:pt x="69" y="2530"/>
                    </a:lnTo>
                    <a:lnTo>
                      <a:pt x="19" y="2539"/>
                    </a:lnTo>
                    <a:lnTo>
                      <a:pt x="15" y="2512"/>
                    </a:lnTo>
                    <a:lnTo>
                      <a:pt x="12" y="2488"/>
                    </a:lnTo>
                    <a:lnTo>
                      <a:pt x="61" y="2482"/>
                    </a:lnTo>
                    <a:close/>
                    <a:moveTo>
                      <a:pt x="78" y="2579"/>
                    </a:moveTo>
                    <a:lnTo>
                      <a:pt x="84" y="2609"/>
                    </a:lnTo>
                    <a:lnTo>
                      <a:pt x="88" y="2627"/>
                    </a:lnTo>
                    <a:lnTo>
                      <a:pt x="39" y="2638"/>
                    </a:lnTo>
                    <a:lnTo>
                      <a:pt x="35" y="2618"/>
                    </a:lnTo>
                    <a:lnTo>
                      <a:pt x="29" y="2588"/>
                    </a:lnTo>
                    <a:lnTo>
                      <a:pt x="78" y="2579"/>
                    </a:lnTo>
                    <a:close/>
                    <a:moveTo>
                      <a:pt x="98" y="2681"/>
                    </a:moveTo>
                    <a:lnTo>
                      <a:pt x="100" y="2731"/>
                    </a:lnTo>
                    <a:lnTo>
                      <a:pt x="50" y="2733"/>
                    </a:lnTo>
                    <a:lnTo>
                      <a:pt x="48" y="2683"/>
                    </a:lnTo>
                    <a:lnTo>
                      <a:pt x="98" y="2681"/>
                    </a:lnTo>
                    <a:close/>
                    <a:moveTo>
                      <a:pt x="102" y="2780"/>
                    </a:moveTo>
                    <a:lnTo>
                      <a:pt x="104" y="2830"/>
                    </a:lnTo>
                    <a:lnTo>
                      <a:pt x="54" y="2832"/>
                    </a:lnTo>
                    <a:lnTo>
                      <a:pt x="52" y="2782"/>
                    </a:lnTo>
                    <a:lnTo>
                      <a:pt x="102" y="2780"/>
                    </a:lnTo>
                    <a:close/>
                    <a:moveTo>
                      <a:pt x="106" y="2880"/>
                    </a:moveTo>
                    <a:lnTo>
                      <a:pt x="109" y="2930"/>
                    </a:lnTo>
                    <a:lnTo>
                      <a:pt x="59" y="2933"/>
                    </a:lnTo>
                    <a:lnTo>
                      <a:pt x="56" y="2883"/>
                    </a:lnTo>
                    <a:lnTo>
                      <a:pt x="106" y="2880"/>
                    </a:lnTo>
                    <a:close/>
                    <a:moveTo>
                      <a:pt x="112" y="2980"/>
                    </a:moveTo>
                    <a:lnTo>
                      <a:pt x="114" y="3024"/>
                    </a:lnTo>
                    <a:lnTo>
                      <a:pt x="114" y="3019"/>
                    </a:lnTo>
                    <a:lnTo>
                      <a:pt x="115" y="3024"/>
                    </a:lnTo>
                    <a:lnTo>
                      <a:pt x="67" y="3037"/>
                    </a:lnTo>
                    <a:lnTo>
                      <a:pt x="65" y="3032"/>
                    </a:lnTo>
                    <a:cubicBezTo>
                      <a:pt x="65" y="3030"/>
                      <a:pt x="65" y="3029"/>
                      <a:pt x="65" y="3027"/>
                    </a:cubicBezTo>
                    <a:lnTo>
                      <a:pt x="62" y="2983"/>
                    </a:lnTo>
                    <a:lnTo>
                      <a:pt x="112" y="2980"/>
                    </a:lnTo>
                    <a:close/>
                    <a:moveTo>
                      <a:pt x="126" y="3067"/>
                    </a:moveTo>
                    <a:lnTo>
                      <a:pt x="150" y="3112"/>
                    </a:lnTo>
                    <a:lnTo>
                      <a:pt x="106" y="3135"/>
                    </a:lnTo>
                    <a:lnTo>
                      <a:pt x="82" y="3091"/>
                    </a:lnTo>
                    <a:lnTo>
                      <a:pt x="126" y="3067"/>
                    </a:lnTo>
                    <a:close/>
                    <a:moveTo>
                      <a:pt x="175" y="3152"/>
                    </a:moveTo>
                    <a:lnTo>
                      <a:pt x="184" y="3165"/>
                    </a:lnTo>
                    <a:lnTo>
                      <a:pt x="201" y="3196"/>
                    </a:lnTo>
                    <a:lnTo>
                      <a:pt x="158" y="3221"/>
                    </a:lnTo>
                    <a:lnTo>
                      <a:pt x="141" y="3192"/>
                    </a:lnTo>
                    <a:lnTo>
                      <a:pt x="133" y="3179"/>
                    </a:lnTo>
                    <a:lnTo>
                      <a:pt x="175" y="3152"/>
                    </a:lnTo>
                    <a:close/>
                    <a:moveTo>
                      <a:pt x="224" y="3245"/>
                    </a:moveTo>
                    <a:lnTo>
                      <a:pt x="242" y="3292"/>
                    </a:lnTo>
                    <a:lnTo>
                      <a:pt x="195" y="3310"/>
                    </a:lnTo>
                    <a:lnTo>
                      <a:pt x="177" y="3263"/>
                    </a:lnTo>
                    <a:lnTo>
                      <a:pt x="224" y="3245"/>
                    </a:lnTo>
                    <a:close/>
                    <a:moveTo>
                      <a:pt x="259" y="3341"/>
                    </a:moveTo>
                    <a:lnTo>
                      <a:pt x="273" y="3389"/>
                    </a:lnTo>
                    <a:lnTo>
                      <a:pt x="225" y="3403"/>
                    </a:lnTo>
                    <a:lnTo>
                      <a:pt x="211" y="3355"/>
                    </a:lnTo>
                    <a:lnTo>
                      <a:pt x="259" y="3341"/>
                    </a:lnTo>
                    <a:close/>
                    <a:moveTo>
                      <a:pt x="287" y="3438"/>
                    </a:moveTo>
                    <a:lnTo>
                      <a:pt x="299" y="3486"/>
                    </a:lnTo>
                    <a:lnTo>
                      <a:pt x="251" y="3499"/>
                    </a:lnTo>
                    <a:lnTo>
                      <a:pt x="238" y="3450"/>
                    </a:lnTo>
                    <a:lnTo>
                      <a:pt x="287" y="3438"/>
                    </a:lnTo>
                    <a:close/>
                    <a:moveTo>
                      <a:pt x="312" y="3534"/>
                    </a:moveTo>
                    <a:lnTo>
                      <a:pt x="315" y="3544"/>
                    </a:lnTo>
                    <a:lnTo>
                      <a:pt x="326" y="3582"/>
                    </a:lnTo>
                    <a:lnTo>
                      <a:pt x="278" y="3596"/>
                    </a:lnTo>
                    <a:lnTo>
                      <a:pt x="266" y="3557"/>
                    </a:lnTo>
                    <a:lnTo>
                      <a:pt x="264" y="3547"/>
                    </a:lnTo>
                    <a:lnTo>
                      <a:pt x="312" y="3534"/>
                    </a:lnTo>
                    <a:close/>
                    <a:moveTo>
                      <a:pt x="340" y="3630"/>
                    </a:moveTo>
                    <a:lnTo>
                      <a:pt x="346" y="3652"/>
                    </a:lnTo>
                    <a:cubicBezTo>
                      <a:pt x="347" y="3655"/>
                      <a:pt x="348" y="3658"/>
                      <a:pt x="347" y="3661"/>
                    </a:cubicBezTo>
                    <a:lnTo>
                      <a:pt x="346" y="3687"/>
                    </a:lnTo>
                    <a:lnTo>
                      <a:pt x="296" y="3684"/>
                    </a:lnTo>
                    <a:lnTo>
                      <a:pt x="298" y="3658"/>
                    </a:lnTo>
                    <a:lnTo>
                      <a:pt x="298" y="3667"/>
                    </a:lnTo>
                    <a:lnTo>
                      <a:pt x="292" y="3644"/>
                    </a:lnTo>
                    <a:lnTo>
                      <a:pt x="340" y="3630"/>
                    </a:lnTo>
                    <a:close/>
                    <a:moveTo>
                      <a:pt x="342" y="3737"/>
                    </a:moveTo>
                    <a:lnTo>
                      <a:pt x="339" y="3771"/>
                    </a:lnTo>
                    <a:lnTo>
                      <a:pt x="338" y="3788"/>
                    </a:lnTo>
                    <a:lnTo>
                      <a:pt x="288" y="3783"/>
                    </a:lnTo>
                    <a:lnTo>
                      <a:pt x="290" y="3768"/>
                    </a:lnTo>
                    <a:lnTo>
                      <a:pt x="292" y="3734"/>
                    </a:lnTo>
                    <a:lnTo>
                      <a:pt x="342" y="3737"/>
                    </a:lnTo>
                    <a:close/>
                    <a:moveTo>
                      <a:pt x="333" y="3838"/>
                    </a:moveTo>
                    <a:lnTo>
                      <a:pt x="330" y="3868"/>
                    </a:lnTo>
                    <a:lnTo>
                      <a:pt x="327" y="3889"/>
                    </a:lnTo>
                    <a:lnTo>
                      <a:pt x="278" y="3881"/>
                    </a:lnTo>
                    <a:lnTo>
                      <a:pt x="281" y="3863"/>
                    </a:lnTo>
                    <a:lnTo>
                      <a:pt x="283" y="3833"/>
                    </a:lnTo>
                    <a:lnTo>
                      <a:pt x="333" y="3838"/>
                    </a:lnTo>
                    <a:close/>
                    <a:moveTo>
                      <a:pt x="320" y="3938"/>
                    </a:moveTo>
                    <a:lnTo>
                      <a:pt x="316" y="3962"/>
                    </a:lnTo>
                    <a:lnTo>
                      <a:pt x="311" y="3988"/>
                    </a:lnTo>
                    <a:lnTo>
                      <a:pt x="262" y="3979"/>
                    </a:lnTo>
                    <a:lnTo>
                      <a:pt x="267" y="3955"/>
                    </a:lnTo>
                    <a:lnTo>
                      <a:pt x="270" y="3931"/>
                    </a:lnTo>
                    <a:lnTo>
                      <a:pt x="320" y="3938"/>
                    </a:lnTo>
                    <a:close/>
                    <a:moveTo>
                      <a:pt x="302" y="4037"/>
                    </a:moveTo>
                    <a:lnTo>
                      <a:pt x="297" y="4064"/>
                    </a:lnTo>
                    <a:lnTo>
                      <a:pt x="292" y="4087"/>
                    </a:lnTo>
                    <a:lnTo>
                      <a:pt x="243" y="4076"/>
                    </a:lnTo>
                    <a:lnTo>
                      <a:pt x="248" y="4055"/>
                    </a:lnTo>
                    <a:lnTo>
                      <a:pt x="253" y="4028"/>
                    </a:lnTo>
                    <a:lnTo>
                      <a:pt x="302" y="4037"/>
                    </a:lnTo>
                    <a:close/>
                    <a:moveTo>
                      <a:pt x="280" y="4137"/>
                    </a:moveTo>
                    <a:lnTo>
                      <a:pt x="268" y="4185"/>
                    </a:lnTo>
                    <a:lnTo>
                      <a:pt x="219" y="4172"/>
                    </a:lnTo>
                    <a:lnTo>
                      <a:pt x="232" y="4124"/>
                    </a:lnTo>
                    <a:lnTo>
                      <a:pt x="280" y="4137"/>
                    </a:lnTo>
                    <a:close/>
                    <a:moveTo>
                      <a:pt x="253" y="4234"/>
                    </a:moveTo>
                    <a:lnTo>
                      <a:pt x="252" y="4235"/>
                    </a:lnTo>
                    <a:lnTo>
                      <a:pt x="241" y="4265"/>
                    </a:lnTo>
                    <a:lnTo>
                      <a:pt x="236" y="4281"/>
                    </a:lnTo>
                    <a:lnTo>
                      <a:pt x="188" y="4266"/>
                    </a:lnTo>
                    <a:lnTo>
                      <a:pt x="194" y="4248"/>
                    </a:lnTo>
                    <a:lnTo>
                      <a:pt x="205" y="4220"/>
                    </a:lnTo>
                    <a:lnTo>
                      <a:pt x="205" y="4219"/>
                    </a:lnTo>
                    <a:lnTo>
                      <a:pt x="253" y="4234"/>
                    </a:lnTo>
                    <a:close/>
                    <a:moveTo>
                      <a:pt x="220" y="4329"/>
                    </a:moveTo>
                    <a:lnTo>
                      <a:pt x="219" y="4331"/>
                    </a:lnTo>
                    <a:lnTo>
                      <a:pt x="216" y="4344"/>
                    </a:lnTo>
                    <a:lnTo>
                      <a:pt x="213" y="4352"/>
                    </a:lnTo>
                    <a:lnTo>
                      <a:pt x="214" y="4345"/>
                    </a:lnTo>
                    <a:lnTo>
                      <a:pt x="211" y="4373"/>
                    </a:lnTo>
                    <a:lnTo>
                      <a:pt x="162" y="4367"/>
                    </a:lnTo>
                    <a:lnTo>
                      <a:pt x="165" y="4340"/>
                    </a:lnTo>
                    <a:cubicBezTo>
                      <a:pt x="165" y="4337"/>
                      <a:pt x="165" y="4335"/>
                      <a:pt x="166" y="4333"/>
                    </a:cubicBezTo>
                    <a:lnTo>
                      <a:pt x="167" y="4331"/>
                    </a:lnTo>
                    <a:lnTo>
                      <a:pt x="172" y="4316"/>
                    </a:lnTo>
                    <a:lnTo>
                      <a:pt x="172" y="4313"/>
                    </a:lnTo>
                    <a:lnTo>
                      <a:pt x="220" y="4329"/>
                    </a:lnTo>
                    <a:close/>
                    <a:moveTo>
                      <a:pt x="206" y="4422"/>
                    </a:moveTo>
                    <a:lnTo>
                      <a:pt x="201" y="4472"/>
                    </a:lnTo>
                    <a:lnTo>
                      <a:pt x="151" y="4467"/>
                    </a:lnTo>
                    <a:lnTo>
                      <a:pt x="156" y="4417"/>
                    </a:lnTo>
                    <a:lnTo>
                      <a:pt x="206" y="4422"/>
                    </a:lnTo>
                    <a:close/>
                    <a:moveTo>
                      <a:pt x="196" y="4522"/>
                    </a:moveTo>
                    <a:lnTo>
                      <a:pt x="195" y="4524"/>
                    </a:lnTo>
                    <a:lnTo>
                      <a:pt x="190" y="4564"/>
                    </a:lnTo>
                    <a:lnTo>
                      <a:pt x="190" y="4571"/>
                    </a:lnTo>
                    <a:lnTo>
                      <a:pt x="140" y="4566"/>
                    </a:lnTo>
                    <a:lnTo>
                      <a:pt x="141" y="4557"/>
                    </a:lnTo>
                    <a:lnTo>
                      <a:pt x="146" y="4519"/>
                    </a:lnTo>
                    <a:lnTo>
                      <a:pt x="146" y="4516"/>
                    </a:lnTo>
                    <a:lnTo>
                      <a:pt x="196" y="4522"/>
                    </a:lnTo>
                    <a:close/>
                    <a:moveTo>
                      <a:pt x="184" y="4621"/>
                    </a:moveTo>
                    <a:lnTo>
                      <a:pt x="180" y="4661"/>
                    </a:lnTo>
                    <a:lnTo>
                      <a:pt x="180" y="4669"/>
                    </a:lnTo>
                    <a:lnTo>
                      <a:pt x="130" y="4667"/>
                    </a:lnTo>
                    <a:lnTo>
                      <a:pt x="131" y="4656"/>
                    </a:lnTo>
                    <a:lnTo>
                      <a:pt x="134" y="4616"/>
                    </a:lnTo>
                    <a:lnTo>
                      <a:pt x="184" y="4621"/>
                    </a:lnTo>
                    <a:close/>
                    <a:moveTo>
                      <a:pt x="177" y="4720"/>
                    </a:moveTo>
                    <a:lnTo>
                      <a:pt x="176" y="4728"/>
                    </a:lnTo>
                    <a:lnTo>
                      <a:pt x="175" y="4758"/>
                    </a:lnTo>
                    <a:lnTo>
                      <a:pt x="175" y="4769"/>
                    </a:lnTo>
                    <a:lnTo>
                      <a:pt x="125" y="4767"/>
                    </a:lnTo>
                    <a:lnTo>
                      <a:pt x="125" y="4757"/>
                    </a:lnTo>
                    <a:lnTo>
                      <a:pt x="127" y="4724"/>
                    </a:lnTo>
                    <a:lnTo>
                      <a:pt x="127" y="4716"/>
                    </a:lnTo>
                    <a:lnTo>
                      <a:pt x="177" y="4720"/>
                    </a:lnTo>
                    <a:close/>
                    <a:moveTo>
                      <a:pt x="173" y="4819"/>
                    </a:moveTo>
                    <a:lnTo>
                      <a:pt x="171" y="4846"/>
                    </a:lnTo>
                    <a:lnTo>
                      <a:pt x="170" y="4869"/>
                    </a:lnTo>
                    <a:lnTo>
                      <a:pt x="120" y="4867"/>
                    </a:lnTo>
                    <a:lnTo>
                      <a:pt x="121" y="4843"/>
                    </a:lnTo>
                    <a:lnTo>
                      <a:pt x="123" y="4817"/>
                    </a:lnTo>
                    <a:lnTo>
                      <a:pt x="173" y="4819"/>
                    </a:lnTo>
                    <a:close/>
                    <a:moveTo>
                      <a:pt x="168" y="4919"/>
                    </a:moveTo>
                    <a:lnTo>
                      <a:pt x="165" y="4969"/>
                    </a:lnTo>
                    <a:lnTo>
                      <a:pt x="115" y="4966"/>
                    </a:lnTo>
                    <a:lnTo>
                      <a:pt x="118" y="4916"/>
                    </a:lnTo>
                    <a:lnTo>
                      <a:pt x="168" y="4919"/>
                    </a:lnTo>
                    <a:close/>
                    <a:moveTo>
                      <a:pt x="167" y="5016"/>
                    </a:moveTo>
                    <a:lnTo>
                      <a:pt x="168" y="5043"/>
                    </a:lnTo>
                    <a:lnTo>
                      <a:pt x="169" y="5067"/>
                    </a:lnTo>
                    <a:lnTo>
                      <a:pt x="119" y="5068"/>
                    </a:lnTo>
                    <a:lnTo>
                      <a:pt x="119" y="5046"/>
                    </a:lnTo>
                    <a:lnTo>
                      <a:pt x="117" y="5019"/>
                    </a:lnTo>
                    <a:lnTo>
                      <a:pt x="167" y="5016"/>
                    </a:lnTo>
                    <a:close/>
                    <a:moveTo>
                      <a:pt x="171" y="5116"/>
                    </a:moveTo>
                    <a:lnTo>
                      <a:pt x="175" y="5166"/>
                    </a:lnTo>
                    <a:lnTo>
                      <a:pt x="125" y="5169"/>
                    </a:lnTo>
                    <a:lnTo>
                      <a:pt x="121" y="5119"/>
                    </a:lnTo>
                    <a:lnTo>
                      <a:pt x="171" y="5116"/>
                    </a:lnTo>
                    <a:close/>
                    <a:moveTo>
                      <a:pt x="179" y="5213"/>
                    </a:moveTo>
                    <a:lnTo>
                      <a:pt x="187" y="5257"/>
                    </a:lnTo>
                    <a:lnTo>
                      <a:pt x="186" y="5253"/>
                    </a:lnTo>
                    <a:lnTo>
                      <a:pt x="188" y="5258"/>
                    </a:lnTo>
                    <a:lnTo>
                      <a:pt x="141" y="5275"/>
                    </a:lnTo>
                    <a:lnTo>
                      <a:pt x="139" y="5270"/>
                    </a:lnTo>
                    <a:cubicBezTo>
                      <a:pt x="138" y="5269"/>
                      <a:pt x="138" y="5267"/>
                      <a:pt x="138" y="5266"/>
                    </a:cubicBezTo>
                    <a:lnTo>
                      <a:pt x="130" y="5222"/>
                    </a:lnTo>
                    <a:lnTo>
                      <a:pt x="179" y="5213"/>
                    </a:lnTo>
                    <a:close/>
                    <a:moveTo>
                      <a:pt x="204" y="5302"/>
                    </a:moveTo>
                    <a:lnTo>
                      <a:pt x="226" y="5347"/>
                    </a:lnTo>
                    <a:lnTo>
                      <a:pt x="181" y="5369"/>
                    </a:lnTo>
                    <a:lnTo>
                      <a:pt x="159" y="5324"/>
                    </a:lnTo>
                    <a:lnTo>
                      <a:pt x="204" y="5302"/>
                    </a:lnTo>
                    <a:close/>
                    <a:moveTo>
                      <a:pt x="252" y="5384"/>
                    </a:moveTo>
                    <a:lnTo>
                      <a:pt x="260" y="5395"/>
                    </a:lnTo>
                    <a:lnTo>
                      <a:pt x="282" y="5424"/>
                    </a:lnTo>
                    <a:lnTo>
                      <a:pt x="241" y="5454"/>
                    </a:lnTo>
                    <a:lnTo>
                      <a:pt x="219" y="5424"/>
                    </a:lnTo>
                    <a:lnTo>
                      <a:pt x="212" y="5413"/>
                    </a:lnTo>
                    <a:lnTo>
                      <a:pt x="252" y="5384"/>
                    </a:lnTo>
                    <a:close/>
                    <a:moveTo>
                      <a:pt x="311" y="5471"/>
                    </a:moveTo>
                    <a:lnTo>
                      <a:pt x="315" y="5480"/>
                    </a:lnTo>
                    <a:lnTo>
                      <a:pt x="320" y="5489"/>
                    </a:lnTo>
                    <a:lnTo>
                      <a:pt x="317" y="5484"/>
                    </a:lnTo>
                    <a:lnTo>
                      <a:pt x="322" y="5490"/>
                    </a:lnTo>
                    <a:lnTo>
                      <a:pt x="316" y="5485"/>
                    </a:lnTo>
                    <a:lnTo>
                      <a:pt x="324" y="5490"/>
                    </a:lnTo>
                    <a:lnTo>
                      <a:pt x="318" y="5487"/>
                    </a:lnTo>
                    <a:lnTo>
                      <a:pt x="329" y="5491"/>
                    </a:lnTo>
                    <a:lnTo>
                      <a:pt x="315" y="5539"/>
                    </a:lnTo>
                    <a:lnTo>
                      <a:pt x="303" y="5535"/>
                    </a:lnTo>
                    <a:cubicBezTo>
                      <a:pt x="301" y="5535"/>
                      <a:pt x="299" y="5534"/>
                      <a:pt x="297" y="5533"/>
                    </a:cubicBezTo>
                    <a:lnTo>
                      <a:pt x="289" y="5528"/>
                    </a:lnTo>
                    <a:cubicBezTo>
                      <a:pt x="287" y="5526"/>
                      <a:pt x="285" y="5525"/>
                      <a:pt x="283" y="5522"/>
                    </a:cubicBezTo>
                    <a:lnTo>
                      <a:pt x="278" y="5516"/>
                    </a:lnTo>
                    <a:cubicBezTo>
                      <a:pt x="277" y="5515"/>
                      <a:pt x="276" y="5513"/>
                      <a:pt x="275" y="5512"/>
                    </a:cubicBezTo>
                    <a:lnTo>
                      <a:pt x="270" y="5501"/>
                    </a:lnTo>
                    <a:lnTo>
                      <a:pt x="266" y="5492"/>
                    </a:lnTo>
                    <a:lnTo>
                      <a:pt x="311" y="5471"/>
                    </a:lnTo>
                    <a:close/>
                    <a:moveTo>
                      <a:pt x="384" y="5527"/>
                    </a:moveTo>
                    <a:lnTo>
                      <a:pt x="394" y="5546"/>
                    </a:lnTo>
                    <a:lnTo>
                      <a:pt x="408" y="5567"/>
                    </a:lnTo>
                    <a:lnTo>
                      <a:pt x="367" y="5595"/>
                    </a:lnTo>
                    <a:lnTo>
                      <a:pt x="349" y="5569"/>
                    </a:lnTo>
                    <a:lnTo>
                      <a:pt x="340" y="5550"/>
                    </a:lnTo>
                    <a:lnTo>
                      <a:pt x="384" y="5527"/>
                    </a:lnTo>
                    <a:close/>
                    <a:moveTo>
                      <a:pt x="437" y="5605"/>
                    </a:moveTo>
                    <a:lnTo>
                      <a:pt x="459" y="5632"/>
                    </a:lnTo>
                    <a:lnTo>
                      <a:pt x="469" y="5643"/>
                    </a:lnTo>
                    <a:lnTo>
                      <a:pt x="431" y="5676"/>
                    </a:lnTo>
                    <a:lnTo>
                      <a:pt x="420" y="5663"/>
                    </a:lnTo>
                    <a:lnTo>
                      <a:pt x="398" y="5637"/>
                    </a:lnTo>
                    <a:lnTo>
                      <a:pt x="437" y="5605"/>
                    </a:lnTo>
                    <a:close/>
                    <a:moveTo>
                      <a:pt x="502" y="5680"/>
                    </a:moveTo>
                    <a:lnTo>
                      <a:pt x="503" y="5682"/>
                    </a:lnTo>
                    <a:lnTo>
                      <a:pt x="535" y="5716"/>
                    </a:lnTo>
                    <a:lnTo>
                      <a:pt x="499" y="5750"/>
                    </a:lnTo>
                    <a:lnTo>
                      <a:pt x="466" y="5715"/>
                    </a:lnTo>
                    <a:lnTo>
                      <a:pt x="464" y="5713"/>
                    </a:lnTo>
                    <a:lnTo>
                      <a:pt x="502" y="5680"/>
                    </a:lnTo>
                    <a:close/>
                    <a:moveTo>
                      <a:pt x="570" y="5751"/>
                    </a:moveTo>
                    <a:lnTo>
                      <a:pt x="596" y="5777"/>
                    </a:lnTo>
                    <a:lnTo>
                      <a:pt x="605" y="5785"/>
                    </a:lnTo>
                    <a:lnTo>
                      <a:pt x="572" y="5822"/>
                    </a:lnTo>
                    <a:lnTo>
                      <a:pt x="561" y="5812"/>
                    </a:lnTo>
                    <a:lnTo>
                      <a:pt x="535" y="5787"/>
                    </a:lnTo>
                    <a:lnTo>
                      <a:pt x="570" y="5751"/>
                    </a:lnTo>
                    <a:close/>
                    <a:moveTo>
                      <a:pt x="641" y="5817"/>
                    </a:moveTo>
                    <a:lnTo>
                      <a:pt x="671" y="5840"/>
                    </a:lnTo>
                    <a:cubicBezTo>
                      <a:pt x="673" y="5841"/>
                      <a:pt x="674" y="5843"/>
                      <a:pt x="675" y="5844"/>
                    </a:cubicBezTo>
                    <a:lnTo>
                      <a:pt x="683" y="5855"/>
                    </a:lnTo>
                    <a:lnTo>
                      <a:pt x="643" y="5885"/>
                    </a:lnTo>
                    <a:lnTo>
                      <a:pt x="635" y="5874"/>
                    </a:lnTo>
                    <a:lnTo>
                      <a:pt x="640" y="5879"/>
                    </a:lnTo>
                    <a:lnTo>
                      <a:pt x="611" y="5856"/>
                    </a:lnTo>
                    <a:lnTo>
                      <a:pt x="641" y="5817"/>
                    </a:lnTo>
                    <a:close/>
                    <a:moveTo>
                      <a:pt x="713" y="5890"/>
                    </a:moveTo>
                    <a:lnTo>
                      <a:pt x="727" y="5905"/>
                    </a:lnTo>
                    <a:lnTo>
                      <a:pt x="748" y="5922"/>
                    </a:lnTo>
                    <a:lnTo>
                      <a:pt x="716" y="5960"/>
                    </a:lnTo>
                    <a:lnTo>
                      <a:pt x="692" y="5940"/>
                    </a:lnTo>
                    <a:lnTo>
                      <a:pt x="677" y="5925"/>
                    </a:lnTo>
                    <a:lnTo>
                      <a:pt x="713" y="5890"/>
                    </a:lnTo>
                    <a:close/>
                    <a:moveTo>
                      <a:pt x="787" y="5954"/>
                    </a:moveTo>
                    <a:lnTo>
                      <a:pt x="795" y="5961"/>
                    </a:lnTo>
                    <a:lnTo>
                      <a:pt x="792" y="5959"/>
                    </a:lnTo>
                    <a:lnTo>
                      <a:pt x="825" y="5978"/>
                    </a:lnTo>
                    <a:lnTo>
                      <a:pt x="800" y="6022"/>
                    </a:lnTo>
                    <a:lnTo>
                      <a:pt x="767" y="6002"/>
                    </a:lnTo>
                    <a:cubicBezTo>
                      <a:pt x="766" y="6001"/>
                      <a:pt x="765" y="6001"/>
                      <a:pt x="764" y="6000"/>
                    </a:cubicBezTo>
                    <a:lnTo>
                      <a:pt x="755" y="5992"/>
                    </a:lnTo>
                    <a:lnTo>
                      <a:pt x="787" y="5954"/>
                    </a:lnTo>
                    <a:close/>
                    <a:moveTo>
                      <a:pt x="868" y="6004"/>
                    </a:moveTo>
                    <a:lnTo>
                      <a:pt x="872" y="6006"/>
                    </a:lnTo>
                    <a:lnTo>
                      <a:pt x="869" y="6004"/>
                    </a:lnTo>
                    <a:lnTo>
                      <a:pt x="911" y="6021"/>
                    </a:lnTo>
                    <a:lnTo>
                      <a:pt x="893" y="6068"/>
                    </a:lnTo>
                    <a:lnTo>
                      <a:pt x="850" y="6051"/>
                    </a:lnTo>
                    <a:cubicBezTo>
                      <a:pt x="849" y="6050"/>
                      <a:pt x="848" y="6050"/>
                      <a:pt x="847" y="6049"/>
                    </a:cubicBezTo>
                    <a:lnTo>
                      <a:pt x="843" y="6047"/>
                    </a:lnTo>
                    <a:lnTo>
                      <a:pt x="868" y="6004"/>
                    </a:lnTo>
                    <a:close/>
                    <a:moveTo>
                      <a:pt x="956" y="6038"/>
                    </a:moveTo>
                    <a:lnTo>
                      <a:pt x="996" y="6051"/>
                    </a:lnTo>
                    <a:lnTo>
                      <a:pt x="1003" y="6053"/>
                    </a:lnTo>
                    <a:lnTo>
                      <a:pt x="989" y="6101"/>
                    </a:lnTo>
                    <a:lnTo>
                      <a:pt x="981" y="6098"/>
                    </a:lnTo>
                    <a:lnTo>
                      <a:pt x="941" y="6086"/>
                    </a:lnTo>
                    <a:lnTo>
                      <a:pt x="956" y="6038"/>
                    </a:lnTo>
                    <a:close/>
                    <a:moveTo>
                      <a:pt x="1051" y="6067"/>
                    </a:moveTo>
                    <a:lnTo>
                      <a:pt x="1074" y="6073"/>
                    </a:lnTo>
                    <a:lnTo>
                      <a:pt x="1095" y="6080"/>
                    </a:lnTo>
                    <a:lnTo>
                      <a:pt x="1101" y="6082"/>
                    </a:lnTo>
                    <a:lnTo>
                      <a:pt x="1083" y="6129"/>
                    </a:lnTo>
                    <a:lnTo>
                      <a:pt x="1080" y="6127"/>
                    </a:lnTo>
                    <a:lnTo>
                      <a:pt x="1060" y="6121"/>
                    </a:lnTo>
                    <a:lnTo>
                      <a:pt x="1037" y="6115"/>
                    </a:lnTo>
                    <a:lnTo>
                      <a:pt x="1051" y="6067"/>
                    </a:lnTo>
                    <a:close/>
                    <a:moveTo>
                      <a:pt x="1140" y="6082"/>
                    </a:moveTo>
                    <a:lnTo>
                      <a:pt x="1180" y="6080"/>
                    </a:lnTo>
                    <a:lnTo>
                      <a:pt x="1189" y="6079"/>
                    </a:lnTo>
                    <a:lnTo>
                      <a:pt x="1194" y="6129"/>
                    </a:lnTo>
                    <a:lnTo>
                      <a:pt x="1183" y="6129"/>
                    </a:lnTo>
                    <a:lnTo>
                      <a:pt x="1143" y="6132"/>
                    </a:lnTo>
                    <a:lnTo>
                      <a:pt x="1140" y="6082"/>
                    </a:lnTo>
                    <a:close/>
                    <a:moveTo>
                      <a:pt x="1239" y="6074"/>
                    </a:moveTo>
                    <a:lnTo>
                      <a:pt x="1273" y="6072"/>
                    </a:lnTo>
                    <a:lnTo>
                      <a:pt x="1289" y="6070"/>
                    </a:lnTo>
                    <a:lnTo>
                      <a:pt x="1293" y="6120"/>
                    </a:lnTo>
                    <a:lnTo>
                      <a:pt x="1278" y="6121"/>
                    </a:lnTo>
                    <a:lnTo>
                      <a:pt x="1243" y="6124"/>
                    </a:lnTo>
                    <a:lnTo>
                      <a:pt x="1239" y="6074"/>
                    </a:lnTo>
                    <a:close/>
                    <a:moveTo>
                      <a:pt x="1339" y="6066"/>
                    </a:moveTo>
                    <a:lnTo>
                      <a:pt x="1370" y="6063"/>
                    </a:lnTo>
                    <a:lnTo>
                      <a:pt x="1387" y="6060"/>
                    </a:lnTo>
                    <a:lnTo>
                      <a:pt x="1394" y="6110"/>
                    </a:lnTo>
                    <a:lnTo>
                      <a:pt x="1375" y="6112"/>
                    </a:lnTo>
                    <a:lnTo>
                      <a:pt x="1343" y="6115"/>
                    </a:lnTo>
                    <a:lnTo>
                      <a:pt x="1339" y="6066"/>
                    </a:lnTo>
                    <a:close/>
                    <a:moveTo>
                      <a:pt x="1436" y="6053"/>
                    </a:moveTo>
                    <a:lnTo>
                      <a:pt x="1452" y="6051"/>
                    </a:lnTo>
                    <a:lnTo>
                      <a:pt x="1482" y="6042"/>
                    </a:lnTo>
                    <a:lnTo>
                      <a:pt x="1495" y="6090"/>
                    </a:lnTo>
                    <a:lnTo>
                      <a:pt x="1459" y="6100"/>
                    </a:lnTo>
                    <a:lnTo>
                      <a:pt x="1444" y="6103"/>
                    </a:lnTo>
                    <a:lnTo>
                      <a:pt x="1436" y="6053"/>
                    </a:lnTo>
                    <a:close/>
                    <a:moveTo>
                      <a:pt x="1527" y="6028"/>
                    </a:moveTo>
                    <a:lnTo>
                      <a:pt x="1574" y="6010"/>
                    </a:lnTo>
                    <a:lnTo>
                      <a:pt x="1592" y="6056"/>
                    </a:lnTo>
                    <a:lnTo>
                      <a:pt x="1545" y="6074"/>
                    </a:lnTo>
                    <a:lnTo>
                      <a:pt x="1527" y="6028"/>
                    </a:lnTo>
                    <a:close/>
                    <a:moveTo>
                      <a:pt x="1621" y="5992"/>
                    </a:moveTo>
                    <a:lnTo>
                      <a:pt x="1647" y="5982"/>
                    </a:lnTo>
                    <a:cubicBezTo>
                      <a:pt x="1648" y="5982"/>
                      <a:pt x="1649" y="5981"/>
                      <a:pt x="1651" y="5981"/>
                    </a:cubicBezTo>
                    <a:lnTo>
                      <a:pt x="1673" y="5977"/>
                    </a:lnTo>
                    <a:lnTo>
                      <a:pt x="1682" y="6026"/>
                    </a:lnTo>
                    <a:lnTo>
                      <a:pt x="1660" y="6030"/>
                    </a:lnTo>
                    <a:lnTo>
                      <a:pt x="1664" y="6029"/>
                    </a:lnTo>
                    <a:lnTo>
                      <a:pt x="1638" y="6039"/>
                    </a:lnTo>
                    <a:lnTo>
                      <a:pt x="1621" y="5992"/>
                    </a:lnTo>
                    <a:close/>
                    <a:moveTo>
                      <a:pt x="1725" y="5967"/>
                    </a:moveTo>
                    <a:lnTo>
                      <a:pt x="1775" y="5964"/>
                    </a:lnTo>
                    <a:lnTo>
                      <a:pt x="1778" y="6014"/>
                    </a:lnTo>
                    <a:lnTo>
                      <a:pt x="1728" y="6017"/>
                    </a:lnTo>
                    <a:lnTo>
                      <a:pt x="1725" y="5967"/>
                    </a:lnTo>
                    <a:close/>
                    <a:moveTo>
                      <a:pt x="1825" y="5960"/>
                    </a:moveTo>
                    <a:lnTo>
                      <a:pt x="1874" y="5957"/>
                    </a:lnTo>
                    <a:lnTo>
                      <a:pt x="1878" y="6007"/>
                    </a:lnTo>
                    <a:lnTo>
                      <a:pt x="1828" y="6010"/>
                    </a:lnTo>
                    <a:lnTo>
                      <a:pt x="1825" y="5960"/>
                    </a:lnTo>
                    <a:close/>
                    <a:moveTo>
                      <a:pt x="1924" y="5954"/>
                    </a:moveTo>
                    <a:lnTo>
                      <a:pt x="1971" y="5951"/>
                    </a:lnTo>
                    <a:lnTo>
                      <a:pt x="1966" y="5951"/>
                    </a:lnTo>
                    <a:lnTo>
                      <a:pt x="1969" y="5950"/>
                    </a:lnTo>
                    <a:lnTo>
                      <a:pt x="1982" y="5999"/>
                    </a:lnTo>
                    <a:lnTo>
                      <a:pt x="1979" y="6000"/>
                    </a:lnTo>
                    <a:cubicBezTo>
                      <a:pt x="1977" y="6000"/>
                      <a:pt x="1976" y="6000"/>
                      <a:pt x="1974" y="6000"/>
                    </a:cubicBezTo>
                    <a:lnTo>
                      <a:pt x="1928" y="6004"/>
                    </a:lnTo>
                    <a:lnTo>
                      <a:pt x="1924" y="5954"/>
                    </a:lnTo>
                    <a:close/>
                    <a:moveTo>
                      <a:pt x="2017" y="5937"/>
                    </a:moveTo>
                    <a:lnTo>
                      <a:pt x="2025" y="5935"/>
                    </a:lnTo>
                    <a:lnTo>
                      <a:pt x="2066" y="5924"/>
                    </a:lnTo>
                    <a:lnTo>
                      <a:pt x="2079" y="5973"/>
                    </a:lnTo>
                    <a:lnTo>
                      <a:pt x="2038" y="5984"/>
                    </a:lnTo>
                    <a:lnTo>
                      <a:pt x="2031" y="5986"/>
                    </a:lnTo>
                    <a:lnTo>
                      <a:pt x="2017" y="5937"/>
                    </a:lnTo>
                    <a:close/>
                    <a:moveTo>
                      <a:pt x="2113" y="5911"/>
                    </a:moveTo>
                    <a:lnTo>
                      <a:pt x="2160" y="5897"/>
                    </a:lnTo>
                    <a:lnTo>
                      <a:pt x="2156" y="5898"/>
                    </a:lnTo>
                    <a:lnTo>
                      <a:pt x="2157" y="5898"/>
                    </a:lnTo>
                    <a:lnTo>
                      <a:pt x="2180" y="5942"/>
                    </a:lnTo>
                    <a:lnTo>
                      <a:pt x="2179" y="5943"/>
                    </a:lnTo>
                    <a:cubicBezTo>
                      <a:pt x="2178" y="5943"/>
                      <a:pt x="2176" y="5944"/>
                      <a:pt x="2175" y="5944"/>
                    </a:cubicBezTo>
                    <a:lnTo>
                      <a:pt x="2128" y="5959"/>
                    </a:lnTo>
                    <a:lnTo>
                      <a:pt x="2113" y="5911"/>
                    </a:lnTo>
                    <a:close/>
                    <a:moveTo>
                      <a:pt x="2201" y="5875"/>
                    </a:moveTo>
                    <a:lnTo>
                      <a:pt x="2211" y="5870"/>
                    </a:lnTo>
                    <a:lnTo>
                      <a:pt x="2241" y="5850"/>
                    </a:lnTo>
                    <a:lnTo>
                      <a:pt x="2269" y="5892"/>
                    </a:lnTo>
                    <a:lnTo>
                      <a:pt x="2234" y="5915"/>
                    </a:lnTo>
                    <a:lnTo>
                      <a:pt x="2224" y="5920"/>
                    </a:lnTo>
                    <a:lnTo>
                      <a:pt x="2201" y="5875"/>
                    </a:lnTo>
                    <a:close/>
                    <a:moveTo>
                      <a:pt x="2282" y="5822"/>
                    </a:moveTo>
                    <a:lnTo>
                      <a:pt x="2292" y="5815"/>
                    </a:lnTo>
                    <a:lnTo>
                      <a:pt x="2306" y="5806"/>
                    </a:lnTo>
                    <a:cubicBezTo>
                      <a:pt x="2308" y="5805"/>
                      <a:pt x="2309" y="5805"/>
                      <a:pt x="2310" y="5804"/>
                    </a:cubicBezTo>
                    <a:lnTo>
                      <a:pt x="2323" y="5799"/>
                    </a:lnTo>
                    <a:lnTo>
                      <a:pt x="2332" y="5796"/>
                    </a:lnTo>
                    <a:lnTo>
                      <a:pt x="2349" y="5843"/>
                    </a:lnTo>
                    <a:lnTo>
                      <a:pt x="2341" y="5846"/>
                    </a:lnTo>
                    <a:lnTo>
                      <a:pt x="2328" y="5851"/>
                    </a:lnTo>
                    <a:lnTo>
                      <a:pt x="2333" y="5849"/>
                    </a:lnTo>
                    <a:lnTo>
                      <a:pt x="2321" y="5856"/>
                    </a:lnTo>
                    <a:lnTo>
                      <a:pt x="2311" y="5863"/>
                    </a:lnTo>
                    <a:lnTo>
                      <a:pt x="2282" y="5822"/>
                    </a:lnTo>
                    <a:close/>
                    <a:moveTo>
                      <a:pt x="2380" y="5780"/>
                    </a:moveTo>
                    <a:lnTo>
                      <a:pt x="2415" y="5769"/>
                    </a:lnTo>
                    <a:lnTo>
                      <a:pt x="2411" y="5770"/>
                    </a:lnTo>
                    <a:lnTo>
                      <a:pt x="2423" y="5764"/>
                    </a:lnTo>
                    <a:lnTo>
                      <a:pt x="2446" y="5808"/>
                    </a:lnTo>
                    <a:lnTo>
                      <a:pt x="2434" y="5815"/>
                    </a:lnTo>
                    <a:cubicBezTo>
                      <a:pt x="2433" y="5815"/>
                      <a:pt x="2432" y="5816"/>
                      <a:pt x="2430" y="5816"/>
                    </a:cubicBezTo>
                    <a:lnTo>
                      <a:pt x="2395" y="5828"/>
                    </a:lnTo>
                    <a:lnTo>
                      <a:pt x="2380" y="5780"/>
                    </a:lnTo>
                    <a:close/>
                    <a:moveTo>
                      <a:pt x="2458" y="5738"/>
                    </a:moveTo>
                    <a:lnTo>
                      <a:pt x="2479" y="5721"/>
                    </a:lnTo>
                    <a:cubicBezTo>
                      <a:pt x="2481" y="5719"/>
                      <a:pt x="2482" y="5718"/>
                      <a:pt x="2484" y="5717"/>
                    </a:cubicBezTo>
                    <a:lnTo>
                      <a:pt x="2504" y="5707"/>
                    </a:lnTo>
                    <a:lnTo>
                      <a:pt x="2527" y="5751"/>
                    </a:lnTo>
                    <a:lnTo>
                      <a:pt x="2507" y="5762"/>
                    </a:lnTo>
                    <a:lnTo>
                      <a:pt x="2512" y="5758"/>
                    </a:lnTo>
                    <a:lnTo>
                      <a:pt x="2491" y="5776"/>
                    </a:lnTo>
                    <a:lnTo>
                      <a:pt x="2458" y="5738"/>
                    </a:lnTo>
                    <a:close/>
                    <a:moveTo>
                      <a:pt x="2552" y="5686"/>
                    </a:moveTo>
                    <a:lnTo>
                      <a:pt x="2577" y="5675"/>
                    </a:lnTo>
                    <a:lnTo>
                      <a:pt x="2596" y="5666"/>
                    </a:lnTo>
                    <a:lnTo>
                      <a:pt x="2618" y="5710"/>
                    </a:lnTo>
                    <a:lnTo>
                      <a:pt x="2596" y="5722"/>
                    </a:lnTo>
                    <a:lnTo>
                      <a:pt x="2571" y="5732"/>
                    </a:lnTo>
                    <a:lnTo>
                      <a:pt x="2552" y="5686"/>
                    </a:lnTo>
                    <a:close/>
                    <a:moveTo>
                      <a:pt x="2640" y="5643"/>
                    </a:moveTo>
                    <a:lnTo>
                      <a:pt x="2685" y="5621"/>
                    </a:lnTo>
                    <a:lnTo>
                      <a:pt x="2707" y="5665"/>
                    </a:lnTo>
                    <a:lnTo>
                      <a:pt x="2663" y="5688"/>
                    </a:lnTo>
                    <a:lnTo>
                      <a:pt x="2640" y="5643"/>
                    </a:lnTo>
                    <a:close/>
                    <a:moveTo>
                      <a:pt x="2732" y="5599"/>
                    </a:moveTo>
                    <a:lnTo>
                      <a:pt x="2763" y="5586"/>
                    </a:lnTo>
                    <a:cubicBezTo>
                      <a:pt x="2766" y="5585"/>
                      <a:pt x="2770" y="5584"/>
                      <a:pt x="2774" y="5585"/>
                    </a:cubicBezTo>
                    <a:lnTo>
                      <a:pt x="2791" y="5586"/>
                    </a:lnTo>
                    <a:lnTo>
                      <a:pt x="2787" y="5636"/>
                    </a:lnTo>
                    <a:lnTo>
                      <a:pt x="2771" y="5634"/>
                    </a:lnTo>
                    <a:lnTo>
                      <a:pt x="2782" y="5633"/>
                    </a:lnTo>
                    <a:lnTo>
                      <a:pt x="2751" y="5646"/>
                    </a:lnTo>
                    <a:lnTo>
                      <a:pt x="2732" y="5599"/>
                    </a:lnTo>
                    <a:close/>
                    <a:moveTo>
                      <a:pt x="2841" y="5589"/>
                    </a:moveTo>
                    <a:lnTo>
                      <a:pt x="2890" y="5592"/>
                    </a:lnTo>
                    <a:lnTo>
                      <a:pt x="2887" y="5642"/>
                    </a:lnTo>
                    <a:lnTo>
                      <a:pt x="2837" y="5639"/>
                    </a:lnTo>
                    <a:lnTo>
                      <a:pt x="2841" y="5589"/>
                    </a:lnTo>
                    <a:close/>
                    <a:moveTo>
                      <a:pt x="2941" y="5598"/>
                    </a:moveTo>
                    <a:lnTo>
                      <a:pt x="2991" y="5604"/>
                    </a:lnTo>
                    <a:lnTo>
                      <a:pt x="2985" y="5653"/>
                    </a:lnTo>
                    <a:lnTo>
                      <a:pt x="2936" y="5648"/>
                    </a:lnTo>
                    <a:lnTo>
                      <a:pt x="2941" y="5598"/>
                    </a:lnTo>
                    <a:close/>
                    <a:moveTo>
                      <a:pt x="3040" y="5608"/>
                    </a:moveTo>
                    <a:lnTo>
                      <a:pt x="3090" y="5613"/>
                    </a:lnTo>
                    <a:lnTo>
                      <a:pt x="3086" y="5662"/>
                    </a:lnTo>
                    <a:lnTo>
                      <a:pt x="3036" y="5658"/>
                    </a:lnTo>
                    <a:lnTo>
                      <a:pt x="3040" y="5608"/>
                    </a:lnTo>
                    <a:close/>
                    <a:moveTo>
                      <a:pt x="3138" y="5616"/>
                    </a:moveTo>
                    <a:lnTo>
                      <a:pt x="3188" y="5617"/>
                    </a:lnTo>
                    <a:lnTo>
                      <a:pt x="3187" y="5667"/>
                    </a:lnTo>
                    <a:lnTo>
                      <a:pt x="3137" y="5666"/>
                    </a:lnTo>
                    <a:lnTo>
                      <a:pt x="3138" y="5616"/>
                    </a:lnTo>
                    <a:close/>
                    <a:moveTo>
                      <a:pt x="3238" y="5617"/>
                    </a:moveTo>
                    <a:lnTo>
                      <a:pt x="3240" y="5617"/>
                    </a:lnTo>
                    <a:lnTo>
                      <a:pt x="3286" y="5615"/>
                    </a:lnTo>
                    <a:lnTo>
                      <a:pt x="3289" y="5665"/>
                    </a:lnTo>
                    <a:lnTo>
                      <a:pt x="3239" y="5667"/>
                    </a:lnTo>
                    <a:lnTo>
                      <a:pt x="3237" y="5667"/>
                    </a:lnTo>
                    <a:lnTo>
                      <a:pt x="3238" y="5617"/>
                    </a:lnTo>
                    <a:close/>
                    <a:moveTo>
                      <a:pt x="3336" y="5612"/>
                    </a:moveTo>
                    <a:lnTo>
                      <a:pt x="3376" y="5610"/>
                    </a:lnTo>
                    <a:lnTo>
                      <a:pt x="3386" y="5609"/>
                    </a:lnTo>
                    <a:lnTo>
                      <a:pt x="3389" y="5659"/>
                    </a:lnTo>
                    <a:lnTo>
                      <a:pt x="3379" y="5659"/>
                    </a:lnTo>
                    <a:lnTo>
                      <a:pt x="3339" y="5662"/>
                    </a:lnTo>
                    <a:lnTo>
                      <a:pt x="3336" y="5612"/>
                    </a:lnTo>
                    <a:close/>
                    <a:moveTo>
                      <a:pt x="3436" y="5606"/>
                    </a:moveTo>
                    <a:lnTo>
                      <a:pt x="3454" y="5605"/>
                    </a:lnTo>
                    <a:lnTo>
                      <a:pt x="3485" y="5602"/>
                    </a:lnTo>
                    <a:lnTo>
                      <a:pt x="3489" y="5652"/>
                    </a:lnTo>
                    <a:lnTo>
                      <a:pt x="3457" y="5654"/>
                    </a:lnTo>
                    <a:lnTo>
                      <a:pt x="3439" y="5656"/>
                    </a:lnTo>
                    <a:lnTo>
                      <a:pt x="3436" y="5606"/>
                    </a:lnTo>
                    <a:close/>
                    <a:moveTo>
                      <a:pt x="3535" y="5598"/>
                    </a:moveTo>
                    <a:lnTo>
                      <a:pt x="3585" y="5594"/>
                    </a:lnTo>
                    <a:lnTo>
                      <a:pt x="3589" y="5644"/>
                    </a:lnTo>
                    <a:lnTo>
                      <a:pt x="3539" y="5648"/>
                    </a:lnTo>
                    <a:lnTo>
                      <a:pt x="3535" y="5598"/>
                    </a:lnTo>
                    <a:close/>
                    <a:moveTo>
                      <a:pt x="3634" y="5590"/>
                    </a:moveTo>
                    <a:lnTo>
                      <a:pt x="3652" y="5589"/>
                    </a:lnTo>
                    <a:lnTo>
                      <a:pt x="3684" y="5586"/>
                    </a:lnTo>
                    <a:lnTo>
                      <a:pt x="3688" y="5636"/>
                    </a:lnTo>
                    <a:lnTo>
                      <a:pt x="3657" y="5638"/>
                    </a:lnTo>
                    <a:lnTo>
                      <a:pt x="3639" y="5640"/>
                    </a:lnTo>
                    <a:lnTo>
                      <a:pt x="3634" y="5590"/>
                    </a:lnTo>
                    <a:close/>
                    <a:moveTo>
                      <a:pt x="3732" y="5580"/>
                    </a:moveTo>
                    <a:lnTo>
                      <a:pt x="3734" y="5580"/>
                    </a:lnTo>
                    <a:lnTo>
                      <a:pt x="3781" y="5572"/>
                    </a:lnTo>
                    <a:lnTo>
                      <a:pt x="3789" y="5621"/>
                    </a:lnTo>
                    <a:lnTo>
                      <a:pt x="3741" y="5629"/>
                    </a:lnTo>
                    <a:lnTo>
                      <a:pt x="3740" y="5629"/>
                    </a:lnTo>
                    <a:lnTo>
                      <a:pt x="3732" y="5580"/>
                    </a:lnTo>
                    <a:close/>
                    <a:moveTo>
                      <a:pt x="3829" y="5562"/>
                    </a:moveTo>
                    <a:lnTo>
                      <a:pt x="3832" y="5562"/>
                    </a:lnTo>
                    <a:lnTo>
                      <a:pt x="3851" y="5556"/>
                    </a:lnTo>
                    <a:lnTo>
                      <a:pt x="3865" y="5552"/>
                    </a:lnTo>
                    <a:lnTo>
                      <a:pt x="3861" y="5553"/>
                    </a:lnTo>
                    <a:lnTo>
                      <a:pt x="3870" y="5549"/>
                    </a:lnTo>
                    <a:lnTo>
                      <a:pt x="3893" y="5593"/>
                    </a:lnTo>
                    <a:lnTo>
                      <a:pt x="3884" y="5598"/>
                    </a:lnTo>
                    <a:cubicBezTo>
                      <a:pt x="3883" y="5598"/>
                      <a:pt x="3882" y="5599"/>
                      <a:pt x="3880" y="5599"/>
                    </a:cubicBezTo>
                    <a:lnTo>
                      <a:pt x="3864" y="5605"/>
                    </a:lnTo>
                    <a:lnTo>
                      <a:pt x="3841" y="5611"/>
                    </a:lnTo>
                    <a:lnTo>
                      <a:pt x="3839" y="5611"/>
                    </a:lnTo>
                    <a:lnTo>
                      <a:pt x="3829" y="5562"/>
                    </a:lnTo>
                    <a:close/>
                    <a:moveTo>
                      <a:pt x="3914" y="5525"/>
                    </a:moveTo>
                    <a:lnTo>
                      <a:pt x="3958" y="5502"/>
                    </a:lnTo>
                    <a:lnTo>
                      <a:pt x="3982" y="5546"/>
                    </a:lnTo>
                    <a:lnTo>
                      <a:pt x="3937" y="5570"/>
                    </a:lnTo>
                    <a:lnTo>
                      <a:pt x="3914" y="5525"/>
                    </a:lnTo>
                    <a:close/>
                    <a:moveTo>
                      <a:pt x="4003" y="5479"/>
                    </a:moveTo>
                    <a:lnTo>
                      <a:pt x="4009" y="5475"/>
                    </a:lnTo>
                    <a:lnTo>
                      <a:pt x="4050" y="5458"/>
                    </a:lnTo>
                    <a:lnTo>
                      <a:pt x="4070" y="5504"/>
                    </a:lnTo>
                    <a:lnTo>
                      <a:pt x="4032" y="5520"/>
                    </a:lnTo>
                    <a:lnTo>
                      <a:pt x="4026" y="5523"/>
                    </a:lnTo>
                    <a:lnTo>
                      <a:pt x="4003" y="5479"/>
                    </a:lnTo>
                    <a:close/>
                    <a:moveTo>
                      <a:pt x="4076" y="5431"/>
                    </a:moveTo>
                    <a:lnTo>
                      <a:pt x="4082" y="5424"/>
                    </a:lnTo>
                    <a:lnTo>
                      <a:pt x="4114" y="5394"/>
                    </a:lnTo>
                    <a:lnTo>
                      <a:pt x="4148" y="5430"/>
                    </a:lnTo>
                    <a:lnTo>
                      <a:pt x="4121" y="5455"/>
                    </a:lnTo>
                    <a:lnTo>
                      <a:pt x="4115" y="5463"/>
                    </a:lnTo>
                    <a:lnTo>
                      <a:pt x="4076" y="5431"/>
                    </a:lnTo>
                    <a:close/>
                    <a:moveTo>
                      <a:pt x="4145" y="5363"/>
                    </a:moveTo>
                    <a:lnTo>
                      <a:pt x="4169" y="5328"/>
                    </a:lnTo>
                    <a:lnTo>
                      <a:pt x="4172" y="5323"/>
                    </a:lnTo>
                    <a:lnTo>
                      <a:pt x="4216" y="5347"/>
                    </a:lnTo>
                    <a:lnTo>
                      <a:pt x="4210" y="5357"/>
                    </a:lnTo>
                    <a:lnTo>
                      <a:pt x="4187" y="5391"/>
                    </a:lnTo>
                    <a:lnTo>
                      <a:pt x="4145" y="5363"/>
                    </a:lnTo>
                    <a:close/>
                    <a:moveTo>
                      <a:pt x="4194" y="5280"/>
                    </a:moveTo>
                    <a:lnTo>
                      <a:pt x="4209" y="5249"/>
                    </a:lnTo>
                    <a:lnTo>
                      <a:pt x="4216" y="5235"/>
                    </a:lnTo>
                    <a:lnTo>
                      <a:pt x="4261" y="5256"/>
                    </a:lnTo>
                    <a:lnTo>
                      <a:pt x="4254" y="5270"/>
                    </a:lnTo>
                    <a:lnTo>
                      <a:pt x="4239" y="5301"/>
                    </a:lnTo>
                    <a:lnTo>
                      <a:pt x="4194" y="5280"/>
                    </a:lnTo>
                    <a:close/>
                    <a:moveTo>
                      <a:pt x="4232" y="5196"/>
                    </a:moveTo>
                    <a:lnTo>
                      <a:pt x="4239" y="5146"/>
                    </a:lnTo>
                    <a:lnTo>
                      <a:pt x="4289" y="5153"/>
                    </a:lnTo>
                    <a:lnTo>
                      <a:pt x="4282" y="5203"/>
                    </a:lnTo>
                    <a:lnTo>
                      <a:pt x="4232" y="5196"/>
                    </a:lnTo>
                    <a:close/>
                    <a:moveTo>
                      <a:pt x="4246" y="5097"/>
                    </a:moveTo>
                    <a:lnTo>
                      <a:pt x="4247" y="5092"/>
                    </a:lnTo>
                    <a:lnTo>
                      <a:pt x="4247" y="5050"/>
                    </a:lnTo>
                    <a:lnTo>
                      <a:pt x="4297" y="5051"/>
                    </a:lnTo>
                    <a:lnTo>
                      <a:pt x="4296" y="5099"/>
                    </a:lnTo>
                    <a:lnTo>
                      <a:pt x="4296" y="5104"/>
                    </a:lnTo>
                    <a:lnTo>
                      <a:pt x="4246" y="5097"/>
                    </a:lnTo>
                    <a:close/>
                    <a:moveTo>
                      <a:pt x="4247" y="5000"/>
                    </a:moveTo>
                    <a:lnTo>
                      <a:pt x="4247" y="4977"/>
                    </a:lnTo>
                    <a:lnTo>
                      <a:pt x="4244" y="4954"/>
                    </a:lnTo>
                    <a:lnTo>
                      <a:pt x="4294" y="4948"/>
                    </a:lnTo>
                    <a:lnTo>
                      <a:pt x="4297" y="4978"/>
                    </a:lnTo>
                    <a:lnTo>
                      <a:pt x="4297" y="5001"/>
                    </a:lnTo>
                    <a:lnTo>
                      <a:pt x="4247" y="5000"/>
                    </a:lnTo>
                    <a:close/>
                    <a:moveTo>
                      <a:pt x="4237" y="4907"/>
                    </a:moveTo>
                    <a:lnTo>
                      <a:pt x="4228" y="4869"/>
                    </a:lnTo>
                    <a:lnTo>
                      <a:pt x="4225" y="4862"/>
                    </a:lnTo>
                    <a:lnTo>
                      <a:pt x="4272" y="4844"/>
                    </a:lnTo>
                    <a:lnTo>
                      <a:pt x="4277" y="4858"/>
                    </a:lnTo>
                    <a:lnTo>
                      <a:pt x="4286" y="4896"/>
                    </a:lnTo>
                    <a:lnTo>
                      <a:pt x="4237" y="4907"/>
                    </a:lnTo>
                    <a:close/>
                    <a:moveTo>
                      <a:pt x="4209" y="4818"/>
                    </a:moveTo>
                    <a:lnTo>
                      <a:pt x="4185" y="4774"/>
                    </a:lnTo>
                    <a:lnTo>
                      <a:pt x="4229" y="4751"/>
                    </a:lnTo>
                    <a:lnTo>
                      <a:pt x="4253" y="4795"/>
                    </a:lnTo>
                    <a:lnTo>
                      <a:pt x="4209" y="4818"/>
                    </a:lnTo>
                    <a:close/>
                    <a:moveTo>
                      <a:pt x="4166" y="4724"/>
                    </a:moveTo>
                    <a:lnTo>
                      <a:pt x="4156" y="4695"/>
                    </a:lnTo>
                    <a:lnTo>
                      <a:pt x="4157" y="4698"/>
                    </a:lnTo>
                    <a:lnTo>
                      <a:pt x="4148" y="4681"/>
                    </a:lnTo>
                    <a:lnTo>
                      <a:pt x="4192" y="4658"/>
                    </a:lnTo>
                    <a:lnTo>
                      <a:pt x="4201" y="4675"/>
                    </a:lnTo>
                    <a:cubicBezTo>
                      <a:pt x="4202" y="4676"/>
                      <a:pt x="4203" y="4677"/>
                      <a:pt x="4203" y="4678"/>
                    </a:cubicBezTo>
                    <a:lnTo>
                      <a:pt x="4213" y="4707"/>
                    </a:lnTo>
                    <a:lnTo>
                      <a:pt x="4166" y="4724"/>
                    </a:lnTo>
                    <a:close/>
                    <a:moveTo>
                      <a:pt x="4125" y="4637"/>
                    </a:moveTo>
                    <a:lnTo>
                      <a:pt x="4121" y="4631"/>
                    </a:lnTo>
                    <a:lnTo>
                      <a:pt x="4099" y="4598"/>
                    </a:lnTo>
                    <a:lnTo>
                      <a:pt x="4140" y="4570"/>
                    </a:lnTo>
                    <a:lnTo>
                      <a:pt x="4165" y="4608"/>
                    </a:lnTo>
                    <a:lnTo>
                      <a:pt x="4169" y="4614"/>
                    </a:lnTo>
                    <a:lnTo>
                      <a:pt x="4125" y="4637"/>
                    </a:lnTo>
                    <a:close/>
                    <a:moveTo>
                      <a:pt x="4070" y="4557"/>
                    </a:moveTo>
                    <a:lnTo>
                      <a:pt x="4042" y="4516"/>
                    </a:lnTo>
                    <a:lnTo>
                      <a:pt x="4082" y="4487"/>
                    </a:lnTo>
                    <a:lnTo>
                      <a:pt x="4111" y="4528"/>
                    </a:lnTo>
                    <a:lnTo>
                      <a:pt x="4070" y="4557"/>
                    </a:lnTo>
                    <a:close/>
                    <a:moveTo>
                      <a:pt x="4013" y="4476"/>
                    </a:moveTo>
                    <a:lnTo>
                      <a:pt x="3984" y="4435"/>
                    </a:lnTo>
                    <a:lnTo>
                      <a:pt x="4025" y="4406"/>
                    </a:lnTo>
                    <a:lnTo>
                      <a:pt x="4053" y="4447"/>
                    </a:lnTo>
                    <a:lnTo>
                      <a:pt x="4013" y="4476"/>
                    </a:lnTo>
                    <a:close/>
                    <a:moveTo>
                      <a:pt x="3954" y="4397"/>
                    </a:moveTo>
                    <a:lnTo>
                      <a:pt x="3922" y="4358"/>
                    </a:lnTo>
                    <a:lnTo>
                      <a:pt x="3961" y="4326"/>
                    </a:lnTo>
                    <a:lnTo>
                      <a:pt x="3993" y="4365"/>
                    </a:lnTo>
                    <a:lnTo>
                      <a:pt x="3954" y="4397"/>
                    </a:lnTo>
                    <a:close/>
                    <a:moveTo>
                      <a:pt x="3890" y="4323"/>
                    </a:moveTo>
                    <a:lnTo>
                      <a:pt x="3855" y="4287"/>
                    </a:lnTo>
                    <a:lnTo>
                      <a:pt x="3891" y="4252"/>
                    </a:lnTo>
                    <a:lnTo>
                      <a:pt x="3926" y="4288"/>
                    </a:lnTo>
                    <a:lnTo>
                      <a:pt x="3890" y="4323"/>
                    </a:lnTo>
                    <a:close/>
                    <a:moveTo>
                      <a:pt x="3820" y="4255"/>
                    </a:moveTo>
                    <a:lnTo>
                      <a:pt x="3782" y="4222"/>
                    </a:lnTo>
                    <a:lnTo>
                      <a:pt x="3814" y="4185"/>
                    </a:lnTo>
                    <a:lnTo>
                      <a:pt x="3852" y="4217"/>
                    </a:lnTo>
                    <a:lnTo>
                      <a:pt x="3820" y="4255"/>
                    </a:lnTo>
                    <a:close/>
                    <a:moveTo>
                      <a:pt x="3743" y="4195"/>
                    </a:moveTo>
                    <a:lnTo>
                      <a:pt x="3702" y="4167"/>
                    </a:lnTo>
                    <a:lnTo>
                      <a:pt x="3730" y="4125"/>
                    </a:lnTo>
                    <a:lnTo>
                      <a:pt x="3772" y="4154"/>
                    </a:lnTo>
                    <a:lnTo>
                      <a:pt x="3743" y="4195"/>
                    </a:lnTo>
                    <a:close/>
                    <a:moveTo>
                      <a:pt x="3660" y="4145"/>
                    </a:moveTo>
                    <a:lnTo>
                      <a:pt x="3619" y="4123"/>
                    </a:lnTo>
                    <a:lnTo>
                      <a:pt x="3637" y="4076"/>
                    </a:lnTo>
                    <a:lnTo>
                      <a:pt x="3642" y="4078"/>
                    </a:lnTo>
                    <a:lnTo>
                      <a:pt x="3684" y="4100"/>
                    </a:lnTo>
                    <a:lnTo>
                      <a:pt x="3660" y="4145"/>
                    </a:lnTo>
                    <a:close/>
                    <a:moveTo>
                      <a:pt x="3572" y="4105"/>
                    </a:moveTo>
                    <a:lnTo>
                      <a:pt x="3530" y="4089"/>
                    </a:lnTo>
                    <a:lnTo>
                      <a:pt x="3528" y="4089"/>
                    </a:lnTo>
                    <a:lnTo>
                      <a:pt x="3540" y="4040"/>
                    </a:lnTo>
                    <a:lnTo>
                      <a:pt x="3547" y="4042"/>
                    </a:lnTo>
                    <a:lnTo>
                      <a:pt x="3590" y="4058"/>
                    </a:lnTo>
                    <a:lnTo>
                      <a:pt x="3572" y="4105"/>
                    </a:lnTo>
                    <a:close/>
                    <a:moveTo>
                      <a:pt x="3480" y="4077"/>
                    </a:moveTo>
                    <a:lnTo>
                      <a:pt x="3434" y="4067"/>
                    </a:lnTo>
                    <a:lnTo>
                      <a:pt x="3441" y="4067"/>
                    </a:lnTo>
                    <a:lnTo>
                      <a:pt x="3438" y="4068"/>
                    </a:lnTo>
                    <a:lnTo>
                      <a:pt x="3436" y="4018"/>
                    </a:lnTo>
                    <a:lnTo>
                      <a:pt x="3438" y="4017"/>
                    </a:lnTo>
                    <a:cubicBezTo>
                      <a:pt x="3441" y="4017"/>
                      <a:pt x="3443" y="4018"/>
                      <a:pt x="3445" y="4018"/>
                    </a:cubicBezTo>
                    <a:lnTo>
                      <a:pt x="3491" y="4029"/>
                    </a:lnTo>
                    <a:lnTo>
                      <a:pt x="3480" y="4077"/>
                    </a:lnTo>
                    <a:close/>
                    <a:moveTo>
                      <a:pt x="3388" y="4070"/>
                    </a:moveTo>
                    <a:lnTo>
                      <a:pt x="3352" y="4071"/>
                    </a:lnTo>
                    <a:lnTo>
                      <a:pt x="3339" y="4072"/>
                    </a:lnTo>
                    <a:lnTo>
                      <a:pt x="3335" y="4023"/>
                    </a:lnTo>
                    <a:lnTo>
                      <a:pt x="3349" y="4021"/>
                    </a:lnTo>
                    <a:lnTo>
                      <a:pt x="3386" y="4020"/>
                    </a:lnTo>
                    <a:lnTo>
                      <a:pt x="3388" y="4070"/>
                    </a:lnTo>
                    <a:close/>
                    <a:moveTo>
                      <a:pt x="3289" y="4076"/>
                    </a:moveTo>
                    <a:lnTo>
                      <a:pt x="3269" y="4077"/>
                    </a:lnTo>
                    <a:lnTo>
                      <a:pt x="3240" y="4080"/>
                    </a:lnTo>
                    <a:lnTo>
                      <a:pt x="3235" y="4031"/>
                    </a:lnTo>
                    <a:lnTo>
                      <a:pt x="3266" y="4028"/>
                    </a:lnTo>
                    <a:lnTo>
                      <a:pt x="3285" y="4026"/>
                    </a:lnTo>
                    <a:lnTo>
                      <a:pt x="3289" y="4076"/>
                    </a:lnTo>
                    <a:close/>
                    <a:moveTo>
                      <a:pt x="3190" y="4086"/>
                    </a:moveTo>
                    <a:lnTo>
                      <a:pt x="3140" y="4091"/>
                    </a:lnTo>
                    <a:lnTo>
                      <a:pt x="3135" y="4041"/>
                    </a:lnTo>
                    <a:lnTo>
                      <a:pt x="3185" y="4036"/>
                    </a:lnTo>
                    <a:lnTo>
                      <a:pt x="3190" y="4086"/>
                    </a:lnTo>
                    <a:close/>
                    <a:moveTo>
                      <a:pt x="3093" y="4098"/>
                    </a:moveTo>
                    <a:lnTo>
                      <a:pt x="3044" y="4107"/>
                    </a:lnTo>
                    <a:lnTo>
                      <a:pt x="3034" y="4058"/>
                    </a:lnTo>
                    <a:lnTo>
                      <a:pt x="3084" y="4049"/>
                    </a:lnTo>
                    <a:lnTo>
                      <a:pt x="3093" y="4098"/>
                    </a:lnTo>
                    <a:close/>
                    <a:moveTo>
                      <a:pt x="2995" y="4116"/>
                    </a:moveTo>
                    <a:lnTo>
                      <a:pt x="2968" y="4121"/>
                    </a:lnTo>
                    <a:lnTo>
                      <a:pt x="2948" y="4127"/>
                    </a:lnTo>
                    <a:lnTo>
                      <a:pt x="2934" y="4079"/>
                    </a:lnTo>
                    <a:lnTo>
                      <a:pt x="2959" y="4072"/>
                    </a:lnTo>
                    <a:lnTo>
                      <a:pt x="2985" y="4067"/>
                    </a:lnTo>
                    <a:lnTo>
                      <a:pt x="2995" y="4116"/>
                    </a:lnTo>
                    <a:close/>
                    <a:moveTo>
                      <a:pt x="2900" y="4141"/>
                    </a:moveTo>
                    <a:lnTo>
                      <a:pt x="2852" y="4155"/>
                    </a:lnTo>
                    <a:lnTo>
                      <a:pt x="2838" y="4107"/>
                    </a:lnTo>
                    <a:lnTo>
                      <a:pt x="2886" y="4093"/>
                    </a:lnTo>
                    <a:lnTo>
                      <a:pt x="2900" y="4141"/>
                    </a:lnTo>
                    <a:close/>
                    <a:moveTo>
                      <a:pt x="2808" y="4169"/>
                    </a:moveTo>
                    <a:lnTo>
                      <a:pt x="2779" y="4182"/>
                    </a:lnTo>
                    <a:lnTo>
                      <a:pt x="2766" y="4190"/>
                    </a:lnTo>
                    <a:lnTo>
                      <a:pt x="2740" y="4147"/>
                    </a:lnTo>
                    <a:lnTo>
                      <a:pt x="2758" y="4137"/>
                    </a:lnTo>
                    <a:lnTo>
                      <a:pt x="2787" y="4123"/>
                    </a:lnTo>
                    <a:lnTo>
                      <a:pt x="2808" y="4169"/>
                    </a:lnTo>
                    <a:close/>
                    <a:moveTo>
                      <a:pt x="2724" y="4216"/>
                    </a:moveTo>
                    <a:lnTo>
                      <a:pt x="2707" y="4227"/>
                    </a:lnTo>
                    <a:lnTo>
                      <a:pt x="2679" y="4241"/>
                    </a:lnTo>
                    <a:lnTo>
                      <a:pt x="2655" y="4197"/>
                    </a:lnTo>
                    <a:lnTo>
                      <a:pt x="2680" y="4184"/>
                    </a:lnTo>
                    <a:lnTo>
                      <a:pt x="2697" y="4174"/>
                    </a:lnTo>
                    <a:lnTo>
                      <a:pt x="2724" y="4216"/>
                    </a:lnTo>
                    <a:close/>
                    <a:moveTo>
                      <a:pt x="2629" y="4261"/>
                    </a:moveTo>
                    <a:lnTo>
                      <a:pt x="2614" y="4267"/>
                    </a:lnTo>
                    <a:lnTo>
                      <a:pt x="2581" y="4278"/>
                    </a:lnTo>
                    <a:lnTo>
                      <a:pt x="2566" y="4230"/>
                    </a:lnTo>
                    <a:lnTo>
                      <a:pt x="2597" y="4220"/>
                    </a:lnTo>
                    <a:lnTo>
                      <a:pt x="2612" y="4214"/>
                    </a:lnTo>
                    <a:lnTo>
                      <a:pt x="2629" y="4261"/>
                    </a:lnTo>
                    <a:close/>
                    <a:moveTo>
                      <a:pt x="2533" y="4293"/>
                    </a:moveTo>
                    <a:lnTo>
                      <a:pt x="2532" y="4293"/>
                    </a:lnTo>
                    <a:lnTo>
                      <a:pt x="2519" y="4297"/>
                    </a:lnTo>
                    <a:lnTo>
                      <a:pt x="2513" y="4299"/>
                    </a:lnTo>
                    <a:cubicBezTo>
                      <a:pt x="2510" y="4300"/>
                      <a:pt x="2507" y="4301"/>
                      <a:pt x="2503" y="4300"/>
                    </a:cubicBezTo>
                    <a:lnTo>
                      <a:pt x="2475" y="4298"/>
                    </a:lnTo>
                    <a:lnTo>
                      <a:pt x="2479" y="4248"/>
                    </a:lnTo>
                    <a:lnTo>
                      <a:pt x="2508" y="4251"/>
                    </a:lnTo>
                    <a:lnTo>
                      <a:pt x="2498" y="4252"/>
                    </a:lnTo>
                    <a:lnTo>
                      <a:pt x="2504" y="4250"/>
                    </a:lnTo>
                    <a:lnTo>
                      <a:pt x="2517" y="4246"/>
                    </a:lnTo>
                    <a:lnTo>
                      <a:pt x="2518" y="4245"/>
                    </a:lnTo>
                    <a:lnTo>
                      <a:pt x="2533" y="4293"/>
                    </a:lnTo>
                    <a:close/>
                    <a:moveTo>
                      <a:pt x="2425" y="4293"/>
                    </a:moveTo>
                    <a:lnTo>
                      <a:pt x="2375" y="4289"/>
                    </a:lnTo>
                    <a:lnTo>
                      <a:pt x="2379" y="4239"/>
                    </a:lnTo>
                    <a:lnTo>
                      <a:pt x="2429" y="4244"/>
                    </a:lnTo>
                    <a:lnTo>
                      <a:pt x="2425" y="4293"/>
                    </a:lnTo>
                    <a:close/>
                    <a:moveTo>
                      <a:pt x="2325" y="4285"/>
                    </a:moveTo>
                    <a:lnTo>
                      <a:pt x="2275" y="4280"/>
                    </a:lnTo>
                    <a:lnTo>
                      <a:pt x="2280" y="4231"/>
                    </a:lnTo>
                    <a:lnTo>
                      <a:pt x="2330" y="4235"/>
                    </a:lnTo>
                    <a:lnTo>
                      <a:pt x="2325" y="4285"/>
                    </a:lnTo>
                    <a:close/>
                    <a:moveTo>
                      <a:pt x="2225" y="4275"/>
                    </a:moveTo>
                    <a:lnTo>
                      <a:pt x="2175" y="4270"/>
                    </a:lnTo>
                    <a:lnTo>
                      <a:pt x="2181" y="4220"/>
                    </a:lnTo>
                    <a:lnTo>
                      <a:pt x="2231" y="4226"/>
                    </a:lnTo>
                    <a:lnTo>
                      <a:pt x="2225" y="4275"/>
                    </a:lnTo>
                    <a:close/>
                    <a:moveTo>
                      <a:pt x="2126" y="4264"/>
                    </a:moveTo>
                    <a:lnTo>
                      <a:pt x="2076" y="4259"/>
                    </a:lnTo>
                    <a:lnTo>
                      <a:pt x="2082" y="4209"/>
                    </a:lnTo>
                    <a:lnTo>
                      <a:pt x="2131" y="4214"/>
                    </a:lnTo>
                    <a:lnTo>
                      <a:pt x="2126" y="4264"/>
                    </a:lnTo>
                    <a:close/>
                    <a:moveTo>
                      <a:pt x="2026" y="4253"/>
                    </a:moveTo>
                    <a:lnTo>
                      <a:pt x="2003" y="4250"/>
                    </a:lnTo>
                    <a:lnTo>
                      <a:pt x="1974" y="4243"/>
                    </a:lnTo>
                    <a:lnTo>
                      <a:pt x="1986" y="4195"/>
                    </a:lnTo>
                    <a:lnTo>
                      <a:pt x="2008" y="4201"/>
                    </a:lnTo>
                    <a:lnTo>
                      <a:pt x="2032" y="4203"/>
                    </a:lnTo>
                    <a:lnTo>
                      <a:pt x="2026" y="4253"/>
                    </a:lnTo>
                    <a:close/>
                    <a:moveTo>
                      <a:pt x="1923" y="4227"/>
                    </a:moveTo>
                    <a:lnTo>
                      <a:pt x="1896" y="4216"/>
                    </a:lnTo>
                    <a:cubicBezTo>
                      <a:pt x="1894" y="4215"/>
                      <a:pt x="1893" y="4214"/>
                      <a:pt x="1892" y="4213"/>
                    </a:cubicBezTo>
                    <a:lnTo>
                      <a:pt x="1874" y="4202"/>
                    </a:lnTo>
                    <a:lnTo>
                      <a:pt x="1902" y="4160"/>
                    </a:lnTo>
                    <a:lnTo>
                      <a:pt x="1919" y="4172"/>
                    </a:lnTo>
                    <a:lnTo>
                      <a:pt x="1915" y="4169"/>
                    </a:lnTo>
                    <a:lnTo>
                      <a:pt x="1942" y="4180"/>
                    </a:lnTo>
                    <a:lnTo>
                      <a:pt x="1923" y="4227"/>
                    </a:lnTo>
                    <a:close/>
                    <a:moveTo>
                      <a:pt x="1833" y="4173"/>
                    </a:moveTo>
                    <a:lnTo>
                      <a:pt x="1829" y="4171"/>
                    </a:lnTo>
                    <a:lnTo>
                      <a:pt x="1803" y="4153"/>
                    </a:lnTo>
                    <a:lnTo>
                      <a:pt x="1795" y="4149"/>
                    </a:lnTo>
                    <a:lnTo>
                      <a:pt x="1792" y="4146"/>
                    </a:lnTo>
                    <a:cubicBezTo>
                      <a:pt x="1790" y="4145"/>
                      <a:pt x="1788" y="4143"/>
                      <a:pt x="1786" y="4142"/>
                    </a:cubicBezTo>
                    <a:lnTo>
                      <a:pt x="1786" y="4141"/>
                    </a:lnTo>
                    <a:lnTo>
                      <a:pt x="1824" y="4109"/>
                    </a:lnTo>
                    <a:lnTo>
                      <a:pt x="1825" y="4109"/>
                    </a:lnTo>
                    <a:lnTo>
                      <a:pt x="1819" y="4105"/>
                    </a:lnTo>
                    <a:lnTo>
                      <a:pt x="1822" y="4106"/>
                    </a:lnTo>
                    <a:lnTo>
                      <a:pt x="1830" y="4112"/>
                    </a:lnTo>
                    <a:lnTo>
                      <a:pt x="1858" y="4130"/>
                    </a:lnTo>
                    <a:lnTo>
                      <a:pt x="1861" y="4132"/>
                    </a:lnTo>
                    <a:lnTo>
                      <a:pt x="1833" y="4173"/>
                    </a:lnTo>
                    <a:close/>
                    <a:moveTo>
                      <a:pt x="1754" y="4103"/>
                    </a:moveTo>
                    <a:lnTo>
                      <a:pt x="1749" y="4098"/>
                    </a:lnTo>
                    <a:lnTo>
                      <a:pt x="1753" y="4101"/>
                    </a:lnTo>
                    <a:lnTo>
                      <a:pt x="1719" y="4074"/>
                    </a:lnTo>
                    <a:lnTo>
                      <a:pt x="1751" y="4035"/>
                    </a:lnTo>
                    <a:lnTo>
                      <a:pt x="1784" y="4062"/>
                    </a:lnTo>
                    <a:cubicBezTo>
                      <a:pt x="1785" y="4063"/>
                      <a:pt x="1787" y="4064"/>
                      <a:pt x="1788" y="4065"/>
                    </a:cubicBezTo>
                    <a:lnTo>
                      <a:pt x="1792" y="4071"/>
                    </a:lnTo>
                    <a:lnTo>
                      <a:pt x="1754" y="4103"/>
                    </a:lnTo>
                    <a:close/>
                    <a:moveTo>
                      <a:pt x="1680" y="4049"/>
                    </a:moveTo>
                    <a:lnTo>
                      <a:pt x="1663" y="4039"/>
                    </a:lnTo>
                    <a:lnTo>
                      <a:pt x="1638" y="4027"/>
                    </a:lnTo>
                    <a:lnTo>
                      <a:pt x="1659" y="3982"/>
                    </a:lnTo>
                    <a:lnTo>
                      <a:pt x="1688" y="3996"/>
                    </a:lnTo>
                    <a:lnTo>
                      <a:pt x="1706" y="4006"/>
                    </a:lnTo>
                    <a:lnTo>
                      <a:pt x="1680" y="4049"/>
                    </a:lnTo>
                    <a:close/>
                    <a:moveTo>
                      <a:pt x="1595" y="4011"/>
                    </a:moveTo>
                    <a:lnTo>
                      <a:pt x="1564" y="4001"/>
                    </a:lnTo>
                    <a:lnTo>
                      <a:pt x="1548" y="3997"/>
                    </a:lnTo>
                    <a:lnTo>
                      <a:pt x="1561" y="3949"/>
                    </a:lnTo>
                    <a:lnTo>
                      <a:pt x="1579" y="3953"/>
                    </a:lnTo>
                    <a:lnTo>
                      <a:pt x="1609" y="3963"/>
                    </a:lnTo>
                    <a:lnTo>
                      <a:pt x="1595" y="4011"/>
                    </a:lnTo>
                    <a:close/>
                    <a:moveTo>
                      <a:pt x="1495" y="3971"/>
                    </a:moveTo>
                    <a:lnTo>
                      <a:pt x="1488" y="3966"/>
                    </a:lnTo>
                    <a:lnTo>
                      <a:pt x="1474" y="3955"/>
                    </a:lnTo>
                    <a:lnTo>
                      <a:pt x="1461" y="3946"/>
                    </a:lnTo>
                    <a:lnTo>
                      <a:pt x="1467" y="3949"/>
                    </a:lnTo>
                    <a:lnTo>
                      <a:pt x="1461" y="3947"/>
                    </a:lnTo>
                    <a:lnTo>
                      <a:pt x="1476" y="3900"/>
                    </a:lnTo>
                    <a:lnTo>
                      <a:pt x="1482" y="3902"/>
                    </a:lnTo>
                    <a:cubicBezTo>
                      <a:pt x="1484" y="3902"/>
                      <a:pt x="1486" y="3903"/>
                      <a:pt x="1488" y="3905"/>
                    </a:cubicBezTo>
                    <a:lnTo>
                      <a:pt x="1505" y="3916"/>
                    </a:lnTo>
                    <a:lnTo>
                      <a:pt x="1517" y="3925"/>
                    </a:lnTo>
                    <a:lnTo>
                      <a:pt x="1524" y="3930"/>
                    </a:lnTo>
                    <a:lnTo>
                      <a:pt x="1495" y="3971"/>
                    </a:lnTo>
                    <a:close/>
                    <a:moveTo>
                      <a:pt x="1405" y="3928"/>
                    </a:moveTo>
                    <a:lnTo>
                      <a:pt x="1366" y="3896"/>
                    </a:lnTo>
                    <a:lnTo>
                      <a:pt x="1397" y="3857"/>
                    </a:lnTo>
                    <a:lnTo>
                      <a:pt x="1436" y="3889"/>
                    </a:lnTo>
                    <a:lnTo>
                      <a:pt x="1405" y="3928"/>
                    </a:lnTo>
                    <a:close/>
                    <a:moveTo>
                      <a:pt x="1327" y="3863"/>
                    </a:moveTo>
                    <a:lnTo>
                      <a:pt x="1306" y="3844"/>
                    </a:lnTo>
                    <a:cubicBezTo>
                      <a:pt x="1304" y="3843"/>
                      <a:pt x="1303" y="3841"/>
                      <a:pt x="1302" y="3839"/>
                    </a:cubicBezTo>
                    <a:lnTo>
                      <a:pt x="1290" y="3822"/>
                    </a:lnTo>
                    <a:lnTo>
                      <a:pt x="1331" y="3794"/>
                    </a:lnTo>
                    <a:lnTo>
                      <a:pt x="1343" y="3811"/>
                    </a:lnTo>
                    <a:lnTo>
                      <a:pt x="1339" y="3807"/>
                    </a:lnTo>
                    <a:lnTo>
                      <a:pt x="1360" y="3825"/>
                    </a:lnTo>
                    <a:lnTo>
                      <a:pt x="1327" y="3863"/>
                    </a:lnTo>
                    <a:close/>
                    <a:moveTo>
                      <a:pt x="1263" y="3776"/>
                    </a:moveTo>
                    <a:lnTo>
                      <a:pt x="1254" y="3758"/>
                    </a:lnTo>
                    <a:lnTo>
                      <a:pt x="1240" y="3733"/>
                    </a:lnTo>
                    <a:lnTo>
                      <a:pt x="1283" y="3708"/>
                    </a:lnTo>
                    <a:lnTo>
                      <a:pt x="1299" y="3735"/>
                    </a:lnTo>
                    <a:lnTo>
                      <a:pt x="1308" y="3753"/>
                    </a:lnTo>
                    <a:lnTo>
                      <a:pt x="1263" y="3776"/>
                    </a:lnTo>
                    <a:close/>
                    <a:moveTo>
                      <a:pt x="1211" y="3700"/>
                    </a:moveTo>
                    <a:lnTo>
                      <a:pt x="1205" y="3693"/>
                    </a:lnTo>
                    <a:lnTo>
                      <a:pt x="1176" y="3669"/>
                    </a:lnTo>
                    <a:lnTo>
                      <a:pt x="1207" y="3631"/>
                    </a:lnTo>
                    <a:lnTo>
                      <a:pt x="1240" y="3658"/>
                    </a:lnTo>
                    <a:lnTo>
                      <a:pt x="1247" y="3665"/>
                    </a:lnTo>
                    <a:lnTo>
                      <a:pt x="1211" y="3700"/>
                    </a:lnTo>
                    <a:close/>
                    <a:moveTo>
                      <a:pt x="1137" y="3633"/>
                    </a:moveTo>
                    <a:lnTo>
                      <a:pt x="1113" y="3609"/>
                    </a:lnTo>
                    <a:lnTo>
                      <a:pt x="1102" y="3598"/>
                    </a:lnTo>
                    <a:lnTo>
                      <a:pt x="1138" y="3562"/>
                    </a:lnTo>
                    <a:lnTo>
                      <a:pt x="1150" y="3574"/>
                    </a:lnTo>
                    <a:lnTo>
                      <a:pt x="1173" y="3599"/>
                    </a:lnTo>
                    <a:lnTo>
                      <a:pt x="1137" y="3633"/>
                    </a:lnTo>
                    <a:close/>
                    <a:moveTo>
                      <a:pt x="1069" y="3565"/>
                    </a:moveTo>
                    <a:lnTo>
                      <a:pt x="1030" y="3534"/>
                    </a:lnTo>
                    <a:lnTo>
                      <a:pt x="1061" y="3494"/>
                    </a:lnTo>
                    <a:lnTo>
                      <a:pt x="1100" y="3526"/>
                    </a:lnTo>
                    <a:lnTo>
                      <a:pt x="1069" y="3565"/>
                    </a:lnTo>
                    <a:close/>
                    <a:moveTo>
                      <a:pt x="998" y="3482"/>
                    </a:moveTo>
                    <a:lnTo>
                      <a:pt x="998" y="3481"/>
                    </a:lnTo>
                    <a:lnTo>
                      <a:pt x="976" y="3448"/>
                    </a:lnTo>
                    <a:lnTo>
                      <a:pt x="973" y="3442"/>
                    </a:lnTo>
                    <a:lnTo>
                      <a:pt x="1015" y="3415"/>
                    </a:lnTo>
                    <a:lnTo>
                      <a:pt x="1019" y="3421"/>
                    </a:lnTo>
                    <a:lnTo>
                      <a:pt x="1043" y="3460"/>
                    </a:lnTo>
                    <a:lnTo>
                      <a:pt x="998" y="3482"/>
                    </a:lnTo>
                    <a:close/>
                    <a:moveTo>
                      <a:pt x="946" y="3397"/>
                    </a:moveTo>
                    <a:lnTo>
                      <a:pt x="933" y="3370"/>
                    </a:lnTo>
                    <a:lnTo>
                      <a:pt x="925" y="3349"/>
                    </a:lnTo>
                    <a:lnTo>
                      <a:pt x="972" y="3332"/>
                    </a:lnTo>
                    <a:lnTo>
                      <a:pt x="978" y="3349"/>
                    </a:lnTo>
                    <a:lnTo>
                      <a:pt x="991" y="3375"/>
                    </a:lnTo>
                    <a:lnTo>
                      <a:pt x="946" y="3397"/>
                    </a:lnTo>
                    <a:close/>
                    <a:moveTo>
                      <a:pt x="907" y="3302"/>
                    </a:moveTo>
                    <a:lnTo>
                      <a:pt x="907" y="3301"/>
                    </a:lnTo>
                    <a:lnTo>
                      <a:pt x="887" y="3258"/>
                    </a:lnTo>
                    <a:lnTo>
                      <a:pt x="933" y="3238"/>
                    </a:lnTo>
                    <a:lnTo>
                      <a:pt x="954" y="3284"/>
                    </a:lnTo>
                    <a:lnTo>
                      <a:pt x="954" y="3285"/>
                    </a:lnTo>
                    <a:lnTo>
                      <a:pt x="907" y="3302"/>
                    </a:lnTo>
                    <a:close/>
                    <a:moveTo>
                      <a:pt x="866" y="3215"/>
                    </a:moveTo>
                    <a:lnTo>
                      <a:pt x="849" y="3183"/>
                    </a:lnTo>
                    <a:lnTo>
                      <a:pt x="843" y="3170"/>
                    </a:lnTo>
                    <a:lnTo>
                      <a:pt x="887" y="3147"/>
                    </a:lnTo>
                    <a:lnTo>
                      <a:pt x="894" y="3160"/>
                    </a:lnTo>
                    <a:lnTo>
                      <a:pt x="910" y="3192"/>
                    </a:lnTo>
                    <a:lnTo>
                      <a:pt x="866" y="3215"/>
                    </a:lnTo>
                    <a:close/>
                    <a:moveTo>
                      <a:pt x="820" y="3126"/>
                    </a:moveTo>
                    <a:lnTo>
                      <a:pt x="817" y="3121"/>
                    </a:lnTo>
                    <a:lnTo>
                      <a:pt x="800" y="3077"/>
                    </a:lnTo>
                    <a:lnTo>
                      <a:pt x="846" y="3059"/>
                    </a:lnTo>
                    <a:lnTo>
                      <a:pt x="862" y="3098"/>
                    </a:lnTo>
                    <a:lnTo>
                      <a:pt x="864" y="3103"/>
                    </a:lnTo>
                    <a:lnTo>
                      <a:pt x="820" y="3126"/>
                    </a:lnTo>
                    <a:close/>
                    <a:moveTo>
                      <a:pt x="784" y="3027"/>
                    </a:moveTo>
                    <a:lnTo>
                      <a:pt x="778" y="3006"/>
                    </a:lnTo>
                    <a:lnTo>
                      <a:pt x="769" y="2981"/>
                    </a:lnTo>
                    <a:lnTo>
                      <a:pt x="817" y="2964"/>
                    </a:lnTo>
                    <a:lnTo>
                      <a:pt x="827" y="2993"/>
                    </a:lnTo>
                    <a:lnTo>
                      <a:pt x="832" y="3014"/>
                    </a:lnTo>
                    <a:lnTo>
                      <a:pt x="784" y="3027"/>
                    </a:lnTo>
                    <a:close/>
                    <a:moveTo>
                      <a:pt x="752" y="2939"/>
                    </a:moveTo>
                    <a:lnTo>
                      <a:pt x="733" y="2904"/>
                    </a:lnTo>
                    <a:cubicBezTo>
                      <a:pt x="732" y="2902"/>
                      <a:pt x="732" y="2900"/>
                      <a:pt x="731" y="2898"/>
                    </a:cubicBezTo>
                    <a:lnTo>
                      <a:pt x="729" y="2887"/>
                    </a:lnTo>
                    <a:lnTo>
                      <a:pt x="777" y="2876"/>
                    </a:lnTo>
                    <a:lnTo>
                      <a:pt x="780" y="2887"/>
                    </a:lnTo>
                    <a:lnTo>
                      <a:pt x="778" y="2881"/>
                    </a:lnTo>
                    <a:lnTo>
                      <a:pt x="796" y="2915"/>
                    </a:lnTo>
                    <a:lnTo>
                      <a:pt x="752" y="2939"/>
                    </a:lnTo>
                    <a:close/>
                    <a:moveTo>
                      <a:pt x="718" y="2838"/>
                    </a:moveTo>
                    <a:lnTo>
                      <a:pt x="707" y="2790"/>
                    </a:lnTo>
                    <a:lnTo>
                      <a:pt x="756" y="2779"/>
                    </a:lnTo>
                    <a:lnTo>
                      <a:pt x="767" y="2827"/>
                    </a:lnTo>
                    <a:lnTo>
                      <a:pt x="718" y="2838"/>
                    </a:lnTo>
                    <a:close/>
                    <a:moveTo>
                      <a:pt x="696" y="2741"/>
                    </a:moveTo>
                    <a:lnTo>
                      <a:pt x="690" y="2715"/>
                    </a:lnTo>
                    <a:lnTo>
                      <a:pt x="685" y="2692"/>
                    </a:lnTo>
                    <a:lnTo>
                      <a:pt x="734" y="2681"/>
                    </a:lnTo>
                    <a:lnTo>
                      <a:pt x="739" y="2704"/>
                    </a:lnTo>
                    <a:lnTo>
                      <a:pt x="745" y="2730"/>
                    </a:lnTo>
                    <a:lnTo>
                      <a:pt x="696" y="2741"/>
                    </a:lnTo>
                    <a:close/>
                    <a:moveTo>
                      <a:pt x="674" y="2643"/>
                    </a:moveTo>
                    <a:lnTo>
                      <a:pt x="663" y="2595"/>
                    </a:lnTo>
                    <a:lnTo>
                      <a:pt x="711" y="2583"/>
                    </a:lnTo>
                    <a:lnTo>
                      <a:pt x="722" y="2632"/>
                    </a:lnTo>
                    <a:lnTo>
                      <a:pt x="674" y="2643"/>
                    </a:lnTo>
                    <a:close/>
                    <a:moveTo>
                      <a:pt x="651" y="2546"/>
                    </a:moveTo>
                    <a:lnTo>
                      <a:pt x="648" y="2531"/>
                    </a:lnTo>
                    <a:cubicBezTo>
                      <a:pt x="648" y="2529"/>
                      <a:pt x="647" y="2527"/>
                      <a:pt x="647" y="2524"/>
                    </a:cubicBezTo>
                    <a:lnTo>
                      <a:pt x="649" y="2489"/>
                    </a:lnTo>
                    <a:lnTo>
                      <a:pt x="699" y="2492"/>
                    </a:lnTo>
                    <a:lnTo>
                      <a:pt x="697" y="2527"/>
                    </a:lnTo>
                    <a:lnTo>
                      <a:pt x="697" y="2520"/>
                    </a:lnTo>
                    <a:lnTo>
                      <a:pt x="700" y="2535"/>
                    </a:lnTo>
                    <a:lnTo>
                      <a:pt x="651" y="2546"/>
                    </a:lnTo>
                    <a:close/>
                    <a:moveTo>
                      <a:pt x="651" y="2440"/>
                    </a:moveTo>
                    <a:lnTo>
                      <a:pt x="652" y="2413"/>
                    </a:lnTo>
                    <a:lnTo>
                      <a:pt x="653" y="2390"/>
                    </a:lnTo>
                    <a:lnTo>
                      <a:pt x="703" y="2391"/>
                    </a:lnTo>
                    <a:lnTo>
                      <a:pt x="702" y="2415"/>
                    </a:lnTo>
                    <a:lnTo>
                      <a:pt x="701" y="2442"/>
                    </a:lnTo>
                    <a:lnTo>
                      <a:pt x="651" y="2440"/>
                    </a:lnTo>
                    <a:close/>
                    <a:moveTo>
                      <a:pt x="654" y="2340"/>
                    </a:moveTo>
                    <a:lnTo>
                      <a:pt x="654" y="2340"/>
                    </a:lnTo>
                    <a:lnTo>
                      <a:pt x="654" y="2313"/>
                    </a:lnTo>
                    <a:lnTo>
                      <a:pt x="654" y="2291"/>
                    </a:lnTo>
                    <a:lnTo>
                      <a:pt x="704" y="2291"/>
                    </a:lnTo>
                    <a:lnTo>
                      <a:pt x="704" y="2313"/>
                    </a:lnTo>
                    <a:lnTo>
                      <a:pt x="704" y="2341"/>
                    </a:lnTo>
                    <a:lnTo>
                      <a:pt x="704" y="2342"/>
                    </a:lnTo>
                    <a:lnTo>
                      <a:pt x="654" y="2340"/>
                    </a:lnTo>
                    <a:close/>
                    <a:moveTo>
                      <a:pt x="657" y="2238"/>
                    </a:moveTo>
                    <a:lnTo>
                      <a:pt x="658" y="2233"/>
                    </a:lnTo>
                    <a:lnTo>
                      <a:pt x="665" y="2203"/>
                    </a:lnTo>
                    <a:lnTo>
                      <a:pt x="671" y="2185"/>
                    </a:lnTo>
                    <a:lnTo>
                      <a:pt x="719" y="2200"/>
                    </a:lnTo>
                    <a:lnTo>
                      <a:pt x="714" y="2216"/>
                    </a:lnTo>
                    <a:lnTo>
                      <a:pt x="707" y="2240"/>
                    </a:lnTo>
                    <a:lnTo>
                      <a:pt x="707" y="2244"/>
                    </a:lnTo>
                    <a:lnTo>
                      <a:pt x="657" y="2238"/>
                    </a:lnTo>
                    <a:close/>
                    <a:moveTo>
                      <a:pt x="687" y="2137"/>
                    </a:moveTo>
                    <a:lnTo>
                      <a:pt x="688" y="2135"/>
                    </a:lnTo>
                    <a:lnTo>
                      <a:pt x="699" y="2102"/>
                    </a:lnTo>
                    <a:cubicBezTo>
                      <a:pt x="699" y="2100"/>
                      <a:pt x="700" y="2099"/>
                      <a:pt x="700" y="2098"/>
                    </a:cubicBezTo>
                    <a:lnTo>
                      <a:pt x="706" y="2087"/>
                    </a:lnTo>
                    <a:lnTo>
                      <a:pt x="750" y="2111"/>
                    </a:lnTo>
                    <a:lnTo>
                      <a:pt x="744" y="2121"/>
                    </a:lnTo>
                    <a:lnTo>
                      <a:pt x="746" y="2117"/>
                    </a:lnTo>
                    <a:lnTo>
                      <a:pt x="735" y="2152"/>
                    </a:lnTo>
                    <a:lnTo>
                      <a:pt x="734" y="2154"/>
                    </a:lnTo>
                    <a:lnTo>
                      <a:pt x="687" y="2137"/>
                    </a:lnTo>
                    <a:close/>
                    <a:moveTo>
                      <a:pt x="749" y="2041"/>
                    </a:moveTo>
                    <a:lnTo>
                      <a:pt x="792" y="2016"/>
                    </a:lnTo>
                    <a:lnTo>
                      <a:pt x="817" y="2059"/>
                    </a:lnTo>
                    <a:lnTo>
                      <a:pt x="774" y="2084"/>
                    </a:lnTo>
                    <a:lnTo>
                      <a:pt x="749" y="2041"/>
                    </a:lnTo>
                    <a:close/>
                    <a:moveTo>
                      <a:pt x="841" y="1994"/>
                    </a:moveTo>
                    <a:lnTo>
                      <a:pt x="864" y="1985"/>
                    </a:lnTo>
                    <a:lnTo>
                      <a:pt x="890" y="1977"/>
                    </a:lnTo>
                    <a:lnTo>
                      <a:pt x="906" y="2024"/>
                    </a:lnTo>
                    <a:lnTo>
                      <a:pt x="883" y="2032"/>
                    </a:lnTo>
                    <a:lnTo>
                      <a:pt x="860" y="2041"/>
                    </a:lnTo>
                    <a:lnTo>
                      <a:pt x="841" y="1994"/>
                    </a:lnTo>
                    <a:close/>
                    <a:moveTo>
                      <a:pt x="937" y="1961"/>
                    </a:moveTo>
                    <a:lnTo>
                      <a:pt x="945" y="1959"/>
                    </a:lnTo>
                    <a:lnTo>
                      <a:pt x="976" y="1948"/>
                    </a:lnTo>
                    <a:lnTo>
                      <a:pt x="985" y="1945"/>
                    </a:lnTo>
                    <a:lnTo>
                      <a:pt x="1000" y="1993"/>
                    </a:lnTo>
                    <a:lnTo>
                      <a:pt x="993" y="1995"/>
                    </a:lnTo>
                    <a:lnTo>
                      <a:pt x="960" y="2006"/>
                    </a:lnTo>
                    <a:lnTo>
                      <a:pt x="953" y="2009"/>
                    </a:lnTo>
                    <a:lnTo>
                      <a:pt x="937" y="1961"/>
                    </a:lnTo>
                    <a:close/>
                    <a:moveTo>
                      <a:pt x="1043" y="1936"/>
                    </a:moveTo>
                    <a:lnTo>
                      <a:pt x="1093" y="1939"/>
                    </a:lnTo>
                    <a:lnTo>
                      <a:pt x="1089" y="1989"/>
                    </a:lnTo>
                    <a:lnTo>
                      <a:pt x="1039" y="1986"/>
                    </a:lnTo>
                    <a:lnTo>
                      <a:pt x="1043" y="1936"/>
                    </a:lnTo>
                    <a:close/>
                    <a:moveTo>
                      <a:pt x="1142" y="1943"/>
                    </a:moveTo>
                    <a:lnTo>
                      <a:pt x="1192" y="1946"/>
                    </a:lnTo>
                    <a:lnTo>
                      <a:pt x="1189" y="1996"/>
                    </a:lnTo>
                    <a:lnTo>
                      <a:pt x="1139" y="1993"/>
                    </a:lnTo>
                    <a:lnTo>
                      <a:pt x="1142" y="1943"/>
                    </a:lnTo>
                    <a:close/>
                    <a:moveTo>
                      <a:pt x="1242" y="1950"/>
                    </a:moveTo>
                    <a:lnTo>
                      <a:pt x="1292" y="1954"/>
                    </a:lnTo>
                    <a:lnTo>
                      <a:pt x="1289" y="2003"/>
                    </a:lnTo>
                    <a:lnTo>
                      <a:pt x="1239" y="2000"/>
                    </a:lnTo>
                    <a:lnTo>
                      <a:pt x="1242" y="1950"/>
                    </a:lnTo>
                    <a:close/>
                    <a:moveTo>
                      <a:pt x="1343" y="1958"/>
                    </a:moveTo>
                    <a:lnTo>
                      <a:pt x="1392" y="1963"/>
                    </a:lnTo>
                    <a:lnTo>
                      <a:pt x="1387" y="2013"/>
                    </a:lnTo>
                    <a:lnTo>
                      <a:pt x="1338" y="2008"/>
                    </a:lnTo>
                    <a:lnTo>
                      <a:pt x="1343" y="1958"/>
                    </a:lnTo>
                    <a:close/>
                    <a:moveTo>
                      <a:pt x="1443" y="1969"/>
                    </a:moveTo>
                    <a:lnTo>
                      <a:pt x="1492" y="1976"/>
                    </a:lnTo>
                    <a:lnTo>
                      <a:pt x="1486" y="2025"/>
                    </a:lnTo>
                    <a:lnTo>
                      <a:pt x="1436" y="2019"/>
                    </a:lnTo>
                    <a:lnTo>
                      <a:pt x="1443" y="1969"/>
                    </a:lnTo>
                    <a:close/>
                    <a:moveTo>
                      <a:pt x="1542" y="1982"/>
                    </a:moveTo>
                    <a:lnTo>
                      <a:pt x="1559" y="1985"/>
                    </a:lnTo>
                    <a:lnTo>
                      <a:pt x="1592" y="1991"/>
                    </a:lnTo>
                    <a:lnTo>
                      <a:pt x="1584" y="2040"/>
                    </a:lnTo>
                    <a:lnTo>
                      <a:pt x="1552" y="2034"/>
                    </a:lnTo>
                    <a:lnTo>
                      <a:pt x="1535" y="2032"/>
                    </a:lnTo>
                    <a:lnTo>
                      <a:pt x="1542" y="1982"/>
                    </a:lnTo>
                    <a:close/>
                    <a:moveTo>
                      <a:pt x="1642" y="2000"/>
                    </a:moveTo>
                    <a:lnTo>
                      <a:pt x="1665" y="2005"/>
                    </a:lnTo>
                    <a:lnTo>
                      <a:pt x="1690" y="2010"/>
                    </a:lnTo>
                    <a:lnTo>
                      <a:pt x="1691" y="2010"/>
                    </a:lnTo>
                    <a:lnTo>
                      <a:pt x="1681" y="2059"/>
                    </a:lnTo>
                    <a:lnTo>
                      <a:pt x="1679" y="2059"/>
                    </a:lnTo>
                    <a:lnTo>
                      <a:pt x="1656" y="2054"/>
                    </a:lnTo>
                    <a:lnTo>
                      <a:pt x="1632" y="2049"/>
                    </a:lnTo>
                    <a:lnTo>
                      <a:pt x="1642" y="2000"/>
                    </a:lnTo>
                    <a:close/>
                    <a:moveTo>
                      <a:pt x="1735" y="2017"/>
                    </a:moveTo>
                    <a:lnTo>
                      <a:pt x="1785" y="2017"/>
                    </a:lnTo>
                    <a:lnTo>
                      <a:pt x="1786" y="2067"/>
                    </a:lnTo>
                    <a:lnTo>
                      <a:pt x="1736" y="2067"/>
                    </a:lnTo>
                    <a:lnTo>
                      <a:pt x="1735" y="2017"/>
                    </a:lnTo>
                    <a:close/>
                    <a:moveTo>
                      <a:pt x="1835" y="2016"/>
                    </a:moveTo>
                    <a:lnTo>
                      <a:pt x="1875" y="2015"/>
                    </a:lnTo>
                    <a:lnTo>
                      <a:pt x="1885" y="2015"/>
                    </a:lnTo>
                    <a:lnTo>
                      <a:pt x="1886" y="2065"/>
                    </a:lnTo>
                    <a:lnTo>
                      <a:pt x="1876" y="2065"/>
                    </a:lnTo>
                    <a:lnTo>
                      <a:pt x="1836" y="2066"/>
                    </a:lnTo>
                    <a:lnTo>
                      <a:pt x="1835" y="2016"/>
                    </a:lnTo>
                    <a:close/>
                    <a:moveTo>
                      <a:pt x="1935" y="2014"/>
                    </a:moveTo>
                    <a:lnTo>
                      <a:pt x="1985" y="2013"/>
                    </a:lnTo>
                    <a:lnTo>
                      <a:pt x="1986" y="2062"/>
                    </a:lnTo>
                    <a:lnTo>
                      <a:pt x="1936" y="2064"/>
                    </a:lnTo>
                    <a:lnTo>
                      <a:pt x="1935" y="2014"/>
                    </a:lnTo>
                    <a:close/>
                    <a:moveTo>
                      <a:pt x="2033" y="2011"/>
                    </a:moveTo>
                    <a:lnTo>
                      <a:pt x="2083" y="2006"/>
                    </a:lnTo>
                    <a:lnTo>
                      <a:pt x="2087" y="2056"/>
                    </a:lnTo>
                    <a:lnTo>
                      <a:pt x="2037" y="2060"/>
                    </a:lnTo>
                    <a:lnTo>
                      <a:pt x="2033" y="2011"/>
                    </a:lnTo>
                    <a:close/>
                    <a:moveTo>
                      <a:pt x="2131" y="2000"/>
                    </a:moveTo>
                    <a:lnTo>
                      <a:pt x="2163" y="1995"/>
                    </a:lnTo>
                    <a:lnTo>
                      <a:pt x="2177" y="1991"/>
                    </a:lnTo>
                    <a:lnTo>
                      <a:pt x="2190" y="2039"/>
                    </a:lnTo>
                    <a:lnTo>
                      <a:pt x="2170" y="2044"/>
                    </a:lnTo>
                    <a:lnTo>
                      <a:pt x="2138" y="2049"/>
                    </a:lnTo>
                    <a:lnTo>
                      <a:pt x="2131" y="2000"/>
                    </a:lnTo>
                    <a:close/>
                    <a:moveTo>
                      <a:pt x="2226" y="1978"/>
                    </a:moveTo>
                    <a:lnTo>
                      <a:pt x="2230" y="1977"/>
                    </a:lnTo>
                    <a:lnTo>
                      <a:pt x="2270" y="1962"/>
                    </a:lnTo>
                    <a:lnTo>
                      <a:pt x="2288" y="2009"/>
                    </a:lnTo>
                    <a:lnTo>
                      <a:pt x="2243" y="2026"/>
                    </a:lnTo>
                    <a:lnTo>
                      <a:pt x="2238" y="2027"/>
                    </a:lnTo>
                    <a:lnTo>
                      <a:pt x="2226" y="1978"/>
                    </a:lnTo>
                    <a:close/>
                    <a:moveTo>
                      <a:pt x="2315" y="1944"/>
                    </a:moveTo>
                    <a:lnTo>
                      <a:pt x="2360" y="1923"/>
                    </a:lnTo>
                    <a:lnTo>
                      <a:pt x="2381" y="1969"/>
                    </a:lnTo>
                    <a:lnTo>
                      <a:pt x="2335" y="1989"/>
                    </a:lnTo>
                    <a:lnTo>
                      <a:pt x="2315" y="1944"/>
                    </a:lnTo>
                    <a:close/>
                    <a:moveTo>
                      <a:pt x="2406" y="1903"/>
                    </a:moveTo>
                    <a:lnTo>
                      <a:pt x="2452" y="1882"/>
                    </a:lnTo>
                    <a:lnTo>
                      <a:pt x="2472" y="1928"/>
                    </a:lnTo>
                    <a:lnTo>
                      <a:pt x="2427" y="1948"/>
                    </a:lnTo>
                    <a:lnTo>
                      <a:pt x="2406" y="1903"/>
                    </a:lnTo>
                    <a:close/>
                    <a:moveTo>
                      <a:pt x="2499" y="1862"/>
                    </a:moveTo>
                    <a:lnTo>
                      <a:pt x="2524" y="1853"/>
                    </a:lnTo>
                    <a:lnTo>
                      <a:pt x="2548" y="1845"/>
                    </a:lnTo>
                    <a:lnTo>
                      <a:pt x="2563" y="1893"/>
                    </a:lnTo>
                    <a:lnTo>
                      <a:pt x="2541" y="1900"/>
                    </a:lnTo>
                    <a:lnTo>
                      <a:pt x="2517" y="1909"/>
                    </a:lnTo>
                    <a:lnTo>
                      <a:pt x="2499" y="1862"/>
                    </a:lnTo>
                    <a:close/>
                    <a:moveTo>
                      <a:pt x="2595" y="1830"/>
                    </a:moveTo>
                    <a:lnTo>
                      <a:pt x="2615" y="1824"/>
                    </a:lnTo>
                    <a:lnTo>
                      <a:pt x="2627" y="1820"/>
                    </a:lnTo>
                    <a:lnTo>
                      <a:pt x="2635" y="1818"/>
                    </a:lnTo>
                    <a:lnTo>
                      <a:pt x="2620" y="1827"/>
                    </a:lnTo>
                    <a:lnTo>
                      <a:pt x="2627" y="1818"/>
                    </a:lnTo>
                    <a:lnTo>
                      <a:pt x="2666" y="1849"/>
                    </a:lnTo>
                    <a:lnTo>
                      <a:pt x="2659" y="1858"/>
                    </a:lnTo>
                    <a:cubicBezTo>
                      <a:pt x="2655" y="1863"/>
                      <a:pt x="2650" y="1866"/>
                      <a:pt x="2644" y="1867"/>
                    </a:cubicBezTo>
                    <a:lnTo>
                      <a:pt x="2642" y="1867"/>
                    </a:lnTo>
                    <a:lnTo>
                      <a:pt x="2630" y="1871"/>
                    </a:lnTo>
                    <a:lnTo>
                      <a:pt x="2611" y="1878"/>
                    </a:lnTo>
                    <a:lnTo>
                      <a:pt x="2595" y="1830"/>
                    </a:lnTo>
                    <a:close/>
                    <a:moveTo>
                      <a:pt x="2666" y="1777"/>
                    </a:moveTo>
                    <a:lnTo>
                      <a:pt x="2684" y="1764"/>
                    </a:lnTo>
                    <a:cubicBezTo>
                      <a:pt x="2685" y="1764"/>
                      <a:pt x="2686" y="1763"/>
                      <a:pt x="2687" y="1762"/>
                    </a:cubicBezTo>
                    <a:lnTo>
                      <a:pt x="2712" y="1749"/>
                    </a:lnTo>
                    <a:lnTo>
                      <a:pt x="2735" y="1793"/>
                    </a:lnTo>
                    <a:lnTo>
                      <a:pt x="2710" y="1807"/>
                    </a:lnTo>
                    <a:lnTo>
                      <a:pt x="2713" y="1805"/>
                    </a:lnTo>
                    <a:lnTo>
                      <a:pt x="2696" y="1818"/>
                    </a:lnTo>
                    <a:lnTo>
                      <a:pt x="2666" y="1777"/>
                    </a:lnTo>
                    <a:close/>
                    <a:moveTo>
                      <a:pt x="2754" y="1725"/>
                    </a:moveTo>
                    <a:lnTo>
                      <a:pt x="2760" y="1721"/>
                    </a:lnTo>
                    <a:lnTo>
                      <a:pt x="2753" y="1727"/>
                    </a:lnTo>
                    <a:lnTo>
                      <a:pt x="2770" y="1705"/>
                    </a:lnTo>
                    <a:lnTo>
                      <a:pt x="2783" y="1692"/>
                    </a:lnTo>
                    <a:lnTo>
                      <a:pt x="2818" y="1727"/>
                    </a:lnTo>
                    <a:lnTo>
                      <a:pt x="2809" y="1736"/>
                    </a:lnTo>
                    <a:lnTo>
                      <a:pt x="2792" y="1758"/>
                    </a:lnTo>
                    <a:cubicBezTo>
                      <a:pt x="2790" y="1760"/>
                      <a:pt x="2788" y="1762"/>
                      <a:pt x="2785" y="1764"/>
                    </a:cubicBezTo>
                    <a:lnTo>
                      <a:pt x="2779" y="1767"/>
                    </a:lnTo>
                    <a:lnTo>
                      <a:pt x="2754" y="1725"/>
                    </a:lnTo>
                    <a:close/>
                    <a:moveTo>
                      <a:pt x="2828" y="1660"/>
                    </a:moveTo>
                    <a:lnTo>
                      <a:pt x="2829" y="1659"/>
                    </a:lnTo>
                    <a:lnTo>
                      <a:pt x="2868" y="1637"/>
                    </a:lnTo>
                    <a:lnTo>
                      <a:pt x="2870" y="1635"/>
                    </a:lnTo>
                    <a:lnTo>
                      <a:pt x="2898" y="1677"/>
                    </a:lnTo>
                    <a:lnTo>
                      <a:pt x="2893" y="1680"/>
                    </a:lnTo>
                    <a:lnTo>
                      <a:pt x="2856" y="1702"/>
                    </a:lnTo>
                    <a:lnTo>
                      <a:pt x="2855" y="1702"/>
                    </a:lnTo>
                    <a:lnTo>
                      <a:pt x="2828" y="1660"/>
                    </a:lnTo>
                    <a:close/>
                    <a:moveTo>
                      <a:pt x="2905" y="1607"/>
                    </a:moveTo>
                    <a:lnTo>
                      <a:pt x="2941" y="1572"/>
                    </a:lnTo>
                    <a:lnTo>
                      <a:pt x="2976" y="1607"/>
                    </a:lnTo>
                    <a:lnTo>
                      <a:pt x="2941" y="1642"/>
                    </a:lnTo>
                    <a:lnTo>
                      <a:pt x="2905" y="1607"/>
                    </a:lnTo>
                    <a:close/>
                    <a:moveTo>
                      <a:pt x="2976" y="1536"/>
                    </a:moveTo>
                    <a:lnTo>
                      <a:pt x="3005" y="1508"/>
                    </a:lnTo>
                    <a:lnTo>
                      <a:pt x="3008" y="1503"/>
                    </a:lnTo>
                    <a:lnTo>
                      <a:pt x="3048" y="1533"/>
                    </a:lnTo>
                    <a:lnTo>
                      <a:pt x="3040" y="1543"/>
                    </a:lnTo>
                    <a:lnTo>
                      <a:pt x="3012" y="1572"/>
                    </a:lnTo>
                    <a:lnTo>
                      <a:pt x="2976" y="1536"/>
                    </a:lnTo>
                    <a:close/>
                    <a:moveTo>
                      <a:pt x="3032" y="1466"/>
                    </a:moveTo>
                    <a:lnTo>
                      <a:pt x="3042" y="1444"/>
                    </a:lnTo>
                    <a:lnTo>
                      <a:pt x="3049" y="1422"/>
                    </a:lnTo>
                    <a:lnTo>
                      <a:pt x="3096" y="1437"/>
                    </a:lnTo>
                    <a:lnTo>
                      <a:pt x="3087" y="1465"/>
                    </a:lnTo>
                    <a:lnTo>
                      <a:pt x="3078" y="1486"/>
                    </a:lnTo>
                    <a:lnTo>
                      <a:pt x="3032" y="1466"/>
                    </a:lnTo>
                    <a:close/>
                    <a:moveTo>
                      <a:pt x="3064" y="1374"/>
                    </a:moveTo>
                    <a:lnTo>
                      <a:pt x="3066" y="1368"/>
                    </a:lnTo>
                    <a:lnTo>
                      <a:pt x="3076" y="1338"/>
                    </a:lnTo>
                    <a:lnTo>
                      <a:pt x="3080" y="1326"/>
                    </a:lnTo>
                    <a:lnTo>
                      <a:pt x="3127" y="1342"/>
                    </a:lnTo>
                    <a:lnTo>
                      <a:pt x="3123" y="1353"/>
                    </a:lnTo>
                    <a:lnTo>
                      <a:pt x="3113" y="1383"/>
                    </a:lnTo>
                    <a:lnTo>
                      <a:pt x="3111" y="1389"/>
                    </a:lnTo>
                    <a:lnTo>
                      <a:pt x="3064" y="1374"/>
                    </a:lnTo>
                    <a:close/>
                    <a:moveTo>
                      <a:pt x="3095" y="1278"/>
                    </a:moveTo>
                    <a:lnTo>
                      <a:pt x="3098" y="1270"/>
                    </a:lnTo>
                    <a:lnTo>
                      <a:pt x="3099" y="1268"/>
                    </a:lnTo>
                    <a:lnTo>
                      <a:pt x="3097" y="1276"/>
                    </a:lnTo>
                    <a:lnTo>
                      <a:pt x="3096" y="1238"/>
                    </a:lnTo>
                    <a:lnTo>
                      <a:pt x="3146" y="1236"/>
                    </a:lnTo>
                    <a:lnTo>
                      <a:pt x="3147" y="1275"/>
                    </a:lnTo>
                    <a:cubicBezTo>
                      <a:pt x="3148" y="1278"/>
                      <a:pt x="3147" y="1281"/>
                      <a:pt x="3146" y="1283"/>
                    </a:cubicBezTo>
                    <a:lnTo>
                      <a:pt x="3145" y="1287"/>
                    </a:lnTo>
                    <a:lnTo>
                      <a:pt x="3142" y="1295"/>
                    </a:lnTo>
                    <a:lnTo>
                      <a:pt x="3095" y="1278"/>
                    </a:lnTo>
                    <a:close/>
                    <a:moveTo>
                      <a:pt x="3095" y="1188"/>
                    </a:moveTo>
                    <a:lnTo>
                      <a:pt x="3094" y="1138"/>
                    </a:lnTo>
                    <a:lnTo>
                      <a:pt x="3144" y="1137"/>
                    </a:lnTo>
                    <a:lnTo>
                      <a:pt x="3145" y="1187"/>
                    </a:lnTo>
                    <a:lnTo>
                      <a:pt x="3095" y="1188"/>
                    </a:lnTo>
                    <a:close/>
                    <a:moveTo>
                      <a:pt x="3093" y="1088"/>
                    </a:moveTo>
                    <a:lnTo>
                      <a:pt x="3091" y="1038"/>
                    </a:lnTo>
                    <a:lnTo>
                      <a:pt x="3141" y="1036"/>
                    </a:lnTo>
                    <a:lnTo>
                      <a:pt x="3143" y="1086"/>
                    </a:lnTo>
                    <a:lnTo>
                      <a:pt x="3093" y="1088"/>
                    </a:lnTo>
                    <a:close/>
                    <a:moveTo>
                      <a:pt x="3089" y="988"/>
                    </a:moveTo>
                    <a:lnTo>
                      <a:pt x="3088" y="938"/>
                    </a:lnTo>
                    <a:lnTo>
                      <a:pt x="3138" y="936"/>
                    </a:lnTo>
                    <a:lnTo>
                      <a:pt x="3139" y="986"/>
                    </a:lnTo>
                    <a:lnTo>
                      <a:pt x="3089" y="988"/>
                    </a:lnTo>
                    <a:close/>
                    <a:moveTo>
                      <a:pt x="3083" y="890"/>
                    </a:moveTo>
                    <a:lnTo>
                      <a:pt x="3079" y="840"/>
                    </a:lnTo>
                    <a:lnTo>
                      <a:pt x="3128" y="835"/>
                    </a:lnTo>
                    <a:lnTo>
                      <a:pt x="3133" y="885"/>
                    </a:lnTo>
                    <a:lnTo>
                      <a:pt x="3083" y="890"/>
                    </a:lnTo>
                    <a:close/>
                    <a:moveTo>
                      <a:pt x="3074" y="790"/>
                    </a:moveTo>
                    <a:lnTo>
                      <a:pt x="3070" y="748"/>
                    </a:lnTo>
                    <a:lnTo>
                      <a:pt x="3069" y="743"/>
                    </a:lnTo>
                    <a:lnTo>
                      <a:pt x="3118" y="734"/>
                    </a:lnTo>
                    <a:lnTo>
                      <a:pt x="3119" y="743"/>
                    </a:lnTo>
                    <a:lnTo>
                      <a:pt x="3123" y="786"/>
                    </a:lnTo>
                    <a:lnTo>
                      <a:pt x="3074" y="790"/>
                    </a:lnTo>
                    <a:close/>
                    <a:moveTo>
                      <a:pt x="3060" y="694"/>
                    </a:moveTo>
                    <a:lnTo>
                      <a:pt x="3054" y="662"/>
                    </a:lnTo>
                    <a:lnTo>
                      <a:pt x="3050" y="647"/>
                    </a:lnTo>
                    <a:lnTo>
                      <a:pt x="3098" y="633"/>
                    </a:lnTo>
                    <a:lnTo>
                      <a:pt x="3103" y="653"/>
                    </a:lnTo>
                    <a:lnTo>
                      <a:pt x="3109" y="685"/>
                    </a:lnTo>
                    <a:lnTo>
                      <a:pt x="3060" y="694"/>
                    </a:lnTo>
                    <a:close/>
                    <a:moveTo>
                      <a:pt x="3036" y="599"/>
                    </a:moveTo>
                    <a:lnTo>
                      <a:pt x="3031" y="582"/>
                    </a:lnTo>
                    <a:lnTo>
                      <a:pt x="3033" y="586"/>
                    </a:lnTo>
                    <a:lnTo>
                      <a:pt x="3020" y="558"/>
                    </a:lnTo>
                    <a:lnTo>
                      <a:pt x="3062" y="532"/>
                    </a:lnTo>
                    <a:lnTo>
                      <a:pt x="3065" y="537"/>
                    </a:lnTo>
                    <a:lnTo>
                      <a:pt x="3078" y="565"/>
                    </a:lnTo>
                    <a:cubicBezTo>
                      <a:pt x="3079" y="566"/>
                      <a:pt x="3079" y="567"/>
                      <a:pt x="3080" y="569"/>
                    </a:cubicBezTo>
                    <a:lnTo>
                      <a:pt x="3084" y="585"/>
                    </a:lnTo>
                    <a:lnTo>
                      <a:pt x="3036" y="599"/>
                    </a:lnTo>
                    <a:close/>
                    <a:moveTo>
                      <a:pt x="2993" y="522"/>
                    </a:moveTo>
                    <a:lnTo>
                      <a:pt x="2961" y="483"/>
                    </a:lnTo>
                    <a:lnTo>
                      <a:pt x="2999" y="451"/>
                    </a:lnTo>
                    <a:lnTo>
                      <a:pt x="3031" y="489"/>
                    </a:lnTo>
                    <a:lnTo>
                      <a:pt x="2993" y="522"/>
                    </a:lnTo>
                    <a:close/>
                    <a:moveTo>
                      <a:pt x="2928" y="447"/>
                    </a:moveTo>
                    <a:lnTo>
                      <a:pt x="2911" y="428"/>
                    </a:lnTo>
                    <a:lnTo>
                      <a:pt x="2895" y="407"/>
                    </a:lnTo>
                    <a:lnTo>
                      <a:pt x="2934" y="377"/>
                    </a:lnTo>
                    <a:lnTo>
                      <a:pt x="2948" y="395"/>
                    </a:lnTo>
                    <a:lnTo>
                      <a:pt x="2965" y="413"/>
                    </a:lnTo>
                    <a:lnTo>
                      <a:pt x="2928" y="447"/>
                    </a:lnTo>
                    <a:close/>
                    <a:moveTo>
                      <a:pt x="2863" y="363"/>
                    </a:moveTo>
                    <a:lnTo>
                      <a:pt x="2852" y="342"/>
                    </a:lnTo>
                    <a:lnTo>
                      <a:pt x="2841" y="315"/>
                    </a:lnTo>
                    <a:lnTo>
                      <a:pt x="2888" y="297"/>
                    </a:lnTo>
                    <a:lnTo>
                      <a:pt x="2897" y="319"/>
                    </a:lnTo>
                    <a:lnTo>
                      <a:pt x="2907" y="340"/>
                    </a:lnTo>
                    <a:lnTo>
                      <a:pt x="2863" y="363"/>
                    </a:lnTo>
                    <a:close/>
                    <a:moveTo>
                      <a:pt x="2822" y="269"/>
                    </a:moveTo>
                    <a:lnTo>
                      <a:pt x="2803" y="223"/>
                    </a:lnTo>
                    <a:lnTo>
                      <a:pt x="2849" y="204"/>
                    </a:lnTo>
                    <a:lnTo>
                      <a:pt x="2869" y="250"/>
                    </a:lnTo>
                    <a:lnTo>
                      <a:pt x="2822" y="269"/>
                    </a:lnTo>
                    <a:close/>
                    <a:moveTo>
                      <a:pt x="2782" y="180"/>
                    </a:moveTo>
                    <a:lnTo>
                      <a:pt x="2780" y="176"/>
                    </a:lnTo>
                    <a:lnTo>
                      <a:pt x="2759" y="143"/>
                    </a:lnTo>
                    <a:lnTo>
                      <a:pt x="2762" y="147"/>
                    </a:lnTo>
                    <a:lnTo>
                      <a:pt x="2760" y="145"/>
                    </a:lnTo>
                    <a:lnTo>
                      <a:pt x="2794" y="109"/>
                    </a:lnTo>
                    <a:lnTo>
                      <a:pt x="2797" y="111"/>
                    </a:lnTo>
                    <a:cubicBezTo>
                      <a:pt x="2798" y="113"/>
                      <a:pt x="2799" y="114"/>
                      <a:pt x="2800" y="116"/>
                    </a:cubicBezTo>
                    <a:lnTo>
                      <a:pt x="2825" y="153"/>
                    </a:lnTo>
                    <a:lnTo>
                      <a:pt x="2827" y="157"/>
                    </a:lnTo>
                    <a:lnTo>
                      <a:pt x="2782" y="180"/>
                    </a:lnTo>
                    <a:close/>
                    <a:moveTo>
                      <a:pt x="2729" y="121"/>
                    </a:moveTo>
                    <a:lnTo>
                      <a:pt x="2714" y="116"/>
                    </a:lnTo>
                    <a:lnTo>
                      <a:pt x="2721" y="117"/>
                    </a:lnTo>
                    <a:lnTo>
                      <a:pt x="2687" y="115"/>
                    </a:lnTo>
                    <a:lnTo>
                      <a:pt x="2690" y="65"/>
                    </a:lnTo>
                    <a:lnTo>
                      <a:pt x="2724" y="68"/>
                    </a:lnTo>
                    <a:cubicBezTo>
                      <a:pt x="2727" y="68"/>
                      <a:pt x="2729" y="68"/>
                      <a:pt x="2731" y="69"/>
                    </a:cubicBezTo>
                    <a:lnTo>
                      <a:pt x="2746" y="74"/>
                    </a:lnTo>
                    <a:lnTo>
                      <a:pt x="2729" y="121"/>
                    </a:lnTo>
                    <a:close/>
                    <a:moveTo>
                      <a:pt x="2637" y="111"/>
                    </a:moveTo>
                    <a:lnTo>
                      <a:pt x="2617" y="109"/>
                    </a:lnTo>
                    <a:lnTo>
                      <a:pt x="2588" y="109"/>
                    </a:lnTo>
                    <a:lnTo>
                      <a:pt x="2589" y="59"/>
                    </a:lnTo>
                    <a:lnTo>
                      <a:pt x="2620" y="60"/>
                    </a:lnTo>
                    <a:lnTo>
                      <a:pt x="2641" y="61"/>
                    </a:lnTo>
                    <a:lnTo>
                      <a:pt x="2637" y="111"/>
                    </a:lnTo>
                    <a:close/>
                    <a:moveTo>
                      <a:pt x="2538" y="107"/>
                    </a:moveTo>
                    <a:lnTo>
                      <a:pt x="2514" y="106"/>
                    </a:lnTo>
                    <a:lnTo>
                      <a:pt x="2488" y="106"/>
                    </a:lnTo>
                    <a:lnTo>
                      <a:pt x="2489" y="56"/>
                    </a:lnTo>
                    <a:lnTo>
                      <a:pt x="2515" y="56"/>
                    </a:lnTo>
                    <a:lnTo>
                      <a:pt x="2539" y="57"/>
                    </a:lnTo>
                    <a:lnTo>
                      <a:pt x="2538" y="107"/>
                    </a:lnTo>
                    <a:close/>
                    <a:moveTo>
                      <a:pt x="2438" y="104"/>
                    </a:moveTo>
                    <a:lnTo>
                      <a:pt x="2388" y="103"/>
                    </a:lnTo>
                    <a:lnTo>
                      <a:pt x="2389" y="53"/>
                    </a:lnTo>
                    <a:lnTo>
                      <a:pt x="2439" y="54"/>
                    </a:lnTo>
                    <a:lnTo>
                      <a:pt x="2438" y="104"/>
                    </a:lnTo>
                    <a:close/>
                    <a:moveTo>
                      <a:pt x="2338" y="101"/>
                    </a:moveTo>
                    <a:lnTo>
                      <a:pt x="2305" y="100"/>
                    </a:lnTo>
                    <a:lnTo>
                      <a:pt x="2286" y="98"/>
                    </a:lnTo>
                    <a:lnTo>
                      <a:pt x="2292" y="48"/>
                    </a:lnTo>
                    <a:lnTo>
                      <a:pt x="2306" y="50"/>
                    </a:lnTo>
                    <a:lnTo>
                      <a:pt x="2340" y="51"/>
                    </a:lnTo>
                    <a:lnTo>
                      <a:pt x="2338" y="101"/>
                    </a:lnTo>
                    <a:close/>
                    <a:moveTo>
                      <a:pt x="2236" y="91"/>
                    </a:moveTo>
                    <a:lnTo>
                      <a:pt x="2186" y="84"/>
                    </a:lnTo>
                    <a:lnTo>
                      <a:pt x="2193" y="35"/>
                    </a:lnTo>
                    <a:lnTo>
                      <a:pt x="2243" y="42"/>
                    </a:lnTo>
                    <a:lnTo>
                      <a:pt x="2236" y="91"/>
                    </a:lnTo>
                    <a:close/>
                    <a:moveTo>
                      <a:pt x="2136" y="74"/>
                    </a:moveTo>
                    <a:lnTo>
                      <a:pt x="2135" y="74"/>
                    </a:lnTo>
                    <a:lnTo>
                      <a:pt x="2087" y="64"/>
                    </a:lnTo>
                    <a:lnTo>
                      <a:pt x="2097" y="15"/>
                    </a:lnTo>
                    <a:lnTo>
                      <a:pt x="2144" y="25"/>
                    </a:lnTo>
                    <a:lnTo>
                      <a:pt x="2146" y="25"/>
                    </a:lnTo>
                    <a:lnTo>
                      <a:pt x="2136" y="74"/>
                    </a:lnTo>
                    <a:close/>
                    <a:moveTo>
                      <a:pt x="2038" y="54"/>
                    </a:moveTo>
                    <a:lnTo>
                      <a:pt x="2036" y="54"/>
                    </a:lnTo>
                    <a:lnTo>
                      <a:pt x="2022" y="51"/>
                    </a:lnTo>
                    <a:lnTo>
                      <a:pt x="2018" y="50"/>
                    </a:lnTo>
                    <a:lnTo>
                      <a:pt x="2024" y="50"/>
                    </a:lnTo>
                    <a:lnTo>
                      <a:pt x="1995" y="53"/>
                    </a:lnTo>
                    <a:lnTo>
                      <a:pt x="1992" y="3"/>
                    </a:lnTo>
                    <a:lnTo>
                      <a:pt x="2021" y="1"/>
                    </a:lnTo>
                    <a:cubicBezTo>
                      <a:pt x="2023" y="0"/>
                      <a:pt x="2025" y="1"/>
                      <a:pt x="2027" y="1"/>
                    </a:cubicBezTo>
                    <a:lnTo>
                      <a:pt x="2033" y="2"/>
                    </a:lnTo>
                    <a:lnTo>
                      <a:pt x="2045" y="5"/>
                    </a:lnTo>
                    <a:lnTo>
                      <a:pt x="2048" y="5"/>
                    </a:lnTo>
                    <a:lnTo>
                      <a:pt x="2038" y="54"/>
                    </a:lnTo>
                    <a:close/>
                    <a:moveTo>
                      <a:pt x="1945" y="56"/>
                    </a:moveTo>
                    <a:lnTo>
                      <a:pt x="1895" y="60"/>
                    </a:lnTo>
                    <a:lnTo>
                      <a:pt x="1892" y="10"/>
                    </a:lnTo>
                    <a:lnTo>
                      <a:pt x="1942" y="6"/>
                    </a:lnTo>
                    <a:lnTo>
                      <a:pt x="1945" y="56"/>
                    </a:lnTo>
                    <a:close/>
                    <a:moveTo>
                      <a:pt x="1846" y="63"/>
                    </a:moveTo>
                    <a:lnTo>
                      <a:pt x="1845" y="63"/>
                    </a:lnTo>
                    <a:lnTo>
                      <a:pt x="1797" y="69"/>
                    </a:lnTo>
                    <a:lnTo>
                      <a:pt x="1791" y="20"/>
                    </a:lnTo>
                    <a:lnTo>
                      <a:pt x="1842" y="14"/>
                    </a:lnTo>
                    <a:lnTo>
                      <a:pt x="1846" y="63"/>
                    </a:lnTo>
                    <a:close/>
                    <a:moveTo>
                      <a:pt x="1747" y="75"/>
                    </a:moveTo>
                    <a:lnTo>
                      <a:pt x="1698" y="81"/>
                    </a:lnTo>
                    <a:lnTo>
                      <a:pt x="1692" y="31"/>
                    </a:lnTo>
                    <a:lnTo>
                      <a:pt x="1742" y="25"/>
                    </a:lnTo>
                    <a:lnTo>
                      <a:pt x="1747" y="75"/>
                    </a:lnTo>
                    <a:close/>
                    <a:moveTo>
                      <a:pt x="1649" y="88"/>
                    </a:moveTo>
                    <a:lnTo>
                      <a:pt x="1600" y="95"/>
                    </a:lnTo>
                    <a:lnTo>
                      <a:pt x="1592" y="46"/>
                    </a:lnTo>
                    <a:lnTo>
                      <a:pt x="1642" y="38"/>
                    </a:lnTo>
                    <a:lnTo>
                      <a:pt x="1649" y="88"/>
                    </a:lnTo>
                    <a:close/>
                    <a:moveTo>
                      <a:pt x="1550" y="103"/>
                    </a:moveTo>
                    <a:lnTo>
                      <a:pt x="1515" y="108"/>
                    </a:lnTo>
                    <a:lnTo>
                      <a:pt x="1501" y="110"/>
                    </a:lnTo>
                    <a:lnTo>
                      <a:pt x="1493" y="61"/>
                    </a:lnTo>
                    <a:lnTo>
                      <a:pt x="1508" y="59"/>
                    </a:lnTo>
                    <a:lnTo>
                      <a:pt x="1543" y="53"/>
                    </a:lnTo>
                    <a:lnTo>
                      <a:pt x="1550" y="103"/>
                    </a:lnTo>
                    <a:close/>
                    <a:moveTo>
                      <a:pt x="1451" y="118"/>
                    </a:moveTo>
                    <a:lnTo>
                      <a:pt x="1402" y="125"/>
                    </a:lnTo>
                    <a:lnTo>
                      <a:pt x="1394" y="76"/>
                    </a:lnTo>
                    <a:lnTo>
                      <a:pt x="1444" y="68"/>
                    </a:lnTo>
                    <a:lnTo>
                      <a:pt x="1451" y="118"/>
                    </a:lnTo>
                    <a:close/>
                    <a:moveTo>
                      <a:pt x="1352" y="133"/>
                    </a:moveTo>
                    <a:lnTo>
                      <a:pt x="1343" y="134"/>
                    </a:lnTo>
                    <a:lnTo>
                      <a:pt x="1347" y="133"/>
                    </a:lnTo>
                    <a:lnTo>
                      <a:pt x="1308" y="145"/>
                    </a:lnTo>
                    <a:lnTo>
                      <a:pt x="1293" y="97"/>
                    </a:lnTo>
                    <a:lnTo>
                      <a:pt x="1332" y="86"/>
                    </a:lnTo>
                    <a:cubicBezTo>
                      <a:pt x="1333" y="85"/>
                      <a:pt x="1335" y="85"/>
                      <a:pt x="1336" y="85"/>
                    </a:cubicBezTo>
                    <a:lnTo>
                      <a:pt x="1345" y="83"/>
                    </a:lnTo>
                    <a:lnTo>
                      <a:pt x="1352" y="133"/>
                    </a:lnTo>
                    <a:close/>
                    <a:moveTo>
                      <a:pt x="1260" y="160"/>
                    </a:moveTo>
                    <a:lnTo>
                      <a:pt x="1212" y="174"/>
                    </a:lnTo>
                    <a:lnTo>
                      <a:pt x="1198" y="127"/>
                    </a:lnTo>
                    <a:lnTo>
                      <a:pt x="1245" y="112"/>
                    </a:lnTo>
                    <a:lnTo>
                      <a:pt x="1260" y="160"/>
                    </a:lnTo>
                    <a:close/>
                    <a:moveTo>
                      <a:pt x="1169" y="193"/>
                    </a:moveTo>
                    <a:lnTo>
                      <a:pt x="1142" y="205"/>
                    </a:lnTo>
                    <a:lnTo>
                      <a:pt x="1121" y="160"/>
                    </a:lnTo>
                    <a:lnTo>
                      <a:pt x="1149" y="147"/>
                    </a:lnTo>
                    <a:lnTo>
                      <a:pt x="1169" y="193"/>
                    </a:lnTo>
                    <a:close/>
                  </a:path>
                </a:pathLst>
              </a:custGeom>
              <a:solidFill>
                <a:srgbClr val="FF6600"/>
              </a:solidFill>
              <a:ln w="4445">
                <a:solidFill>
                  <a:srgbClr val="FF6600"/>
                </a:solidFill>
                <a:bevel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3088" name="Freeform 205"/>
              <p:cNvSpPr>
                <a:spLocks noEditPoints="1"/>
              </p:cNvSpPr>
              <p:nvPr/>
            </p:nvSpPr>
            <p:spPr bwMode="auto">
              <a:xfrm>
                <a:off x="1995" y="749"/>
                <a:ext cx="1373" cy="1211"/>
              </a:xfrm>
              <a:custGeom>
                <a:avLst/>
                <a:gdLst>
                  <a:gd name="T0" fmla="*/ 5 w 3050"/>
                  <a:gd name="T1" fmla="*/ 2 h 2989"/>
                  <a:gd name="T2" fmla="*/ 4 w 3050"/>
                  <a:gd name="T3" fmla="*/ 2 h 2989"/>
                  <a:gd name="T4" fmla="*/ 2 w 3050"/>
                  <a:gd name="T5" fmla="*/ 3 h 2989"/>
                  <a:gd name="T6" fmla="*/ 0 w 3050"/>
                  <a:gd name="T7" fmla="*/ 4 h 2989"/>
                  <a:gd name="T8" fmla="*/ 0 w 3050"/>
                  <a:gd name="T9" fmla="*/ 4 h 2989"/>
                  <a:gd name="T10" fmla="*/ 0 w 3050"/>
                  <a:gd name="T11" fmla="*/ 5 h 2989"/>
                  <a:gd name="T12" fmla="*/ 0 w 3050"/>
                  <a:gd name="T13" fmla="*/ 6 h 2989"/>
                  <a:gd name="T14" fmla="*/ 1 w 3050"/>
                  <a:gd name="T15" fmla="*/ 6 h 2989"/>
                  <a:gd name="T16" fmla="*/ 2 w 3050"/>
                  <a:gd name="T17" fmla="*/ 7 h 2989"/>
                  <a:gd name="T18" fmla="*/ 2 w 3050"/>
                  <a:gd name="T19" fmla="*/ 7 h 2989"/>
                  <a:gd name="T20" fmla="*/ 3 w 3050"/>
                  <a:gd name="T21" fmla="*/ 7 h 2989"/>
                  <a:gd name="T22" fmla="*/ 5 w 3050"/>
                  <a:gd name="T23" fmla="*/ 8 h 2989"/>
                  <a:gd name="T24" fmla="*/ 6 w 3050"/>
                  <a:gd name="T25" fmla="*/ 9 h 2989"/>
                  <a:gd name="T26" fmla="*/ 7 w 3050"/>
                  <a:gd name="T27" fmla="*/ 9 h 2989"/>
                  <a:gd name="T28" fmla="*/ 9 w 3050"/>
                  <a:gd name="T29" fmla="*/ 9 h 2989"/>
                  <a:gd name="T30" fmla="*/ 9 w 3050"/>
                  <a:gd name="T31" fmla="*/ 10 h 2989"/>
                  <a:gd name="T32" fmla="*/ 9 w 3050"/>
                  <a:gd name="T33" fmla="*/ 10 h 2989"/>
                  <a:gd name="T34" fmla="*/ 11 w 3050"/>
                  <a:gd name="T35" fmla="*/ 11 h 2989"/>
                  <a:gd name="T36" fmla="*/ 11 w 3050"/>
                  <a:gd name="T37" fmla="*/ 11 h 2989"/>
                  <a:gd name="T38" fmla="*/ 12 w 3050"/>
                  <a:gd name="T39" fmla="*/ 12 h 2989"/>
                  <a:gd name="T40" fmla="*/ 12 w 3050"/>
                  <a:gd name="T41" fmla="*/ 12 h 2989"/>
                  <a:gd name="T42" fmla="*/ 14 w 3050"/>
                  <a:gd name="T43" fmla="*/ 13 h 2989"/>
                  <a:gd name="T44" fmla="*/ 14 w 3050"/>
                  <a:gd name="T45" fmla="*/ 13 h 2989"/>
                  <a:gd name="T46" fmla="*/ 15 w 3050"/>
                  <a:gd name="T47" fmla="*/ 13 h 2989"/>
                  <a:gd name="T48" fmla="*/ 16 w 3050"/>
                  <a:gd name="T49" fmla="*/ 13 h 2989"/>
                  <a:gd name="T50" fmla="*/ 18 w 3050"/>
                  <a:gd name="T51" fmla="*/ 13 h 2989"/>
                  <a:gd name="T52" fmla="*/ 19 w 3050"/>
                  <a:gd name="T53" fmla="*/ 13 h 2989"/>
                  <a:gd name="T54" fmla="*/ 21 w 3050"/>
                  <a:gd name="T55" fmla="*/ 12 h 2989"/>
                  <a:gd name="T56" fmla="*/ 22 w 3050"/>
                  <a:gd name="T57" fmla="*/ 11 h 2989"/>
                  <a:gd name="T58" fmla="*/ 22 w 3050"/>
                  <a:gd name="T59" fmla="*/ 11 h 2989"/>
                  <a:gd name="T60" fmla="*/ 23 w 3050"/>
                  <a:gd name="T61" fmla="*/ 11 h 2989"/>
                  <a:gd name="T62" fmla="*/ 24 w 3050"/>
                  <a:gd name="T63" fmla="*/ 9 h 2989"/>
                  <a:gd name="T64" fmla="*/ 25 w 3050"/>
                  <a:gd name="T65" fmla="*/ 9 h 2989"/>
                  <a:gd name="T66" fmla="*/ 25 w 3050"/>
                  <a:gd name="T67" fmla="*/ 9 h 2989"/>
                  <a:gd name="T68" fmla="*/ 25 w 3050"/>
                  <a:gd name="T69" fmla="*/ 9 h 2989"/>
                  <a:gd name="T70" fmla="*/ 25 w 3050"/>
                  <a:gd name="T71" fmla="*/ 8 h 2989"/>
                  <a:gd name="T72" fmla="*/ 25 w 3050"/>
                  <a:gd name="T73" fmla="*/ 7 h 2989"/>
                  <a:gd name="T74" fmla="*/ 25 w 3050"/>
                  <a:gd name="T75" fmla="*/ 6 h 2989"/>
                  <a:gd name="T76" fmla="*/ 24 w 3050"/>
                  <a:gd name="T77" fmla="*/ 6 h 2989"/>
                  <a:gd name="T78" fmla="*/ 24 w 3050"/>
                  <a:gd name="T79" fmla="*/ 6 h 2989"/>
                  <a:gd name="T80" fmla="*/ 24 w 3050"/>
                  <a:gd name="T81" fmla="*/ 5 h 2989"/>
                  <a:gd name="T82" fmla="*/ 23 w 3050"/>
                  <a:gd name="T83" fmla="*/ 4 h 2989"/>
                  <a:gd name="T84" fmla="*/ 21 w 3050"/>
                  <a:gd name="T85" fmla="*/ 3 h 2989"/>
                  <a:gd name="T86" fmla="*/ 20 w 3050"/>
                  <a:gd name="T87" fmla="*/ 3 h 2989"/>
                  <a:gd name="T88" fmla="*/ 20 w 3050"/>
                  <a:gd name="T89" fmla="*/ 2 h 2989"/>
                  <a:gd name="T90" fmla="*/ 19 w 3050"/>
                  <a:gd name="T91" fmla="*/ 1 h 2989"/>
                  <a:gd name="T92" fmla="*/ 18 w 3050"/>
                  <a:gd name="T93" fmla="*/ 1 h 2989"/>
                  <a:gd name="T94" fmla="*/ 18 w 3050"/>
                  <a:gd name="T95" fmla="*/ 0 h 2989"/>
                  <a:gd name="T96" fmla="*/ 16 w 3050"/>
                  <a:gd name="T97" fmla="*/ 0 h 2989"/>
                  <a:gd name="T98" fmla="*/ 15 w 3050"/>
                  <a:gd name="T99" fmla="*/ 0 h 2989"/>
                  <a:gd name="T100" fmla="*/ 13 w 3050"/>
                  <a:gd name="T101" fmla="*/ 0 h 2989"/>
                  <a:gd name="T102" fmla="*/ 13 w 3050"/>
                  <a:gd name="T103" fmla="*/ 0 h 2989"/>
                  <a:gd name="T104" fmla="*/ 11 w 3050"/>
                  <a:gd name="T105" fmla="*/ 0 h 2989"/>
                  <a:gd name="T106" fmla="*/ 9 w 3050"/>
                  <a:gd name="T107" fmla="*/ 0 h 2989"/>
                  <a:gd name="T108" fmla="*/ 9 w 3050"/>
                  <a:gd name="T109" fmla="*/ 1 h 2989"/>
                  <a:gd name="T110" fmla="*/ 7 w 3050"/>
                  <a:gd name="T111" fmla="*/ 1 h 2989"/>
                  <a:gd name="T112" fmla="*/ 6 w 3050"/>
                  <a:gd name="T113" fmla="*/ 1 h 2989"/>
                  <a:gd name="T114" fmla="*/ 5 w 3050"/>
                  <a:gd name="T115" fmla="*/ 2 h 2989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w 3050"/>
                  <a:gd name="T175" fmla="*/ 0 h 2989"/>
                  <a:gd name="T176" fmla="*/ 3050 w 3050"/>
                  <a:gd name="T177" fmla="*/ 2989 h 2989"/>
                </a:gdLst>
                <a:ahLst/>
                <a:cxnLst>
                  <a:cxn ang="T116">
                    <a:pos x="T0" y="T1"/>
                  </a:cxn>
                  <a:cxn ang="T117">
                    <a:pos x="T2" y="T3"/>
                  </a:cxn>
                  <a:cxn ang="T118">
                    <a:pos x="T4" y="T5"/>
                  </a:cxn>
                  <a:cxn ang="T119">
                    <a:pos x="T6" y="T7"/>
                  </a:cxn>
                  <a:cxn ang="T120">
                    <a:pos x="T8" y="T9"/>
                  </a:cxn>
                  <a:cxn ang="T121">
                    <a:pos x="T10" y="T11"/>
                  </a:cxn>
                  <a:cxn ang="T122">
                    <a:pos x="T12" y="T13"/>
                  </a:cxn>
                  <a:cxn ang="T123">
                    <a:pos x="T14" y="T15"/>
                  </a:cxn>
                  <a:cxn ang="T124">
                    <a:pos x="T16" y="T17"/>
                  </a:cxn>
                  <a:cxn ang="T125">
                    <a:pos x="T18" y="T19"/>
                  </a:cxn>
                  <a:cxn ang="T126">
                    <a:pos x="T20" y="T21"/>
                  </a:cxn>
                  <a:cxn ang="T127">
                    <a:pos x="T22" y="T23"/>
                  </a:cxn>
                  <a:cxn ang="T128">
                    <a:pos x="T24" y="T25"/>
                  </a:cxn>
                  <a:cxn ang="T129">
                    <a:pos x="T26" y="T27"/>
                  </a:cxn>
                  <a:cxn ang="T130">
                    <a:pos x="T28" y="T29"/>
                  </a:cxn>
                  <a:cxn ang="T131">
                    <a:pos x="T30" y="T31"/>
                  </a:cxn>
                  <a:cxn ang="T132">
                    <a:pos x="T32" y="T33"/>
                  </a:cxn>
                  <a:cxn ang="T133">
                    <a:pos x="T34" y="T35"/>
                  </a:cxn>
                  <a:cxn ang="T134">
                    <a:pos x="T36" y="T37"/>
                  </a:cxn>
                  <a:cxn ang="T135">
                    <a:pos x="T38" y="T39"/>
                  </a:cxn>
                  <a:cxn ang="T136">
                    <a:pos x="T40" y="T41"/>
                  </a:cxn>
                  <a:cxn ang="T137">
                    <a:pos x="T42" y="T43"/>
                  </a:cxn>
                  <a:cxn ang="T138">
                    <a:pos x="T44" y="T45"/>
                  </a:cxn>
                  <a:cxn ang="T139">
                    <a:pos x="T46" y="T47"/>
                  </a:cxn>
                  <a:cxn ang="T140">
                    <a:pos x="T48" y="T49"/>
                  </a:cxn>
                  <a:cxn ang="T141">
                    <a:pos x="T50" y="T51"/>
                  </a:cxn>
                  <a:cxn ang="T142">
                    <a:pos x="T52" y="T53"/>
                  </a:cxn>
                  <a:cxn ang="T143">
                    <a:pos x="T54" y="T55"/>
                  </a:cxn>
                  <a:cxn ang="T144">
                    <a:pos x="T56" y="T57"/>
                  </a:cxn>
                  <a:cxn ang="T145">
                    <a:pos x="T58" y="T59"/>
                  </a:cxn>
                  <a:cxn ang="T146">
                    <a:pos x="T60" y="T61"/>
                  </a:cxn>
                  <a:cxn ang="T147">
                    <a:pos x="T62" y="T63"/>
                  </a:cxn>
                  <a:cxn ang="T148">
                    <a:pos x="T64" y="T65"/>
                  </a:cxn>
                  <a:cxn ang="T149">
                    <a:pos x="T66" y="T67"/>
                  </a:cxn>
                  <a:cxn ang="T150">
                    <a:pos x="T68" y="T69"/>
                  </a:cxn>
                  <a:cxn ang="T151">
                    <a:pos x="T70" y="T71"/>
                  </a:cxn>
                  <a:cxn ang="T152">
                    <a:pos x="T72" y="T73"/>
                  </a:cxn>
                  <a:cxn ang="T153">
                    <a:pos x="T74" y="T75"/>
                  </a:cxn>
                  <a:cxn ang="T154">
                    <a:pos x="T76" y="T77"/>
                  </a:cxn>
                  <a:cxn ang="T155">
                    <a:pos x="T78" y="T79"/>
                  </a:cxn>
                  <a:cxn ang="T156">
                    <a:pos x="T80" y="T81"/>
                  </a:cxn>
                  <a:cxn ang="T157">
                    <a:pos x="T82" y="T83"/>
                  </a:cxn>
                  <a:cxn ang="T158">
                    <a:pos x="T84" y="T85"/>
                  </a:cxn>
                  <a:cxn ang="T159">
                    <a:pos x="T86" y="T87"/>
                  </a:cxn>
                  <a:cxn ang="T160">
                    <a:pos x="T88" y="T89"/>
                  </a:cxn>
                  <a:cxn ang="T161">
                    <a:pos x="T90" y="T91"/>
                  </a:cxn>
                  <a:cxn ang="T162">
                    <a:pos x="T92" y="T93"/>
                  </a:cxn>
                  <a:cxn ang="T163">
                    <a:pos x="T94" y="T95"/>
                  </a:cxn>
                  <a:cxn ang="T164">
                    <a:pos x="T96" y="T97"/>
                  </a:cxn>
                  <a:cxn ang="T165">
                    <a:pos x="T98" y="T99"/>
                  </a:cxn>
                  <a:cxn ang="T166">
                    <a:pos x="T100" y="T101"/>
                  </a:cxn>
                  <a:cxn ang="T167">
                    <a:pos x="T102" y="T103"/>
                  </a:cxn>
                  <a:cxn ang="T168">
                    <a:pos x="T104" y="T105"/>
                  </a:cxn>
                  <a:cxn ang="T169">
                    <a:pos x="T106" y="T107"/>
                  </a:cxn>
                  <a:cxn ang="T170">
                    <a:pos x="T108" y="T109"/>
                  </a:cxn>
                  <a:cxn ang="T171">
                    <a:pos x="T110" y="T111"/>
                  </a:cxn>
                  <a:cxn ang="T172">
                    <a:pos x="T112" y="T113"/>
                  </a:cxn>
                  <a:cxn ang="T173">
                    <a:pos x="T114" y="T115"/>
                  </a:cxn>
                </a:cxnLst>
                <a:rect l="T174" t="T175" r="T176" b="T177"/>
                <a:pathLst>
                  <a:path w="3050" h="2989">
                    <a:moveTo>
                      <a:pt x="591" y="398"/>
                    </a:moveTo>
                    <a:lnTo>
                      <a:pt x="608" y="398"/>
                    </a:lnTo>
                    <a:cubicBezTo>
                      <a:pt x="621" y="398"/>
                      <a:pt x="631" y="407"/>
                      <a:pt x="633" y="419"/>
                    </a:cubicBezTo>
                    <a:cubicBezTo>
                      <a:pt x="635" y="431"/>
                      <a:pt x="628" y="443"/>
                      <a:pt x="617" y="447"/>
                    </a:cubicBezTo>
                    <a:lnTo>
                      <a:pt x="586" y="458"/>
                    </a:lnTo>
                    <a:lnTo>
                      <a:pt x="569" y="411"/>
                    </a:lnTo>
                    <a:lnTo>
                      <a:pt x="600" y="400"/>
                    </a:lnTo>
                    <a:lnTo>
                      <a:pt x="608" y="448"/>
                    </a:lnTo>
                    <a:lnTo>
                      <a:pt x="591" y="448"/>
                    </a:lnTo>
                    <a:lnTo>
                      <a:pt x="591" y="398"/>
                    </a:lnTo>
                    <a:close/>
                    <a:moveTo>
                      <a:pt x="539" y="475"/>
                    </a:moveTo>
                    <a:lnTo>
                      <a:pt x="507" y="486"/>
                    </a:lnTo>
                    <a:lnTo>
                      <a:pt x="493" y="492"/>
                    </a:lnTo>
                    <a:lnTo>
                      <a:pt x="474" y="446"/>
                    </a:lnTo>
                    <a:lnTo>
                      <a:pt x="490" y="439"/>
                    </a:lnTo>
                    <a:lnTo>
                      <a:pt x="522" y="428"/>
                    </a:lnTo>
                    <a:lnTo>
                      <a:pt x="539" y="475"/>
                    </a:lnTo>
                    <a:close/>
                    <a:moveTo>
                      <a:pt x="447" y="511"/>
                    </a:moveTo>
                    <a:lnTo>
                      <a:pt x="400" y="530"/>
                    </a:lnTo>
                    <a:lnTo>
                      <a:pt x="381" y="484"/>
                    </a:lnTo>
                    <a:lnTo>
                      <a:pt x="428" y="465"/>
                    </a:lnTo>
                    <a:lnTo>
                      <a:pt x="447" y="511"/>
                    </a:lnTo>
                    <a:close/>
                    <a:moveTo>
                      <a:pt x="357" y="551"/>
                    </a:moveTo>
                    <a:lnTo>
                      <a:pt x="312" y="573"/>
                    </a:lnTo>
                    <a:lnTo>
                      <a:pt x="290" y="528"/>
                    </a:lnTo>
                    <a:lnTo>
                      <a:pt x="335" y="506"/>
                    </a:lnTo>
                    <a:lnTo>
                      <a:pt x="357" y="551"/>
                    </a:lnTo>
                    <a:close/>
                    <a:moveTo>
                      <a:pt x="270" y="596"/>
                    </a:moveTo>
                    <a:lnTo>
                      <a:pt x="227" y="621"/>
                    </a:lnTo>
                    <a:lnTo>
                      <a:pt x="201" y="579"/>
                    </a:lnTo>
                    <a:lnTo>
                      <a:pt x="244" y="553"/>
                    </a:lnTo>
                    <a:lnTo>
                      <a:pt x="270" y="596"/>
                    </a:lnTo>
                    <a:close/>
                    <a:moveTo>
                      <a:pt x="194" y="641"/>
                    </a:moveTo>
                    <a:lnTo>
                      <a:pt x="168" y="683"/>
                    </a:lnTo>
                    <a:lnTo>
                      <a:pt x="125" y="657"/>
                    </a:lnTo>
                    <a:lnTo>
                      <a:pt x="152" y="614"/>
                    </a:lnTo>
                    <a:lnTo>
                      <a:pt x="194" y="641"/>
                    </a:lnTo>
                    <a:close/>
                    <a:moveTo>
                      <a:pt x="143" y="725"/>
                    </a:moveTo>
                    <a:lnTo>
                      <a:pt x="119" y="769"/>
                    </a:lnTo>
                    <a:lnTo>
                      <a:pt x="75" y="745"/>
                    </a:lnTo>
                    <a:lnTo>
                      <a:pt x="99" y="701"/>
                    </a:lnTo>
                    <a:lnTo>
                      <a:pt x="143" y="725"/>
                    </a:lnTo>
                    <a:close/>
                    <a:moveTo>
                      <a:pt x="99" y="812"/>
                    </a:moveTo>
                    <a:lnTo>
                      <a:pt x="78" y="858"/>
                    </a:lnTo>
                    <a:lnTo>
                      <a:pt x="33" y="838"/>
                    </a:lnTo>
                    <a:lnTo>
                      <a:pt x="53" y="792"/>
                    </a:lnTo>
                    <a:lnTo>
                      <a:pt x="99" y="812"/>
                    </a:lnTo>
                    <a:close/>
                    <a:moveTo>
                      <a:pt x="64" y="903"/>
                    </a:moveTo>
                    <a:lnTo>
                      <a:pt x="49" y="948"/>
                    </a:lnTo>
                    <a:lnTo>
                      <a:pt x="50" y="940"/>
                    </a:lnTo>
                    <a:lnTo>
                      <a:pt x="50" y="943"/>
                    </a:lnTo>
                    <a:lnTo>
                      <a:pt x="1" y="943"/>
                    </a:lnTo>
                    <a:lnTo>
                      <a:pt x="0" y="941"/>
                    </a:lnTo>
                    <a:cubicBezTo>
                      <a:pt x="0" y="938"/>
                      <a:pt x="1" y="936"/>
                      <a:pt x="2" y="933"/>
                    </a:cubicBezTo>
                    <a:lnTo>
                      <a:pt x="16" y="888"/>
                    </a:lnTo>
                    <a:lnTo>
                      <a:pt x="64" y="903"/>
                    </a:lnTo>
                    <a:close/>
                    <a:moveTo>
                      <a:pt x="51" y="993"/>
                    </a:moveTo>
                    <a:lnTo>
                      <a:pt x="52" y="1043"/>
                    </a:lnTo>
                    <a:lnTo>
                      <a:pt x="2" y="1043"/>
                    </a:lnTo>
                    <a:lnTo>
                      <a:pt x="1" y="993"/>
                    </a:lnTo>
                    <a:lnTo>
                      <a:pt x="51" y="993"/>
                    </a:lnTo>
                    <a:close/>
                    <a:moveTo>
                      <a:pt x="52" y="1093"/>
                    </a:moveTo>
                    <a:lnTo>
                      <a:pt x="53" y="1143"/>
                    </a:lnTo>
                    <a:lnTo>
                      <a:pt x="3" y="1143"/>
                    </a:lnTo>
                    <a:lnTo>
                      <a:pt x="3" y="1093"/>
                    </a:lnTo>
                    <a:lnTo>
                      <a:pt x="52" y="1093"/>
                    </a:lnTo>
                    <a:close/>
                    <a:moveTo>
                      <a:pt x="54" y="1192"/>
                    </a:moveTo>
                    <a:lnTo>
                      <a:pt x="56" y="1242"/>
                    </a:lnTo>
                    <a:lnTo>
                      <a:pt x="6" y="1244"/>
                    </a:lnTo>
                    <a:lnTo>
                      <a:pt x="4" y="1194"/>
                    </a:lnTo>
                    <a:lnTo>
                      <a:pt x="54" y="1192"/>
                    </a:lnTo>
                    <a:close/>
                    <a:moveTo>
                      <a:pt x="59" y="1291"/>
                    </a:moveTo>
                    <a:lnTo>
                      <a:pt x="63" y="1340"/>
                    </a:lnTo>
                    <a:lnTo>
                      <a:pt x="13" y="1345"/>
                    </a:lnTo>
                    <a:lnTo>
                      <a:pt x="9" y="1295"/>
                    </a:lnTo>
                    <a:lnTo>
                      <a:pt x="59" y="1291"/>
                    </a:lnTo>
                    <a:close/>
                    <a:moveTo>
                      <a:pt x="66" y="1381"/>
                    </a:moveTo>
                    <a:lnTo>
                      <a:pt x="72" y="1393"/>
                    </a:lnTo>
                    <a:lnTo>
                      <a:pt x="66" y="1385"/>
                    </a:lnTo>
                    <a:lnTo>
                      <a:pt x="80" y="1397"/>
                    </a:lnTo>
                    <a:lnTo>
                      <a:pt x="92" y="1406"/>
                    </a:lnTo>
                    <a:lnTo>
                      <a:pt x="64" y="1447"/>
                    </a:lnTo>
                    <a:lnTo>
                      <a:pt x="47" y="1435"/>
                    </a:lnTo>
                    <a:lnTo>
                      <a:pt x="33" y="1423"/>
                    </a:lnTo>
                    <a:cubicBezTo>
                      <a:pt x="31" y="1421"/>
                      <a:pt x="29" y="1419"/>
                      <a:pt x="27" y="1416"/>
                    </a:cubicBezTo>
                    <a:lnTo>
                      <a:pt x="21" y="1403"/>
                    </a:lnTo>
                    <a:lnTo>
                      <a:pt x="66" y="1381"/>
                    </a:lnTo>
                    <a:close/>
                    <a:moveTo>
                      <a:pt x="131" y="1444"/>
                    </a:moveTo>
                    <a:lnTo>
                      <a:pt x="147" y="1460"/>
                    </a:lnTo>
                    <a:lnTo>
                      <a:pt x="167" y="1477"/>
                    </a:lnTo>
                    <a:lnTo>
                      <a:pt x="134" y="1514"/>
                    </a:lnTo>
                    <a:lnTo>
                      <a:pt x="112" y="1495"/>
                    </a:lnTo>
                    <a:lnTo>
                      <a:pt x="96" y="1479"/>
                    </a:lnTo>
                    <a:lnTo>
                      <a:pt x="131" y="1444"/>
                    </a:lnTo>
                    <a:close/>
                    <a:moveTo>
                      <a:pt x="204" y="1508"/>
                    </a:moveTo>
                    <a:lnTo>
                      <a:pt x="226" y="1525"/>
                    </a:lnTo>
                    <a:lnTo>
                      <a:pt x="237" y="1534"/>
                    </a:lnTo>
                    <a:lnTo>
                      <a:pt x="240" y="1536"/>
                    </a:lnTo>
                    <a:cubicBezTo>
                      <a:pt x="242" y="1538"/>
                      <a:pt x="244" y="1540"/>
                      <a:pt x="246" y="1542"/>
                    </a:cubicBezTo>
                    <a:lnTo>
                      <a:pt x="248" y="1544"/>
                    </a:lnTo>
                    <a:lnTo>
                      <a:pt x="207" y="1574"/>
                    </a:lnTo>
                    <a:lnTo>
                      <a:pt x="205" y="1571"/>
                    </a:lnTo>
                    <a:lnTo>
                      <a:pt x="210" y="1576"/>
                    </a:lnTo>
                    <a:lnTo>
                      <a:pt x="206" y="1573"/>
                    </a:lnTo>
                    <a:lnTo>
                      <a:pt x="195" y="1564"/>
                    </a:lnTo>
                    <a:lnTo>
                      <a:pt x="173" y="1547"/>
                    </a:lnTo>
                    <a:lnTo>
                      <a:pt x="204" y="1508"/>
                    </a:lnTo>
                    <a:close/>
                    <a:moveTo>
                      <a:pt x="278" y="1580"/>
                    </a:moveTo>
                    <a:lnTo>
                      <a:pt x="278" y="1580"/>
                    </a:lnTo>
                    <a:lnTo>
                      <a:pt x="274" y="1577"/>
                    </a:lnTo>
                    <a:lnTo>
                      <a:pt x="309" y="1603"/>
                    </a:lnTo>
                    <a:lnTo>
                      <a:pt x="313" y="1605"/>
                    </a:lnTo>
                    <a:lnTo>
                      <a:pt x="287" y="1648"/>
                    </a:lnTo>
                    <a:lnTo>
                      <a:pt x="280" y="1644"/>
                    </a:lnTo>
                    <a:lnTo>
                      <a:pt x="245" y="1618"/>
                    </a:lnTo>
                    <a:cubicBezTo>
                      <a:pt x="243" y="1617"/>
                      <a:pt x="242" y="1616"/>
                      <a:pt x="241" y="1615"/>
                    </a:cubicBezTo>
                    <a:lnTo>
                      <a:pt x="278" y="1580"/>
                    </a:lnTo>
                    <a:close/>
                    <a:moveTo>
                      <a:pt x="356" y="1632"/>
                    </a:moveTo>
                    <a:lnTo>
                      <a:pt x="389" y="1652"/>
                    </a:lnTo>
                    <a:lnTo>
                      <a:pt x="399" y="1660"/>
                    </a:lnTo>
                    <a:lnTo>
                      <a:pt x="370" y="1700"/>
                    </a:lnTo>
                    <a:lnTo>
                      <a:pt x="362" y="1695"/>
                    </a:lnTo>
                    <a:lnTo>
                      <a:pt x="329" y="1674"/>
                    </a:lnTo>
                    <a:lnTo>
                      <a:pt x="356" y="1632"/>
                    </a:lnTo>
                    <a:close/>
                    <a:moveTo>
                      <a:pt x="440" y="1690"/>
                    </a:moveTo>
                    <a:lnTo>
                      <a:pt x="480" y="1719"/>
                    </a:lnTo>
                    <a:lnTo>
                      <a:pt x="450" y="1760"/>
                    </a:lnTo>
                    <a:lnTo>
                      <a:pt x="410" y="1730"/>
                    </a:lnTo>
                    <a:lnTo>
                      <a:pt x="440" y="1690"/>
                    </a:lnTo>
                    <a:close/>
                    <a:moveTo>
                      <a:pt x="518" y="1748"/>
                    </a:moveTo>
                    <a:lnTo>
                      <a:pt x="561" y="1774"/>
                    </a:lnTo>
                    <a:lnTo>
                      <a:pt x="535" y="1816"/>
                    </a:lnTo>
                    <a:lnTo>
                      <a:pt x="492" y="1790"/>
                    </a:lnTo>
                    <a:lnTo>
                      <a:pt x="518" y="1748"/>
                    </a:lnTo>
                    <a:close/>
                    <a:moveTo>
                      <a:pt x="602" y="1795"/>
                    </a:moveTo>
                    <a:lnTo>
                      <a:pt x="648" y="1816"/>
                    </a:lnTo>
                    <a:lnTo>
                      <a:pt x="628" y="1861"/>
                    </a:lnTo>
                    <a:lnTo>
                      <a:pt x="582" y="1841"/>
                    </a:lnTo>
                    <a:lnTo>
                      <a:pt x="602" y="1795"/>
                    </a:lnTo>
                    <a:close/>
                    <a:moveTo>
                      <a:pt x="693" y="1849"/>
                    </a:moveTo>
                    <a:lnTo>
                      <a:pt x="733" y="1879"/>
                    </a:lnTo>
                    <a:lnTo>
                      <a:pt x="702" y="1919"/>
                    </a:lnTo>
                    <a:lnTo>
                      <a:pt x="662" y="1888"/>
                    </a:lnTo>
                    <a:lnTo>
                      <a:pt x="693" y="1849"/>
                    </a:lnTo>
                    <a:close/>
                    <a:moveTo>
                      <a:pt x="772" y="1910"/>
                    </a:moveTo>
                    <a:lnTo>
                      <a:pt x="811" y="1941"/>
                    </a:lnTo>
                    <a:lnTo>
                      <a:pt x="780" y="1981"/>
                    </a:lnTo>
                    <a:lnTo>
                      <a:pt x="741" y="1950"/>
                    </a:lnTo>
                    <a:lnTo>
                      <a:pt x="772" y="1910"/>
                    </a:lnTo>
                    <a:close/>
                    <a:moveTo>
                      <a:pt x="851" y="1972"/>
                    </a:moveTo>
                    <a:lnTo>
                      <a:pt x="859" y="1979"/>
                    </a:lnTo>
                    <a:lnTo>
                      <a:pt x="890" y="2000"/>
                    </a:lnTo>
                    <a:lnTo>
                      <a:pt x="862" y="2041"/>
                    </a:lnTo>
                    <a:lnTo>
                      <a:pt x="828" y="2018"/>
                    </a:lnTo>
                    <a:lnTo>
                      <a:pt x="820" y="2011"/>
                    </a:lnTo>
                    <a:lnTo>
                      <a:pt x="851" y="1972"/>
                    </a:lnTo>
                    <a:close/>
                    <a:moveTo>
                      <a:pt x="931" y="2028"/>
                    </a:moveTo>
                    <a:lnTo>
                      <a:pt x="966" y="2052"/>
                    </a:lnTo>
                    <a:lnTo>
                      <a:pt x="971" y="2054"/>
                    </a:lnTo>
                    <a:lnTo>
                      <a:pt x="947" y="2098"/>
                    </a:lnTo>
                    <a:lnTo>
                      <a:pt x="937" y="2093"/>
                    </a:lnTo>
                    <a:lnTo>
                      <a:pt x="903" y="2070"/>
                    </a:lnTo>
                    <a:lnTo>
                      <a:pt x="931" y="2028"/>
                    </a:lnTo>
                    <a:close/>
                    <a:moveTo>
                      <a:pt x="1015" y="2078"/>
                    </a:moveTo>
                    <a:lnTo>
                      <a:pt x="1017" y="2079"/>
                    </a:lnTo>
                    <a:lnTo>
                      <a:pt x="1059" y="2096"/>
                    </a:lnTo>
                    <a:lnTo>
                      <a:pt x="1039" y="2143"/>
                    </a:lnTo>
                    <a:lnTo>
                      <a:pt x="994" y="2123"/>
                    </a:lnTo>
                    <a:lnTo>
                      <a:pt x="991" y="2122"/>
                    </a:lnTo>
                    <a:lnTo>
                      <a:pt x="1015" y="2078"/>
                    </a:lnTo>
                    <a:close/>
                    <a:moveTo>
                      <a:pt x="1104" y="2135"/>
                    </a:moveTo>
                    <a:lnTo>
                      <a:pt x="1110" y="2141"/>
                    </a:lnTo>
                    <a:lnTo>
                      <a:pt x="1138" y="2173"/>
                    </a:lnTo>
                    <a:lnTo>
                      <a:pt x="1100" y="2206"/>
                    </a:lnTo>
                    <a:lnTo>
                      <a:pt x="1073" y="2176"/>
                    </a:lnTo>
                    <a:lnTo>
                      <a:pt x="1068" y="2170"/>
                    </a:lnTo>
                    <a:lnTo>
                      <a:pt x="1104" y="2135"/>
                    </a:lnTo>
                    <a:close/>
                    <a:moveTo>
                      <a:pt x="1172" y="2207"/>
                    </a:moveTo>
                    <a:lnTo>
                      <a:pt x="1172" y="2208"/>
                    </a:lnTo>
                    <a:lnTo>
                      <a:pt x="1208" y="2237"/>
                    </a:lnTo>
                    <a:cubicBezTo>
                      <a:pt x="1211" y="2240"/>
                      <a:pt x="1214" y="2243"/>
                      <a:pt x="1215" y="2247"/>
                    </a:cubicBezTo>
                    <a:lnTo>
                      <a:pt x="1216" y="2247"/>
                    </a:lnTo>
                    <a:lnTo>
                      <a:pt x="1170" y="2267"/>
                    </a:lnTo>
                    <a:lnTo>
                      <a:pt x="1170" y="2266"/>
                    </a:lnTo>
                    <a:lnTo>
                      <a:pt x="1177" y="2276"/>
                    </a:lnTo>
                    <a:lnTo>
                      <a:pt x="1137" y="2243"/>
                    </a:lnTo>
                    <a:lnTo>
                      <a:pt x="1172" y="2207"/>
                    </a:lnTo>
                    <a:close/>
                    <a:moveTo>
                      <a:pt x="1235" y="2293"/>
                    </a:moveTo>
                    <a:lnTo>
                      <a:pt x="1243" y="2312"/>
                    </a:lnTo>
                    <a:lnTo>
                      <a:pt x="1257" y="2336"/>
                    </a:lnTo>
                    <a:lnTo>
                      <a:pt x="1213" y="2360"/>
                    </a:lnTo>
                    <a:lnTo>
                      <a:pt x="1198" y="2331"/>
                    </a:lnTo>
                    <a:lnTo>
                      <a:pt x="1190" y="2313"/>
                    </a:lnTo>
                    <a:lnTo>
                      <a:pt x="1235" y="2293"/>
                    </a:lnTo>
                    <a:close/>
                    <a:moveTo>
                      <a:pt x="1281" y="2378"/>
                    </a:moveTo>
                    <a:lnTo>
                      <a:pt x="1306" y="2421"/>
                    </a:lnTo>
                    <a:lnTo>
                      <a:pt x="1264" y="2447"/>
                    </a:lnTo>
                    <a:lnTo>
                      <a:pt x="1238" y="2404"/>
                    </a:lnTo>
                    <a:lnTo>
                      <a:pt x="1281" y="2378"/>
                    </a:lnTo>
                    <a:close/>
                    <a:moveTo>
                      <a:pt x="1332" y="2466"/>
                    </a:moveTo>
                    <a:lnTo>
                      <a:pt x="1347" y="2494"/>
                    </a:lnTo>
                    <a:lnTo>
                      <a:pt x="1355" y="2511"/>
                    </a:lnTo>
                    <a:lnTo>
                      <a:pt x="1311" y="2533"/>
                    </a:lnTo>
                    <a:lnTo>
                      <a:pt x="1304" y="2518"/>
                    </a:lnTo>
                    <a:lnTo>
                      <a:pt x="1288" y="2490"/>
                    </a:lnTo>
                    <a:lnTo>
                      <a:pt x="1332" y="2466"/>
                    </a:lnTo>
                    <a:close/>
                    <a:moveTo>
                      <a:pt x="1368" y="2568"/>
                    </a:moveTo>
                    <a:lnTo>
                      <a:pt x="1369" y="2580"/>
                    </a:lnTo>
                    <a:lnTo>
                      <a:pt x="1373" y="2594"/>
                    </a:lnTo>
                    <a:lnTo>
                      <a:pt x="1372" y="2590"/>
                    </a:lnTo>
                    <a:lnTo>
                      <a:pt x="1379" y="2609"/>
                    </a:lnTo>
                    <a:lnTo>
                      <a:pt x="1333" y="2628"/>
                    </a:lnTo>
                    <a:lnTo>
                      <a:pt x="1325" y="2609"/>
                    </a:lnTo>
                    <a:cubicBezTo>
                      <a:pt x="1325" y="2608"/>
                      <a:pt x="1324" y="2607"/>
                      <a:pt x="1324" y="2605"/>
                    </a:cubicBezTo>
                    <a:lnTo>
                      <a:pt x="1320" y="2585"/>
                    </a:lnTo>
                    <a:lnTo>
                      <a:pt x="1318" y="2573"/>
                    </a:lnTo>
                    <a:lnTo>
                      <a:pt x="1368" y="2568"/>
                    </a:lnTo>
                    <a:close/>
                    <a:moveTo>
                      <a:pt x="1400" y="2653"/>
                    </a:moveTo>
                    <a:lnTo>
                      <a:pt x="1405" y="2664"/>
                    </a:lnTo>
                    <a:lnTo>
                      <a:pt x="1423" y="2695"/>
                    </a:lnTo>
                    <a:lnTo>
                      <a:pt x="1380" y="2720"/>
                    </a:lnTo>
                    <a:lnTo>
                      <a:pt x="1360" y="2685"/>
                    </a:lnTo>
                    <a:lnTo>
                      <a:pt x="1355" y="2674"/>
                    </a:lnTo>
                    <a:lnTo>
                      <a:pt x="1400" y="2653"/>
                    </a:lnTo>
                    <a:close/>
                    <a:moveTo>
                      <a:pt x="1448" y="2736"/>
                    </a:moveTo>
                    <a:lnTo>
                      <a:pt x="1476" y="2778"/>
                    </a:lnTo>
                    <a:lnTo>
                      <a:pt x="1434" y="2806"/>
                    </a:lnTo>
                    <a:lnTo>
                      <a:pt x="1407" y="2764"/>
                    </a:lnTo>
                    <a:lnTo>
                      <a:pt x="1448" y="2736"/>
                    </a:lnTo>
                    <a:close/>
                    <a:moveTo>
                      <a:pt x="1503" y="2820"/>
                    </a:moveTo>
                    <a:lnTo>
                      <a:pt x="1513" y="2836"/>
                    </a:lnTo>
                    <a:lnTo>
                      <a:pt x="1531" y="2861"/>
                    </a:lnTo>
                    <a:lnTo>
                      <a:pt x="1490" y="2889"/>
                    </a:lnTo>
                    <a:lnTo>
                      <a:pt x="1472" y="2863"/>
                    </a:lnTo>
                    <a:lnTo>
                      <a:pt x="1461" y="2847"/>
                    </a:lnTo>
                    <a:lnTo>
                      <a:pt x="1503" y="2820"/>
                    </a:lnTo>
                    <a:close/>
                    <a:moveTo>
                      <a:pt x="1559" y="2892"/>
                    </a:moveTo>
                    <a:lnTo>
                      <a:pt x="1574" y="2904"/>
                    </a:lnTo>
                    <a:lnTo>
                      <a:pt x="1568" y="2900"/>
                    </a:lnTo>
                    <a:lnTo>
                      <a:pt x="1597" y="2912"/>
                    </a:lnTo>
                    <a:lnTo>
                      <a:pt x="1578" y="2959"/>
                    </a:lnTo>
                    <a:lnTo>
                      <a:pt x="1549" y="2947"/>
                    </a:lnTo>
                    <a:cubicBezTo>
                      <a:pt x="1547" y="2946"/>
                      <a:pt x="1545" y="2945"/>
                      <a:pt x="1543" y="2943"/>
                    </a:cubicBezTo>
                    <a:lnTo>
                      <a:pt x="1528" y="2931"/>
                    </a:lnTo>
                    <a:lnTo>
                      <a:pt x="1559" y="2892"/>
                    </a:lnTo>
                    <a:close/>
                    <a:moveTo>
                      <a:pt x="1641" y="2926"/>
                    </a:moveTo>
                    <a:lnTo>
                      <a:pt x="1654" y="2929"/>
                    </a:lnTo>
                    <a:lnTo>
                      <a:pt x="1662" y="2931"/>
                    </a:lnTo>
                    <a:lnTo>
                      <a:pt x="1666" y="2933"/>
                    </a:lnTo>
                    <a:lnTo>
                      <a:pt x="1659" y="2931"/>
                    </a:lnTo>
                    <a:lnTo>
                      <a:pt x="1685" y="2932"/>
                    </a:lnTo>
                    <a:lnTo>
                      <a:pt x="1684" y="2982"/>
                    </a:lnTo>
                    <a:lnTo>
                      <a:pt x="1658" y="2981"/>
                    </a:lnTo>
                    <a:cubicBezTo>
                      <a:pt x="1656" y="2981"/>
                      <a:pt x="1653" y="2981"/>
                      <a:pt x="1651" y="2980"/>
                    </a:cubicBezTo>
                    <a:lnTo>
                      <a:pt x="1649" y="2980"/>
                    </a:lnTo>
                    <a:lnTo>
                      <a:pt x="1641" y="2978"/>
                    </a:lnTo>
                    <a:lnTo>
                      <a:pt x="1629" y="2974"/>
                    </a:lnTo>
                    <a:lnTo>
                      <a:pt x="1641" y="2926"/>
                    </a:lnTo>
                    <a:close/>
                    <a:moveTo>
                      <a:pt x="1735" y="2932"/>
                    </a:moveTo>
                    <a:lnTo>
                      <a:pt x="1741" y="2932"/>
                    </a:lnTo>
                    <a:lnTo>
                      <a:pt x="1785" y="2934"/>
                    </a:lnTo>
                    <a:lnTo>
                      <a:pt x="1783" y="2984"/>
                    </a:lnTo>
                    <a:lnTo>
                      <a:pt x="1740" y="2982"/>
                    </a:lnTo>
                    <a:lnTo>
                      <a:pt x="1734" y="2982"/>
                    </a:lnTo>
                    <a:lnTo>
                      <a:pt x="1735" y="2932"/>
                    </a:lnTo>
                    <a:close/>
                    <a:moveTo>
                      <a:pt x="1835" y="2936"/>
                    </a:moveTo>
                    <a:lnTo>
                      <a:pt x="1885" y="2937"/>
                    </a:lnTo>
                    <a:lnTo>
                      <a:pt x="1883" y="2987"/>
                    </a:lnTo>
                    <a:lnTo>
                      <a:pt x="1833" y="2986"/>
                    </a:lnTo>
                    <a:lnTo>
                      <a:pt x="1835" y="2936"/>
                    </a:lnTo>
                    <a:close/>
                    <a:moveTo>
                      <a:pt x="1934" y="2939"/>
                    </a:moveTo>
                    <a:lnTo>
                      <a:pt x="1984" y="2939"/>
                    </a:lnTo>
                    <a:lnTo>
                      <a:pt x="1984" y="2989"/>
                    </a:lnTo>
                    <a:lnTo>
                      <a:pt x="1934" y="2989"/>
                    </a:lnTo>
                    <a:lnTo>
                      <a:pt x="1934" y="2939"/>
                    </a:lnTo>
                    <a:close/>
                    <a:moveTo>
                      <a:pt x="2033" y="2939"/>
                    </a:moveTo>
                    <a:lnTo>
                      <a:pt x="2083" y="2936"/>
                    </a:lnTo>
                    <a:lnTo>
                      <a:pt x="2086" y="2986"/>
                    </a:lnTo>
                    <a:lnTo>
                      <a:pt x="2036" y="2989"/>
                    </a:lnTo>
                    <a:lnTo>
                      <a:pt x="2033" y="2939"/>
                    </a:lnTo>
                    <a:close/>
                    <a:moveTo>
                      <a:pt x="2130" y="2932"/>
                    </a:moveTo>
                    <a:lnTo>
                      <a:pt x="2179" y="2924"/>
                    </a:lnTo>
                    <a:lnTo>
                      <a:pt x="2187" y="2974"/>
                    </a:lnTo>
                    <a:lnTo>
                      <a:pt x="2138" y="2982"/>
                    </a:lnTo>
                    <a:lnTo>
                      <a:pt x="2130" y="2932"/>
                    </a:lnTo>
                    <a:close/>
                    <a:moveTo>
                      <a:pt x="2225" y="2916"/>
                    </a:moveTo>
                    <a:lnTo>
                      <a:pt x="2273" y="2901"/>
                    </a:lnTo>
                    <a:lnTo>
                      <a:pt x="2287" y="2949"/>
                    </a:lnTo>
                    <a:lnTo>
                      <a:pt x="2240" y="2963"/>
                    </a:lnTo>
                    <a:lnTo>
                      <a:pt x="2225" y="2916"/>
                    </a:lnTo>
                    <a:close/>
                    <a:moveTo>
                      <a:pt x="2315" y="2885"/>
                    </a:moveTo>
                    <a:lnTo>
                      <a:pt x="2360" y="2862"/>
                    </a:lnTo>
                    <a:lnTo>
                      <a:pt x="2383" y="2907"/>
                    </a:lnTo>
                    <a:lnTo>
                      <a:pt x="2338" y="2929"/>
                    </a:lnTo>
                    <a:lnTo>
                      <a:pt x="2315" y="2885"/>
                    </a:lnTo>
                    <a:close/>
                    <a:moveTo>
                      <a:pt x="2381" y="2839"/>
                    </a:moveTo>
                    <a:lnTo>
                      <a:pt x="2391" y="2819"/>
                    </a:lnTo>
                    <a:lnTo>
                      <a:pt x="2404" y="2794"/>
                    </a:lnTo>
                    <a:lnTo>
                      <a:pt x="2449" y="2817"/>
                    </a:lnTo>
                    <a:lnTo>
                      <a:pt x="2436" y="2841"/>
                    </a:lnTo>
                    <a:lnTo>
                      <a:pt x="2426" y="2861"/>
                    </a:lnTo>
                    <a:lnTo>
                      <a:pt x="2381" y="2839"/>
                    </a:lnTo>
                    <a:close/>
                    <a:moveTo>
                      <a:pt x="2427" y="2749"/>
                    </a:moveTo>
                    <a:lnTo>
                      <a:pt x="2451" y="2705"/>
                    </a:lnTo>
                    <a:lnTo>
                      <a:pt x="2495" y="2729"/>
                    </a:lnTo>
                    <a:lnTo>
                      <a:pt x="2471" y="2773"/>
                    </a:lnTo>
                    <a:lnTo>
                      <a:pt x="2427" y="2749"/>
                    </a:lnTo>
                    <a:close/>
                    <a:moveTo>
                      <a:pt x="2476" y="2661"/>
                    </a:moveTo>
                    <a:lnTo>
                      <a:pt x="2489" y="2638"/>
                    </a:lnTo>
                    <a:lnTo>
                      <a:pt x="2502" y="2617"/>
                    </a:lnTo>
                    <a:lnTo>
                      <a:pt x="2544" y="2643"/>
                    </a:lnTo>
                    <a:lnTo>
                      <a:pt x="2532" y="2663"/>
                    </a:lnTo>
                    <a:lnTo>
                      <a:pt x="2519" y="2686"/>
                    </a:lnTo>
                    <a:lnTo>
                      <a:pt x="2476" y="2661"/>
                    </a:lnTo>
                    <a:close/>
                    <a:moveTo>
                      <a:pt x="2528" y="2573"/>
                    </a:moveTo>
                    <a:lnTo>
                      <a:pt x="2557" y="2532"/>
                    </a:lnTo>
                    <a:lnTo>
                      <a:pt x="2598" y="2561"/>
                    </a:lnTo>
                    <a:lnTo>
                      <a:pt x="2570" y="2602"/>
                    </a:lnTo>
                    <a:lnTo>
                      <a:pt x="2528" y="2573"/>
                    </a:lnTo>
                    <a:close/>
                    <a:moveTo>
                      <a:pt x="2589" y="2491"/>
                    </a:moveTo>
                    <a:lnTo>
                      <a:pt x="2605" y="2472"/>
                    </a:lnTo>
                    <a:cubicBezTo>
                      <a:pt x="2606" y="2471"/>
                      <a:pt x="2607" y="2470"/>
                      <a:pt x="2608" y="2469"/>
                    </a:cubicBezTo>
                    <a:lnTo>
                      <a:pt x="2626" y="2453"/>
                    </a:lnTo>
                    <a:lnTo>
                      <a:pt x="2659" y="2489"/>
                    </a:lnTo>
                    <a:lnTo>
                      <a:pt x="2641" y="2506"/>
                    </a:lnTo>
                    <a:lnTo>
                      <a:pt x="2644" y="2503"/>
                    </a:lnTo>
                    <a:lnTo>
                      <a:pt x="2628" y="2523"/>
                    </a:lnTo>
                    <a:lnTo>
                      <a:pt x="2589" y="2491"/>
                    </a:lnTo>
                    <a:close/>
                    <a:moveTo>
                      <a:pt x="2656" y="2419"/>
                    </a:moveTo>
                    <a:lnTo>
                      <a:pt x="2687" y="2379"/>
                    </a:lnTo>
                    <a:lnTo>
                      <a:pt x="2726" y="2410"/>
                    </a:lnTo>
                    <a:lnTo>
                      <a:pt x="2696" y="2449"/>
                    </a:lnTo>
                    <a:lnTo>
                      <a:pt x="2656" y="2419"/>
                    </a:lnTo>
                    <a:close/>
                    <a:moveTo>
                      <a:pt x="2718" y="2340"/>
                    </a:moveTo>
                    <a:lnTo>
                      <a:pt x="2730" y="2324"/>
                    </a:lnTo>
                    <a:lnTo>
                      <a:pt x="2749" y="2300"/>
                    </a:lnTo>
                    <a:lnTo>
                      <a:pt x="2788" y="2332"/>
                    </a:lnTo>
                    <a:lnTo>
                      <a:pt x="2769" y="2355"/>
                    </a:lnTo>
                    <a:lnTo>
                      <a:pt x="2757" y="2370"/>
                    </a:lnTo>
                    <a:lnTo>
                      <a:pt x="2718" y="2340"/>
                    </a:lnTo>
                    <a:close/>
                    <a:moveTo>
                      <a:pt x="2780" y="2261"/>
                    </a:moveTo>
                    <a:lnTo>
                      <a:pt x="2811" y="2222"/>
                    </a:lnTo>
                    <a:lnTo>
                      <a:pt x="2850" y="2254"/>
                    </a:lnTo>
                    <a:lnTo>
                      <a:pt x="2819" y="2293"/>
                    </a:lnTo>
                    <a:lnTo>
                      <a:pt x="2780" y="2261"/>
                    </a:lnTo>
                    <a:close/>
                    <a:moveTo>
                      <a:pt x="2839" y="2183"/>
                    </a:moveTo>
                    <a:lnTo>
                      <a:pt x="2849" y="2169"/>
                    </a:lnTo>
                    <a:lnTo>
                      <a:pt x="2866" y="2143"/>
                    </a:lnTo>
                    <a:lnTo>
                      <a:pt x="2867" y="2142"/>
                    </a:lnTo>
                    <a:lnTo>
                      <a:pt x="2909" y="2169"/>
                    </a:lnTo>
                    <a:lnTo>
                      <a:pt x="2907" y="2172"/>
                    </a:lnTo>
                    <a:lnTo>
                      <a:pt x="2890" y="2196"/>
                    </a:lnTo>
                    <a:lnTo>
                      <a:pt x="2881" y="2211"/>
                    </a:lnTo>
                    <a:lnTo>
                      <a:pt x="2839" y="2183"/>
                    </a:lnTo>
                    <a:close/>
                    <a:moveTo>
                      <a:pt x="2894" y="2100"/>
                    </a:moveTo>
                    <a:lnTo>
                      <a:pt x="2899" y="2094"/>
                    </a:lnTo>
                    <a:lnTo>
                      <a:pt x="2913" y="2073"/>
                    </a:lnTo>
                    <a:lnTo>
                      <a:pt x="2921" y="2060"/>
                    </a:lnTo>
                    <a:lnTo>
                      <a:pt x="2922" y="2058"/>
                    </a:lnTo>
                    <a:lnTo>
                      <a:pt x="2964" y="2086"/>
                    </a:lnTo>
                    <a:lnTo>
                      <a:pt x="2963" y="2087"/>
                    </a:lnTo>
                    <a:lnTo>
                      <a:pt x="2954" y="2102"/>
                    </a:lnTo>
                    <a:lnTo>
                      <a:pt x="2940" y="2121"/>
                    </a:lnTo>
                    <a:lnTo>
                      <a:pt x="2936" y="2128"/>
                    </a:lnTo>
                    <a:lnTo>
                      <a:pt x="2894" y="2100"/>
                    </a:lnTo>
                    <a:close/>
                    <a:moveTo>
                      <a:pt x="2949" y="2018"/>
                    </a:moveTo>
                    <a:lnTo>
                      <a:pt x="2950" y="2016"/>
                    </a:lnTo>
                    <a:cubicBezTo>
                      <a:pt x="2950" y="2015"/>
                      <a:pt x="2951" y="2014"/>
                      <a:pt x="2952" y="2013"/>
                    </a:cubicBezTo>
                    <a:lnTo>
                      <a:pt x="2956" y="2008"/>
                    </a:lnTo>
                    <a:lnTo>
                      <a:pt x="2951" y="2017"/>
                    </a:lnTo>
                    <a:lnTo>
                      <a:pt x="2959" y="1986"/>
                    </a:lnTo>
                    <a:lnTo>
                      <a:pt x="2961" y="1978"/>
                    </a:lnTo>
                    <a:lnTo>
                      <a:pt x="3010" y="1989"/>
                    </a:lnTo>
                    <a:lnTo>
                      <a:pt x="3008" y="1999"/>
                    </a:lnTo>
                    <a:lnTo>
                      <a:pt x="3000" y="2030"/>
                    </a:lnTo>
                    <a:cubicBezTo>
                      <a:pt x="2999" y="2033"/>
                      <a:pt x="2997" y="2036"/>
                      <a:pt x="2995" y="2039"/>
                    </a:cubicBezTo>
                    <a:lnTo>
                      <a:pt x="2991" y="2044"/>
                    </a:lnTo>
                    <a:lnTo>
                      <a:pt x="2993" y="2041"/>
                    </a:lnTo>
                    <a:lnTo>
                      <a:pt x="2992" y="2043"/>
                    </a:lnTo>
                    <a:lnTo>
                      <a:pt x="2949" y="2018"/>
                    </a:lnTo>
                    <a:close/>
                    <a:moveTo>
                      <a:pt x="2974" y="1929"/>
                    </a:moveTo>
                    <a:lnTo>
                      <a:pt x="2975" y="1923"/>
                    </a:lnTo>
                    <a:lnTo>
                      <a:pt x="2981" y="1899"/>
                    </a:lnTo>
                    <a:lnTo>
                      <a:pt x="2985" y="1881"/>
                    </a:lnTo>
                    <a:lnTo>
                      <a:pt x="3034" y="1889"/>
                    </a:lnTo>
                    <a:lnTo>
                      <a:pt x="3034" y="1892"/>
                    </a:lnTo>
                    <a:lnTo>
                      <a:pt x="3030" y="1910"/>
                    </a:lnTo>
                    <a:lnTo>
                      <a:pt x="3024" y="1936"/>
                    </a:lnTo>
                    <a:lnTo>
                      <a:pt x="3022" y="1942"/>
                    </a:lnTo>
                    <a:lnTo>
                      <a:pt x="2974" y="1929"/>
                    </a:lnTo>
                    <a:close/>
                    <a:moveTo>
                      <a:pt x="2990" y="1834"/>
                    </a:moveTo>
                    <a:lnTo>
                      <a:pt x="2994" y="1798"/>
                    </a:lnTo>
                    <a:lnTo>
                      <a:pt x="2995" y="1784"/>
                    </a:lnTo>
                    <a:lnTo>
                      <a:pt x="3045" y="1790"/>
                    </a:lnTo>
                    <a:lnTo>
                      <a:pt x="3043" y="1803"/>
                    </a:lnTo>
                    <a:lnTo>
                      <a:pt x="3040" y="1839"/>
                    </a:lnTo>
                    <a:lnTo>
                      <a:pt x="2990" y="1834"/>
                    </a:lnTo>
                    <a:close/>
                    <a:moveTo>
                      <a:pt x="3000" y="1740"/>
                    </a:moveTo>
                    <a:lnTo>
                      <a:pt x="2994" y="1691"/>
                    </a:lnTo>
                    <a:lnTo>
                      <a:pt x="3044" y="1685"/>
                    </a:lnTo>
                    <a:lnTo>
                      <a:pt x="3050" y="1734"/>
                    </a:lnTo>
                    <a:lnTo>
                      <a:pt x="3000" y="1740"/>
                    </a:lnTo>
                    <a:close/>
                    <a:moveTo>
                      <a:pt x="2988" y="1641"/>
                    </a:moveTo>
                    <a:lnTo>
                      <a:pt x="2982" y="1592"/>
                    </a:lnTo>
                    <a:lnTo>
                      <a:pt x="3032" y="1585"/>
                    </a:lnTo>
                    <a:lnTo>
                      <a:pt x="3038" y="1635"/>
                    </a:lnTo>
                    <a:lnTo>
                      <a:pt x="2988" y="1641"/>
                    </a:lnTo>
                    <a:close/>
                    <a:moveTo>
                      <a:pt x="2976" y="1542"/>
                    </a:moveTo>
                    <a:lnTo>
                      <a:pt x="2975" y="1532"/>
                    </a:lnTo>
                    <a:lnTo>
                      <a:pt x="2967" y="1495"/>
                    </a:lnTo>
                    <a:lnTo>
                      <a:pt x="3016" y="1485"/>
                    </a:lnTo>
                    <a:lnTo>
                      <a:pt x="3024" y="1525"/>
                    </a:lnTo>
                    <a:lnTo>
                      <a:pt x="3026" y="1536"/>
                    </a:lnTo>
                    <a:lnTo>
                      <a:pt x="2976" y="1542"/>
                    </a:lnTo>
                    <a:close/>
                    <a:moveTo>
                      <a:pt x="2957" y="1446"/>
                    </a:moveTo>
                    <a:lnTo>
                      <a:pt x="2953" y="1424"/>
                    </a:lnTo>
                    <a:lnTo>
                      <a:pt x="2945" y="1399"/>
                    </a:lnTo>
                    <a:lnTo>
                      <a:pt x="2993" y="1385"/>
                    </a:lnTo>
                    <a:lnTo>
                      <a:pt x="3002" y="1415"/>
                    </a:lnTo>
                    <a:lnTo>
                      <a:pt x="3006" y="1436"/>
                    </a:lnTo>
                    <a:lnTo>
                      <a:pt x="2957" y="1446"/>
                    </a:lnTo>
                    <a:close/>
                    <a:moveTo>
                      <a:pt x="2929" y="1355"/>
                    </a:moveTo>
                    <a:lnTo>
                      <a:pt x="2920" y="1333"/>
                    </a:lnTo>
                    <a:lnTo>
                      <a:pt x="2922" y="1338"/>
                    </a:lnTo>
                    <a:lnTo>
                      <a:pt x="2907" y="1317"/>
                    </a:lnTo>
                    <a:lnTo>
                      <a:pt x="2947" y="1288"/>
                    </a:lnTo>
                    <a:lnTo>
                      <a:pt x="2963" y="1309"/>
                    </a:lnTo>
                    <a:cubicBezTo>
                      <a:pt x="2964" y="1310"/>
                      <a:pt x="2965" y="1312"/>
                      <a:pt x="2965" y="1314"/>
                    </a:cubicBezTo>
                    <a:lnTo>
                      <a:pt x="2975" y="1335"/>
                    </a:lnTo>
                    <a:lnTo>
                      <a:pt x="2929" y="1355"/>
                    </a:lnTo>
                    <a:close/>
                    <a:moveTo>
                      <a:pt x="2877" y="1278"/>
                    </a:moveTo>
                    <a:lnTo>
                      <a:pt x="2873" y="1272"/>
                    </a:lnTo>
                    <a:cubicBezTo>
                      <a:pt x="2872" y="1270"/>
                      <a:pt x="2871" y="1269"/>
                      <a:pt x="2870" y="1267"/>
                    </a:cubicBezTo>
                    <a:lnTo>
                      <a:pt x="2852" y="1229"/>
                    </a:lnTo>
                    <a:lnTo>
                      <a:pt x="2897" y="1207"/>
                    </a:lnTo>
                    <a:lnTo>
                      <a:pt x="2915" y="1246"/>
                    </a:lnTo>
                    <a:lnTo>
                      <a:pt x="2912" y="1241"/>
                    </a:lnTo>
                    <a:lnTo>
                      <a:pt x="2917" y="1247"/>
                    </a:lnTo>
                    <a:lnTo>
                      <a:pt x="2877" y="1278"/>
                    </a:lnTo>
                    <a:close/>
                    <a:moveTo>
                      <a:pt x="2830" y="1181"/>
                    </a:moveTo>
                    <a:lnTo>
                      <a:pt x="2813" y="1135"/>
                    </a:lnTo>
                    <a:lnTo>
                      <a:pt x="2859" y="1117"/>
                    </a:lnTo>
                    <a:lnTo>
                      <a:pt x="2877" y="1164"/>
                    </a:lnTo>
                    <a:lnTo>
                      <a:pt x="2830" y="1181"/>
                    </a:lnTo>
                    <a:close/>
                    <a:moveTo>
                      <a:pt x="2795" y="1089"/>
                    </a:moveTo>
                    <a:lnTo>
                      <a:pt x="2775" y="1043"/>
                    </a:lnTo>
                    <a:lnTo>
                      <a:pt x="2821" y="1024"/>
                    </a:lnTo>
                    <a:lnTo>
                      <a:pt x="2840" y="1069"/>
                    </a:lnTo>
                    <a:lnTo>
                      <a:pt x="2795" y="1089"/>
                    </a:lnTo>
                    <a:close/>
                    <a:moveTo>
                      <a:pt x="2753" y="1003"/>
                    </a:moveTo>
                    <a:lnTo>
                      <a:pt x="2726" y="961"/>
                    </a:lnTo>
                    <a:lnTo>
                      <a:pt x="2768" y="934"/>
                    </a:lnTo>
                    <a:lnTo>
                      <a:pt x="2795" y="976"/>
                    </a:lnTo>
                    <a:lnTo>
                      <a:pt x="2753" y="1003"/>
                    </a:lnTo>
                    <a:close/>
                    <a:moveTo>
                      <a:pt x="2696" y="926"/>
                    </a:moveTo>
                    <a:lnTo>
                      <a:pt x="2674" y="901"/>
                    </a:lnTo>
                    <a:lnTo>
                      <a:pt x="2663" y="890"/>
                    </a:lnTo>
                    <a:lnTo>
                      <a:pt x="2698" y="855"/>
                    </a:lnTo>
                    <a:lnTo>
                      <a:pt x="2711" y="868"/>
                    </a:lnTo>
                    <a:lnTo>
                      <a:pt x="2733" y="893"/>
                    </a:lnTo>
                    <a:lnTo>
                      <a:pt x="2696" y="926"/>
                    </a:lnTo>
                    <a:close/>
                    <a:moveTo>
                      <a:pt x="2628" y="855"/>
                    </a:moveTo>
                    <a:lnTo>
                      <a:pt x="2623" y="850"/>
                    </a:lnTo>
                    <a:lnTo>
                      <a:pt x="2592" y="820"/>
                    </a:lnTo>
                    <a:lnTo>
                      <a:pt x="2628" y="784"/>
                    </a:lnTo>
                    <a:lnTo>
                      <a:pt x="2658" y="815"/>
                    </a:lnTo>
                    <a:lnTo>
                      <a:pt x="2663" y="820"/>
                    </a:lnTo>
                    <a:lnTo>
                      <a:pt x="2628" y="855"/>
                    </a:lnTo>
                    <a:close/>
                    <a:moveTo>
                      <a:pt x="2557" y="781"/>
                    </a:moveTo>
                    <a:lnTo>
                      <a:pt x="2525" y="742"/>
                    </a:lnTo>
                    <a:lnTo>
                      <a:pt x="2564" y="711"/>
                    </a:lnTo>
                    <a:lnTo>
                      <a:pt x="2596" y="750"/>
                    </a:lnTo>
                    <a:lnTo>
                      <a:pt x="2557" y="781"/>
                    </a:lnTo>
                    <a:close/>
                    <a:moveTo>
                      <a:pt x="2496" y="699"/>
                    </a:moveTo>
                    <a:lnTo>
                      <a:pt x="2480" y="676"/>
                    </a:lnTo>
                    <a:lnTo>
                      <a:pt x="2468" y="658"/>
                    </a:lnTo>
                    <a:lnTo>
                      <a:pt x="2509" y="630"/>
                    </a:lnTo>
                    <a:lnTo>
                      <a:pt x="2521" y="647"/>
                    </a:lnTo>
                    <a:lnTo>
                      <a:pt x="2537" y="671"/>
                    </a:lnTo>
                    <a:lnTo>
                      <a:pt x="2496" y="699"/>
                    </a:lnTo>
                    <a:close/>
                    <a:moveTo>
                      <a:pt x="2444" y="606"/>
                    </a:moveTo>
                    <a:lnTo>
                      <a:pt x="2430" y="558"/>
                    </a:lnTo>
                    <a:lnTo>
                      <a:pt x="2478" y="544"/>
                    </a:lnTo>
                    <a:lnTo>
                      <a:pt x="2492" y="592"/>
                    </a:lnTo>
                    <a:lnTo>
                      <a:pt x="2444" y="606"/>
                    </a:lnTo>
                    <a:close/>
                    <a:moveTo>
                      <a:pt x="2412" y="514"/>
                    </a:moveTo>
                    <a:lnTo>
                      <a:pt x="2395" y="473"/>
                    </a:lnTo>
                    <a:lnTo>
                      <a:pt x="2394" y="470"/>
                    </a:lnTo>
                    <a:lnTo>
                      <a:pt x="2438" y="446"/>
                    </a:lnTo>
                    <a:lnTo>
                      <a:pt x="2442" y="454"/>
                    </a:lnTo>
                    <a:lnTo>
                      <a:pt x="2459" y="495"/>
                    </a:lnTo>
                    <a:lnTo>
                      <a:pt x="2412" y="514"/>
                    </a:lnTo>
                    <a:close/>
                    <a:moveTo>
                      <a:pt x="2370" y="427"/>
                    </a:moveTo>
                    <a:lnTo>
                      <a:pt x="2358" y="405"/>
                    </a:lnTo>
                    <a:lnTo>
                      <a:pt x="2345" y="386"/>
                    </a:lnTo>
                    <a:lnTo>
                      <a:pt x="2387" y="358"/>
                    </a:lnTo>
                    <a:lnTo>
                      <a:pt x="2401" y="380"/>
                    </a:lnTo>
                    <a:lnTo>
                      <a:pt x="2414" y="403"/>
                    </a:lnTo>
                    <a:lnTo>
                      <a:pt x="2370" y="427"/>
                    </a:lnTo>
                    <a:close/>
                    <a:moveTo>
                      <a:pt x="2317" y="344"/>
                    </a:moveTo>
                    <a:lnTo>
                      <a:pt x="2315" y="340"/>
                    </a:lnTo>
                    <a:lnTo>
                      <a:pt x="2287" y="308"/>
                    </a:lnTo>
                    <a:lnTo>
                      <a:pt x="2325" y="276"/>
                    </a:lnTo>
                    <a:lnTo>
                      <a:pt x="2356" y="313"/>
                    </a:lnTo>
                    <a:lnTo>
                      <a:pt x="2359" y="316"/>
                    </a:lnTo>
                    <a:lnTo>
                      <a:pt x="2317" y="344"/>
                    </a:lnTo>
                    <a:close/>
                    <a:moveTo>
                      <a:pt x="2255" y="272"/>
                    </a:moveTo>
                    <a:lnTo>
                      <a:pt x="2220" y="237"/>
                    </a:lnTo>
                    <a:lnTo>
                      <a:pt x="2255" y="202"/>
                    </a:lnTo>
                    <a:lnTo>
                      <a:pt x="2290" y="237"/>
                    </a:lnTo>
                    <a:lnTo>
                      <a:pt x="2255" y="272"/>
                    </a:lnTo>
                    <a:close/>
                    <a:moveTo>
                      <a:pt x="2184" y="206"/>
                    </a:moveTo>
                    <a:lnTo>
                      <a:pt x="2147" y="175"/>
                    </a:lnTo>
                    <a:lnTo>
                      <a:pt x="2176" y="134"/>
                    </a:lnTo>
                    <a:lnTo>
                      <a:pt x="2178" y="136"/>
                    </a:lnTo>
                    <a:lnTo>
                      <a:pt x="2216" y="167"/>
                    </a:lnTo>
                    <a:lnTo>
                      <a:pt x="2184" y="206"/>
                    </a:lnTo>
                    <a:close/>
                    <a:moveTo>
                      <a:pt x="2106" y="146"/>
                    </a:moveTo>
                    <a:lnTo>
                      <a:pt x="2078" y="127"/>
                    </a:lnTo>
                    <a:lnTo>
                      <a:pt x="2083" y="130"/>
                    </a:lnTo>
                    <a:lnTo>
                      <a:pt x="2068" y="124"/>
                    </a:lnTo>
                    <a:lnTo>
                      <a:pt x="2086" y="77"/>
                    </a:lnTo>
                    <a:lnTo>
                      <a:pt x="2102" y="83"/>
                    </a:lnTo>
                    <a:cubicBezTo>
                      <a:pt x="2103" y="84"/>
                      <a:pt x="2105" y="85"/>
                      <a:pt x="2107" y="86"/>
                    </a:cubicBezTo>
                    <a:lnTo>
                      <a:pt x="2135" y="105"/>
                    </a:lnTo>
                    <a:lnTo>
                      <a:pt x="2106" y="146"/>
                    </a:lnTo>
                    <a:close/>
                    <a:moveTo>
                      <a:pt x="2024" y="112"/>
                    </a:moveTo>
                    <a:lnTo>
                      <a:pt x="2004" y="108"/>
                    </a:lnTo>
                    <a:lnTo>
                      <a:pt x="1976" y="103"/>
                    </a:lnTo>
                    <a:lnTo>
                      <a:pt x="1984" y="54"/>
                    </a:lnTo>
                    <a:lnTo>
                      <a:pt x="2015" y="59"/>
                    </a:lnTo>
                    <a:lnTo>
                      <a:pt x="2035" y="63"/>
                    </a:lnTo>
                    <a:lnTo>
                      <a:pt x="2024" y="112"/>
                    </a:lnTo>
                    <a:close/>
                    <a:moveTo>
                      <a:pt x="1926" y="94"/>
                    </a:moveTo>
                    <a:lnTo>
                      <a:pt x="1925" y="94"/>
                    </a:lnTo>
                    <a:lnTo>
                      <a:pt x="1889" y="89"/>
                    </a:lnTo>
                    <a:lnTo>
                      <a:pt x="1877" y="87"/>
                    </a:lnTo>
                    <a:lnTo>
                      <a:pt x="1885" y="38"/>
                    </a:lnTo>
                    <a:lnTo>
                      <a:pt x="1896" y="40"/>
                    </a:lnTo>
                    <a:lnTo>
                      <a:pt x="1934" y="45"/>
                    </a:lnTo>
                    <a:lnTo>
                      <a:pt x="1935" y="45"/>
                    </a:lnTo>
                    <a:lnTo>
                      <a:pt x="1926" y="94"/>
                    </a:lnTo>
                    <a:close/>
                    <a:moveTo>
                      <a:pt x="1829" y="80"/>
                    </a:moveTo>
                    <a:lnTo>
                      <a:pt x="1802" y="76"/>
                    </a:lnTo>
                    <a:lnTo>
                      <a:pt x="1779" y="74"/>
                    </a:lnTo>
                    <a:lnTo>
                      <a:pt x="1785" y="24"/>
                    </a:lnTo>
                    <a:lnTo>
                      <a:pt x="1809" y="27"/>
                    </a:lnTo>
                    <a:lnTo>
                      <a:pt x="1835" y="30"/>
                    </a:lnTo>
                    <a:lnTo>
                      <a:pt x="1829" y="80"/>
                    </a:lnTo>
                    <a:close/>
                    <a:moveTo>
                      <a:pt x="1730" y="67"/>
                    </a:moveTo>
                    <a:lnTo>
                      <a:pt x="1680" y="61"/>
                    </a:lnTo>
                    <a:lnTo>
                      <a:pt x="1686" y="12"/>
                    </a:lnTo>
                    <a:lnTo>
                      <a:pt x="1736" y="18"/>
                    </a:lnTo>
                    <a:lnTo>
                      <a:pt x="1730" y="67"/>
                    </a:lnTo>
                    <a:close/>
                    <a:moveTo>
                      <a:pt x="1630" y="56"/>
                    </a:moveTo>
                    <a:lnTo>
                      <a:pt x="1601" y="52"/>
                    </a:lnTo>
                    <a:lnTo>
                      <a:pt x="1580" y="49"/>
                    </a:lnTo>
                    <a:lnTo>
                      <a:pt x="1587" y="0"/>
                    </a:lnTo>
                    <a:lnTo>
                      <a:pt x="1608" y="3"/>
                    </a:lnTo>
                    <a:lnTo>
                      <a:pt x="1636" y="6"/>
                    </a:lnTo>
                    <a:lnTo>
                      <a:pt x="1630" y="56"/>
                    </a:lnTo>
                    <a:close/>
                    <a:moveTo>
                      <a:pt x="1535" y="50"/>
                    </a:moveTo>
                    <a:lnTo>
                      <a:pt x="1523" y="50"/>
                    </a:lnTo>
                    <a:lnTo>
                      <a:pt x="1484" y="50"/>
                    </a:lnTo>
                    <a:lnTo>
                      <a:pt x="1484" y="0"/>
                    </a:lnTo>
                    <a:lnTo>
                      <a:pt x="1522" y="0"/>
                    </a:lnTo>
                    <a:lnTo>
                      <a:pt x="1533" y="0"/>
                    </a:lnTo>
                    <a:lnTo>
                      <a:pt x="1535" y="50"/>
                    </a:lnTo>
                    <a:close/>
                    <a:moveTo>
                      <a:pt x="1435" y="52"/>
                    </a:moveTo>
                    <a:lnTo>
                      <a:pt x="1385" y="54"/>
                    </a:lnTo>
                    <a:lnTo>
                      <a:pt x="1383" y="4"/>
                    </a:lnTo>
                    <a:lnTo>
                      <a:pt x="1433" y="2"/>
                    </a:lnTo>
                    <a:lnTo>
                      <a:pt x="1435" y="52"/>
                    </a:lnTo>
                    <a:close/>
                    <a:moveTo>
                      <a:pt x="1335" y="56"/>
                    </a:moveTo>
                    <a:lnTo>
                      <a:pt x="1329" y="56"/>
                    </a:lnTo>
                    <a:lnTo>
                      <a:pt x="1288" y="62"/>
                    </a:lnTo>
                    <a:lnTo>
                      <a:pt x="1281" y="12"/>
                    </a:lnTo>
                    <a:lnTo>
                      <a:pt x="1326" y="6"/>
                    </a:lnTo>
                    <a:lnTo>
                      <a:pt x="1333" y="6"/>
                    </a:lnTo>
                    <a:lnTo>
                      <a:pt x="1335" y="56"/>
                    </a:lnTo>
                    <a:close/>
                    <a:moveTo>
                      <a:pt x="1238" y="69"/>
                    </a:moveTo>
                    <a:lnTo>
                      <a:pt x="1196" y="74"/>
                    </a:lnTo>
                    <a:lnTo>
                      <a:pt x="1192" y="75"/>
                    </a:lnTo>
                    <a:lnTo>
                      <a:pt x="1179" y="27"/>
                    </a:lnTo>
                    <a:lnTo>
                      <a:pt x="1189" y="25"/>
                    </a:lnTo>
                    <a:lnTo>
                      <a:pt x="1232" y="19"/>
                    </a:lnTo>
                    <a:lnTo>
                      <a:pt x="1238" y="69"/>
                    </a:lnTo>
                    <a:close/>
                    <a:moveTo>
                      <a:pt x="1144" y="89"/>
                    </a:moveTo>
                    <a:lnTo>
                      <a:pt x="1137" y="91"/>
                    </a:lnTo>
                    <a:lnTo>
                      <a:pt x="1140" y="89"/>
                    </a:lnTo>
                    <a:lnTo>
                      <a:pt x="1101" y="107"/>
                    </a:lnTo>
                    <a:lnTo>
                      <a:pt x="1081" y="61"/>
                    </a:lnTo>
                    <a:lnTo>
                      <a:pt x="1120" y="44"/>
                    </a:lnTo>
                    <a:cubicBezTo>
                      <a:pt x="1122" y="43"/>
                      <a:pt x="1123" y="43"/>
                      <a:pt x="1124" y="42"/>
                    </a:cubicBezTo>
                    <a:lnTo>
                      <a:pt x="1131" y="41"/>
                    </a:lnTo>
                    <a:lnTo>
                      <a:pt x="1144" y="89"/>
                    </a:lnTo>
                    <a:close/>
                    <a:moveTo>
                      <a:pt x="1061" y="129"/>
                    </a:moveTo>
                    <a:lnTo>
                      <a:pt x="1019" y="156"/>
                    </a:lnTo>
                    <a:lnTo>
                      <a:pt x="992" y="114"/>
                    </a:lnTo>
                    <a:lnTo>
                      <a:pt x="1034" y="87"/>
                    </a:lnTo>
                    <a:lnTo>
                      <a:pt x="1061" y="129"/>
                    </a:lnTo>
                    <a:close/>
                    <a:moveTo>
                      <a:pt x="979" y="184"/>
                    </a:moveTo>
                    <a:lnTo>
                      <a:pt x="938" y="213"/>
                    </a:lnTo>
                    <a:lnTo>
                      <a:pt x="909" y="172"/>
                    </a:lnTo>
                    <a:lnTo>
                      <a:pt x="950" y="143"/>
                    </a:lnTo>
                    <a:lnTo>
                      <a:pt x="979" y="184"/>
                    </a:lnTo>
                    <a:close/>
                    <a:moveTo>
                      <a:pt x="894" y="240"/>
                    </a:moveTo>
                    <a:lnTo>
                      <a:pt x="857" y="262"/>
                    </a:lnTo>
                    <a:cubicBezTo>
                      <a:pt x="856" y="263"/>
                      <a:pt x="855" y="263"/>
                      <a:pt x="853" y="264"/>
                    </a:cubicBezTo>
                    <a:lnTo>
                      <a:pt x="846" y="266"/>
                    </a:lnTo>
                    <a:lnTo>
                      <a:pt x="829" y="220"/>
                    </a:lnTo>
                    <a:lnTo>
                      <a:pt x="836" y="217"/>
                    </a:lnTo>
                    <a:lnTo>
                      <a:pt x="831" y="219"/>
                    </a:lnTo>
                    <a:lnTo>
                      <a:pt x="868" y="197"/>
                    </a:lnTo>
                    <a:lnTo>
                      <a:pt x="894" y="240"/>
                    </a:lnTo>
                    <a:close/>
                    <a:moveTo>
                      <a:pt x="800" y="284"/>
                    </a:moveTo>
                    <a:lnTo>
                      <a:pt x="767" y="297"/>
                    </a:lnTo>
                    <a:lnTo>
                      <a:pt x="772" y="294"/>
                    </a:lnTo>
                    <a:lnTo>
                      <a:pt x="760" y="303"/>
                    </a:lnTo>
                    <a:lnTo>
                      <a:pt x="732" y="261"/>
                    </a:lnTo>
                    <a:lnTo>
                      <a:pt x="745" y="253"/>
                    </a:lnTo>
                    <a:cubicBezTo>
                      <a:pt x="746" y="252"/>
                      <a:pt x="748" y="251"/>
                      <a:pt x="750" y="250"/>
                    </a:cubicBezTo>
                    <a:lnTo>
                      <a:pt x="782" y="238"/>
                    </a:lnTo>
                    <a:lnTo>
                      <a:pt x="800" y="284"/>
                    </a:lnTo>
                    <a:close/>
                    <a:moveTo>
                      <a:pt x="718" y="331"/>
                    </a:moveTo>
                    <a:lnTo>
                      <a:pt x="677" y="358"/>
                    </a:lnTo>
                    <a:lnTo>
                      <a:pt x="649" y="317"/>
                    </a:lnTo>
                    <a:lnTo>
                      <a:pt x="690" y="289"/>
                    </a:lnTo>
                    <a:lnTo>
                      <a:pt x="718" y="331"/>
                    </a:lnTo>
                    <a:close/>
                    <a:moveTo>
                      <a:pt x="634" y="387"/>
                    </a:moveTo>
                    <a:lnTo>
                      <a:pt x="628" y="391"/>
                    </a:lnTo>
                    <a:lnTo>
                      <a:pt x="622" y="394"/>
                    </a:lnTo>
                    <a:lnTo>
                      <a:pt x="632" y="383"/>
                    </a:lnTo>
                    <a:lnTo>
                      <a:pt x="619" y="414"/>
                    </a:lnTo>
                    <a:lnTo>
                      <a:pt x="618" y="415"/>
                    </a:lnTo>
                    <a:lnTo>
                      <a:pt x="572" y="396"/>
                    </a:lnTo>
                    <a:lnTo>
                      <a:pt x="572" y="395"/>
                    </a:lnTo>
                    <a:lnTo>
                      <a:pt x="585" y="364"/>
                    </a:lnTo>
                    <a:cubicBezTo>
                      <a:pt x="587" y="359"/>
                      <a:pt x="591" y="355"/>
                      <a:pt x="595" y="353"/>
                    </a:cubicBezTo>
                    <a:lnTo>
                      <a:pt x="601" y="348"/>
                    </a:lnTo>
                    <a:lnTo>
                      <a:pt x="608" y="344"/>
                    </a:lnTo>
                    <a:lnTo>
                      <a:pt x="634" y="387"/>
                    </a:lnTo>
                    <a:close/>
                  </a:path>
                </a:pathLst>
              </a:custGeom>
              <a:solidFill>
                <a:srgbClr val="6600CC"/>
              </a:solidFill>
              <a:ln w="4445">
                <a:solidFill>
                  <a:srgbClr val="6600CC"/>
                </a:solidFill>
                <a:bevel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3089" name="Freeform 206"/>
              <p:cNvSpPr>
                <a:spLocks/>
              </p:cNvSpPr>
              <p:nvPr/>
            </p:nvSpPr>
            <p:spPr bwMode="auto">
              <a:xfrm>
                <a:off x="1346" y="664"/>
                <a:ext cx="4388" cy="3193"/>
              </a:xfrm>
              <a:custGeom>
                <a:avLst/>
                <a:gdLst>
                  <a:gd name="T0" fmla="*/ 818 w 4388"/>
                  <a:gd name="T1" fmla="*/ 182 h 3193"/>
                  <a:gd name="T2" fmla="*/ 736 w 4388"/>
                  <a:gd name="T3" fmla="*/ 209 h 3193"/>
                  <a:gd name="T4" fmla="*/ 668 w 4388"/>
                  <a:gd name="T5" fmla="*/ 243 h 3193"/>
                  <a:gd name="T6" fmla="*/ 585 w 4388"/>
                  <a:gd name="T7" fmla="*/ 338 h 3193"/>
                  <a:gd name="T8" fmla="*/ 616 w 4388"/>
                  <a:gd name="T9" fmla="*/ 628 h 3193"/>
                  <a:gd name="T10" fmla="*/ 698 w 4388"/>
                  <a:gd name="T11" fmla="*/ 709 h 3193"/>
                  <a:gd name="T12" fmla="*/ 751 w 4388"/>
                  <a:gd name="T13" fmla="*/ 783 h 3193"/>
                  <a:gd name="T14" fmla="*/ 848 w 4388"/>
                  <a:gd name="T15" fmla="*/ 851 h 3193"/>
                  <a:gd name="T16" fmla="*/ 1013 w 4388"/>
                  <a:gd name="T17" fmla="*/ 958 h 3193"/>
                  <a:gd name="T18" fmla="*/ 1073 w 4388"/>
                  <a:gd name="T19" fmla="*/ 1033 h 3193"/>
                  <a:gd name="T20" fmla="*/ 796 w 4388"/>
                  <a:gd name="T21" fmla="*/ 993 h 3193"/>
                  <a:gd name="T22" fmla="*/ 278 w 4388"/>
                  <a:gd name="T23" fmla="*/ 938 h 3193"/>
                  <a:gd name="T24" fmla="*/ 98 w 4388"/>
                  <a:gd name="T25" fmla="*/ 1026 h 3193"/>
                  <a:gd name="T26" fmla="*/ 0 w 4388"/>
                  <a:gd name="T27" fmla="*/ 1242 h 3193"/>
                  <a:gd name="T28" fmla="*/ 571 w 4388"/>
                  <a:gd name="T29" fmla="*/ 1708 h 3193"/>
                  <a:gd name="T30" fmla="*/ 833 w 4388"/>
                  <a:gd name="T31" fmla="*/ 1735 h 3193"/>
                  <a:gd name="T32" fmla="*/ 900 w 4388"/>
                  <a:gd name="T33" fmla="*/ 1803 h 3193"/>
                  <a:gd name="T34" fmla="*/ 751 w 4388"/>
                  <a:gd name="T35" fmla="*/ 1978 h 3193"/>
                  <a:gd name="T36" fmla="*/ 638 w 4388"/>
                  <a:gd name="T37" fmla="*/ 2086 h 3193"/>
                  <a:gd name="T38" fmla="*/ 533 w 4388"/>
                  <a:gd name="T39" fmla="*/ 2289 h 3193"/>
                  <a:gd name="T40" fmla="*/ 503 w 4388"/>
                  <a:gd name="T41" fmla="*/ 2451 h 3193"/>
                  <a:gd name="T42" fmla="*/ 556 w 4388"/>
                  <a:gd name="T43" fmla="*/ 2801 h 3193"/>
                  <a:gd name="T44" fmla="*/ 638 w 4388"/>
                  <a:gd name="T45" fmla="*/ 2990 h 3193"/>
                  <a:gd name="T46" fmla="*/ 713 w 4388"/>
                  <a:gd name="T47" fmla="*/ 3071 h 3193"/>
                  <a:gd name="T48" fmla="*/ 998 w 4388"/>
                  <a:gd name="T49" fmla="*/ 3173 h 3193"/>
                  <a:gd name="T50" fmla="*/ 1651 w 4388"/>
                  <a:gd name="T51" fmla="*/ 3132 h 3193"/>
                  <a:gd name="T52" fmla="*/ 1883 w 4388"/>
                  <a:gd name="T53" fmla="*/ 2984 h 3193"/>
                  <a:gd name="T54" fmla="*/ 1958 w 4388"/>
                  <a:gd name="T55" fmla="*/ 2639 h 3193"/>
                  <a:gd name="T56" fmla="*/ 2048 w 4388"/>
                  <a:gd name="T57" fmla="*/ 2734 h 3193"/>
                  <a:gd name="T58" fmla="*/ 2131 w 4388"/>
                  <a:gd name="T59" fmla="*/ 2950 h 3193"/>
                  <a:gd name="T60" fmla="*/ 2393 w 4388"/>
                  <a:gd name="T61" fmla="*/ 3125 h 3193"/>
                  <a:gd name="T62" fmla="*/ 3038 w 4388"/>
                  <a:gd name="T63" fmla="*/ 3146 h 3193"/>
                  <a:gd name="T64" fmla="*/ 3773 w 4388"/>
                  <a:gd name="T65" fmla="*/ 3099 h 3193"/>
                  <a:gd name="T66" fmla="*/ 4088 w 4388"/>
                  <a:gd name="T67" fmla="*/ 2977 h 3193"/>
                  <a:gd name="T68" fmla="*/ 4298 w 4388"/>
                  <a:gd name="T69" fmla="*/ 2849 h 3193"/>
                  <a:gd name="T70" fmla="*/ 4351 w 4388"/>
                  <a:gd name="T71" fmla="*/ 2801 h 3193"/>
                  <a:gd name="T72" fmla="*/ 4373 w 4388"/>
                  <a:gd name="T73" fmla="*/ 2673 h 3193"/>
                  <a:gd name="T74" fmla="*/ 4216 w 4388"/>
                  <a:gd name="T75" fmla="*/ 2437 h 3193"/>
                  <a:gd name="T76" fmla="*/ 3916 w 4388"/>
                  <a:gd name="T77" fmla="*/ 2255 h 3193"/>
                  <a:gd name="T78" fmla="*/ 4013 w 4388"/>
                  <a:gd name="T79" fmla="*/ 2187 h 3193"/>
                  <a:gd name="T80" fmla="*/ 4103 w 4388"/>
                  <a:gd name="T81" fmla="*/ 2140 h 3193"/>
                  <a:gd name="T82" fmla="*/ 4193 w 4388"/>
                  <a:gd name="T83" fmla="*/ 1991 h 3193"/>
                  <a:gd name="T84" fmla="*/ 4208 w 4388"/>
                  <a:gd name="T85" fmla="*/ 1924 h 3193"/>
                  <a:gd name="T86" fmla="*/ 3916 w 4388"/>
                  <a:gd name="T87" fmla="*/ 1337 h 3193"/>
                  <a:gd name="T88" fmla="*/ 3818 w 4388"/>
                  <a:gd name="T89" fmla="*/ 1310 h 3193"/>
                  <a:gd name="T90" fmla="*/ 3361 w 4388"/>
                  <a:gd name="T91" fmla="*/ 1357 h 3193"/>
                  <a:gd name="T92" fmla="*/ 3451 w 4388"/>
                  <a:gd name="T93" fmla="*/ 1289 h 3193"/>
                  <a:gd name="T94" fmla="*/ 3481 w 4388"/>
                  <a:gd name="T95" fmla="*/ 1256 h 3193"/>
                  <a:gd name="T96" fmla="*/ 3518 w 4388"/>
                  <a:gd name="T97" fmla="*/ 905 h 3193"/>
                  <a:gd name="T98" fmla="*/ 3218 w 4388"/>
                  <a:gd name="T99" fmla="*/ 452 h 3193"/>
                  <a:gd name="T100" fmla="*/ 3016 w 4388"/>
                  <a:gd name="T101" fmla="*/ 405 h 3193"/>
                  <a:gd name="T102" fmla="*/ 2671 w 4388"/>
                  <a:gd name="T103" fmla="*/ 405 h 3193"/>
                  <a:gd name="T104" fmla="*/ 2378 w 4388"/>
                  <a:gd name="T105" fmla="*/ 567 h 3193"/>
                  <a:gd name="T106" fmla="*/ 2251 w 4388"/>
                  <a:gd name="T107" fmla="*/ 709 h 3193"/>
                  <a:gd name="T108" fmla="*/ 2056 w 4388"/>
                  <a:gd name="T109" fmla="*/ 979 h 3193"/>
                  <a:gd name="T110" fmla="*/ 1996 w 4388"/>
                  <a:gd name="T111" fmla="*/ 1195 h 3193"/>
                  <a:gd name="T112" fmla="*/ 2078 w 4388"/>
                  <a:gd name="T113" fmla="*/ 824 h 3193"/>
                  <a:gd name="T114" fmla="*/ 1861 w 4388"/>
                  <a:gd name="T115" fmla="*/ 101 h 3193"/>
                  <a:gd name="T116" fmla="*/ 1576 w 4388"/>
                  <a:gd name="T117" fmla="*/ 34 h 3193"/>
                  <a:gd name="T118" fmla="*/ 1193 w 4388"/>
                  <a:gd name="T119" fmla="*/ 27 h 3193"/>
                  <a:gd name="T120" fmla="*/ 1013 w 4388"/>
                  <a:gd name="T121" fmla="*/ 88 h 3193"/>
                  <a:gd name="T122" fmla="*/ 976 w 4388"/>
                  <a:gd name="T123" fmla="*/ 122 h 3193"/>
                  <a:gd name="T124" fmla="*/ 938 w 4388"/>
                  <a:gd name="T125" fmla="*/ 155 h 3193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60000 65536"/>
                  <a:gd name="T187" fmla="*/ 0 60000 65536"/>
                  <a:gd name="T188" fmla="*/ 0 60000 65536"/>
                  <a:gd name="T189" fmla="*/ 0 w 4388"/>
                  <a:gd name="T190" fmla="*/ 0 h 3193"/>
                  <a:gd name="T191" fmla="*/ 4388 w 4388"/>
                  <a:gd name="T192" fmla="*/ 3193 h 3193"/>
                </a:gdLst>
                <a:ahLst/>
                <a:cxnLst>
                  <a:cxn ang="T126">
                    <a:pos x="T0" y="T1"/>
                  </a:cxn>
                  <a:cxn ang="T127">
                    <a:pos x="T2" y="T3"/>
                  </a:cxn>
                  <a:cxn ang="T128">
                    <a:pos x="T4" y="T5"/>
                  </a:cxn>
                  <a:cxn ang="T129">
                    <a:pos x="T6" y="T7"/>
                  </a:cxn>
                  <a:cxn ang="T130">
                    <a:pos x="T8" y="T9"/>
                  </a:cxn>
                  <a:cxn ang="T131">
                    <a:pos x="T10" y="T11"/>
                  </a:cxn>
                  <a:cxn ang="T132">
                    <a:pos x="T12" y="T13"/>
                  </a:cxn>
                  <a:cxn ang="T133">
                    <a:pos x="T14" y="T15"/>
                  </a:cxn>
                  <a:cxn ang="T134">
                    <a:pos x="T16" y="T17"/>
                  </a:cxn>
                  <a:cxn ang="T135">
                    <a:pos x="T18" y="T19"/>
                  </a:cxn>
                  <a:cxn ang="T136">
                    <a:pos x="T20" y="T21"/>
                  </a:cxn>
                  <a:cxn ang="T137">
                    <a:pos x="T22" y="T23"/>
                  </a:cxn>
                  <a:cxn ang="T138">
                    <a:pos x="T24" y="T25"/>
                  </a:cxn>
                  <a:cxn ang="T139">
                    <a:pos x="T26" y="T27"/>
                  </a:cxn>
                  <a:cxn ang="T140">
                    <a:pos x="T28" y="T29"/>
                  </a:cxn>
                  <a:cxn ang="T141">
                    <a:pos x="T30" y="T31"/>
                  </a:cxn>
                  <a:cxn ang="T142">
                    <a:pos x="T32" y="T33"/>
                  </a:cxn>
                  <a:cxn ang="T143">
                    <a:pos x="T34" y="T35"/>
                  </a:cxn>
                  <a:cxn ang="T144">
                    <a:pos x="T36" y="T37"/>
                  </a:cxn>
                  <a:cxn ang="T145">
                    <a:pos x="T38" y="T39"/>
                  </a:cxn>
                  <a:cxn ang="T146">
                    <a:pos x="T40" y="T41"/>
                  </a:cxn>
                  <a:cxn ang="T147">
                    <a:pos x="T42" y="T43"/>
                  </a:cxn>
                  <a:cxn ang="T148">
                    <a:pos x="T44" y="T45"/>
                  </a:cxn>
                  <a:cxn ang="T149">
                    <a:pos x="T46" y="T47"/>
                  </a:cxn>
                  <a:cxn ang="T150">
                    <a:pos x="T48" y="T49"/>
                  </a:cxn>
                  <a:cxn ang="T151">
                    <a:pos x="T50" y="T51"/>
                  </a:cxn>
                  <a:cxn ang="T152">
                    <a:pos x="T52" y="T53"/>
                  </a:cxn>
                  <a:cxn ang="T153">
                    <a:pos x="T54" y="T55"/>
                  </a:cxn>
                  <a:cxn ang="T154">
                    <a:pos x="T56" y="T57"/>
                  </a:cxn>
                  <a:cxn ang="T155">
                    <a:pos x="T58" y="T59"/>
                  </a:cxn>
                  <a:cxn ang="T156">
                    <a:pos x="T60" y="T61"/>
                  </a:cxn>
                  <a:cxn ang="T157">
                    <a:pos x="T62" y="T63"/>
                  </a:cxn>
                  <a:cxn ang="T158">
                    <a:pos x="T64" y="T65"/>
                  </a:cxn>
                  <a:cxn ang="T159">
                    <a:pos x="T66" y="T67"/>
                  </a:cxn>
                  <a:cxn ang="T160">
                    <a:pos x="T68" y="T69"/>
                  </a:cxn>
                  <a:cxn ang="T161">
                    <a:pos x="T70" y="T71"/>
                  </a:cxn>
                  <a:cxn ang="T162">
                    <a:pos x="T72" y="T73"/>
                  </a:cxn>
                  <a:cxn ang="T163">
                    <a:pos x="T74" y="T75"/>
                  </a:cxn>
                  <a:cxn ang="T164">
                    <a:pos x="T76" y="T77"/>
                  </a:cxn>
                  <a:cxn ang="T165">
                    <a:pos x="T78" y="T79"/>
                  </a:cxn>
                  <a:cxn ang="T166">
                    <a:pos x="T80" y="T81"/>
                  </a:cxn>
                  <a:cxn ang="T167">
                    <a:pos x="T82" y="T83"/>
                  </a:cxn>
                  <a:cxn ang="T168">
                    <a:pos x="T84" y="T85"/>
                  </a:cxn>
                  <a:cxn ang="T169">
                    <a:pos x="T86" y="T87"/>
                  </a:cxn>
                  <a:cxn ang="T170">
                    <a:pos x="T88" y="T89"/>
                  </a:cxn>
                  <a:cxn ang="T171">
                    <a:pos x="T90" y="T91"/>
                  </a:cxn>
                  <a:cxn ang="T172">
                    <a:pos x="T92" y="T93"/>
                  </a:cxn>
                  <a:cxn ang="T173">
                    <a:pos x="T94" y="T95"/>
                  </a:cxn>
                  <a:cxn ang="T174">
                    <a:pos x="T96" y="T97"/>
                  </a:cxn>
                  <a:cxn ang="T175">
                    <a:pos x="T98" y="T99"/>
                  </a:cxn>
                  <a:cxn ang="T176">
                    <a:pos x="T100" y="T101"/>
                  </a:cxn>
                  <a:cxn ang="T177">
                    <a:pos x="T102" y="T103"/>
                  </a:cxn>
                  <a:cxn ang="T178">
                    <a:pos x="T104" y="T105"/>
                  </a:cxn>
                  <a:cxn ang="T179">
                    <a:pos x="T106" y="T107"/>
                  </a:cxn>
                  <a:cxn ang="T180">
                    <a:pos x="T108" y="T109"/>
                  </a:cxn>
                  <a:cxn ang="T181">
                    <a:pos x="T110" y="T111"/>
                  </a:cxn>
                  <a:cxn ang="T182">
                    <a:pos x="T112" y="T113"/>
                  </a:cxn>
                  <a:cxn ang="T183">
                    <a:pos x="T114" y="T115"/>
                  </a:cxn>
                  <a:cxn ang="T184">
                    <a:pos x="T116" y="T117"/>
                  </a:cxn>
                  <a:cxn ang="T185">
                    <a:pos x="T118" y="T119"/>
                  </a:cxn>
                  <a:cxn ang="T186">
                    <a:pos x="T120" y="T121"/>
                  </a:cxn>
                  <a:cxn ang="T187">
                    <a:pos x="T122" y="T123"/>
                  </a:cxn>
                  <a:cxn ang="T188">
                    <a:pos x="T124" y="T125"/>
                  </a:cxn>
                </a:cxnLst>
                <a:rect l="T189" t="T190" r="T191" b="T192"/>
                <a:pathLst>
                  <a:path w="4388" h="3193">
                    <a:moveTo>
                      <a:pt x="938" y="155"/>
                    </a:moveTo>
                    <a:cubicBezTo>
                      <a:pt x="897" y="163"/>
                      <a:pt x="858" y="172"/>
                      <a:pt x="818" y="182"/>
                    </a:cubicBezTo>
                    <a:cubicBezTo>
                      <a:pt x="798" y="187"/>
                      <a:pt x="758" y="196"/>
                      <a:pt x="758" y="196"/>
                    </a:cubicBezTo>
                    <a:cubicBezTo>
                      <a:pt x="751" y="200"/>
                      <a:pt x="743" y="206"/>
                      <a:pt x="736" y="209"/>
                    </a:cubicBezTo>
                    <a:cubicBezTo>
                      <a:pt x="728" y="213"/>
                      <a:pt x="720" y="213"/>
                      <a:pt x="713" y="216"/>
                    </a:cubicBezTo>
                    <a:cubicBezTo>
                      <a:pt x="697" y="224"/>
                      <a:pt x="668" y="243"/>
                      <a:pt x="668" y="243"/>
                    </a:cubicBezTo>
                    <a:cubicBezTo>
                      <a:pt x="659" y="255"/>
                      <a:pt x="656" y="272"/>
                      <a:pt x="646" y="284"/>
                    </a:cubicBezTo>
                    <a:cubicBezTo>
                      <a:pt x="628" y="304"/>
                      <a:pt x="599" y="310"/>
                      <a:pt x="585" y="338"/>
                    </a:cubicBezTo>
                    <a:cubicBezTo>
                      <a:pt x="569" y="371"/>
                      <a:pt x="558" y="410"/>
                      <a:pt x="548" y="446"/>
                    </a:cubicBezTo>
                    <a:cubicBezTo>
                      <a:pt x="557" y="527"/>
                      <a:pt x="568" y="563"/>
                      <a:pt x="616" y="628"/>
                    </a:cubicBezTo>
                    <a:cubicBezTo>
                      <a:pt x="642" y="664"/>
                      <a:pt x="625" y="643"/>
                      <a:pt x="675" y="689"/>
                    </a:cubicBezTo>
                    <a:cubicBezTo>
                      <a:pt x="683" y="695"/>
                      <a:pt x="698" y="709"/>
                      <a:pt x="698" y="709"/>
                    </a:cubicBezTo>
                    <a:cubicBezTo>
                      <a:pt x="717" y="760"/>
                      <a:pt x="689" y="699"/>
                      <a:pt x="728" y="743"/>
                    </a:cubicBezTo>
                    <a:cubicBezTo>
                      <a:pt x="777" y="798"/>
                      <a:pt x="687" y="726"/>
                      <a:pt x="751" y="783"/>
                    </a:cubicBezTo>
                    <a:cubicBezTo>
                      <a:pt x="770" y="800"/>
                      <a:pt x="796" y="816"/>
                      <a:pt x="818" y="830"/>
                    </a:cubicBezTo>
                    <a:cubicBezTo>
                      <a:pt x="828" y="837"/>
                      <a:pt x="838" y="844"/>
                      <a:pt x="848" y="851"/>
                    </a:cubicBezTo>
                    <a:cubicBezTo>
                      <a:pt x="863" y="860"/>
                      <a:pt x="893" y="877"/>
                      <a:pt x="893" y="877"/>
                    </a:cubicBezTo>
                    <a:cubicBezTo>
                      <a:pt x="927" y="922"/>
                      <a:pt x="954" y="941"/>
                      <a:pt x="1013" y="958"/>
                    </a:cubicBezTo>
                    <a:cubicBezTo>
                      <a:pt x="1041" y="978"/>
                      <a:pt x="1069" y="983"/>
                      <a:pt x="1080" y="1013"/>
                    </a:cubicBezTo>
                    <a:cubicBezTo>
                      <a:pt x="1078" y="1019"/>
                      <a:pt x="1080" y="1029"/>
                      <a:pt x="1073" y="1033"/>
                    </a:cubicBezTo>
                    <a:cubicBezTo>
                      <a:pt x="1051" y="1048"/>
                      <a:pt x="1002" y="1052"/>
                      <a:pt x="976" y="1060"/>
                    </a:cubicBezTo>
                    <a:cubicBezTo>
                      <a:pt x="911" y="1049"/>
                      <a:pt x="855" y="1019"/>
                      <a:pt x="796" y="993"/>
                    </a:cubicBezTo>
                    <a:cubicBezTo>
                      <a:pt x="761" y="977"/>
                      <a:pt x="715" y="979"/>
                      <a:pt x="675" y="972"/>
                    </a:cubicBezTo>
                    <a:cubicBezTo>
                      <a:pt x="521" y="981"/>
                      <a:pt x="424" y="951"/>
                      <a:pt x="278" y="938"/>
                    </a:cubicBezTo>
                    <a:cubicBezTo>
                      <a:pt x="232" y="946"/>
                      <a:pt x="189" y="948"/>
                      <a:pt x="151" y="972"/>
                    </a:cubicBezTo>
                    <a:cubicBezTo>
                      <a:pt x="116" y="1019"/>
                      <a:pt x="135" y="1003"/>
                      <a:pt x="98" y="1026"/>
                    </a:cubicBezTo>
                    <a:cubicBezTo>
                      <a:pt x="90" y="1051"/>
                      <a:pt x="77" y="1072"/>
                      <a:pt x="61" y="1094"/>
                    </a:cubicBezTo>
                    <a:cubicBezTo>
                      <a:pt x="45" y="1146"/>
                      <a:pt x="13" y="1186"/>
                      <a:pt x="0" y="1242"/>
                    </a:cubicBezTo>
                    <a:cubicBezTo>
                      <a:pt x="5" y="1306"/>
                      <a:pt x="14" y="1525"/>
                      <a:pt x="83" y="1586"/>
                    </a:cubicBezTo>
                    <a:cubicBezTo>
                      <a:pt x="185" y="1677"/>
                      <a:pt x="434" y="1699"/>
                      <a:pt x="571" y="1708"/>
                    </a:cubicBezTo>
                    <a:cubicBezTo>
                      <a:pt x="641" y="1729"/>
                      <a:pt x="716" y="1716"/>
                      <a:pt x="788" y="1728"/>
                    </a:cubicBezTo>
                    <a:cubicBezTo>
                      <a:pt x="803" y="1730"/>
                      <a:pt x="818" y="1732"/>
                      <a:pt x="833" y="1735"/>
                    </a:cubicBezTo>
                    <a:cubicBezTo>
                      <a:pt x="848" y="1738"/>
                      <a:pt x="878" y="1748"/>
                      <a:pt x="878" y="1748"/>
                    </a:cubicBezTo>
                    <a:cubicBezTo>
                      <a:pt x="883" y="1768"/>
                      <a:pt x="900" y="1783"/>
                      <a:pt x="900" y="1803"/>
                    </a:cubicBezTo>
                    <a:cubicBezTo>
                      <a:pt x="903" y="1832"/>
                      <a:pt x="893" y="1907"/>
                      <a:pt x="863" y="1931"/>
                    </a:cubicBezTo>
                    <a:cubicBezTo>
                      <a:pt x="826" y="1960"/>
                      <a:pt x="788" y="1955"/>
                      <a:pt x="751" y="1978"/>
                    </a:cubicBezTo>
                    <a:cubicBezTo>
                      <a:pt x="736" y="1987"/>
                      <a:pt x="706" y="2005"/>
                      <a:pt x="706" y="2005"/>
                    </a:cubicBezTo>
                    <a:cubicBezTo>
                      <a:pt x="686" y="2032"/>
                      <a:pt x="649" y="2054"/>
                      <a:pt x="638" y="2086"/>
                    </a:cubicBezTo>
                    <a:cubicBezTo>
                      <a:pt x="614" y="2149"/>
                      <a:pt x="572" y="2204"/>
                      <a:pt x="548" y="2268"/>
                    </a:cubicBezTo>
                    <a:cubicBezTo>
                      <a:pt x="546" y="2276"/>
                      <a:pt x="537" y="2282"/>
                      <a:pt x="533" y="2289"/>
                    </a:cubicBezTo>
                    <a:cubicBezTo>
                      <a:pt x="529" y="2295"/>
                      <a:pt x="528" y="2302"/>
                      <a:pt x="526" y="2309"/>
                    </a:cubicBezTo>
                    <a:cubicBezTo>
                      <a:pt x="513" y="2355"/>
                      <a:pt x="511" y="2403"/>
                      <a:pt x="503" y="2451"/>
                    </a:cubicBezTo>
                    <a:cubicBezTo>
                      <a:pt x="506" y="2516"/>
                      <a:pt x="507" y="2581"/>
                      <a:pt x="511" y="2646"/>
                    </a:cubicBezTo>
                    <a:cubicBezTo>
                      <a:pt x="514" y="2698"/>
                      <a:pt x="537" y="2752"/>
                      <a:pt x="556" y="2801"/>
                    </a:cubicBezTo>
                    <a:cubicBezTo>
                      <a:pt x="561" y="2815"/>
                      <a:pt x="558" y="2828"/>
                      <a:pt x="563" y="2842"/>
                    </a:cubicBezTo>
                    <a:cubicBezTo>
                      <a:pt x="582" y="2892"/>
                      <a:pt x="612" y="2942"/>
                      <a:pt x="638" y="2990"/>
                    </a:cubicBezTo>
                    <a:cubicBezTo>
                      <a:pt x="651" y="3013"/>
                      <a:pt x="639" y="3012"/>
                      <a:pt x="661" y="3031"/>
                    </a:cubicBezTo>
                    <a:cubicBezTo>
                      <a:pt x="711" y="3076"/>
                      <a:pt x="672" y="3028"/>
                      <a:pt x="713" y="3071"/>
                    </a:cubicBezTo>
                    <a:cubicBezTo>
                      <a:pt x="741" y="3101"/>
                      <a:pt x="762" y="3116"/>
                      <a:pt x="803" y="3125"/>
                    </a:cubicBezTo>
                    <a:cubicBezTo>
                      <a:pt x="858" y="3158"/>
                      <a:pt x="933" y="3166"/>
                      <a:pt x="998" y="3173"/>
                    </a:cubicBezTo>
                    <a:cubicBezTo>
                      <a:pt x="1040" y="3185"/>
                      <a:pt x="1085" y="3180"/>
                      <a:pt x="1125" y="3193"/>
                    </a:cubicBezTo>
                    <a:cubicBezTo>
                      <a:pt x="1331" y="3187"/>
                      <a:pt x="1462" y="3175"/>
                      <a:pt x="1651" y="3132"/>
                    </a:cubicBezTo>
                    <a:cubicBezTo>
                      <a:pt x="1715" y="3094"/>
                      <a:pt x="1778" y="3063"/>
                      <a:pt x="1838" y="3018"/>
                    </a:cubicBezTo>
                    <a:cubicBezTo>
                      <a:pt x="1866" y="2997"/>
                      <a:pt x="1859" y="3012"/>
                      <a:pt x="1883" y="2984"/>
                    </a:cubicBezTo>
                    <a:cubicBezTo>
                      <a:pt x="1895" y="2971"/>
                      <a:pt x="1913" y="2943"/>
                      <a:pt x="1913" y="2943"/>
                    </a:cubicBezTo>
                    <a:cubicBezTo>
                      <a:pt x="1916" y="2860"/>
                      <a:pt x="1864" y="2704"/>
                      <a:pt x="1958" y="2639"/>
                    </a:cubicBezTo>
                    <a:cubicBezTo>
                      <a:pt x="1971" y="2642"/>
                      <a:pt x="1985" y="2640"/>
                      <a:pt x="1996" y="2646"/>
                    </a:cubicBezTo>
                    <a:cubicBezTo>
                      <a:pt x="2008" y="2653"/>
                      <a:pt x="2037" y="2718"/>
                      <a:pt x="2048" y="2734"/>
                    </a:cubicBezTo>
                    <a:cubicBezTo>
                      <a:pt x="2056" y="2761"/>
                      <a:pt x="2068" y="2782"/>
                      <a:pt x="2078" y="2808"/>
                    </a:cubicBezTo>
                    <a:cubicBezTo>
                      <a:pt x="2084" y="2856"/>
                      <a:pt x="2092" y="2915"/>
                      <a:pt x="2131" y="2950"/>
                    </a:cubicBezTo>
                    <a:cubicBezTo>
                      <a:pt x="2142" y="2982"/>
                      <a:pt x="2166" y="2990"/>
                      <a:pt x="2191" y="3011"/>
                    </a:cubicBezTo>
                    <a:cubicBezTo>
                      <a:pt x="2261" y="3067"/>
                      <a:pt x="2296" y="3104"/>
                      <a:pt x="2393" y="3125"/>
                    </a:cubicBezTo>
                    <a:cubicBezTo>
                      <a:pt x="2437" y="3155"/>
                      <a:pt x="2491" y="3159"/>
                      <a:pt x="2543" y="3166"/>
                    </a:cubicBezTo>
                    <a:cubicBezTo>
                      <a:pt x="2713" y="3163"/>
                      <a:pt x="2871" y="3156"/>
                      <a:pt x="3038" y="3146"/>
                    </a:cubicBezTo>
                    <a:cubicBezTo>
                      <a:pt x="3231" y="3116"/>
                      <a:pt x="3430" y="3138"/>
                      <a:pt x="3623" y="3119"/>
                    </a:cubicBezTo>
                    <a:cubicBezTo>
                      <a:pt x="3672" y="3107"/>
                      <a:pt x="3773" y="3099"/>
                      <a:pt x="3773" y="3099"/>
                    </a:cubicBezTo>
                    <a:cubicBezTo>
                      <a:pt x="3861" y="3073"/>
                      <a:pt x="3942" y="3034"/>
                      <a:pt x="4028" y="3004"/>
                    </a:cubicBezTo>
                    <a:cubicBezTo>
                      <a:pt x="4083" y="2954"/>
                      <a:pt x="4012" y="3012"/>
                      <a:pt x="4088" y="2977"/>
                    </a:cubicBezTo>
                    <a:cubicBezTo>
                      <a:pt x="4102" y="2970"/>
                      <a:pt x="4112" y="2958"/>
                      <a:pt x="4126" y="2950"/>
                    </a:cubicBezTo>
                    <a:cubicBezTo>
                      <a:pt x="4178" y="2917"/>
                      <a:pt x="4243" y="2873"/>
                      <a:pt x="4298" y="2849"/>
                    </a:cubicBezTo>
                    <a:cubicBezTo>
                      <a:pt x="4304" y="2842"/>
                      <a:pt x="4307" y="2834"/>
                      <a:pt x="4313" y="2828"/>
                    </a:cubicBezTo>
                    <a:cubicBezTo>
                      <a:pt x="4325" y="2818"/>
                      <a:pt x="4341" y="2813"/>
                      <a:pt x="4351" y="2801"/>
                    </a:cubicBezTo>
                    <a:cubicBezTo>
                      <a:pt x="4377" y="2770"/>
                      <a:pt x="4380" y="2753"/>
                      <a:pt x="4388" y="2720"/>
                    </a:cubicBezTo>
                    <a:cubicBezTo>
                      <a:pt x="4383" y="2704"/>
                      <a:pt x="4381" y="2688"/>
                      <a:pt x="4373" y="2673"/>
                    </a:cubicBezTo>
                    <a:cubicBezTo>
                      <a:pt x="4352" y="2630"/>
                      <a:pt x="4341" y="2659"/>
                      <a:pt x="4321" y="2606"/>
                    </a:cubicBezTo>
                    <a:cubicBezTo>
                      <a:pt x="4298" y="2545"/>
                      <a:pt x="4266" y="2482"/>
                      <a:pt x="4216" y="2437"/>
                    </a:cubicBezTo>
                    <a:cubicBezTo>
                      <a:pt x="4188" y="2412"/>
                      <a:pt x="4146" y="2401"/>
                      <a:pt x="4118" y="2376"/>
                    </a:cubicBezTo>
                    <a:cubicBezTo>
                      <a:pt x="4060" y="2323"/>
                      <a:pt x="3983" y="2295"/>
                      <a:pt x="3916" y="2255"/>
                    </a:cubicBezTo>
                    <a:cubicBezTo>
                      <a:pt x="3891" y="2239"/>
                      <a:pt x="3822" y="2231"/>
                      <a:pt x="3788" y="2221"/>
                    </a:cubicBezTo>
                    <a:cubicBezTo>
                      <a:pt x="3878" y="2215"/>
                      <a:pt x="3932" y="2212"/>
                      <a:pt x="4013" y="2187"/>
                    </a:cubicBezTo>
                    <a:cubicBezTo>
                      <a:pt x="4053" y="2175"/>
                      <a:pt x="4029" y="2185"/>
                      <a:pt x="4081" y="2153"/>
                    </a:cubicBezTo>
                    <a:cubicBezTo>
                      <a:pt x="4088" y="2149"/>
                      <a:pt x="4103" y="2140"/>
                      <a:pt x="4103" y="2140"/>
                    </a:cubicBezTo>
                    <a:cubicBezTo>
                      <a:pt x="4128" y="2106"/>
                      <a:pt x="4161" y="2070"/>
                      <a:pt x="4178" y="2032"/>
                    </a:cubicBezTo>
                    <a:cubicBezTo>
                      <a:pt x="4185" y="2018"/>
                      <a:pt x="4188" y="2005"/>
                      <a:pt x="4193" y="1991"/>
                    </a:cubicBezTo>
                    <a:cubicBezTo>
                      <a:pt x="4196" y="1985"/>
                      <a:pt x="4201" y="1971"/>
                      <a:pt x="4201" y="1971"/>
                    </a:cubicBezTo>
                    <a:cubicBezTo>
                      <a:pt x="4203" y="1955"/>
                      <a:pt x="4208" y="1940"/>
                      <a:pt x="4208" y="1924"/>
                    </a:cubicBezTo>
                    <a:cubicBezTo>
                      <a:pt x="4208" y="1803"/>
                      <a:pt x="4226" y="1487"/>
                      <a:pt x="4088" y="1384"/>
                    </a:cubicBezTo>
                    <a:cubicBezTo>
                      <a:pt x="4045" y="1351"/>
                      <a:pt x="3971" y="1342"/>
                      <a:pt x="3916" y="1337"/>
                    </a:cubicBezTo>
                    <a:cubicBezTo>
                      <a:pt x="3903" y="1332"/>
                      <a:pt x="3891" y="1327"/>
                      <a:pt x="3878" y="1323"/>
                    </a:cubicBezTo>
                    <a:cubicBezTo>
                      <a:pt x="3858" y="1317"/>
                      <a:pt x="3818" y="1310"/>
                      <a:pt x="3818" y="1310"/>
                    </a:cubicBezTo>
                    <a:cubicBezTo>
                      <a:pt x="3727" y="1314"/>
                      <a:pt x="3640" y="1322"/>
                      <a:pt x="3548" y="1330"/>
                    </a:cubicBezTo>
                    <a:cubicBezTo>
                      <a:pt x="3488" y="1348"/>
                      <a:pt x="3423" y="1348"/>
                      <a:pt x="3361" y="1357"/>
                    </a:cubicBezTo>
                    <a:cubicBezTo>
                      <a:pt x="3371" y="1329"/>
                      <a:pt x="3404" y="1319"/>
                      <a:pt x="3436" y="1310"/>
                    </a:cubicBezTo>
                    <a:cubicBezTo>
                      <a:pt x="3441" y="1303"/>
                      <a:pt x="3444" y="1295"/>
                      <a:pt x="3451" y="1289"/>
                    </a:cubicBezTo>
                    <a:cubicBezTo>
                      <a:pt x="3457" y="1284"/>
                      <a:pt x="3467" y="1282"/>
                      <a:pt x="3473" y="1276"/>
                    </a:cubicBezTo>
                    <a:cubicBezTo>
                      <a:pt x="3478" y="1270"/>
                      <a:pt x="3477" y="1262"/>
                      <a:pt x="3481" y="1256"/>
                    </a:cubicBezTo>
                    <a:cubicBezTo>
                      <a:pt x="3493" y="1232"/>
                      <a:pt x="3505" y="1214"/>
                      <a:pt x="3526" y="1195"/>
                    </a:cubicBezTo>
                    <a:cubicBezTo>
                      <a:pt x="3547" y="1099"/>
                      <a:pt x="3533" y="1000"/>
                      <a:pt x="3518" y="905"/>
                    </a:cubicBezTo>
                    <a:cubicBezTo>
                      <a:pt x="3513" y="817"/>
                      <a:pt x="3518" y="666"/>
                      <a:pt x="3421" y="608"/>
                    </a:cubicBezTo>
                    <a:cubicBezTo>
                      <a:pt x="3403" y="543"/>
                      <a:pt x="3278" y="491"/>
                      <a:pt x="3218" y="452"/>
                    </a:cubicBezTo>
                    <a:cubicBezTo>
                      <a:pt x="3201" y="441"/>
                      <a:pt x="3174" y="415"/>
                      <a:pt x="3151" y="412"/>
                    </a:cubicBezTo>
                    <a:cubicBezTo>
                      <a:pt x="3106" y="406"/>
                      <a:pt x="3061" y="407"/>
                      <a:pt x="3016" y="405"/>
                    </a:cubicBezTo>
                    <a:cubicBezTo>
                      <a:pt x="2996" y="403"/>
                      <a:pt x="2976" y="398"/>
                      <a:pt x="2956" y="398"/>
                    </a:cubicBezTo>
                    <a:cubicBezTo>
                      <a:pt x="2861" y="398"/>
                      <a:pt x="2766" y="401"/>
                      <a:pt x="2671" y="405"/>
                    </a:cubicBezTo>
                    <a:cubicBezTo>
                      <a:pt x="2568" y="410"/>
                      <a:pt x="2481" y="478"/>
                      <a:pt x="2401" y="527"/>
                    </a:cubicBezTo>
                    <a:cubicBezTo>
                      <a:pt x="2392" y="539"/>
                      <a:pt x="2387" y="555"/>
                      <a:pt x="2378" y="567"/>
                    </a:cubicBezTo>
                    <a:cubicBezTo>
                      <a:pt x="2353" y="601"/>
                      <a:pt x="2322" y="634"/>
                      <a:pt x="2296" y="668"/>
                    </a:cubicBezTo>
                    <a:cubicBezTo>
                      <a:pt x="2284" y="684"/>
                      <a:pt x="2261" y="692"/>
                      <a:pt x="2251" y="709"/>
                    </a:cubicBezTo>
                    <a:cubicBezTo>
                      <a:pt x="2232" y="743"/>
                      <a:pt x="2212" y="771"/>
                      <a:pt x="2183" y="796"/>
                    </a:cubicBezTo>
                    <a:cubicBezTo>
                      <a:pt x="2160" y="860"/>
                      <a:pt x="2097" y="922"/>
                      <a:pt x="2056" y="979"/>
                    </a:cubicBezTo>
                    <a:cubicBezTo>
                      <a:pt x="2042" y="997"/>
                      <a:pt x="2039" y="1022"/>
                      <a:pt x="2026" y="1039"/>
                    </a:cubicBezTo>
                    <a:cubicBezTo>
                      <a:pt x="2017" y="1091"/>
                      <a:pt x="2028" y="1151"/>
                      <a:pt x="1996" y="1195"/>
                    </a:cubicBezTo>
                    <a:cubicBezTo>
                      <a:pt x="1980" y="1152"/>
                      <a:pt x="1999" y="1108"/>
                      <a:pt x="2011" y="1067"/>
                    </a:cubicBezTo>
                    <a:cubicBezTo>
                      <a:pt x="2033" y="986"/>
                      <a:pt x="2056" y="905"/>
                      <a:pt x="2078" y="824"/>
                    </a:cubicBezTo>
                    <a:cubicBezTo>
                      <a:pt x="2076" y="743"/>
                      <a:pt x="2076" y="662"/>
                      <a:pt x="2071" y="581"/>
                    </a:cubicBezTo>
                    <a:cubicBezTo>
                      <a:pt x="2061" y="403"/>
                      <a:pt x="1967" y="245"/>
                      <a:pt x="1861" y="101"/>
                    </a:cubicBezTo>
                    <a:cubicBezTo>
                      <a:pt x="1852" y="89"/>
                      <a:pt x="1829" y="96"/>
                      <a:pt x="1816" y="88"/>
                    </a:cubicBezTo>
                    <a:cubicBezTo>
                      <a:pt x="1777" y="64"/>
                      <a:pt x="1633" y="43"/>
                      <a:pt x="1576" y="34"/>
                    </a:cubicBezTo>
                    <a:cubicBezTo>
                      <a:pt x="1528" y="12"/>
                      <a:pt x="1476" y="15"/>
                      <a:pt x="1426" y="0"/>
                    </a:cubicBezTo>
                    <a:cubicBezTo>
                      <a:pt x="1348" y="11"/>
                      <a:pt x="1272" y="19"/>
                      <a:pt x="1193" y="27"/>
                    </a:cubicBezTo>
                    <a:cubicBezTo>
                      <a:pt x="1157" y="38"/>
                      <a:pt x="1118" y="46"/>
                      <a:pt x="1080" y="54"/>
                    </a:cubicBezTo>
                    <a:cubicBezTo>
                      <a:pt x="1058" y="67"/>
                      <a:pt x="1035" y="74"/>
                      <a:pt x="1013" y="88"/>
                    </a:cubicBezTo>
                    <a:cubicBezTo>
                      <a:pt x="1008" y="95"/>
                      <a:pt x="1004" y="102"/>
                      <a:pt x="998" y="108"/>
                    </a:cubicBezTo>
                    <a:cubicBezTo>
                      <a:pt x="992" y="114"/>
                      <a:pt x="982" y="115"/>
                      <a:pt x="976" y="122"/>
                    </a:cubicBezTo>
                    <a:cubicBezTo>
                      <a:pt x="971" y="127"/>
                      <a:pt x="973" y="138"/>
                      <a:pt x="968" y="142"/>
                    </a:cubicBezTo>
                    <a:cubicBezTo>
                      <a:pt x="961" y="148"/>
                      <a:pt x="945" y="148"/>
                      <a:pt x="938" y="155"/>
                    </a:cubicBezTo>
                  </a:path>
                </a:pathLst>
              </a:custGeom>
              <a:noFill/>
              <a:ln w="19050" cap="rnd">
                <a:solidFill>
                  <a:srgbClr val="00339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3090" name="Rectangle 207"/>
              <p:cNvSpPr>
                <a:spLocks noChangeArrowheads="1"/>
              </p:cNvSpPr>
              <p:nvPr/>
            </p:nvSpPr>
            <p:spPr bwMode="auto">
              <a:xfrm>
                <a:off x="2264" y="3577"/>
                <a:ext cx="378" cy="194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nl-NL"/>
              </a:p>
            </p:txBody>
          </p:sp>
          <p:sp>
            <p:nvSpPr>
              <p:cNvPr id="43091" name="Rectangle 208"/>
              <p:cNvSpPr>
                <a:spLocks noChangeArrowheads="1"/>
              </p:cNvSpPr>
              <p:nvPr/>
            </p:nvSpPr>
            <p:spPr bwMode="auto">
              <a:xfrm>
                <a:off x="2341" y="3591"/>
                <a:ext cx="2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eaLnBrk="0" hangingPunct="0"/>
                <a:r>
                  <a:rPr lang="en-US" altLang="ja-JP" sz="1200">
                    <a:solidFill>
                      <a:srgbClr val="000000"/>
                    </a:solidFill>
                    <a:latin typeface="Arial Black" pitchFamily="34" charset="0"/>
                    <a:ea typeface="ＭＳ 明朝"/>
                    <a:cs typeface="ＭＳ 明朝"/>
                  </a:rPr>
                  <a:t>PN2</a:t>
                </a:r>
                <a:endParaRPr lang="en-US" sz="1200" b="1">
                  <a:solidFill>
                    <a:schemeClr val="hlink"/>
                  </a:solidFill>
                </a:endParaRPr>
              </a:p>
            </p:txBody>
          </p:sp>
          <p:sp>
            <p:nvSpPr>
              <p:cNvPr id="43092" name="Rectangle 209"/>
              <p:cNvSpPr>
                <a:spLocks noChangeArrowheads="1"/>
              </p:cNvSpPr>
              <p:nvPr/>
            </p:nvSpPr>
            <p:spPr bwMode="auto">
              <a:xfrm>
                <a:off x="4372" y="3442"/>
                <a:ext cx="357" cy="195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nl-NL"/>
              </a:p>
            </p:txBody>
          </p:sp>
          <p:sp>
            <p:nvSpPr>
              <p:cNvPr id="43093" name="Rectangle 210"/>
              <p:cNvSpPr>
                <a:spLocks noChangeArrowheads="1"/>
              </p:cNvSpPr>
              <p:nvPr/>
            </p:nvSpPr>
            <p:spPr bwMode="auto">
              <a:xfrm>
                <a:off x="4450" y="3462"/>
                <a:ext cx="2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eaLnBrk="0" hangingPunct="0"/>
                <a:r>
                  <a:rPr lang="en-US" altLang="ja-JP" sz="1200">
                    <a:solidFill>
                      <a:srgbClr val="000000"/>
                    </a:solidFill>
                    <a:latin typeface="Arial Black" pitchFamily="34" charset="0"/>
                    <a:ea typeface="ＭＳ 明朝"/>
                    <a:cs typeface="ＭＳ 明朝"/>
                  </a:rPr>
                  <a:t>PN1</a:t>
                </a:r>
                <a:endParaRPr lang="en-US" sz="1200" b="1">
                  <a:solidFill>
                    <a:schemeClr val="hlink"/>
                  </a:solidFill>
                </a:endParaRPr>
              </a:p>
            </p:txBody>
          </p:sp>
          <p:sp>
            <p:nvSpPr>
              <p:cNvPr id="43094" name="Rectangle 211"/>
              <p:cNvSpPr>
                <a:spLocks noChangeArrowheads="1"/>
              </p:cNvSpPr>
              <p:nvPr/>
            </p:nvSpPr>
            <p:spPr bwMode="auto">
              <a:xfrm>
                <a:off x="1949" y="1025"/>
                <a:ext cx="378" cy="195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nl-NL"/>
              </a:p>
            </p:txBody>
          </p:sp>
          <p:sp>
            <p:nvSpPr>
              <p:cNvPr id="43095" name="Rectangle 212"/>
              <p:cNvSpPr>
                <a:spLocks noChangeArrowheads="1"/>
              </p:cNvSpPr>
              <p:nvPr/>
            </p:nvSpPr>
            <p:spPr bwMode="auto">
              <a:xfrm>
                <a:off x="2023" y="1043"/>
                <a:ext cx="219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eaLnBrk="0" hangingPunct="0"/>
                <a:r>
                  <a:rPr lang="en-US" altLang="ja-JP" sz="1200">
                    <a:solidFill>
                      <a:srgbClr val="000000"/>
                    </a:solidFill>
                    <a:latin typeface="Arial Black" pitchFamily="34" charset="0"/>
                    <a:ea typeface="ＭＳ 明朝"/>
                    <a:cs typeface="ＭＳ 明朝"/>
                  </a:rPr>
                  <a:t>PN3</a:t>
                </a:r>
                <a:endParaRPr lang="en-US" sz="1200" b="1">
                  <a:solidFill>
                    <a:schemeClr val="hlink"/>
                  </a:solidFill>
                </a:endParaRPr>
              </a:p>
            </p:txBody>
          </p:sp>
        </p:grpSp>
        <p:sp>
          <p:nvSpPr>
            <p:cNvPr id="43016" name="Text Box 213"/>
            <p:cNvSpPr txBox="1">
              <a:spLocks noChangeArrowheads="1"/>
            </p:cNvSpPr>
            <p:nvPr/>
          </p:nvSpPr>
          <p:spPr bwMode="auto">
            <a:xfrm>
              <a:off x="3364" y="728"/>
              <a:ext cx="1631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b="1">
                  <a:solidFill>
                    <a:srgbClr val="FF3300"/>
                  </a:solidFill>
                </a:rPr>
                <a:t>Personal Networks</a:t>
              </a:r>
            </a:p>
          </p:txBody>
        </p:sp>
        <p:sp>
          <p:nvSpPr>
            <p:cNvPr id="43017" name="Text Box 214"/>
            <p:cNvSpPr txBox="1">
              <a:spLocks noChangeArrowheads="1"/>
            </p:cNvSpPr>
            <p:nvPr/>
          </p:nvSpPr>
          <p:spPr bwMode="auto">
            <a:xfrm>
              <a:off x="4275" y="1434"/>
              <a:ext cx="1485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2400" b="1">
                  <a:solidFill>
                    <a:srgbClr val="FF3300"/>
                  </a:solidFill>
                </a:rPr>
                <a:t>PN Federation</a:t>
              </a:r>
            </a:p>
          </p:txBody>
        </p:sp>
        <p:sp>
          <p:nvSpPr>
            <p:cNvPr id="43018" name="Line 215"/>
            <p:cNvSpPr>
              <a:spLocks noChangeShapeType="1"/>
            </p:cNvSpPr>
            <p:nvPr/>
          </p:nvSpPr>
          <p:spPr bwMode="auto">
            <a:xfrm flipH="1">
              <a:off x="2342" y="887"/>
              <a:ext cx="1023" cy="37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3019" name="Line 216"/>
            <p:cNvSpPr>
              <a:spLocks noChangeShapeType="1"/>
            </p:cNvSpPr>
            <p:nvPr/>
          </p:nvSpPr>
          <p:spPr bwMode="auto">
            <a:xfrm flipH="1">
              <a:off x="3441" y="1008"/>
              <a:ext cx="174" cy="2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3020" name="Line 217"/>
            <p:cNvSpPr>
              <a:spLocks noChangeShapeType="1"/>
            </p:cNvSpPr>
            <p:nvPr/>
          </p:nvSpPr>
          <p:spPr bwMode="auto">
            <a:xfrm flipH="1">
              <a:off x="3987" y="985"/>
              <a:ext cx="83" cy="116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3021" name="Line 218"/>
            <p:cNvSpPr>
              <a:spLocks noChangeShapeType="1"/>
            </p:cNvSpPr>
            <p:nvPr/>
          </p:nvSpPr>
          <p:spPr bwMode="auto">
            <a:xfrm flipH="1">
              <a:off x="4328" y="1781"/>
              <a:ext cx="219" cy="273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 smtClean="0"/>
              <a:t>Key Ideas of PN Federations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</a:pPr>
            <a:r>
              <a:rPr lang="en-US" sz="2700" smtClean="0"/>
              <a:t>Cooperation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400" smtClean="0"/>
              <a:t>Of multiple PNs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400" smtClean="0"/>
              <a:t>For achieving a specific goal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400" smtClean="0"/>
              <a:t>Using selected resources and services of each other</a:t>
            </a:r>
          </a:p>
          <a:p>
            <a:pPr eaLnBrk="1" hangingPunct="1">
              <a:lnSpc>
                <a:spcPct val="90000"/>
              </a:lnSpc>
            </a:pPr>
            <a:endParaRPr lang="en-US" sz="2700" smtClean="0"/>
          </a:p>
          <a:p>
            <a:pPr eaLnBrk="1" hangingPunct="1">
              <a:lnSpc>
                <a:spcPct val="90000"/>
              </a:lnSpc>
            </a:pPr>
            <a:r>
              <a:rPr lang="en-US" sz="2700" smtClean="0"/>
              <a:t>Driven by purpose or opportunity </a:t>
            </a:r>
          </a:p>
          <a:p>
            <a:pPr eaLnBrk="1" hangingPunct="1">
              <a:lnSpc>
                <a:spcPct val="90000"/>
              </a:lnSpc>
            </a:pPr>
            <a:r>
              <a:rPr lang="en-US" sz="2700" smtClean="0"/>
              <a:t>Temporary or long term</a:t>
            </a:r>
          </a:p>
          <a:p>
            <a:pPr eaLnBrk="1" hangingPunct="1">
              <a:lnSpc>
                <a:spcPct val="90000"/>
              </a:lnSpc>
            </a:pPr>
            <a:r>
              <a:rPr lang="en-US" sz="2700" smtClean="0"/>
              <a:t>Ad hoc (neighboring users and their devices) or mediated by a PN directory service</a:t>
            </a:r>
          </a:p>
          <a:p>
            <a:pPr eaLnBrk="1" hangingPunct="1">
              <a:lnSpc>
                <a:spcPct val="90000"/>
              </a:lnSpc>
            </a:pPr>
            <a:r>
              <a:rPr lang="en-US" sz="2700" smtClean="0"/>
              <a:t>Initiated via invitation or announcements (push)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Copyright 2011 Delft University of Technology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3CF68B7-AA42-4DC1-8900-710563A6AACF}" type="slidenum">
              <a:rPr lang="en-US" smtClean="0"/>
              <a:pPr>
                <a:defRPr/>
              </a:pPr>
              <a:t>27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684213" y="1341438"/>
            <a:ext cx="7772400" cy="1366837"/>
          </a:xfrm>
        </p:spPr>
        <p:txBody>
          <a:bodyPr/>
          <a:lstStyle/>
          <a:p>
            <a:pPr eaLnBrk="1" hangingPunct="1">
              <a:defRPr/>
            </a:pPr>
            <a:r>
              <a:rPr lang="nl-NL" dirty="0" smtClean="0"/>
              <a:t>Introduction to</a:t>
            </a:r>
          </a:p>
          <a:p>
            <a:pPr eaLnBrk="1" hangingPunct="1">
              <a:defRPr/>
            </a:pPr>
            <a:r>
              <a:rPr lang="nl-NL" dirty="0" smtClean="0"/>
              <a:t>Personal Networks (PN)</a:t>
            </a:r>
            <a:endParaRPr lang="nl-NL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Copyright 2011 Delft University of Technology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90E8717C-E7E0-4587-94C7-9CCF36FFFEBD}" type="slidenum">
              <a:rPr lang="en-US" smtClean="0"/>
              <a:pPr>
                <a:defRPr/>
              </a:pPr>
              <a:t>28</a:t>
            </a:fld>
            <a:endParaRPr lang="en-US" dirty="0"/>
          </a:p>
        </p:txBody>
      </p:sp>
      <p:sp>
        <p:nvSpPr>
          <p:cNvPr id="45061" name="Content Placeholder 8"/>
          <p:cNvSpPr>
            <a:spLocks noGrp="1"/>
          </p:cNvSpPr>
          <p:nvPr>
            <p:ph idx="13"/>
          </p:nvPr>
        </p:nvSpPr>
        <p:spPr>
          <a:xfrm>
            <a:off x="457200" y="3068638"/>
            <a:ext cx="8229600" cy="3057525"/>
          </a:xfrm>
        </p:spPr>
        <p:txBody>
          <a:bodyPr/>
          <a:lstStyle/>
          <a:p>
            <a:pPr lvl="2" eaLnBrk="1" hangingPunct="1"/>
            <a:r>
              <a:rPr lang="nl-NL" smtClean="0"/>
              <a:t>Background and motivation</a:t>
            </a:r>
          </a:p>
          <a:p>
            <a:pPr lvl="2" eaLnBrk="1" hangingPunct="1"/>
            <a:r>
              <a:rPr lang="en-US" smtClean="0"/>
              <a:t>What are PNs? What is their potential?</a:t>
            </a:r>
          </a:p>
          <a:p>
            <a:pPr lvl="2" eaLnBrk="1" hangingPunct="1"/>
            <a:r>
              <a:rPr lang="en-US" smtClean="0"/>
              <a:t>Introduction to PN Federations</a:t>
            </a:r>
          </a:p>
          <a:p>
            <a:pPr lvl="2" eaLnBrk="1" hangingPunct="1"/>
            <a:r>
              <a:rPr lang="en-US" b="1" smtClean="0">
                <a:solidFill>
                  <a:srgbClr val="7030A0"/>
                </a:solidFill>
              </a:rPr>
              <a:t>State-of-the art and emerging solutions</a:t>
            </a:r>
            <a:endParaRPr lang="nl-NL" b="1" smtClean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 dirty="0" smtClean="0"/>
              <a:t>Research Projects with PN-like Goals (1)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eaLnBrk="1" hangingPunct="1">
              <a:defRPr/>
            </a:pPr>
            <a:r>
              <a:rPr lang="nl-NL" dirty="0" smtClean="0"/>
              <a:t>Universal Personal Networking (UPN)</a:t>
            </a:r>
          </a:p>
          <a:p>
            <a:pPr lvl="1" eaLnBrk="1" hangingPunct="1">
              <a:defRPr/>
            </a:pPr>
            <a:r>
              <a:rPr lang="nl-NL" dirty="0" smtClean="0"/>
              <a:t>Early 1990s at Siemens, no breakthrough </a:t>
            </a:r>
          </a:p>
          <a:p>
            <a:pPr eaLnBrk="1" hangingPunct="1">
              <a:defRPr/>
            </a:pPr>
            <a:r>
              <a:rPr lang="nl-NL" dirty="0" smtClean="0"/>
              <a:t>Life-Works</a:t>
            </a:r>
          </a:p>
          <a:p>
            <a:pPr lvl="1" eaLnBrk="1" hangingPunct="1">
              <a:defRPr/>
            </a:pPr>
            <a:r>
              <a:rPr lang="nl-NL" dirty="0" smtClean="0"/>
              <a:t>More recent, Siemens</a:t>
            </a:r>
          </a:p>
          <a:p>
            <a:pPr eaLnBrk="1" hangingPunct="1">
              <a:defRPr/>
            </a:pPr>
            <a:r>
              <a:rPr lang="nl-NL" dirty="0" smtClean="0"/>
              <a:t>Moped</a:t>
            </a:r>
          </a:p>
          <a:p>
            <a:pPr lvl="1" eaLnBrk="1" hangingPunct="1">
              <a:defRPr/>
            </a:pPr>
            <a:r>
              <a:rPr lang="nl-NL" dirty="0" smtClean="0"/>
              <a:t>University of Illinois, Kravets (2001)</a:t>
            </a:r>
          </a:p>
          <a:p>
            <a:pPr eaLnBrk="1" hangingPunct="1">
              <a:defRPr/>
            </a:pPr>
            <a:r>
              <a:rPr lang="nl-NL" dirty="0" smtClean="0"/>
              <a:t>Personal Mobile Hub</a:t>
            </a:r>
          </a:p>
          <a:p>
            <a:pPr lvl="1" eaLnBrk="1" hangingPunct="1">
              <a:defRPr/>
            </a:pPr>
            <a:r>
              <a:rPr lang="nl-NL" dirty="0" smtClean="0"/>
              <a:t>IBM Research, Husemann et al. (2004)</a:t>
            </a:r>
          </a:p>
          <a:p>
            <a:pPr eaLnBrk="1" hangingPunct="1">
              <a:defRPr/>
            </a:pPr>
            <a:r>
              <a:rPr lang="nl-NL" dirty="0" smtClean="0"/>
              <a:t>CoolTown</a:t>
            </a:r>
          </a:p>
          <a:p>
            <a:pPr lvl="1" eaLnBrk="1" hangingPunct="1">
              <a:defRPr/>
            </a:pPr>
            <a:r>
              <a:rPr lang="nl-NL" dirty="0" smtClean="0"/>
              <a:t>HP, Debaty and Caswell (2001)</a:t>
            </a:r>
          </a:p>
          <a:p>
            <a:pPr eaLnBrk="1" hangingPunct="1">
              <a:defRPr/>
            </a:pPr>
            <a:r>
              <a:rPr lang="nl-NL" dirty="0" smtClean="0"/>
              <a:t>Mobile People Architecture</a:t>
            </a:r>
          </a:p>
          <a:p>
            <a:pPr lvl="1" eaLnBrk="1" hangingPunct="1">
              <a:defRPr/>
            </a:pPr>
            <a:r>
              <a:rPr lang="nl-NL" dirty="0" smtClean="0"/>
              <a:t>Stanford, Maniatis et al. (1999)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Copyright 2011 Delft University of Technology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5EE9154-B723-42FA-85B4-161DAA9FEACB}" type="slidenum">
              <a:rPr lang="en-US" smtClean="0"/>
              <a:pPr>
                <a:defRPr/>
              </a:pPr>
              <a:t>29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Copyright 2011 Delft University of Technology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9B9B190-1263-4FC2-BE87-2C71C481C0FF}" type="slidenum">
              <a:rPr lang="en-US"/>
              <a:pPr>
                <a:defRPr/>
              </a:pPr>
              <a:t>3</a:t>
            </a:fld>
            <a:endParaRPr lang="en-US" dirty="0"/>
          </a:p>
        </p:txBody>
      </p:sp>
      <p:sp>
        <p:nvSpPr>
          <p:cNvPr id="1843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Acknowledgements</a:t>
            </a:r>
          </a:p>
        </p:txBody>
      </p:sp>
      <p:sp>
        <p:nvSpPr>
          <p:cNvPr id="1843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nl-NL" sz="2100" dirty="0" smtClean="0"/>
              <a:t>For parts of this tutorial:</a:t>
            </a:r>
          </a:p>
          <a:p>
            <a:pPr lvl="1" eaLnBrk="1" hangingPunct="1">
              <a:lnSpc>
                <a:spcPct val="80000"/>
              </a:lnSpc>
            </a:pPr>
            <a:r>
              <a:rPr lang="nl-NL" sz="2000" dirty="0" smtClean="0"/>
              <a:t>Ignas Niemegeers 		(TU Delft, NL)</a:t>
            </a:r>
          </a:p>
          <a:p>
            <a:pPr lvl="1" eaLnBrk="1" hangingPunct="1">
              <a:lnSpc>
                <a:spcPct val="80000"/>
              </a:lnSpc>
            </a:pPr>
            <a:r>
              <a:rPr lang="nl-NL" sz="2000" dirty="0" smtClean="0"/>
              <a:t>Sonia Heemstra de Groot 	(TU Delft / TI-WMC, NL)</a:t>
            </a:r>
          </a:p>
          <a:p>
            <a:pPr lvl="1" eaLnBrk="1" hangingPunct="1">
              <a:lnSpc>
                <a:spcPct val="80000"/>
              </a:lnSpc>
            </a:pPr>
            <a:r>
              <a:rPr lang="nl-NL" sz="2000" dirty="0" smtClean="0"/>
              <a:t>Venkatesha Prasad 		(TU Delft, NL)</a:t>
            </a:r>
          </a:p>
          <a:p>
            <a:pPr lvl="1" eaLnBrk="1" hangingPunct="1">
              <a:lnSpc>
                <a:spcPct val="80000"/>
              </a:lnSpc>
            </a:pPr>
            <a:r>
              <a:rPr lang="nl-NL" sz="2000" dirty="0" smtClean="0"/>
              <a:t>Ertan Onur 			(TU Delft, NL)</a:t>
            </a:r>
          </a:p>
          <a:p>
            <a:pPr lvl="1" eaLnBrk="1" hangingPunct="1">
              <a:lnSpc>
                <a:spcPct val="80000"/>
              </a:lnSpc>
            </a:pPr>
            <a:r>
              <a:rPr lang="nl-NL" sz="2000" dirty="0" smtClean="0"/>
              <a:t>Malohat Kamilova 		(Imtech, NL)</a:t>
            </a:r>
          </a:p>
          <a:p>
            <a:pPr eaLnBrk="1" hangingPunct="1">
              <a:lnSpc>
                <a:spcPct val="80000"/>
              </a:lnSpc>
            </a:pPr>
            <a:r>
              <a:rPr lang="nl-NL" sz="2100" dirty="0" smtClean="0"/>
              <a:t>MAGNET Colleagues, in particular:</a:t>
            </a:r>
          </a:p>
          <a:p>
            <a:pPr lvl="1" eaLnBrk="1" hangingPunct="1">
              <a:lnSpc>
                <a:spcPct val="80000"/>
              </a:lnSpc>
            </a:pPr>
            <a:r>
              <a:rPr lang="nl-NL" sz="2000" dirty="0" smtClean="0"/>
              <a:t>Rasmus L Olesen		(Aalborg, DK)</a:t>
            </a:r>
          </a:p>
          <a:p>
            <a:pPr lvl="1" eaLnBrk="1" hangingPunct="1">
              <a:lnSpc>
                <a:spcPct val="80000"/>
              </a:lnSpc>
            </a:pPr>
            <a:r>
              <a:rPr lang="nl-NL" sz="2000" dirty="0" smtClean="0"/>
              <a:t>Martin Bauer, Ern</a:t>
            </a:r>
            <a:r>
              <a:rPr lang="nl-NL" sz="2000" dirty="0" smtClean="0">
                <a:cs typeface="Arial" charset="0"/>
              </a:rPr>
              <a:t>ö</a:t>
            </a:r>
            <a:r>
              <a:rPr lang="nl-NL" sz="2000" dirty="0" smtClean="0"/>
              <a:t> Kovacs	(NEC, DE)</a:t>
            </a:r>
          </a:p>
          <a:p>
            <a:pPr lvl="1" eaLnBrk="1" hangingPunct="1">
              <a:lnSpc>
                <a:spcPct val="80000"/>
              </a:lnSpc>
            </a:pPr>
            <a:r>
              <a:rPr lang="nl-NL" sz="2000" dirty="0" smtClean="0"/>
              <a:t>Marc Girod-Genet 		(SudParis, FR)</a:t>
            </a:r>
          </a:p>
          <a:p>
            <a:pPr eaLnBrk="1" hangingPunct="1">
              <a:lnSpc>
                <a:spcPct val="80000"/>
              </a:lnSpc>
            </a:pPr>
            <a:r>
              <a:rPr lang="nl-NL" sz="2100" dirty="0" smtClean="0"/>
              <a:t>PNP2008 colleagues, in particular:</a:t>
            </a:r>
          </a:p>
          <a:p>
            <a:pPr lvl="1" eaLnBrk="1" hangingPunct="1">
              <a:lnSpc>
                <a:spcPct val="80000"/>
              </a:lnSpc>
            </a:pPr>
            <a:r>
              <a:rPr lang="nl-NL" sz="2000" dirty="0" smtClean="0"/>
              <a:t>Frank den Hartog 		(TNO, NL)</a:t>
            </a:r>
          </a:p>
          <a:p>
            <a:pPr lvl="1" eaLnBrk="1" hangingPunct="1">
              <a:lnSpc>
                <a:spcPct val="80000"/>
              </a:lnSpc>
            </a:pPr>
            <a:r>
              <a:rPr lang="nl-NL" sz="2000" dirty="0" smtClean="0"/>
              <a:t>Rieks Joosten			(TNO, NL)</a:t>
            </a:r>
          </a:p>
          <a:p>
            <a:pPr eaLnBrk="1" hangingPunct="1">
              <a:lnSpc>
                <a:spcPct val="80000"/>
              </a:lnSpc>
            </a:pPr>
            <a:endParaRPr lang="nl-NL" sz="2100" dirty="0" smtClean="0"/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nl-NL" sz="1200" dirty="0" smtClean="0"/>
              <a:t>Some of the material presented in these slides belong to these people and their copyrights remain with them.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 dirty="0" smtClean="0"/>
              <a:t>Research Projects with PN-like Goals (2)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eaLnBrk="1" hangingPunct="1">
              <a:defRPr/>
            </a:pPr>
            <a:r>
              <a:rPr lang="nl-NL" dirty="0" smtClean="0"/>
              <a:t>Personal Distributed Environment (PDE)</a:t>
            </a:r>
          </a:p>
          <a:p>
            <a:pPr lvl="1" eaLnBrk="1" hangingPunct="1">
              <a:defRPr/>
            </a:pPr>
            <a:r>
              <a:rPr lang="nl-NL" dirty="0" smtClean="0"/>
              <a:t>Mobile VCE, UK, Dunlop and Irvine (2003)</a:t>
            </a:r>
          </a:p>
          <a:p>
            <a:pPr eaLnBrk="1" hangingPunct="1">
              <a:defRPr/>
            </a:pPr>
            <a:r>
              <a:rPr lang="nl-NL" dirty="0" smtClean="0"/>
              <a:t>MyNet</a:t>
            </a:r>
          </a:p>
          <a:p>
            <a:pPr lvl="1" eaLnBrk="1" hangingPunct="1">
              <a:defRPr/>
            </a:pPr>
            <a:r>
              <a:rPr lang="nl-NL" dirty="0" smtClean="0"/>
              <a:t>Nokia and MIT, Arvind and Hicks (2006) </a:t>
            </a:r>
          </a:p>
          <a:p>
            <a:pPr eaLnBrk="1" hangingPunct="1">
              <a:defRPr/>
            </a:pPr>
            <a:r>
              <a:rPr lang="nl-NL" dirty="0" smtClean="0"/>
              <a:t>IST PACWOMAN and SHAMAN</a:t>
            </a:r>
          </a:p>
          <a:p>
            <a:pPr lvl="1" eaLnBrk="1" hangingPunct="1">
              <a:defRPr/>
            </a:pPr>
            <a:r>
              <a:rPr lang="nl-NL" dirty="0" smtClean="0"/>
              <a:t>EU FP7 (2002)</a:t>
            </a:r>
          </a:p>
          <a:p>
            <a:pPr eaLnBrk="1" hangingPunct="1">
              <a:defRPr/>
            </a:pPr>
            <a:r>
              <a:rPr lang="nl-NL" dirty="0" smtClean="0"/>
              <a:t>P2P Universal Computing Consortium (PUCC)</a:t>
            </a:r>
          </a:p>
          <a:p>
            <a:pPr lvl="1" eaLnBrk="1" hangingPunct="1">
              <a:defRPr/>
            </a:pPr>
            <a:r>
              <a:rPr lang="nl-NL" dirty="0" smtClean="0"/>
              <a:t>Japanese universities and companies, e.g. NTT Docomo, NEC, Toshiba</a:t>
            </a:r>
          </a:p>
          <a:p>
            <a:pPr lvl="1" eaLnBrk="1" hangingPunct="1">
              <a:defRPr/>
            </a:pPr>
            <a:r>
              <a:rPr lang="nl-NL" dirty="0" smtClean="0"/>
              <a:t>since 2004, demo at CCNP 2008 CES</a:t>
            </a:r>
          </a:p>
          <a:p>
            <a:pPr eaLnBrk="1" hangingPunct="1">
              <a:defRPr/>
            </a:pPr>
            <a:endParaRPr lang="nl-NL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Copyright 2011 Delft University of Technology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5EE9154-B723-42FA-85B4-161DAA9FEACB}" type="slidenum">
              <a:rPr lang="en-US" smtClean="0"/>
              <a:pPr>
                <a:defRPr/>
              </a:pPr>
              <a:t>30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Personal Distributed Environments (PDE)</a:t>
            </a:r>
            <a:endParaRPr lang="nl-NL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Copyright 2011 Delft University of Technology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D1DF5E3-C1FF-4517-80D7-C2E5DA19D22F}" type="slidenum">
              <a:rPr lang="en-US" smtClean="0"/>
              <a:pPr>
                <a:defRPr/>
              </a:pPr>
              <a:t>31</a:t>
            </a:fld>
            <a:endParaRPr lang="en-US" dirty="0"/>
          </a:p>
        </p:txBody>
      </p:sp>
      <p:grpSp>
        <p:nvGrpSpPr>
          <p:cNvPr id="122" name="Group 121"/>
          <p:cNvGrpSpPr/>
          <p:nvPr/>
        </p:nvGrpSpPr>
        <p:grpSpPr>
          <a:xfrm>
            <a:off x="1727684" y="1268760"/>
            <a:ext cx="5688632" cy="4680520"/>
            <a:chOff x="1331640" y="1268760"/>
            <a:chExt cx="5688632" cy="4680520"/>
          </a:xfrm>
        </p:grpSpPr>
        <p:sp>
          <p:nvSpPr>
            <p:cNvPr id="12" name="Oval 11"/>
            <p:cNvSpPr/>
            <p:nvPr/>
          </p:nvSpPr>
          <p:spPr>
            <a:xfrm>
              <a:off x="1331640" y="1268760"/>
              <a:ext cx="5688632" cy="2088232"/>
            </a:xfrm>
            <a:prstGeom prst="ellipse">
              <a:avLst/>
            </a:prstGeom>
            <a:ln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33" name="Rectangle 32"/>
            <p:cNvSpPr/>
            <p:nvPr/>
          </p:nvSpPr>
          <p:spPr>
            <a:xfrm>
              <a:off x="4283968" y="4365104"/>
              <a:ext cx="1080120" cy="504056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sz="1600" dirty="0" smtClean="0">
                  <a:solidFill>
                    <a:schemeClr val="tx1"/>
                  </a:solidFill>
                </a:rPr>
                <a:t>Bluetooth</a:t>
              </a:r>
              <a:endParaRPr lang="nl-NL" sz="1600" dirty="0">
                <a:solidFill>
                  <a:schemeClr val="tx1"/>
                </a:solidFill>
              </a:endParaRPr>
            </a:p>
          </p:txBody>
        </p:sp>
        <p:sp>
          <p:nvSpPr>
            <p:cNvPr id="35" name="Rectangle 34"/>
            <p:cNvSpPr/>
            <p:nvPr/>
          </p:nvSpPr>
          <p:spPr>
            <a:xfrm>
              <a:off x="2987824" y="4365104"/>
              <a:ext cx="1080120" cy="504056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sz="1600" dirty="0" smtClean="0">
                  <a:solidFill>
                    <a:schemeClr val="tx1"/>
                  </a:solidFill>
                </a:rPr>
                <a:t>WLAN</a:t>
              </a:r>
              <a:endParaRPr lang="nl-NL" sz="1600" dirty="0">
                <a:solidFill>
                  <a:schemeClr val="tx1"/>
                </a:solidFill>
              </a:endParaRPr>
            </a:p>
          </p:txBody>
        </p:sp>
        <p:sp>
          <p:nvSpPr>
            <p:cNvPr id="36" name="Rectangle 35"/>
            <p:cNvSpPr/>
            <p:nvPr/>
          </p:nvSpPr>
          <p:spPr>
            <a:xfrm>
              <a:off x="5580112" y="4365104"/>
              <a:ext cx="1080120" cy="504056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sz="1600" dirty="0" smtClean="0">
                  <a:solidFill>
                    <a:schemeClr val="tx1"/>
                  </a:solidFill>
                </a:rPr>
                <a:t>etc.</a:t>
              </a:r>
              <a:endParaRPr lang="nl-NL" sz="1600" dirty="0">
                <a:solidFill>
                  <a:schemeClr val="tx1"/>
                </a:solidFill>
              </a:endParaRPr>
            </a:p>
          </p:txBody>
        </p:sp>
        <p:sp>
          <p:nvSpPr>
            <p:cNvPr id="37" name="Rectangle 36"/>
            <p:cNvSpPr/>
            <p:nvPr/>
          </p:nvSpPr>
          <p:spPr>
            <a:xfrm>
              <a:off x="1691680" y="4365104"/>
              <a:ext cx="1080120" cy="504056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sz="1600" dirty="0" smtClean="0">
                  <a:solidFill>
                    <a:schemeClr val="tx1"/>
                  </a:solidFill>
                </a:rPr>
                <a:t>Cellular</a:t>
              </a:r>
              <a:endParaRPr lang="nl-NL" sz="1600" dirty="0">
                <a:solidFill>
                  <a:schemeClr val="tx1"/>
                </a:solidFill>
              </a:endParaRPr>
            </a:p>
          </p:txBody>
        </p:sp>
        <p:cxnSp>
          <p:nvCxnSpPr>
            <p:cNvPr id="39" name="Straight Connector 38"/>
            <p:cNvCxnSpPr>
              <a:stCxn id="37" idx="0"/>
              <a:endCxn id="25" idx="2"/>
            </p:cNvCxnSpPr>
            <p:nvPr/>
          </p:nvCxnSpPr>
          <p:spPr>
            <a:xfrm rot="5400000" flipH="1" flipV="1">
              <a:off x="1619672" y="3753036"/>
              <a:ext cx="1224136" cy="0"/>
            </a:xfrm>
            <a:prstGeom prst="line">
              <a:avLst/>
            </a:prstGeom>
            <a:ln w="15875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>
              <a:stCxn id="37" idx="0"/>
              <a:endCxn id="17" idx="2"/>
            </p:cNvCxnSpPr>
            <p:nvPr/>
          </p:nvCxnSpPr>
          <p:spPr>
            <a:xfrm rot="5400000" flipH="1" flipV="1">
              <a:off x="2411760" y="3248980"/>
              <a:ext cx="936104" cy="1296144"/>
            </a:xfrm>
            <a:prstGeom prst="line">
              <a:avLst/>
            </a:prstGeom>
            <a:ln w="15875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>
              <a:stCxn id="37" idx="0"/>
              <a:endCxn id="21" idx="2"/>
            </p:cNvCxnSpPr>
            <p:nvPr/>
          </p:nvCxnSpPr>
          <p:spPr>
            <a:xfrm rot="5400000" flipH="1" flipV="1">
              <a:off x="3563888" y="1808820"/>
              <a:ext cx="1224136" cy="3888432"/>
            </a:xfrm>
            <a:prstGeom prst="line">
              <a:avLst/>
            </a:prstGeom>
            <a:ln w="15875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/>
            <p:cNvCxnSpPr>
              <a:stCxn id="11" idx="2"/>
              <a:endCxn id="37" idx="0"/>
            </p:cNvCxnSpPr>
            <p:nvPr/>
          </p:nvCxnSpPr>
          <p:spPr>
            <a:xfrm rot="5400000">
              <a:off x="3059832" y="2600908"/>
              <a:ext cx="936104" cy="2592288"/>
            </a:xfrm>
            <a:prstGeom prst="line">
              <a:avLst/>
            </a:prstGeom>
            <a:ln w="15875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>
              <a:stCxn id="35" idx="0"/>
              <a:endCxn id="17" idx="2"/>
            </p:cNvCxnSpPr>
            <p:nvPr/>
          </p:nvCxnSpPr>
          <p:spPr>
            <a:xfrm rot="5400000" flipH="1" flipV="1">
              <a:off x="3059832" y="3897052"/>
              <a:ext cx="936104" cy="0"/>
            </a:xfrm>
            <a:prstGeom prst="line">
              <a:avLst/>
            </a:prstGeom>
            <a:ln w="15875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/>
            <p:cNvCxnSpPr>
              <a:stCxn id="35" idx="0"/>
              <a:endCxn id="25" idx="2"/>
            </p:cNvCxnSpPr>
            <p:nvPr/>
          </p:nvCxnSpPr>
          <p:spPr>
            <a:xfrm rot="16200000" flipV="1">
              <a:off x="2267744" y="3104964"/>
              <a:ext cx="1224136" cy="1296144"/>
            </a:xfrm>
            <a:prstGeom prst="line">
              <a:avLst/>
            </a:prstGeom>
            <a:ln w="15875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/>
            <p:cNvCxnSpPr>
              <a:stCxn id="35" idx="0"/>
              <a:endCxn id="11" idx="2"/>
            </p:cNvCxnSpPr>
            <p:nvPr/>
          </p:nvCxnSpPr>
          <p:spPr>
            <a:xfrm rot="5400000" flipH="1" flipV="1">
              <a:off x="3707904" y="3248980"/>
              <a:ext cx="936104" cy="1296144"/>
            </a:xfrm>
            <a:prstGeom prst="line">
              <a:avLst/>
            </a:prstGeom>
            <a:ln w="15875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/>
            <p:cNvCxnSpPr>
              <a:stCxn id="35" idx="0"/>
              <a:endCxn id="21" idx="2"/>
            </p:cNvCxnSpPr>
            <p:nvPr/>
          </p:nvCxnSpPr>
          <p:spPr>
            <a:xfrm rot="5400000" flipH="1" flipV="1">
              <a:off x="4211960" y="2456892"/>
              <a:ext cx="1224136" cy="2592288"/>
            </a:xfrm>
            <a:prstGeom prst="line">
              <a:avLst/>
            </a:prstGeom>
            <a:ln w="15875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/>
            <p:cNvCxnSpPr>
              <a:stCxn id="33" idx="0"/>
              <a:endCxn id="21" idx="2"/>
            </p:cNvCxnSpPr>
            <p:nvPr/>
          </p:nvCxnSpPr>
          <p:spPr>
            <a:xfrm rot="5400000" flipH="1" flipV="1">
              <a:off x="4860032" y="3104964"/>
              <a:ext cx="1224136" cy="1296144"/>
            </a:xfrm>
            <a:prstGeom prst="line">
              <a:avLst/>
            </a:prstGeom>
            <a:ln w="15875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78"/>
            <p:cNvCxnSpPr>
              <a:stCxn id="33" idx="0"/>
              <a:endCxn id="17" idx="2"/>
            </p:cNvCxnSpPr>
            <p:nvPr/>
          </p:nvCxnSpPr>
          <p:spPr>
            <a:xfrm rot="16200000" flipV="1">
              <a:off x="3707904" y="3248980"/>
              <a:ext cx="936104" cy="1296144"/>
            </a:xfrm>
            <a:prstGeom prst="line">
              <a:avLst/>
            </a:prstGeom>
            <a:ln w="15875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/>
            <p:cNvCxnSpPr>
              <a:stCxn id="33" idx="0"/>
              <a:endCxn id="11" idx="2"/>
            </p:cNvCxnSpPr>
            <p:nvPr/>
          </p:nvCxnSpPr>
          <p:spPr>
            <a:xfrm rot="5400000" flipH="1" flipV="1">
              <a:off x="4355976" y="3897052"/>
              <a:ext cx="936104" cy="0"/>
            </a:xfrm>
            <a:prstGeom prst="line">
              <a:avLst/>
            </a:prstGeom>
            <a:ln w="15875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Connector 85"/>
            <p:cNvCxnSpPr>
              <a:stCxn id="33" idx="0"/>
              <a:endCxn id="25" idx="2"/>
            </p:cNvCxnSpPr>
            <p:nvPr/>
          </p:nvCxnSpPr>
          <p:spPr>
            <a:xfrm rot="16200000" flipV="1">
              <a:off x="2915816" y="2456892"/>
              <a:ext cx="1224136" cy="2592288"/>
            </a:xfrm>
            <a:prstGeom prst="line">
              <a:avLst/>
            </a:prstGeom>
            <a:ln w="15875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Straight Connector 88"/>
            <p:cNvCxnSpPr>
              <a:stCxn id="36" idx="0"/>
              <a:endCxn id="21" idx="2"/>
            </p:cNvCxnSpPr>
            <p:nvPr/>
          </p:nvCxnSpPr>
          <p:spPr>
            <a:xfrm rot="5400000" flipH="1" flipV="1">
              <a:off x="5508104" y="3753036"/>
              <a:ext cx="1224136" cy="0"/>
            </a:xfrm>
            <a:prstGeom prst="line">
              <a:avLst/>
            </a:prstGeom>
            <a:ln w="15875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Straight Connector 91"/>
            <p:cNvCxnSpPr>
              <a:stCxn id="36" idx="0"/>
              <a:endCxn id="11" idx="2"/>
            </p:cNvCxnSpPr>
            <p:nvPr/>
          </p:nvCxnSpPr>
          <p:spPr>
            <a:xfrm rot="16200000" flipV="1">
              <a:off x="5004048" y="3248980"/>
              <a:ext cx="936104" cy="1296144"/>
            </a:xfrm>
            <a:prstGeom prst="line">
              <a:avLst/>
            </a:prstGeom>
            <a:ln w="15875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Straight Connector 94"/>
            <p:cNvCxnSpPr>
              <a:stCxn id="36" idx="0"/>
              <a:endCxn id="17" idx="2"/>
            </p:cNvCxnSpPr>
            <p:nvPr/>
          </p:nvCxnSpPr>
          <p:spPr>
            <a:xfrm rot="16200000" flipV="1">
              <a:off x="4355976" y="2600908"/>
              <a:ext cx="936104" cy="2592288"/>
            </a:xfrm>
            <a:prstGeom prst="line">
              <a:avLst/>
            </a:prstGeom>
            <a:ln w="15875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Straight Connector 97"/>
            <p:cNvCxnSpPr>
              <a:stCxn id="36" idx="0"/>
              <a:endCxn id="25" idx="2"/>
            </p:cNvCxnSpPr>
            <p:nvPr/>
          </p:nvCxnSpPr>
          <p:spPr>
            <a:xfrm rot="16200000" flipV="1">
              <a:off x="3563888" y="1808820"/>
              <a:ext cx="1224136" cy="3888432"/>
            </a:xfrm>
            <a:prstGeom prst="line">
              <a:avLst/>
            </a:prstGeom>
            <a:ln w="15875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Straight Connector 100"/>
            <p:cNvCxnSpPr>
              <a:endCxn id="37" idx="2"/>
            </p:cNvCxnSpPr>
            <p:nvPr/>
          </p:nvCxnSpPr>
          <p:spPr>
            <a:xfrm rot="10800000">
              <a:off x="2231740" y="4869160"/>
              <a:ext cx="1980220" cy="864096"/>
            </a:xfrm>
            <a:prstGeom prst="line">
              <a:avLst/>
            </a:prstGeom>
            <a:ln w="15875">
              <a:solidFill>
                <a:schemeClr val="tx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" name="Straight Connector 103"/>
            <p:cNvCxnSpPr>
              <a:endCxn id="35" idx="2"/>
            </p:cNvCxnSpPr>
            <p:nvPr/>
          </p:nvCxnSpPr>
          <p:spPr>
            <a:xfrm rot="16200000" flipV="1">
              <a:off x="3437874" y="4959170"/>
              <a:ext cx="864096" cy="684076"/>
            </a:xfrm>
            <a:prstGeom prst="line">
              <a:avLst/>
            </a:prstGeom>
            <a:ln w="15875">
              <a:solidFill>
                <a:schemeClr val="tx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7" name="Straight Connector 106"/>
            <p:cNvCxnSpPr>
              <a:endCxn id="33" idx="2"/>
            </p:cNvCxnSpPr>
            <p:nvPr/>
          </p:nvCxnSpPr>
          <p:spPr>
            <a:xfrm rot="5400000" flipH="1" flipV="1">
              <a:off x="4085946" y="4995174"/>
              <a:ext cx="864096" cy="612068"/>
            </a:xfrm>
            <a:prstGeom prst="line">
              <a:avLst/>
            </a:prstGeom>
            <a:ln w="15875">
              <a:solidFill>
                <a:schemeClr val="tx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0" name="Straight Connector 109"/>
            <p:cNvCxnSpPr>
              <a:endCxn id="36" idx="2"/>
            </p:cNvCxnSpPr>
            <p:nvPr/>
          </p:nvCxnSpPr>
          <p:spPr>
            <a:xfrm flipV="1">
              <a:off x="4211960" y="4869160"/>
              <a:ext cx="1908212" cy="864096"/>
            </a:xfrm>
            <a:prstGeom prst="line">
              <a:avLst/>
            </a:prstGeom>
            <a:ln w="15875">
              <a:solidFill>
                <a:schemeClr val="tx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" name="Oval 5"/>
            <p:cNvSpPr/>
            <p:nvPr/>
          </p:nvSpPr>
          <p:spPr>
            <a:xfrm>
              <a:off x="1763688" y="5229200"/>
              <a:ext cx="4824536" cy="72008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dirty="0" smtClean="0">
                  <a:solidFill>
                    <a:schemeClr val="tx1"/>
                  </a:solidFill>
                </a:rPr>
                <a:t>Core Network</a:t>
              </a:r>
              <a:endParaRPr lang="nl-NL" dirty="0">
                <a:solidFill>
                  <a:schemeClr val="tx1"/>
                </a:solidFill>
              </a:endParaRPr>
            </a:p>
          </p:txBody>
        </p:sp>
        <p:cxnSp>
          <p:nvCxnSpPr>
            <p:cNvPr id="113" name="Straight Connector 112"/>
            <p:cNvCxnSpPr/>
            <p:nvPr/>
          </p:nvCxnSpPr>
          <p:spPr>
            <a:xfrm rot="10800000" flipV="1">
              <a:off x="2195736" y="1772816"/>
              <a:ext cx="2016224" cy="792088"/>
            </a:xfrm>
            <a:prstGeom prst="line">
              <a:avLst/>
            </a:prstGeom>
            <a:ln w="15875">
              <a:solidFill>
                <a:schemeClr val="tx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6" name="Straight Connector 115"/>
            <p:cNvCxnSpPr/>
            <p:nvPr/>
          </p:nvCxnSpPr>
          <p:spPr>
            <a:xfrm rot="5400000" flipH="1" flipV="1">
              <a:off x="3347864" y="1988840"/>
              <a:ext cx="1080120" cy="648072"/>
            </a:xfrm>
            <a:prstGeom prst="line">
              <a:avLst/>
            </a:prstGeom>
            <a:ln w="15875">
              <a:solidFill>
                <a:schemeClr val="tx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9" name="Straight Connector 118"/>
            <p:cNvCxnSpPr/>
            <p:nvPr/>
          </p:nvCxnSpPr>
          <p:spPr>
            <a:xfrm rot="16200000" flipV="1">
              <a:off x="3995936" y="1988840"/>
              <a:ext cx="1080120" cy="648072"/>
            </a:xfrm>
            <a:prstGeom prst="line">
              <a:avLst/>
            </a:prstGeom>
            <a:ln w="15875">
              <a:solidFill>
                <a:schemeClr val="tx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Straight Connector 119"/>
            <p:cNvCxnSpPr/>
            <p:nvPr/>
          </p:nvCxnSpPr>
          <p:spPr>
            <a:xfrm rot="10800000" flipH="1" flipV="1">
              <a:off x="4211960" y="1772816"/>
              <a:ext cx="2016224" cy="792088"/>
            </a:xfrm>
            <a:prstGeom prst="line">
              <a:avLst/>
            </a:prstGeom>
            <a:ln w="15875">
              <a:solidFill>
                <a:schemeClr val="tx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4" name="Group 33"/>
            <p:cNvGrpSpPr/>
            <p:nvPr/>
          </p:nvGrpSpPr>
          <p:grpSpPr>
            <a:xfrm>
              <a:off x="3779912" y="1412776"/>
              <a:ext cx="792088" cy="792088"/>
              <a:chOff x="3779912" y="1412776"/>
              <a:chExt cx="792088" cy="792088"/>
            </a:xfrm>
          </p:grpSpPr>
          <p:sp>
            <p:nvSpPr>
              <p:cNvPr id="28" name="Oval 27"/>
              <p:cNvSpPr/>
              <p:nvPr/>
            </p:nvSpPr>
            <p:spPr>
              <a:xfrm>
                <a:off x="3779912" y="1412776"/>
                <a:ext cx="792088" cy="7920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 dirty="0"/>
              </a:p>
            </p:txBody>
          </p:sp>
          <p:sp>
            <p:nvSpPr>
              <p:cNvPr id="29" name="TextBox 28"/>
              <p:cNvSpPr txBox="1"/>
              <p:nvPr/>
            </p:nvSpPr>
            <p:spPr>
              <a:xfrm>
                <a:off x="3779912" y="1639543"/>
                <a:ext cx="792088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nl-NL" sz="1600" dirty="0" smtClean="0"/>
                  <a:t>DME</a:t>
                </a:r>
                <a:endParaRPr lang="nl-NL" sz="1600" dirty="0"/>
              </a:p>
            </p:txBody>
          </p:sp>
        </p:grpSp>
        <p:grpSp>
          <p:nvGrpSpPr>
            <p:cNvPr id="18" name="Group 17"/>
            <p:cNvGrpSpPr/>
            <p:nvPr/>
          </p:nvGrpSpPr>
          <p:grpSpPr>
            <a:xfrm>
              <a:off x="5724128" y="2204864"/>
              <a:ext cx="792088" cy="936104"/>
              <a:chOff x="4427984" y="2348880"/>
              <a:chExt cx="792088" cy="936104"/>
            </a:xfrm>
          </p:grpSpPr>
          <p:sp>
            <p:nvSpPr>
              <p:cNvPr id="19" name="Oval 18"/>
              <p:cNvSpPr/>
              <p:nvPr/>
            </p:nvSpPr>
            <p:spPr>
              <a:xfrm>
                <a:off x="4427984" y="2348880"/>
                <a:ext cx="792088" cy="7920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 dirty="0"/>
              </a:p>
            </p:txBody>
          </p:sp>
          <p:sp>
            <p:nvSpPr>
              <p:cNvPr id="20" name="TextBox 19"/>
              <p:cNvSpPr txBox="1"/>
              <p:nvPr/>
            </p:nvSpPr>
            <p:spPr>
              <a:xfrm>
                <a:off x="4427984" y="2348880"/>
                <a:ext cx="792088" cy="73866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nl-NL" sz="1400" dirty="0" smtClean="0"/>
                  <a:t>Sub</a:t>
                </a:r>
              </a:p>
              <a:p>
                <a:pPr algn="ctr"/>
                <a:r>
                  <a:rPr lang="nl-NL" sz="1400" dirty="0" smtClean="0"/>
                  <a:t>Net 4</a:t>
                </a:r>
              </a:p>
              <a:p>
                <a:pPr algn="ctr"/>
                <a:r>
                  <a:rPr lang="nl-NL" sz="1400" dirty="0" smtClean="0"/>
                  <a:t>(etc.)</a:t>
                </a:r>
                <a:endParaRPr lang="nl-NL" sz="1400" dirty="0"/>
              </a:p>
            </p:txBody>
          </p:sp>
          <p:sp>
            <p:nvSpPr>
              <p:cNvPr id="21" name="Rectangle 20"/>
              <p:cNvSpPr/>
              <p:nvPr/>
            </p:nvSpPr>
            <p:spPr>
              <a:xfrm>
                <a:off x="4716016" y="3068960"/>
                <a:ext cx="216024" cy="216024"/>
              </a:xfrm>
              <a:prstGeom prst="rect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</p:grpSp>
        <p:grpSp>
          <p:nvGrpSpPr>
            <p:cNvPr id="13" name="Group 12"/>
            <p:cNvGrpSpPr/>
            <p:nvPr/>
          </p:nvGrpSpPr>
          <p:grpSpPr>
            <a:xfrm>
              <a:off x="4427984" y="2492896"/>
              <a:ext cx="792088" cy="936104"/>
              <a:chOff x="4427984" y="2348880"/>
              <a:chExt cx="792088" cy="936104"/>
            </a:xfrm>
          </p:grpSpPr>
          <p:sp>
            <p:nvSpPr>
              <p:cNvPr id="9" name="Oval 8"/>
              <p:cNvSpPr/>
              <p:nvPr/>
            </p:nvSpPr>
            <p:spPr>
              <a:xfrm>
                <a:off x="4427984" y="2348880"/>
                <a:ext cx="792088" cy="7920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 dirty="0"/>
              </a:p>
            </p:txBody>
          </p:sp>
          <p:sp>
            <p:nvSpPr>
              <p:cNvPr id="10" name="TextBox 9"/>
              <p:cNvSpPr txBox="1"/>
              <p:nvPr/>
            </p:nvSpPr>
            <p:spPr>
              <a:xfrm>
                <a:off x="4427984" y="2348880"/>
                <a:ext cx="792088" cy="73866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nl-NL" sz="1400" dirty="0" smtClean="0"/>
                  <a:t>Sub</a:t>
                </a:r>
              </a:p>
              <a:p>
                <a:pPr algn="ctr"/>
                <a:r>
                  <a:rPr lang="nl-NL" sz="1400" dirty="0" smtClean="0"/>
                  <a:t>Net 3</a:t>
                </a:r>
              </a:p>
              <a:p>
                <a:pPr algn="ctr"/>
                <a:r>
                  <a:rPr lang="nl-NL" sz="1400" dirty="0" smtClean="0"/>
                  <a:t>(office)</a:t>
                </a:r>
                <a:endParaRPr lang="nl-NL" sz="1400" dirty="0"/>
              </a:p>
            </p:txBody>
          </p:sp>
          <p:sp>
            <p:nvSpPr>
              <p:cNvPr id="11" name="Rectangle 10"/>
              <p:cNvSpPr/>
              <p:nvPr/>
            </p:nvSpPr>
            <p:spPr>
              <a:xfrm>
                <a:off x="4716016" y="3068960"/>
                <a:ext cx="216024" cy="216024"/>
              </a:xfrm>
              <a:prstGeom prst="rect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</p:grpSp>
        <p:grpSp>
          <p:nvGrpSpPr>
            <p:cNvPr id="14" name="Group 13"/>
            <p:cNvGrpSpPr/>
            <p:nvPr/>
          </p:nvGrpSpPr>
          <p:grpSpPr>
            <a:xfrm>
              <a:off x="3131840" y="2492896"/>
              <a:ext cx="792088" cy="936104"/>
              <a:chOff x="4427984" y="2348880"/>
              <a:chExt cx="792088" cy="936104"/>
            </a:xfrm>
          </p:grpSpPr>
          <p:sp>
            <p:nvSpPr>
              <p:cNvPr id="15" name="Oval 14"/>
              <p:cNvSpPr/>
              <p:nvPr/>
            </p:nvSpPr>
            <p:spPr>
              <a:xfrm>
                <a:off x="4427984" y="2348880"/>
                <a:ext cx="792088" cy="7920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 dirty="0"/>
              </a:p>
            </p:txBody>
          </p:sp>
          <p:sp>
            <p:nvSpPr>
              <p:cNvPr id="16" name="TextBox 15"/>
              <p:cNvSpPr txBox="1"/>
              <p:nvPr/>
            </p:nvSpPr>
            <p:spPr>
              <a:xfrm>
                <a:off x="4427984" y="2348880"/>
                <a:ext cx="792088" cy="73866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nl-NL" sz="1400" dirty="0" smtClean="0"/>
                  <a:t>Sub</a:t>
                </a:r>
              </a:p>
              <a:p>
                <a:pPr algn="ctr"/>
                <a:r>
                  <a:rPr lang="nl-NL" sz="1400" dirty="0" smtClean="0"/>
                  <a:t>Net 2</a:t>
                </a:r>
              </a:p>
              <a:p>
                <a:pPr algn="ctr"/>
                <a:r>
                  <a:rPr lang="nl-NL" sz="1400" dirty="0" smtClean="0"/>
                  <a:t>(home)</a:t>
                </a:r>
                <a:endParaRPr lang="nl-NL" sz="1400" dirty="0"/>
              </a:p>
            </p:txBody>
          </p:sp>
          <p:sp>
            <p:nvSpPr>
              <p:cNvPr id="17" name="Rectangle 16"/>
              <p:cNvSpPr/>
              <p:nvPr/>
            </p:nvSpPr>
            <p:spPr>
              <a:xfrm>
                <a:off x="4716016" y="3068960"/>
                <a:ext cx="216024" cy="216024"/>
              </a:xfrm>
              <a:prstGeom prst="rect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</p:grpSp>
        <p:grpSp>
          <p:nvGrpSpPr>
            <p:cNvPr id="22" name="Group 21"/>
            <p:cNvGrpSpPr/>
            <p:nvPr/>
          </p:nvGrpSpPr>
          <p:grpSpPr>
            <a:xfrm>
              <a:off x="1835696" y="2204864"/>
              <a:ext cx="792088" cy="936104"/>
              <a:chOff x="4427984" y="2348880"/>
              <a:chExt cx="792088" cy="936104"/>
            </a:xfrm>
          </p:grpSpPr>
          <p:sp>
            <p:nvSpPr>
              <p:cNvPr id="23" name="Oval 22"/>
              <p:cNvSpPr/>
              <p:nvPr/>
            </p:nvSpPr>
            <p:spPr>
              <a:xfrm>
                <a:off x="4427984" y="2348880"/>
                <a:ext cx="792088" cy="7920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 dirty="0"/>
              </a:p>
            </p:txBody>
          </p:sp>
          <p:sp>
            <p:nvSpPr>
              <p:cNvPr id="24" name="TextBox 23"/>
              <p:cNvSpPr txBox="1"/>
              <p:nvPr/>
            </p:nvSpPr>
            <p:spPr>
              <a:xfrm>
                <a:off x="4427984" y="2348880"/>
                <a:ext cx="792088" cy="73866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nl-NL" sz="1400" dirty="0" smtClean="0"/>
                  <a:t>Sub</a:t>
                </a:r>
              </a:p>
              <a:p>
                <a:pPr algn="ctr"/>
                <a:r>
                  <a:rPr lang="nl-NL" sz="1400" dirty="0" smtClean="0"/>
                  <a:t>Net 1</a:t>
                </a:r>
              </a:p>
              <a:p>
                <a:pPr algn="ctr"/>
                <a:r>
                  <a:rPr lang="nl-NL" sz="1400" dirty="0" smtClean="0"/>
                  <a:t>(car)</a:t>
                </a:r>
                <a:endParaRPr lang="nl-NL" sz="1400" dirty="0"/>
              </a:p>
            </p:txBody>
          </p:sp>
          <p:sp>
            <p:nvSpPr>
              <p:cNvPr id="25" name="Rectangle 24"/>
              <p:cNvSpPr/>
              <p:nvPr/>
            </p:nvSpPr>
            <p:spPr>
              <a:xfrm>
                <a:off x="4716016" y="3068960"/>
                <a:ext cx="216024" cy="216024"/>
              </a:xfrm>
              <a:prstGeom prst="rect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</p:grpSp>
        <p:sp>
          <p:nvSpPr>
            <p:cNvPr id="121" name="TextBox 120"/>
            <p:cNvSpPr txBox="1"/>
            <p:nvPr/>
          </p:nvSpPr>
          <p:spPr>
            <a:xfrm>
              <a:off x="5148064" y="1484784"/>
              <a:ext cx="93610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2400" dirty="0" smtClean="0"/>
                <a:t>PDE</a:t>
              </a:r>
              <a:endParaRPr lang="nl-NL" sz="2400" dirty="0"/>
            </a:p>
          </p:txBody>
        </p:sp>
      </p:grpSp>
      <p:sp>
        <p:nvSpPr>
          <p:cNvPr id="124" name="Rectangle 123"/>
          <p:cNvSpPr/>
          <p:nvPr/>
        </p:nvSpPr>
        <p:spPr>
          <a:xfrm>
            <a:off x="251520" y="6021288"/>
            <a:ext cx="864096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 smtClean="0"/>
              <a:t>John Dunlop, “The </a:t>
            </a:r>
            <a:r>
              <a:rPr lang="en-US" sz="1200" dirty="0" smtClean="0"/>
              <a:t>concept of a personal distributed environment for </a:t>
            </a:r>
            <a:r>
              <a:rPr lang="en-US" sz="1200" dirty="0" smtClean="0"/>
              <a:t>wireless </a:t>
            </a:r>
            <a:r>
              <a:rPr lang="nl-NL" sz="1200" dirty="0" smtClean="0"/>
              <a:t>service delivery”, NEXWAY White Paper, 2004.</a:t>
            </a:r>
            <a:endParaRPr lang="nl-NL" sz="1200" dirty="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P2P Universal Computing Consortium (PUCC)</a:t>
            </a:r>
            <a:endParaRPr lang="nl-NL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Copyright 2011 Delft University of Technology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D1DF5E3-C1FF-4517-80D7-C2E5DA19D22F}" type="slidenum">
              <a:rPr lang="en-US" smtClean="0"/>
              <a:pPr>
                <a:defRPr/>
              </a:pPr>
              <a:t>32</a:t>
            </a:fld>
            <a:endParaRPr lang="en-US" dirty="0"/>
          </a:p>
        </p:txBody>
      </p:sp>
      <p:grpSp>
        <p:nvGrpSpPr>
          <p:cNvPr id="288" name="Group 287"/>
          <p:cNvGrpSpPr/>
          <p:nvPr/>
        </p:nvGrpSpPr>
        <p:grpSpPr>
          <a:xfrm>
            <a:off x="827584" y="2564904"/>
            <a:ext cx="7344816" cy="2376264"/>
            <a:chOff x="827584" y="3140968"/>
            <a:chExt cx="7344816" cy="2376264"/>
          </a:xfrm>
        </p:grpSpPr>
        <p:sp>
          <p:nvSpPr>
            <p:cNvPr id="273" name="Rectangle 272"/>
            <p:cNvSpPr/>
            <p:nvPr/>
          </p:nvSpPr>
          <p:spPr>
            <a:xfrm>
              <a:off x="827584" y="5301208"/>
              <a:ext cx="2448272" cy="216024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sz="1400" dirty="0" smtClean="0">
                  <a:solidFill>
                    <a:schemeClr val="tx1"/>
                  </a:solidFill>
                </a:rPr>
                <a:t>Link Layers</a:t>
              </a:r>
              <a:endParaRPr lang="nl-NL" sz="1400" dirty="0">
                <a:solidFill>
                  <a:schemeClr val="tx1"/>
                </a:solidFill>
              </a:endParaRPr>
            </a:p>
          </p:txBody>
        </p:sp>
        <p:sp>
          <p:nvSpPr>
            <p:cNvPr id="275" name="Rectangle 274"/>
            <p:cNvSpPr/>
            <p:nvPr/>
          </p:nvSpPr>
          <p:spPr>
            <a:xfrm>
              <a:off x="827584" y="5013176"/>
              <a:ext cx="2448272" cy="216024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sz="1400" dirty="0" smtClean="0">
                  <a:solidFill>
                    <a:schemeClr val="tx1"/>
                  </a:solidFill>
                </a:rPr>
                <a:t>IP</a:t>
              </a:r>
              <a:endParaRPr lang="nl-NL" sz="1400" dirty="0">
                <a:solidFill>
                  <a:schemeClr val="tx1"/>
                </a:solidFill>
              </a:endParaRPr>
            </a:p>
          </p:txBody>
        </p:sp>
        <p:sp>
          <p:nvSpPr>
            <p:cNvPr id="276" name="Rectangle 275"/>
            <p:cNvSpPr/>
            <p:nvPr/>
          </p:nvSpPr>
          <p:spPr>
            <a:xfrm>
              <a:off x="827584" y="4725144"/>
              <a:ext cx="2448272" cy="216024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sz="1400" dirty="0" smtClean="0">
                  <a:solidFill>
                    <a:schemeClr val="tx1"/>
                  </a:solidFill>
                </a:rPr>
                <a:t>TCP / UDP</a:t>
              </a:r>
              <a:endParaRPr lang="nl-NL" sz="1400" dirty="0">
                <a:solidFill>
                  <a:schemeClr val="tx1"/>
                </a:solidFill>
              </a:endParaRPr>
            </a:p>
          </p:txBody>
        </p:sp>
        <p:sp>
          <p:nvSpPr>
            <p:cNvPr id="277" name="Rectangle 276"/>
            <p:cNvSpPr/>
            <p:nvPr/>
          </p:nvSpPr>
          <p:spPr>
            <a:xfrm>
              <a:off x="3347864" y="4725144"/>
              <a:ext cx="4824536" cy="792088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sz="1600" dirty="0" smtClean="0">
                  <a:solidFill>
                    <a:schemeClr val="tx1"/>
                  </a:solidFill>
                </a:rPr>
                <a:t>Non-IP</a:t>
              </a:r>
            </a:p>
            <a:p>
              <a:pPr algn="ctr"/>
              <a:r>
                <a:rPr lang="nl-NL" sz="1600" dirty="0" smtClean="0">
                  <a:solidFill>
                    <a:schemeClr val="tx1"/>
                  </a:solidFill>
                </a:rPr>
                <a:t>(e.g. IEEE 1394, Bluetooth)</a:t>
              </a:r>
              <a:endParaRPr lang="nl-NL" sz="1600" dirty="0">
                <a:solidFill>
                  <a:schemeClr val="tx1"/>
                </a:solidFill>
              </a:endParaRPr>
            </a:p>
          </p:txBody>
        </p:sp>
        <p:sp>
          <p:nvSpPr>
            <p:cNvPr id="278" name="Rectangle 277"/>
            <p:cNvSpPr/>
            <p:nvPr/>
          </p:nvSpPr>
          <p:spPr>
            <a:xfrm>
              <a:off x="827584" y="4149080"/>
              <a:ext cx="7344816" cy="504056"/>
            </a:xfrm>
            <a:prstGeom prst="rect">
              <a:avLst/>
            </a:prstGeom>
            <a:solidFill>
              <a:schemeClr val="accent1"/>
            </a:solidFill>
            <a:ln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sz="1600" dirty="0" smtClean="0">
                  <a:solidFill>
                    <a:schemeClr val="tx1"/>
                  </a:solidFill>
                </a:rPr>
                <a:t>PUCC Core Control (Routing, Messaging, etc)</a:t>
              </a:r>
              <a:endParaRPr lang="nl-NL" sz="1600" dirty="0">
                <a:solidFill>
                  <a:schemeClr val="tx1"/>
                </a:solidFill>
              </a:endParaRPr>
            </a:p>
          </p:txBody>
        </p:sp>
        <p:sp>
          <p:nvSpPr>
            <p:cNvPr id="279" name="Rectangle 278"/>
            <p:cNvSpPr/>
            <p:nvPr/>
          </p:nvSpPr>
          <p:spPr>
            <a:xfrm>
              <a:off x="827584" y="3140968"/>
              <a:ext cx="4536504" cy="936104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sz="1600" dirty="0" smtClean="0">
                  <a:solidFill>
                    <a:schemeClr val="tx1"/>
                  </a:solidFill>
                </a:rPr>
                <a:t>PUCC System Protocol</a:t>
              </a:r>
            </a:p>
            <a:p>
              <a:pPr algn="ctr"/>
              <a:endParaRPr lang="nl-NL" sz="800" dirty="0" smtClean="0">
                <a:solidFill>
                  <a:schemeClr val="tx1"/>
                </a:solidFill>
              </a:endParaRPr>
            </a:p>
            <a:p>
              <a:pPr algn="ctr"/>
              <a:endParaRPr lang="nl-NL" sz="1600" dirty="0" smtClean="0">
                <a:solidFill>
                  <a:schemeClr val="tx1"/>
                </a:solidFill>
              </a:endParaRPr>
            </a:p>
            <a:p>
              <a:pPr algn="ctr"/>
              <a:endParaRPr lang="nl-NL" sz="1600" dirty="0">
                <a:solidFill>
                  <a:schemeClr val="tx1"/>
                </a:solidFill>
              </a:endParaRPr>
            </a:p>
          </p:txBody>
        </p:sp>
        <p:sp>
          <p:nvSpPr>
            <p:cNvPr id="280" name="Rounded Rectangle 279"/>
            <p:cNvSpPr/>
            <p:nvPr/>
          </p:nvSpPr>
          <p:spPr>
            <a:xfrm>
              <a:off x="899592" y="3501008"/>
              <a:ext cx="1296144" cy="504056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sz="1200" dirty="0" smtClean="0">
                  <a:solidFill>
                    <a:schemeClr val="tx1"/>
                  </a:solidFill>
                </a:rPr>
                <a:t>PUCC Session Control</a:t>
              </a:r>
              <a:endParaRPr lang="nl-NL" sz="1200" dirty="0">
                <a:solidFill>
                  <a:schemeClr val="tx1"/>
                </a:solidFill>
              </a:endParaRPr>
            </a:p>
          </p:txBody>
        </p:sp>
        <p:sp>
          <p:nvSpPr>
            <p:cNvPr id="281" name="Rounded Rectangle 280"/>
            <p:cNvSpPr/>
            <p:nvPr/>
          </p:nvSpPr>
          <p:spPr>
            <a:xfrm>
              <a:off x="2267744" y="3501008"/>
              <a:ext cx="864096" cy="504056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sz="1200" dirty="0" smtClean="0">
                  <a:solidFill>
                    <a:schemeClr val="tx1"/>
                  </a:solidFill>
                </a:rPr>
                <a:t>PUCC Multicast</a:t>
              </a:r>
              <a:endParaRPr lang="nl-NL" sz="1200" dirty="0">
                <a:solidFill>
                  <a:schemeClr val="tx1"/>
                </a:solidFill>
              </a:endParaRPr>
            </a:p>
          </p:txBody>
        </p:sp>
        <p:sp>
          <p:nvSpPr>
            <p:cNvPr id="282" name="Rounded Rectangle 281"/>
            <p:cNvSpPr/>
            <p:nvPr/>
          </p:nvSpPr>
          <p:spPr>
            <a:xfrm>
              <a:off x="3203848" y="3501008"/>
              <a:ext cx="792088" cy="504056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sz="1200" dirty="0" smtClean="0">
                  <a:solidFill>
                    <a:schemeClr val="tx1"/>
                  </a:solidFill>
                </a:rPr>
                <a:t>PUCC Security</a:t>
              </a:r>
              <a:endParaRPr lang="nl-NL" sz="1200" dirty="0">
                <a:solidFill>
                  <a:schemeClr val="tx1"/>
                </a:solidFill>
              </a:endParaRPr>
            </a:p>
          </p:txBody>
        </p:sp>
        <p:sp>
          <p:nvSpPr>
            <p:cNvPr id="283" name="Rounded Rectangle 282"/>
            <p:cNvSpPr/>
            <p:nvPr/>
          </p:nvSpPr>
          <p:spPr>
            <a:xfrm>
              <a:off x="4067944" y="3501008"/>
              <a:ext cx="1224136" cy="504056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sz="1200" dirty="0" smtClean="0">
                  <a:solidFill>
                    <a:schemeClr val="tx1"/>
                  </a:solidFill>
                </a:rPr>
                <a:t>PUCC Control Messaging</a:t>
              </a:r>
              <a:endParaRPr lang="nl-NL" sz="1200" dirty="0">
                <a:solidFill>
                  <a:schemeClr val="tx1"/>
                </a:solidFill>
              </a:endParaRPr>
            </a:p>
          </p:txBody>
        </p:sp>
        <p:sp>
          <p:nvSpPr>
            <p:cNvPr id="284" name="Rounded Rectangle 283"/>
            <p:cNvSpPr/>
            <p:nvPr/>
          </p:nvSpPr>
          <p:spPr>
            <a:xfrm>
              <a:off x="5436096" y="3140968"/>
              <a:ext cx="1080120" cy="936104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sz="1200" dirty="0" smtClean="0">
                  <a:solidFill>
                    <a:schemeClr val="tx1"/>
                  </a:solidFill>
                </a:rPr>
                <a:t>PUCC Application Protocols</a:t>
              </a:r>
              <a:endParaRPr lang="nl-NL" sz="1200" dirty="0">
                <a:solidFill>
                  <a:schemeClr val="tx1"/>
                </a:solidFill>
              </a:endParaRPr>
            </a:p>
          </p:txBody>
        </p:sp>
        <p:sp>
          <p:nvSpPr>
            <p:cNvPr id="285" name="Rounded Rectangle 284"/>
            <p:cNvSpPr/>
            <p:nvPr/>
          </p:nvSpPr>
          <p:spPr>
            <a:xfrm>
              <a:off x="6588224" y="3140968"/>
              <a:ext cx="1080120" cy="936104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sz="1200" dirty="0" smtClean="0">
                  <a:solidFill>
                    <a:schemeClr val="tx1"/>
                  </a:solidFill>
                </a:rPr>
                <a:t>PUCC Application Protocols</a:t>
              </a:r>
              <a:endParaRPr lang="nl-NL" sz="1200" dirty="0">
                <a:solidFill>
                  <a:schemeClr val="tx1"/>
                </a:solidFill>
              </a:endParaRPr>
            </a:p>
          </p:txBody>
        </p:sp>
        <p:cxnSp>
          <p:nvCxnSpPr>
            <p:cNvPr id="287" name="Straight Connector 286"/>
            <p:cNvCxnSpPr/>
            <p:nvPr/>
          </p:nvCxnSpPr>
          <p:spPr>
            <a:xfrm>
              <a:off x="7812360" y="3645024"/>
              <a:ext cx="360040" cy="0"/>
            </a:xfrm>
            <a:prstGeom prst="line">
              <a:avLst/>
            </a:prstGeom>
            <a:ln w="47625" cap="rnd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89" name="Rectangle 288"/>
          <p:cNvSpPr/>
          <p:nvPr/>
        </p:nvSpPr>
        <p:spPr>
          <a:xfrm>
            <a:off x="3196944" y="5661248"/>
            <a:ext cx="275011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sz="2400" dirty="0" smtClean="0"/>
              <a:t>http://www.pucc.jp/</a:t>
            </a:r>
            <a:endParaRPr lang="nl-NL" sz="2400" dirty="0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 smtClean="0"/>
              <a:t>Commercial Developments with a PN Flavor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eaLnBrk="1" hangingPunct="1">
              <a:defRPr/>
            </a:pPr>
            <a:r>
              <a:rPr lang="nl-NL" dirty="0" smtClean="0"/>
              <a:t>Cloud Computing</a:t>
            </a:r>
          </a:p>
          <a:p>
            <a:pPr lvl="1" eaLnBrk="1" hangingPunct="1">
              <a:defRPr/>
            </a:pPr>
            <a:r>
              <a:rPr lang="nl-NL" dirty="0" smtClean="0"/>
              <a:t>Microsoft’s Personal Cloud</a:t>
            </a:r>
          </a:p>
          <a:p>
            <a:pPr lvl="1" eaLnBrk="1" hangingPunct="1">
              <a:defRPr/>
            </a:pPr>
            <a:r>
              <a:rPr lang="nl-NL" dirty="0" smtClean="0"/>
              <a:t>Apple’s MobileMe / iCloud</a:t>
            </a:r>
          </a:p>
          <a:p>
            <a:pPr lvl="1" eaLnBrk="1" hangingPunct="1">
              <a:defRPr/>
            </a:pPr>
            <a:r>
              <a:rPr lang="nl-NL" dirty="0" smtClean="0"/>
              <a:t>Drop Box</a:t>
            </a:r>
          </a:p>
          <a:p>
            <a:pPr eaLnBrk="1" hangingPunct="1">
              <a:defRPr/>
            </a:pPr>
            <a:r>
              <a:rPr lang="nl-NL" dirty="0" smtClean="0"/>
              <a:t>3GPP</a:t>
            </a:r>
          </a:p>
          <a:p>
            <a:pPr lvl="1" eaLnBrk="1" hangingPunct="1">
              <a:defRPr/>
            </a:pPr>
            <a:r>
              <a:rPr lang="nl-NL" dirty="0" smtClean="0"/>
              <a:t>‘Personal Networks’ as part of AIPN (2009)</a:t>
            </a:r>
          </a:p>
          <a:p>
            <a:pPr lvl="1" eaLnBrk="1" hangingPunct="1">
              <a:defRPr/>
            </a:pPr>
            <a:r>
              <a:rPr lang="nl-NL" dirty="0" smtClean="0"/>
              <a:t>Multiple SIMs belonging to the same person have a special connection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Copyright 2011 Delft University of Technology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6AA0E94-575B-4442-B475-287B3EBD678A}" type="slidenum">
              <a:rPr lang="en-US" smtClean="0"/>
              <a:pPr>
                <a:defRPr/>
              </a:pPr>
              <a:t>33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 smtClean="0"/>
              <a:t>Recap - Introduction</a:t>
            </a:r>
          </a:p>
        </p:txBody>
      </p:sp>
      <p:sp>
        <p:nvSpPr>
          <p:cNvPr id="48130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nl-NL" dirty="0" smtClean="0"/>
              <a:t>Why do we need multiple wireless communication technologies?</a:t>
            </a:r>
          </a:p>
          <a:p>
            <a:pPr eaLnBrk="1" hangingPunct="1"/>
            <a:endParaRPr lang="nl-NL" dirty="0" smtClean="0"/>
          </a:p>
          <a:p>
            <a:pPr eaLnBrk="1" hangingPunct="1"/>
            <a:r>
              <a:rPr lang="nl-NL" dirty="0" smtClean="0"/>
              <a:t>What are the main problems people face when they want to connect their Internet-capable devices?</a:t>
            </a:r>
          </a:p>
          <a:p>
            <a:pPr eaLnBrk="1" hangingPunct="1"/>
            <a:endParaRPr lang="nl-NL" dirty="0" smtClean="0"/>
          </a:p>
          <a:p>
            <a:pPr eaLnBrk="1" hangingPunct="1"/>
            <a:r>
              <a:rPr lang="nl-NL" dirty="0" smtClean="0"/>
              <a:t>How do you define a Personal Network?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Copyright 2011 Delft University of Technology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E16E837-9A0B-4236-BD2A-8A47928430B0}" type="slidenum">
              <a:rPr lang="en-US" smtClean="0"/>
              <a:pPr>
                <a:defRPr/>
              </a:pPr>
              <a:t>34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 smtClean="0"/>
              <a:t>Overview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eaLnBrk="1" hangingPunct="1">
              <a:defRPr/>
            </a:pPr>
            <a:r>
              <a:rPr lang="nl-NL" dirty="0" smtClean="0"/>
              <a:t>Introduction to Personal Networks (PNs)</a:t>
            </a:r>
          </a:p>
          <a:p>
            <a:pPr eaLnBrk="1" hangingPunct="1">
              <a:defRPr/>
            </a:pPr>
            <a:r>
              <a:rPr lang="nl-NL" dirty="0" smtClean="0"/>
              <a:t>PN Applications</a:t>
            </a:r>
          </a:p>
          <a:p>
            <a:pPr eaLnBrk="1" hangingPunct="1">
              <a:defRPr/>
            </a:pPr>
            <a:r>
              <a:rPr lang="nl-NL" dirty="0" smtClean="0"/>
              <a:t>PN Architecture</a:t>
            </a:r>
            <a:endParaRPr lang="nl-NL" sz="1900" dirty="0" smtClean="0"/>
          </a:p>
          <a:p>
            <a:pPr eaLnBrk="1" hangingPunct="1">
              <a:defRPr/>
            </a:pPr>
            <a:r>
              <a:rPr lang="nl-NL" dirty="0" smtClean="0"/>
              <a:t>PN Networking – Local</a:t>
            </a:r>
          </a:p>
          <a:p>
            <a:pPr eaLnBrk="1" hangingPunct="1">
              <a:defRPr/>
            </a:pPr>
            <a:r>
              <a:rPr lang="nl-NL" dirty="0" smtClean="0"/>
              <a:t>PN Networking – Remote</a:t>
            </a:r>
          </a:p>
          <a:p>
            <a:pPr eaLnBrk="1" hangingPunct="1">
              <a:defRPr/>
            </a:pPr>
            <a:r>
              <a:rPr lang="nl-NL" dirty="0" smtClean="0"/>
              <a:t>PN Application Support Systems</a:t>
            </a:r>
            <a:endParaRPr lang="nl-NL" sz="1900" dirty="0" smtClean="0"/>
          </a:p>
          <a:p>
            <a:pPr eaLnBrk="1" hangingPunct="1">
              <a:defRPr/>
            </a:pPr>
            <a:r>
              <a:rPr lang="nl-NL" dirty="0" smtClean="0"/>
              <a:t>PN Security</a:t>
            </a:r>
          </a:p>
          <a:p>
            <a:pPr eaLnBrk="1" hangingPunct="1">
              <a:defRPr/>
            </a:pPr>
            <a:r>
              <a:rPr lang="nl-NL" dirty="0" smtClean="0"/>
              <a:t>Foreign and PN-to-PN Communication</a:t>
            </a:r>
            <a:endParaRPr lang="nl-NL" sz="1900" dirty="0" smtClean="0"/>
          </a:p>
          <a:p>
            <a:pPr eaLnBrk="1" hangingPunct="1">
              <a:defRPr/>
            </a:pPr>
            <a:r>
              <a:rPr lang="nl-NL" dirty="0" smtClean="0"/>
              <a:t>PN Federations</a:t>
            </a:r>
          </a:p>
          <a:p>
            <a:pPr eaLnBrk="1" hangingPunct="1">
              <a:defRPr/>
            </a:pPr>
            <a:r>
              <a:rPr lang="nl-NL" dirty="0" smtClean="0"/>
              <a:t>PN Prototype – TU Delft</a:t>
            </a:r>
          </a:p>
          <a:p>
            <a:pPr eaLnBrk="1" hangingPunct="1">
              <a:defRPr/>
            </a:pPr>
            <a:r>
              <a:rPr lang="nl-NL" dirty="0" smtClean="0"/>
              <a:t>PN and the Future</a:t>
            </a:r>
            <a:endParaRPr lang="nl-NL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Copyright 2011 Delft University of Technology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07433BF-6BEE-4488-AAF2-E64ADB9B7A15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684213" y="1341438"/>
            <a:ext cx="7772400" cy="1366837"/>
          </a:xfrm>
        </p:spPr>
        <p:txBody>
          <a:bodyPr/>
          <a:lstStyle/>
          <a:p>
            <a:pPr eaLnBrk="1" hangingPunct="1">
              <a:defRPr/>
            </a:pPr>
            <a:r>
              <a:rPr lang="nl-NL" dirty="0" smtClean="0"/>
              <a:t>Introduction to</a:t>
            </a:r>
          </a:p>
          <a:p>
            <a:pPr eaLnBrk="1" hangingPunct="1">
              <a:defRPr/>
            </a:pPr>
            <a:r>
              <a:rPr lang="nl-NL" dirty="0" smtClean="0"/>
              <a:t>Personal Networks (PN)</a:t>
            </a:r>
            <a:endParaRPr lang="nl-NL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Copyright 2011 Delft University of Technology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50426403-AB7C-431E-A8E9-92344DE1DD3B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  <p:sp>
        <p:nvSpPr>
          <p:cNvPr id="20485" name="Content Placeholder 8"/>
          <p:cNvSpPr>
            <a:spLocks noGrp="1"/>
          </p:cNvSpPr>
          <p:nvPr>
            <p:ph idx="13"/>
          </p:nvPr>
        </p:nvSpPr>
        <p:spPr>
          <a:xfrm>
            <a:off x="457200" y="3068638"/>
            <a:ext cx="8229600" cy="3057525"/>
          </a:xfrm>
        </p:spPr>
        <p:txBody>
          <a:bodyPr/>
          <a:lstStyle/>
          <a:p>
            <a:pPr lvl="2" eaLnBrk="1" hangingPunct="1"/>
            <a:r>
              <a:rPr lang="nl-NL" b="1" smtClean="0">
                <a:solidFill>
                  <a:srgbClr val="7030A0"/>
                </a:solidFill>
              </a:rPr>
              <a:t>Background and motivation</a:t>
            </a:r>
          </a:p>
          <a:p>
            <a:pPr lvl="2" eaLnBrk="1" hangingPunct="1"/>
            <a:r>
              <a:rPr lang="en-US" smtClean="0"/>
              <a:t>What are PNs? What is their potential?</a:t>
            </a:r>
          </a:p>
          <a:p>
            <a:pPr lvl="2" eaLnBrk="1" hangingPunct="1"/>
            <a:r>
              <a:rPr lang="en-US" smtClean="0"/>
              <a:t>Introduction to PN Federations</a:t>
            </a:r>
          </a:p>
          <a:p>
            <a:pPr lvl="2" eaLnBrk="1" hangingPunct="1"/>
            <a:r>
              <a:rPr lang="en-US" smtClean="0"/>
              <a:t>State-of-the art and emerging solutions</a:t>
            </a:r>
            <a:endParaRPr lang="nl-NL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 smtClean="0"/>
              <a:t>Mobile and IT Convergence</a:t>
            </a:r>
          </a:p>
        </p:txBody>
      </p:sp>
      <p:sp>
        <p:nvSpPr>
          <p:cNvPr id="21506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nl-NL" smtClean="0"/>
              <a:t>Wireless Communication</a:t>
            </a:r>
          </a:p>
          <a:p>
            <a:pPr lvl="1" eaLnBrk="1" hangingPunct="1"/>
            <a:r>
              <a:rPr lang="nl-NL" smtClean="0"/>
              <a:t>Radio</a:t>
            </a:r>
          </a:p>
          <a:p>
            <a:pPr lvl="1" eaLnBrk="1" hangingPunct="1"/>
            <a:r>
              <a:rPr lang="nl-NL" smtClean="0"/>
              <a:t>Mobile Telephony</a:t>
            </a:r>
          </a:p>
          <a:p>
            <a:pPr eaLnBrk="1" hangingPunct="1"/>
            <a:r>
              <a:rPr lang="nl-NL" smtClean="0"/>
              <a:t>Computing</a:t>
            </a:r>
          </a:p>
          <a:p>
            <a:pPr lvl="1" eaLnBrk="1" hangingPunct="1"/>
            <a:r>
              <a:rPr lang="nl-NL" smtClean="0"/>
              <a:t>Internet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Copyright 2011 Delft University of Technology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7A868D4-B9AD-4556-9B9C-FB63DD67EC90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  <p:pic>
        <p:nvPicPr>
          <p:cNvPr id="21510" name="Picture 11" descr="phone1-6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24300" y="3716338"/>
            <a:ext cx="2057400" cy="1957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1" name="Picture 13" descr="laptop1-60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84888" y="1412875"/>
            <a:ext cx="2252662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2" name="Picture 10" descr="xperia.pn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71550" y="4149725"/>
            <a:ext cx="2686050" cy="1897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3" name="Picture 11" descr="camera-photo.pn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516688" y="4221163"/>
            <a:ext cx="1882775" cy="1592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 smtClean="0"/>
              <a:t>Wireless Communication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Copyright 2011 Delft University of Technology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B8A4171-8EB1-4C1C-9A18-8C96BDC6B4C5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  <p:sp>
        <p:nvSpPr>
          <p:cNvPr id="22533" name="Line 4"/>
          <p:cNvSpPr>
            <a:spLocks noChangeShapeType="1"/>
          </p:cNvSpPr>
          <p:nvPr/>
        </p:nvSpPr>
        <p:spPr bwMode="auto">
          <a:xfrm>
            <a:off x="1677988" y="5214938"/>
            <a:ext cx="6858000" cy="0"/>
          </a:xfrm>
          <a:prstGeom prst="line">
            <a:avLst/>
          </a:prstGeom>
          <a:noFill/>
          <a:ln w="76200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2534" name="Line 5"/>
          <p:cNvSpPr>
            <a:spLocks noChangeShapeType="1"/>
          </p:cNvSpPr>
          <p:nvPr/>
        </p:nvSpPr>
        <p:spPr bwMode="auto">
          <a:xfrm flipV="1">
            <a:off x="1677988" y="1557338"/>
            <a:ext cx="0" cy="3657600"/>
          </a:xfrm>
          <a:prstGeom prst="line">
            <a:avLst/>
          </a:prstGeom>
          <a:noFill/>
          <a:ln w="76200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2535" name="Text Box 6"/>
          <p:cNvSpPr txBox="1">
            <a:spLocks noChangeArrowheads="1"/>
          </p:cNvSpPr>
          <p:nvPr/>
        </p:nvSpPr>
        <p:spPr bwMode="auto">
          <a:xfrm>
            <a:off x="1754188" y="5291138"/>
            <a:ext cx="990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/>
              <a:t>Slow</a:t>
            </a:r>
          </a:p>
        </p:txBody>
      </p:sp>
      <p:sp>
        <p:nvSpPr>
          <p:cNvPr id="22536" name="Text Box 7"/>
          <p:cNvSpPr txBox="1">
            <a:spLocks noChangeArrowheads="1"/>
          </p:cNvSpPr>
          <p:nvPr/>
        </p:nvSpPr>
        <p:spPr bwMode="auto">
          <a:xfrm>
            <a:off x="7164388" y="5291138"/>
            <a:ext cx="838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/>
              <a:t>Fast</a:t>
            </a:r>
          </a:p>
        </p:txBody>
      </p:sp>
      <p:sp>
        <p:nvSpPr>
          <p:cNvPr id="22537" name="Text Box 8"/>
          <p:cNvSpPr txBox="1">
            <a:spLocks noChangeArrowheads="1"/>
          </p:cNvSpPr>
          <p:nvPr/>
        </p:nvSpPr>
        <p:spPr bwMode="auto">
          <a:xfrm>
            <a:off x="611188" y="4757738"/>
            <a:ext cx="990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en-US" sz="2400"/>
              <a:t>Short</a:t>
            </a:r>
          </a:p>
        </p:txBody>
      </p:sp>
      <p:sp>
        <p:nvSpPr>
          <p:cNvPr id="22538" name="Text Box 9"/>
          <p:cNvSpPr txBox="1">
            <a:spLocks noChangeArrowheads="1"/>
          </p:cNvSpPr>
          <p:nvPr/>
        </p:nvSpPr>
        <p:spPr bwMode="auto">
          <a:xfrm>
            <a:off x="611188" y="2014538"/>
            <a:ext cx="990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en-US" sz="2400"/>
              <a:t>Far</a:t>
            </a:r>
          </a:p>
        </p:txBody>
      </p:sp>
      <p:sp>
        <p:nvSpPr>
          <p:cNvPr id="22539" name="Text Box 10"/>
          <p:cNvSpPr txBox="1">
            <a:spLocks noChangeArrowheads="1"/>
          </p:cNvSpPr>
          <p:nvPr/>
        </p:nvSpPr>
        <p:spPr bwMode="auto">
          <a:xfrm>
            <a:off x="4192588" y="5519738"/>
            <a:ext cx="1752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="1"/>
              <a:t>Data Rate</a:t>
            </a:r>
          </a:p>
        </p:txBody>
      </p:sp>
      <p:sp>
        <p:nvSpPr>
          <p:cNvPr id="22540" name="Text Box 11"/>
          <p:cNvSpPr txBox="1">
            <a:spLocks noChangeArrowheads="1"/>
          </p:cNvSpPr>
          <p:nvPr/>
        </p:nvSpPr>
        <p:spPr bwMode="auto">
          <a:xfrm rot="-5400000">
            <a:off x="458788" y="3233738"/>
            <a:ext cx="1219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="1"/>
              <a:t>Range</a:t>
            </a:r>
          </a:p>
        </p:txBody>
      </p:sp>
      <p:sp>
        <p:nvSpPr>
          <p:cNvPr id="22541" name="AutoShape 12"/>
          <p:cNvSpPr>
            <a:spLocks noChangeArrowheads="1"/>
          </p:cNvSpPr>
          <p:nvPr/>
        </p:nvSpPr>
        <p:spPr bwMode="auto">
          <a:xfrm rot="-1707483">
            <a:off x="3354388" y="2547938"/>
            <a:ext cx="3733800" cy="1676400"/>
          </a:xfrm>
          <a:prstGeom prst="rightArrow">
            <a:avLst>
              <a:gd name="adj1" fmla="val 47778"/>
              <a:gd name="adj2" fmla="val 6223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 b="1"/>
              <a:t>Evolution</a:t>
            </a:r>
          </a:p>
        </p:txBody>
      </p:sp>
      <p:sp>
        <p:nvSpPr>
          <p:cNvPr id="22542" name="Text Box 14"/>
          <p:cNvSpPr txBox="1">
            <a:spLocks noChangeArrowheads="1"/>
          </p:cNvSpPr>
          <p:nvPr/>
        </p:nvSpPr>
        <p:spPr bwMode="auto">
          <a:xfrm>
            <a:off x="3582988" y="2852738"/>
            <a:ext cx="12192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/>
              <a:t>UMTS</a:t>
            </a:r>
          </a:p>
        </p:txBody>
      </p:sp>
      <p:sp>
        <p:nvSpPr>
          <p:cNvPr id="22543" name="Text Box 15"/>
          <p:cNvSpPr txBox="1">
            <a:spLocks noChangeArrowheads="1"/>
          </p:cNvSpPr>
          <p:nvPr/>
        </p:nvSpPr>
        <p:spPr bwMode="auto">
          <a:xfrm>
            <a:off x="1982788" y="2547938"/>
            <a:ext cx="12192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/>
              <a:t>GPRS</a:t>
            </a:r>
          </a:p>
        </p:txBody>
      </p:sp>
      <p:sp>
        <p:nvSpPr>
          <p:cNvPr id="22544" name="Text Box 16"/>
          <p:cNvSpPr txBox="1">
            <a:spLocks noChangeArrowheads="1"/>
          </p:cNvSpPr>
          <p:nvPr/>
        </p:nvSpPr>
        <p:spPr bwMode="auto">
          <a:xfrm>
            <a:off x="3735388" y="4376738"/>
            <a:ext cx="1752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="1">
                <a:solidFill>
                  <a:srgbClr val="006600"/>
                </a:solidFill>
              </a:rPr>
              <a:t>Bluetooth</a:t>
            </a:r>
          </a:p>
        </p:txBody>
      </p:sp>
      <p:sp>
        <p:nvSpPr>
          <p:cNvPr id="22545" name="Text Box 17"/>
          <p:cNvSpPr txBox="1">
            <a:spLocks noChangeArrowheads="1"/>
          </p:cNvSpPr>
          <p:nvPr/>
        </p:nvSpPr>
        <p:spPr bwMode="auto">
          <a:xfrm>
            <a:off x="5945188" y="4376738"/>
            <a:ext cx="12192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>
                <a:solidFill>
                  <a:srgbClr val="006600"/>
                </a:solidFill>
              </a:rPr>
              <a:t>UWB</a:t>
            </a:r>
          </a:p>
        </p:txBody>
      </p:sp>
      <p:sp>
        <p:nvSpPr>
          <p:cNvPr id="22546" name="Oval 18"/>
          <p:cNvSpPr>
            <a:spLocks noChangeArrowheads="1"/>
          </p:cNvSpPr>
          <p:nvPr/>
        </p:nvSpPr>
        <p:spPr bwMode="auto">
          <a:xfrm>
            <a:off x="1830388" y="2319338"/>
            <a:ext cx="3200400" cy="1295400"/>
          </a:xfrm>
          <a:prstGeom prst="ellips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22547" name="Oval 19"/>
          <p:cNvSpPr>
            <a:spLocks noChangeArrowheads="1"/>
          </p:cNvSpPr>
          <p:nvPr/>
        </p:nvSpPr>
        <p:spPr bwMode="auto">
          <a:xfrm>
            <a:off x="3582988" y="3843338"/>
            <a:ext cx="3581400" cy="1295400"/>
          </a:xfrm>
          <a:prstGeom prst="ellips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22548" name="Text Box 13"/>
          <p:cNvSpPr txBox="1">
            <a:spLocks noChangeArrowheads="1"/>
          </p:cNvSpPr>
          <p:nvPr/>
        </p:nvSpPr>
        <p:spPr bwMode="auto">
          <a:xfrm>
            <a:off x="4878388" y="3690938"/>
            <a:ext cx="13716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>
                <a:solidFill>
                  <a:srgbClr val="006600"/>
                </a:solidFill>
              </a:rPr>
              <a:t>WLAN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 smtClean="0"/>
              <a:t>Personal Wireless Communication</a:t>
            </a:r>
          </a:p>
        </p:txBody>
      </p:sp>
      <p:sp>
        <p:nvSpPr>
          <p:cNvPr id="23554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sz="2800" smtClean="0"/>
              <a:t>Short-range wireless technology examples: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800" smtClean="0"/>
              <a:t>	Bluetooth and Wireless LAN (802.11)</a:t>
            </a:r>
          </a:p>
          <a:p>
            <a:pPr eaLnBrk="1" hangingPunct="1">
              <a:lnSpc>
                <a:spcPct val="80000"/>
              </a:lnSpc>
            </a:pPr>
            <a:endParaRPr lang="en-US" sz="2800" smtClean="0"/>
          </a:p>
          <a:p>
            <a:pPr eaLnBrk="1" hangingPunct="1">
              <a:lnSpc>
                <a:spcPct val="80000"/>
              </a:lnSpc>
            </a:pPr>
            <a:endParaRPr lang="en-US" sz="2800" smtClean="0"/>
          </a:p>
          <a:p>
            <a:pPr eaLnBrk="1" hangingPunct="1">
              <a:lnSpc>
                <a:spcPct val="80000"/>
              </a:lnSpc>
            </a:pPr>
            <a:endParaRPr lang="en-US" sz="2800" smtClean="0"/>
          </a:p>
          <a:p>
            <a:pPr eaLnBrk="1" hangingPunct="1">
              <a:lnSpc>
                <a:spcPct val="80000"/>
              </a:lnSpc>
            </a:pPr>
            <a:endParaRPr lang="en-US" sz="2800" smtClean="0"/>
          </a:p>
          <a:p>
            <a:pPr eaLnBrk="1" hangingPunct="1">
              <a:lnSpc>
                <a:spcPct val="80000"/>
              </a:lnSpc>
            </a:pPr>
            <a:endParaRPr lang="en-US" sz="2800" smtClean="0"/>
          </a:p>
          <a:p>
            <a:pPr eaLnBrk="1" hangingPunct="1">
              <a:lnSpc>
                <a:spcPct val="80000"/>
              </a:lnSpc>
            </a:pPr>
            <a:r>
              <a:rPr lang="en-US" sz="2800" smtClean="0"/>
              <a:t>Worldwide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400" smtClean="0"/>
              <a:t>1.5 billion Bluetooth units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400" smtClean="0"/>
              <a:t>&gt;350 million WLAN units</a:t>
            </a:r>
          </a:p>
          <a:p>
            <a:pPr eaLnBrk="1" hangingPunct="1">
              <a:lnSpc>
                <a:spcPct val="80000"/>
              </a:lnSpc>
            </a:pPr>
            <a:r>
              <a:rPr lang="en-US" sz="2800" smtClean="0"/>
              <a:t>have been sold!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Copyright 2011 Delft University of Technology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8CDD27F-1435-4E52-93FB-417AEF0F688D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  <p:pic>
        <p:nvPicPr>
          <p:cNvPr id="23558" name="Picture 10" descr="logo"/>
          <p:cNvPicPr>
            <a:picLocks noChangeAspect="1" noChangeArrowheads="1"/>
          </p:cNvPicPr>
          <p:nvPr/>
        </p:nvPicPr>
        <p:blipFill>
          <a:blip r:embed="rId2" cstate="print"/>
          <a:srcRect l="20799" r="24800"/>
          <a:stretch>
            <a:fillRect/>
          </a:stretch>
        </p:blipFill>
        <p:spPr bwMode="auto">
          <a:xfrm>
            <a:off x="1763713" y="2420938"/>
            <a:ext cx="1536700" cy="1785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9" name="Picture 12" descr="wifi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06913" y="2573338"/>
            <a:ext cx="3238500" cy="139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 smtClean="0"/>
              <a:t>Infrastructure Networks</a:t>
            </a:r>
          </a:p>
        </p:txBody>
      </p:sp>
      <p:sp>
        <p:nvSpPr>
          <p:cNvPr id="24578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GSM users: 			3 billion</a:t>
            </a:r>
          </a:p>
          <a:p>
            <a:pPr eaLnBrk="1" hangingPunct="1"/>
            <a:r>
              <a:rPr lang="en-US" smtClean="0"/>
              <a:t>UMTS users: 		2 billion</a:t>
            </a:r>
          </a:p>
          <a:p>
            <a:pPr eaLnBrk="1" hangingPunct="1"/>
            <a:r>
              <a:rPr lang="en-US" smtClean="0"/>
              <a:t>Broadband users: 	500 million</a:t>
            </a:r>
          </a:p>
          <a:p>
            <a:pPr eaLnBrk="1" hangingPunct="1"/>
            <a:endParaRPr lang="en-US" smtClean="0"/>
          </a:p>
          <a:p>
            <a:pPr eaLnBrk="1" hangingPunct="1"/>
            <a:r>
              <a:rPr lang="en-US" smtClean="0"/>
              <a:t>On the rise:</a:t>
            </a:r>
          </a:p>
          <a:p>
            <a:pPr lvl="1" eaLnBrk="1" hangingPunct="1"/>
            <a:r>
              <a:rPr lang="en-US" smtClean="0"/>
              <a:t>Long-Term Evolution (LTE)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Copyright 2011 Delft University of Technology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FB69856-4253-465C-A166-F9D981A92A8A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EPOTemplate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Calibri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EPOTemplate</Template>
  <TotalTime>887</TotalTime>
  <Words>1507</Words>
  <Application>Microsoft Office PowerPoint</Application>
  <PresentationFormat>On-screen Show (4:3)</PresentationFormat>
  <Paragraphs>389</Paragraphs>
  <Slides>34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34</vt:i4>
      </vt:variant>
    </vt:vector>
  </HeadingPairs>
  <TitlesOfParts>
    <vt:vector size="37" baseType="lpstr">
      <vt:lpstr>EPOTemplate</vt:lpstr>
      <vt:lpstr>Picture (Metafile)</vt:lpstr>
      <vt:lpstr>Visio</vt:lpstr>
      <vt:lpstr>Personal Networks Introduction</vt:lpstr>
      <vt:lpstr>Acknowledgements</vt:lpstr>
      <vt:lpstr>Acknowledgements</vt:lpstr>
      <vt:lpstr>Overview</vt:lpstr>
      <vt:lpstr>Slide 5</vt:lpstr>
      <vt:lpstr>Mobile and IT Convergence</vt:lpstr>
      <vt:lpstr>Wireless Communication</vt:lpstr>
      <vt:lpstr>Personal Wireless Communication</vt:lpstr>
      <vt:lpstr>Infrastructure Networks</vt:lpstr>
      <vt:lpstr>Devices, Devices, Devices</vt:lpstr>
      <vt:lpstr>Technology Drivers</vt:lpstr>
      <vt:lpstr>The Future of Wireless: Explosion at the Edges</vt:lpstr>
      <vt:lpstr>Characteristics of Future Networks</vt:lpstr>
      <vt:lpstr>New and Some Old Concerns</vt:lpstr>
      <vt:lpstr>Problems we are Facing Now</vt:lpstr>
      <vt:lpstr>User-Centric Networking</vt:lpstr>
      <vt:lpstr>Slide 17</vt:lpstr>
      <vt:lpstr>A bit of History and Acknowledgements</vt:lpstr>
      <vt:lpstr>Personal Network</vt:lpstr>
      <vt:lpstr>What are Personal Networks?</vt:lpstr>
      <vt:lpstr>What do PNs offer?</vt:lpstr>
      <vt:lpstr>What do PNs do?</vt:lpstr>
      <vt:lpstr>PN Target Characteristics</vt:lpstr>
      <vt:lpstr>PN vs. Cloud Computing</vt:lpstr>
      <vt:lpstr>Slide 25</vt:lpstr>
      <vt:lpstr>What are PN Federations?</vt:lpstr>
      <vt:lpstr>Key Ideas of PN Federations</vt:lpstr>
      <vt:lpstr>Slide 28</vt:lpstr>
      <vt:lpstr>Research Projects with PN-like Goals (1)</vt:lpstr>
      <vt:lpstr>Research Projects with PN-like Goals (2)</vt:lpstr>
      <vt:lpstr>Personal Distributed Environments (PDE)</vt:lpstr>
      <vt:lpstr>P2P Universal Computing Consortium (PUCC)</vt:lpstr>
      <vt:lpstr>Commercial Developments with a PN Flavor</vt:lpstr>
      <vt:lpstr>Recap - Introduction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Personal Networks Introduction</dc:title>
  <dc:creator>Martin Jacobsson</dc:creator>
  <cp:lastModifiedBy>Fransisca</cp:lastModifiedBy>
  <cp:revision>92</cp:revision>
  <dcterms:created xsi:type="dcterms:W3CDTF">2011-06-09T11:05:00Z</dcterms:created>
  <dcterms:modified xsi:type="dcterms:W3CDTF">2011-07-06T15:31:07Z</dcterms:modified>
</cp:coreProperties>
</file>