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262" r:id="rId4"/>
    <p:sldId id="263" r:id="rId5"/>
    <p:sldId id="299" r:id="rId6"/>
    <p:sldId id="264" r:id="rId7"/>
    <p:sldId id="265" r:id="rId8"/>
    <p:sldId id="275" r:id="rId9"/>
    <p:sldId id="276" r:id="rId10"/>
    <p:sldId id="277" r:id="rId11"/>
    <p:sldId id="267" r:id="rId12"/>
    <p:sldId id="278" r:id="rId13"/>
    <p:sldId id="279" r:id="rId14"/>
    <p:sldId id="273" r:id="rId15"/>
    <p:sldId id="280" r:id="rId16"/>
    <p:sldId id="281" r:id="rId17"/>
    <p:sldId id="282" r:id="rId18"/>
    <p:sldId id="271" r:id="rId19"/>
    <p:sldId id="274" r:id="rId20"/>
    <p:sldId id="283" r:id="rId21"/>
    <p:sldId id="284" r:id="rId22"/>
    <p:sldId id="294" r:id="rId23"/>
    <p:sldId id="290" r:id="rId24"/>
    <p:sldId id="285" r:id="rId25"/>
    <p:sldId id="286" r:id="rId26"/>
    <p:sldId id="287" r:id="rId27"/>
    <p:sldId id="288" r:id="rId28"/>
    <p:sldId id="289" r:id="rId29"/>
    <p:sldId id="295" r:id="rId30"/>
    <p:sldId id="296" r:id="rId31"/>
    <p:sldId id="291" r:id="rId32"/>
    <p:sldId id="292" r:id="rId33"/>
    <p:sldId id="293" r:id="rId34"/>
    <p:sldId id="297" r:id="rId35"/>
    <p:sldId id="298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E62A81-B3A5-4CCF-A683-D9C4B1FB6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3481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36867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40963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4301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4505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47107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1190625" y="877888"/>
            <a:ext cx="4476750" cy="31654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84" tIns="40092" rIns="80184" bIns="40092" anchor="ctr"/>
          <a:lstStyle/>
          <a:p>
            <a:endParaRPr lang="nl-NL"/>
          </a:p>
        </p:txBody>
      </p:sp>
      <p:sp>
        <p:nvSpPr>
          <p:cNvPr id="4915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1062038" y="4349750"/>
            <a:ext cx="4733925" cy="350996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8847A-2601-4D12-950B-3B3BE1012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34D2C-9E66-49C7-87C1-F5022AB09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37CA7-FF44-4E91-A6C2-AA45E4E01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F12D5-218C-4A45-9548-CCA9672EB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B6BF5-B0A8-4935-8ECE-7905AE3E3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41B51-7F26-4910-95FF-A493AED90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DF791-3124-400C-9D4F-638FC9556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42577-43CF-46B8-97D8-B31B1DFD9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138E5-2EE6-4B50-B324-23855DF0C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5FDD9-AA15-4F54-9DE3-EEFE88F9E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D5D1B-E727-4524-B5B4-E0A35D8B0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3176DBD7-ABD6-4D51-B5EB-88A1C793C30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Security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3D862D-D251-4C36-8624-D05D9402149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Imprinting over a Private LLC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0D5BA4-C8E9-4346-A147-A6E3E29FF5B6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23557" name="Picture 12" descr="imprintingprivatellc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57912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Imprinting over a Public LLC</a:t>
            </a:r>
          </a:p>
        </p:txBody>
      </p:sp>
      <p:sp>
        <p:nvSpPr>
          <p:cNvPr id="2457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EA34A6-9241-4717-8C51-8ADC85FCD628}" type="slidenum">
              <a:rPr lang="en-US" smtClean="0"/>
              <a:pPr/>
              <a:t>11</a:t>
            </a:fld>
            <a:endParaRPr lang="en-US" smtClean="0"/>
          </a:p>
        </p:txBody>
      </p:sp>
      <p:grpSp>
        <p:nvGrpSpPr>
          <p:cNvPr id="24579" name="Group 45"/>
          <p:cNvGrpSpPr>
            <a:grpSpLocks/>
          </p:cNvGrpSpPr>
          <p:nvPr/>
        </p:nvGrpSpPr>
        <p:grpSpPr bwMode="auto">
          <a:xfrm>
            <a:off x="1487488" y="1219200"/>
            <a:ext cx="6470650" cy="4967288"/>
            <a:chOff x="574" y="334"/>
            <a:chExt cx="4467" cy="3691"/>
          </a:xfrm>
        </p:grpSpPr>
        <p:sp>
          <p:nvSpPr>
            <p:cNvPr id="24582" name="Text Box 2"/>
            <p:cNvSpPr txBox="1">
              <a:spLocks noChangeArrowheads="1"/>
            </p:cNvSpPr>
            <p:nvPr/>
          </p:nvSpPr>
          <p:spPr bwMode="auto">
            <a:xfrm>
              <a:off x="1038" y="363"/>
              <a:ext cx="588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PNCA</a:t>
              </a:r>
            </a:p>
            <a:p>
              <a:pPr algn="ctr"/>
              <a:r>
                <a:rPr lang="en-US" sz="1400"/>
                <a:t>(mother)</a:t>
              </a:r>
            </a:p>
          </p:txBody>
        </p:sp>
        <p:sp>
          <p:nvSpPr>
            <p:cNvPr id="24583" name="Text Box 3"/>
            <p:cNvSpPr txBox="1">
              <a:spLocks noChangeArrowheads="1"/>
            </p:cNvSpPr>
            <p:nvPr/>
          </p:nvSpPr>
          <p:spPr bwMode="auto">
            <a:xfrm>
              <a:off x="3353" y="334"/>
              <a:ext cx="658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Device A</a:t>
              </a:r>
            </a:p>
            <a:p>
              <a:pPr algn="ctr"/>
              <a:r>
                <a:rPr lang="en-US" sz="1400"/>
                <a:t>(duckling)</a:t>
              </a:r>
            </a:p>
          </p:txBody>
        </p:sp>
        <p:grpSp>
          <p:nvGrpSpPr>
            <p:cNvPr id="24584" name="Group 4"/>
            <p:cNvGrpSpPr>
              <a:grpSpLocks/>
            </p:cNvGrpSpPr>
            <p:nvPr/>
          </p:nvGrpSpPr>
          <p:grpSpPr bwMode="auto">
            <a:xfrm>
              <a:off x="574" y="722"/>
              <a:ext cx="1513" cy="3303"/>
              <a:chOff x="574" y="722"/>
              <a:chExt cx="1513" cy="3303"/>
            </a:xfrm>
          </p:grpSpPr>
          <p:sp>
            <p:nvSpPr>
              <p:cNvPr id="24613" name="Line 5"/>
              <p:cNvSpPr>
                <a:spLocks noChangeShapeType="1"/>
              </p:cNvSpPr>
              <p:nvPr/>
            </p:nvSpPr>
            <p:spPr bwMode="auto">
              <a:xfrm>
                <a:off x="1324" y="722"/>
                <a:ext cx="0" cy="33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4614" name="Group 6"/>
              <p:cNvGrpSpPr>
                <a:grpSpLocks/>
              </p:cNvGrpSpPr>
              <p:nvPr/>
            </p:nvGrpSpPr>
            <p:grpSpPr bwMode="auto">
              <a:xfrm>
                <a:off x="834" y="916"/>
                <a:ext cx="993" cy="298"/>
                <a:chOff x="834" y="1034"/>
                <a:chExt cx="993" cy="298"/>
              </a:xfrm>
            </p:grpSpPr>
            <p:sp>
              <p:nvSpPr>
                <p:cNvPr id="24621" name="AutoShape 7"/>
                <p:cNvSpPr>
                  <a:spLocks noChangeArrowheads="1"/>
                </p:cNvSpPr>
                <p:nvPr/>
              </p:nvSpPr>
              <p:spPr bwMode="auto">
                <a:xfrm>
                  <a:off x="834" y="1034"/>
                  <a:ext cx="993" cy="29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/>
                </a:p>
              </p:txBody>
            </p:sp>
            <p:sp>
              <p:nvSpPr>
                <p:cNvPr id="2462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865" y="1091"/>
                  <a:ext cx="856" cy="2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/>
                    <a:t>SK</a:t>
                  </a:r>
                  <a:r>
                    <a:rPr lang="en-US" sz="1200" baseline="-25000"/>
                    <a:t>PNCA</a:t>
                  </a:r>
                  <a:r>
                    <a:rPr lang="en-US" sz="1200"/>
                    <a:t>, PK</a:t>
                  </a:r>
                  <a:r>
                    <a:rPr lang="en-US" sz="1200" baseline="-25000"/>
                    <a:t>PNCA</a:t>
                  </a:r>
                </a:p>
              </p:txBody>
            </p:sp>
          </p:grpSp>
          <p:grpSp>
            <p:nvGrpSpPr>
              <p:cNvPr id="24615" name="Group 9"/>
              <p:cNvGrpSpPr>
                <a:grpSpLocks/>
              </p:cNvGrpSpPr>
              <p:nvPr/>
            </p:nvGrpSpPr>
            <p:grpSpPr bwMode="auto">
              <a:xfrm>
                <a:off x="574" y="1921"/>
                <a:ext cx="1513" cy="341"/>
                <a:chOff x="574" y="1921"/>
                <a:chExt cx="1513" cy="341"/>
              </a:xfrm>
            </p:grpSpPr>
            <p:sp>
              <p:nvSpPr>
                <p:cNvPr id="24619" name="AutoShape 10"/>
                <p:cNvSpPr>
                  <a:spLocks noChangeArrowheads="1"/>
                </p:cNvSpPr>
                <p:nvPr/>
              </p:nvSpPr>
              <p:spPr bwMode="auto">
                <a:xfrm>
                  <a:off x="574" y="1921"/>
                  <a:ext cx="1513" cy="31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/>
                </a:p>
              </p:txBody>
            </p:sp>
            <p:sp>
              <p:nvSpPr>
                <p:cNvPr id="2462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80" y="1923"/>
                  <a:ext cx="1297" cy="3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/>
                    <a:t>Compute</a:t>
                  </a:r>
                </a:p>
                <a:p>
                  <a:pPr algn="ctr"/>
                  <a:r>
                    <a:rPr lang="en-US" sz="1200"/>
                    <a:t>h</a:t>
                  </a:r>
                  <a:r>
                    <a:rPr lang="en-US" sz="1200" baseline="-25000"/>
                    <a:t>m</a:t>
                  </a:r>
                  <a:r>
                    <a:rPr lang="en-US" sz="1200"/>
                    <a:t> = hash (PK</a:t>
                  </a:r>
                  <a:r>
                    <a:rPr lang="en-US" sz="1200" baseline="-25000"/>
                    <a:t>PNCA</a:t>
                  </a:r>
                  <a:r>
                    <a:rPr lang="en-US" sz="1200"/>
                    <a:t>|| PK</a:t>
                  </a:r>
                  <a:r>
                    <a:rPr lang="en-US" sz="1200" baseline="-25000"/>
                    <a:t>A</a:t>
                  </a:r>
                  <a:r>
                    <a:rPr lang="en-US" sz="1200"/>
                    <a:t>)</a:t>
                  </a:r>
                </a:p>
              </p:txBody>
            </p:sp>
          </p:grpSp>
          <p:grpSp>
            <p:nvGrpSpPr>
              <p:cNvPr id="24616" name="Group 12"/>
              <p:cNvGrpSpPr>
                <a:grpSpLocks/>
              </p:cNvGrpSpPr>
              <p:nvPr/>
            </p:nvGrpSpPr>
            <p:grpSpPr bwMode="auto">
              <a:xfrm>
                <a:off x="834" y="2969"/>
                <a:ext cx="993" cy="340"/>
                <a:chOff x="834" y="2824"/>
                <a:chExt cx="993" cy="340"/>
              </a:xfrm>
            </p:grpSpPr>
            <p:sp>
              <p:nvSpPr>
                <p:cNvPr id="24617" name="AutoShape 13"/>
                <p:cNvSpPr>
                  <a:spLocks noChangeArrowheads="1"/>
                </p:cNvSpPr>
                <p:nvPr/>
              </p:nvSpPr>
              <p:spPr bwMode="auto">
                <a:xfrm>
                  <a:off x="834" y="2829"/>
                  <a:ext cx="993" cy="29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/>
                </a:p>
              </p:txBody>
            </p:sp>
            <p:sp>
              <p:nvSpPr>
                <p:cNvPr id="2461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906" y="2824"/>
                  <a:ext cx="849" cy="3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/>
                    <a:t>Continue only if</a:t>
                  </a:r>
                </a:p>
                <a:p>
                  <a:pPr algn="ctr"/>
                  <a:r>
                    <a:rPr lang="en-US" sz="1200"/>
                    <a:t>h</a:t>
                  </a:r>
                  <a:r>
                    <a:rPr lang="en-US" sz="1200" baseline="-25000"/>
                    <a:t>m</a:t>
                  </a:r>
                  <a:r>
                    <a:rPr lang="en-US" sz="1200"/>
                    <a:t>=h</a:t>
                  </a:r>
                  <a:r>
                    <a:rPr lang="en-US" sz="1200" baseline="-25000"/>
                    <a:t>n</a:t>
                  </a:r>
                </a:p>
              </p:txBody>
            </p:sp>
          </p:grpSp>
        </p:grpSp>
        <p:sp>
          <p:nvSpPr>
            <p:cNvPr id="24585" name="Line 15"/>
            <p:cNvSpPr>
              <a:spLocks noChangeShapeType="1"/>
            </p:cNvSpPr>
            <p:nvPr/>
          </p:nvSpPr>
          <p:spPr bwMode="auto">
            <a:xfrm>
              <a:off x="1324" y="1492"/>
              <a:ext cx="2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Text Box 16"/>
            <p:cNvSpPr txBox="1">
              <a:spLocks noChangeArrowheads="1"/>
            </p:cNvSpPr>
            <p:nvPr/>
          </p:nvSpPr>
          <p:spPr bwMode="auto">
            <a:xfrm>
              <a:off x="2280" y="1306"/>
              <a:ext cx="463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PK</a:t>
              </a:r>
              <a:r>
                <a:rPr lang="en-US" sz="1200" baseline="-25000"/>
                <a:t>PNCA</a:t>
              </a:r>
            </a:p>
          </p:txBody>
        </p:sp>
        <p:sp>
          <p:nvSpPr>
            <p:cNvPr id="24587" name="Text Box 17"/>
            <p:cNvSpPr txBox="1">
              <a:spLocks noChangeArrowheads="1"/>
            </p:cNvSpPr>
            <p:nvPr/>
          </p:nvSpPr>
          <p:spPr bwMode="auto">
            <a:xfrm>
              <a:off x="2379" y="1499"/>
              <a:ext cx="315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PK</a:t>
              </a:r>
              <a:r>
                <a:rPr lang="en-US" sz="1200" baseline="-25000"/>
                <a:t>A</a:t>
              </a:r>
            </a:p>
          </p:txBody>
        </p:sp>
        <p:sp>
          <p:nvSpPr>
            <p:cNvPr id="24588" name="Text Box 18"/>
            <p:cNvSpPr txBox="1">
              <a:spLocks noChangeArrowheads="1"/>
            </p:cNvSpPr>
            <p:nvPr/>
          </p:nvSpPr>
          <p:spPr bwMode="auto">
            <a:xfrm>
              <a:off x="2411" y="2379"/>
              <a:ext cx="243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</a:t>
              </a:r>
              <a:r>
                <a:rPr lang="en-US" sz="1200" baseline="-25000"/>
                <a:t>m</a:t>
              </a:r>
            </a:p>
          </p:txBody>
        </p:sp>
        <p:sp>
          <p:nvSpPr>
            <p:cNvPr id="24589" name="Text Box 19"/>
            <p:cNvSpPr txBox="1">
              <a:spLocks noChangeArrowheads="1"/>
            </p:cNvSpPr>
            <p:nvPr/>
          </p:nvSpPr>
          <p:spPr bwMode="auto">
            <a:xfrm>
              <a:off x="2424" y="2586"/>
              <a:ext cx="225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</a:t>
              </a:r>
              <a:r>
                <a:rPr lang="en-US" sz="1200" baseline="-25000"/>
                <a:t>n</a:t>
              </a:r>
            </a:p>
          </p:txBody>
        </p:sp>
        <p:sp>
          <p:nvSpPr>
            <p:cNvPr id="24590" name="Text Box 20"/>
            <p:cNvSpPr txBox="1">
              <a:spLocks noChangeArrowheads="1"/>
            </p:cNvSpPr>
            <p:nvPr/>
          </p:nvSpPr>
          <p:spPr bwMode="auto">
            <a:xfrm>
              <a:off x="1486" y="3413"/>
              <a:ext cx="2123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CERT(PK</a:t>
              </a:r>
              <a:r>
                <a:rPr lang="en-US" sz="1200" baseline="-25000"/>
                <a:t>A</a:t>
              </a:r>
              <a:r>
                <a:rPr lang="en-US" sz="1200"/>
                <a:t>, PNCA), CERT(PK</a:t>
              </a:r>
              <a:r>
                <a:rPr lang="en-US" sz="1200" baseline="-25000"/>
                <a:t>PNCA</a:t>
              </a:r>
              <a:r>
                <a:rPr lang="en-US" sz="1200"/>
                <a:t>, PNCA)</a:t>
              </a:r>
            </a:p>
          </p:txBody>
        </p:sp>
        <p:sp>
          <p:nvSpPr>
            <p:cNvPr id="24591" name="Line 21"/>
            <p:cNvSpPr>
              <a:spLocks noChangeShapeType="1"/>
            </p:cNvSpPr>
            <p:nvPr/>
          </p:nvSpPr>
          <p:spPr bwMode="auto">
            <a:xfrm>
              <a:off x="1324" y="1692"/>
              <a:ext cx="2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2" name="Line 22"/>
            <p:cNvSpPr>
              <a:spLocks noChangeShapeType="1"/>
            </p:cNvSpPr>
            <p:nvPr/>
          </p:nvSpPr>
          <p:spPr bwMode="auto">
            <a:xfrm>
              <a:off x="1324" y="2553"/>
              <a:ext cx="2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3" name="Line 23"/>
            <p:cNvSpPr>
              <a:spLocks noChangeShapeType="1"/>
            </p:cNvSpPr>
            <p:nvPr/>
          </p:nvSpPr>
          <p:spPr bwMode="auto">
            <a:xfrm>
              <a:off x="1324" y="2753"/>
              <a:ext cx="2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Line 24"/>
            <p:cNvSpPr>
              <a:spLocks noChangeShapeType="1"/>
            </p:cNvSpPr>
            <p:nvPr/>
          </p:nvSpPr>
          <p:spPr bwMode="auto">
            <a:xfrm>
              <a:off x="1324" y="3607"/>
              <a:ext cx="23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5" name="Line 25"/>
            <p:cNvSpPr>
              <a:spLocks noChangeShapeType="1"/>
            </p:cNvSpPr>
            <p:nvPr/>
          </p:nvSpPr>
          <p:spPr bwMode="auto">
            <a:xfrm>
              <a:off x="615" y="1285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Text Box 26"/>
            <p:cNvSpPr txBox="1">
              <a:spLocks noChangeArrowheads="1"/>
            </p:cNvSpPr>
            <p:nvPr/>
          </p:nvSpPr>
          <p:spPr bwMode="auto">
            <a:xfrm>
              <a:off x="3764" y="1424"/>
              <a:ext cx="1219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non-authenticated </a:t>
              </a:r>
            </a:p>
            <a:p>
              <a:pPr algn="ctr"/>
              <a:r>
                <a:rPr lang="en-US" sz="1400" b="1"/>
                <a:t>channel</a:t>
              </a:r>
            </a:p>
          </p:txBody>
        </p:sp>
        <p:sp>
          <p:nvSpPr>
            <p:cNvPr id="24597" name="Text Box 27"/>
            <p:cNvSpPr txBox="1">
              <a:spLocks noChangeArrowheads="1"/>
            </p:cNvSpPr>
            <p:nvPr/>
          </p:nvSpPr>
          <p:spPr bwMode="auto">
            <a:xfrm>
              <a:off x="3765" y="3359"/>
              <a:ext cx="121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non-authenticated </a:t>
              </a:r>
            </a:p>
            <a:p>
              <a:pPr algn="ctr"/>
              <a:r>
                <a:rPr lang="en-US" sz="1400" b="1"/>
                <a:t>channel</a:t>
              </a:r>
            </a:p>
          </p:txBody>
        </p:sp>
        <p:sp>
          <p:nvSpPr>
            <p:cNvPr id="24598" name="Text Box 28"/>
            <p:cNvSpPr txBox="1">
              <a:spLocks noChangeArrowheads="1"/>
            </p:cNvSpPr>
            <p:nvPr/>
          </p:nvSpPr>
          <p:spPr bwMode="auto">
            <a:xfrm>
              <a:off x="3992" y="2443"/>
              <a:ext cx="76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Public LLC</a:t>
              </a:r>
            </a:p>
          </p:txBody>
        </p:sp>
        <p:sp>
          <p:nvSpPr>
            <p:cNvPr id="24599" name="Line 29"/>
            <p:cNvSpPr>
              <a:spLocks noChangeShapeType="1"/>
            </p:cNvSpPr>
            <p:nvPr/>
          </p:nvSpPr>
          <p:spPr bwMode="auto">
            <a:xfrm>
              <a:off x="615" y="1831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Line 30"/>
            <p:cNvSpPr>
              <a:spLocks noChangeShapeType="1"/>
            </p:cNvSpPr>
            <p:nvPr/>
          </p:nvSpPr>
          <p:spPr bwMode="auto">
            <a:xfrm>
              <a:off x="615" y="2351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Line 31"/>
            <p:cNvSpPr>
              <a:spLocks noChangeShapeType="1"/>
            </p:cNvSpPr>
            <p:nvPr/>
          </p:nvSpPr>
          <p:spPr bwMode="auto">
            <a:xfrm>
              <a:off x="615" y="2905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32"/>
            <p:cNvSpPr>
              <a:spLocks noChangeShapeType="1"/>
            </p:cNvSpPr>
            <p:nvPr/>
          </p:nvSpPr>
          <p:spPr bwMode="auto">
            <a:xfrm>
              <a:off x="615" y="3327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33"/>
            <p:cNvSpPr>
              <a:spLocks noChangeShapeType="1"/>
            </p:cNvSpPr>
            <p:nvPr/>
          </p:nvSpPr>
          <p:spPr bwMode="auto">
            <a:xfrm>
              <a:off x="615" y="3750"/>
              <a:ext cx="44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34"/>
            <p:cNvSpPr>
              <a:spLocks noChangeShapeType="1"/>
            </p:cNvSpPr>
            <p:nvPr/>
          </p:nvSpPr>
          <p:spPr bwMode="auto">
            <a:xfrm>
              <a:off x="3662" y="722"/>
              <a:ext cx="0" cy="33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AutoShape 35"/>
            <p:cNvSpPr>
              <a:spLocks noChangeArrowheads="1"/>
            </p:cNvSpPr>
            <p:nvPr/>
          </p:nvSpPr>
          <p:spPr bwMode="auto">
            <a:xfrm>
              <a:off x="3172" y="916"/>
              <a:ext cx="993" cy="29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4606" name="Text Box 36"/>
            <p:cNvSpPr txBox="1">
              <a:spLocks noChangeArrowheads="1"/>
            </p:cNvSpPr>
            <p:nvPr/>
          </p:nvSpPr>
          <p:spPr bwMode="auto">
            <a:xfrm>
              <a:off x="3329" y="973"/>
              <a:ext cx="561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SK</a:t>
              </a:r>
              <a:r>
                <a:rPr lang="en-US" sz="1200" baseline="-25000"/>
                <a:t>A</a:t>
              </a:r>
              <a:r>
                <a:rPr lang="en-US" sz="1200"/>
                <a:t>, PK</a:t>
              </a:r>
              <a:r>
                <a:rPr lang="en-US" sz="1200" baseline="-25000"/>
                <a:t>A</a:t>
              </a:r>
            </a:p>
          </p:txBody>
        </p:sp>
        <p:grpSp>
          <p:nvGrpSpPr>
            <p:cNvPr id="24607" name="Group 37"/>
            <p:cNvGrpSpPr>
              <a:grpSpLocks/>
            </p:cNvGrpSpPr>
            <p:nvPr/>
          </p:nvGrpSpPr>
          <p:grpSpPr bwMode="auto">
            <a:xfrm>
              <a:off x="2912" y="1921"/>
              <a:ext cx="1513" cy="341"/>
              <a:chOff x="574" y="1921"/>
              <a:chExt cx="1513" cy="341"/>
            </a:xfrm>
          </p:grpSpPr>
          <p:sp>
            <p:nvSpPr>
              <p:cNvPr id="24611" name="AutoShape 38"/>
              <p:cNvSpPr>
                <a:spLocks noChangeArrowheads="1"/>
              </p:cNvSpPr>
              <p:nvPr/>
            </p:nvSpPr>
            <p:spPr bwMode="auto">
              <a:xfrm>
                <a:off x="574" y="1921"/>
                <a:ext cx="1513" cy="319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2" name="Text Box 39"/>
              <p:cNvSpPr txBox="1">
                <a:spLocks noChangeArrowheads="1"/>
              </p:cNvSpPr>
              <p:nvPr/>
            </p:nvSpPr>
            <p:spPr bwMode="auto">
              <a:xfrm>
                <a:off x="688" y="1923"/>
                <a:ext cx="1278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/>
                  <a:t>Compute</a:t>
                </a:r>
              </a:p>
              <a:p>
                <a:pPr algn="ctr"/>
                <a:r>
                  <a:rPr lang="en-US" sz="1200"/>
                  <a:t>h</a:t>
                </a:r>
                <a:r>
                  <a:rPr lang="en-US" sz="1200" baseline="-25000"/>
                  <a:t>n</a:t>
                </a:r>
                <a:r>
                  <a:rPr lang="en-US" sz="1200"/>
                  <a:t> = hash (PK</a:t>
                </a:r>
                <a:r>
                  <a:rPr lang="en-US" sz="1200" baseline="-25000"/>
                  <a:t>PNCA</a:t>
                </a:r>
                <a:r>
                  <a:rPr lang="en-US" sz="1200"/>
                  <a:t>|| PK</a:t>
                </a:r>
                <a:r>
                  <a:rPr lang="en-US" sz="1200" baseline="-25000"/>
                  <a:t>A</a:t>
                </a:r>
                <a:r>
                  <a:rPr lang="en-US" sz="1200"/>
                  <a:t>)</a:t>
                </a:r>
              </a:p>
            </p:txBody>
          </p:sp>
        </p:grpSp>
        <p:grpSp>
          <p:nvGrpSpPr>
            <p:cNvPr id="24608" name="Group 40"/>
            <p:cNvGrpSpPr>
              <a:grpSpLocks/>
            </p:cNvGrpSpPr>
            <p:nvPr/>
          </p:nvGrpSpPr>
          <p:grpSpPr bwMode="auto">
            <a:xfrm>
              <a:off x="3172" y="2969"/>
              <a:ext cx="993" cy="340"/>
              <a:chOff x="834" y="2824"/>
              <a:chExt cx="993" cy="340"/>
            </a:xfrm>
          </p:grpSpPr>
          <p:sp>
            <p:nvSpPr>
              <p:cNvPr id="24609" name="AutoShape 41"/>
              <p:cNvSpPr>
                <a:spLocks noChangeArrowheads="1"/>
              </p:cNvSpPr>
              <p:nvPr/>
            </p:nvSpPr>
            <p:spPr bwMode="auto">
              <a:xfrm>
                <a:off x="834" y="2829"/>
                <a:ext cx="993" cy="29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0" name="Text Box 42"/>
              <p:cNvSpPr txBox="1">
                <a:spLocks noChangeArrowheads="1"/>
              </p:cNvSpPr>
              <p:nvPr/>
            </p:nvSpPr>
            <p:spPr bwMode="auto">
              <a:xfrm>
                <a:off x="906" y="2824"/>
                <a:ext cx="850" cy="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/>
                  <a:t>Continue only if</a:t>
                </a:r>
              </a:p>
              <a:p>
                <a:pPr algn="ctr"/>
                <a:r>
                  <a:rPr lang="en-US" sz="1200"/>
                  <a:t>h</a:t>
                </a:r>
                <a:r>
                  <a:rPr lang="en-US" sz="1200" baseline="-25000"/>
                  <a:t>m</a:t>
                </a:r>
                <a:r>
                  <a:rPr lang="en-US" sz="1200"/>
                  <a:t>=h</a:t>
                </a:r>
                <a:r>
                  <a:rPr lang="en-US" sz="1200" baseline="-25000"/>
                  <a:t>n</a:t>
                </a:r>
              </a:p>
            </p:txBody>
          </p:sp>
        </p:grpSp>
      </p:grpSp>
      <p:sp>
        <p:nvSpPr>
          <p:cNvPr id="24581" name="Footer Placeholder 4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Certified PNFP- Phase 2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7030A0"/>
                </a:solidFill>
              </a:rPr>
              <a:t>Certificates</a:t>
            </a:r>
            <a:r>
              <a:rPr lang="en-US" dirty="0" smtClean="0"/>
              <a:t> used when two Nodes meet each other for the first time to:</a:t>
            </a:r>
          </a:p>
          <a:p>
            <a:pPr lvl="1">
              <a:defRPr/>
            </a:pPr>
            <a:r>
              <a:rPr lang="en-US" dirty="0" smtClean="0"/>
              <a:t>Authenticate each other</a:t>
            </a:r>
          </a:p>
          <a:p>
            <a:pPr lvl="1">
              <a:defRPr/>
            </a:pPr>
            <a:r>
              <a:rPr lang="en-US" dirty="0" smtClean="0"/>
              <a:t>Establish a pair-wise master key</a:t>
            </a:r>
          </a:p>
          <a:p>
            <a:pPr lvl="1">
              <a:defRPr/>
            </a:pPr>
            <a:r>
              <a:rPr lang="en-US" dirty="0" smtClean="0"/>
              <a:t>Mainly optimization of computation</a:t>
            </a:r>
          </a:p>
          <a:p>
            <a:pPr>
              <a:defRPr/>
            </a:pPr>
            <a:r>
              <a:rPr lang="en-US" b="1" dirty="0" smtClean="0">
                <a:solidFill>
                  <a:srgbClr val="7030A0"/>
                </a:solidFill>
              </a:rPr>
              <a:t>Pair-wise master keys </a:t>
            </a:r>
            <a:r>
              <a:rPr lang="en-US" dirty="0" smtClean="0"/>
              <a:t>used for:</a:t>
            </a:r>
          </a:p>
          <a:p>
            <a:pPr lvl="1">
              <a:defRPr/>
            </a:pPr>
            <a:r>
              <a:rPr lang="en-US" dirty="0" smtClean="0"/>
              <a:t>Authentication</a:t>
            </a:r>
          </a:p>
          <a:p>
            <a:pPr lvl="1">
              <a:defRPr/>
            </a:pPr>
            <a:r>
              <a:rPr lang="en-US" dirty="0" smtClean="0"/>
              <a:t>Generation of </a:t>
            </a:r>
            <a:r>
              <a:rPr lang="en-US" b="1" dirty="0" smtClean="0">
                <a:solidFill>
                  <a:srgbClr val="7030A0"/>
                </a:solidFill>
              </a:rPr>
              <a:t>pair-wise session keys</a:t>
            </a:r>
          </a:p>
          <a:p>
            <a:pPr lvl="1">
              <a:defRPr/>
            </a:pPr>
            <a:r>
              <a:rPr lang="en-US" dirty="0" smtClean="0"/>
              <a:t>Less computationally demanding than asymmetric crypto</a:t>
            </a:r>
          </a:p>
          <a:p>
            <a:pPr lvl="1">
              <a:defRPr/>
            </a:pPr>
            <a:r>
              <a:rPr lang="en-US" dirty="0" smtClean="0"/>
              <a:t>But will be renegotiated regularly using the certificates</a:t>
            </a:r>
          </a:p>
          <a:p>
            <a:pPr>
              <a:defRPr/>
            </a:pPr>
            <a:r>
              <a:rPr lang="en-US" dirty="0" smtClean="0"/>
              <a:t>Standard key agreement protocols can be used for establishment of pair-wise master keys</a:t>
            </a:r>
          </a:p>
        </p:txBody>
      </p:sp>
      <p:sp>
        <p:nvSpPr>
          <p:cNvPr id="2560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560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DFC1D0-3820-4CCC-8830-7C093B3C13F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Eviction of Personal Nodes</a:t>
            </a:r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D2F359-7F31-41F5-A8C1-4BF8F897E18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662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662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Certificates issued by PNCA have limited life time:</a:t>
            </a:r>
          </a:p>
          <a:p>
            <a:pPr lvl="1"/>
            <a:r>
              <a:rPr lang="en-US" smtClean="0"/>
              <a:t>Certificates need to be renewed</a:t>
            </a:r>
          </a:p>
          <a:p>
            <a:endParaRPr lang="en-US" smtClean="0"/>
          </a:p>
          <a:p>
            <a:r>
              <a:rPr lang="en-US" smtClean="0"/>
              <a:t>For eviction before expiration of certificate:</a:t>
            </a:r>
          </a:p>
          <a:p>
            <a:pPr lvl="1"/>
            <a:r>
              <a:rPr lang="en-US" smtClean="0"/>
              <a:t>Certificate revocation list (CRL)</a:t>
            </a:r>
          </a:p>
          <a:p>
            <a:pPr lvl="1"/>
            <a:r>
              <a:rPr lang="en-US" smtClean="0"/>
              <a:t>Signed by the PNCA</a:t>
            </a:r>
          </a:p>
          <a:p>
            <a:pPr lvl="1"/>
            <a:r>
              <a:rPr lang="en-US" smtClean="0"/>
              <a:t>Sent to all nodes in the PN using PN-wide broadcasting</a:t>
            </a:r>
          </a:p>
          <a:p>
            <a:endParaRPr lang="nl-NL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CCBE75-073E-480E-BB0C-5983932F6CE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7652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Security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3ED6B5E-1A66-4CE6-92BF-BDA7A0761A16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14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654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Personalization / Imprinting / Eviction</a:t>
            </a:r>
          </a:p>
          <a:p>
            <a:pPr lvl="2"/>
            <a:r>
              <a:rPr lang="nl-NL" b="1" smtClean="0">
                <a:solidFill>
                  <a:srgbClr val="7030A0"/>
                </a:solidFill>
              </a:rPr>
              <a:t>Establishing Secure Communication</a:t>
            </a:r>
            <a:endParaRPr lang="en-US" b="1" smtClean="0">
              <a:solidFill>
                <a:srgbClr val="7030A0"/>
              </a:solidFill>
            </a:endParaRPr>
          </a:p>
          <a:p>
            <a:pPr lvl="2"/>
            <a:r>
              <a:rPr lang="en-US" smtClean="0"/>
              <a:t>Anonymity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Secure Unicast PN Communication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098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Pair-wise master keys used for generation of session keys</a:t>
            </a:r>
          </a:p>
          <a:p>
            <a:pPr>
              <a:defRPr/>
            </a:pPr>
            <a:r>
              <a:rPr lang="en-US" dirty="0" smtClean="0"/>
              <a:t>Different links will have different session keys</a:t>
            </a:r>
          </a:p>
          <a:p>
            <a:pPr lvl="1">
              <a:defRPr/>
            </a:pPr>
            <a:r>
              <a:rPr lang="en-US" dirty="0" smtClean="0"/>
              <a:t>even between the same nodes</a:t>
            </a:r>
          </a:p>
        </p:txBody>
      </p:sp>
      <p:sp>
        <p:nvSpPr>
          <p:cNvPr id="2867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867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4F4D2B-92E6-4A49-B9F9-125D4BFFAB84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8678" name="Text Box 29"/>
          <p:cNvSpPr txBox="1">
            <a:spLocks noChangeArrowheads="1"/>
          </p:cNvSpPr>
          <p:nvPr/>
        </p:nvSpPr>
        <p:spPr bwMode="auto">
          <a:xfrm>
            <a:off x="4114800" y="4084638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3000::9</a:t>
            </a:r>
          </a:p>
        </p:txBody>
      </p:sp>
      <p:sp>
        <p:nvSpPr>
          <p:cNvPr id="28679" name="Text Box 32"/>
          <p:cNvSpPr txBox="1">
            <a:spLocks noChangeArrowheads="1"/>
          </p:cNvSpPr>
          <p:nvPr/>
        </p:nvSpPr>
        <p:spPr bwMode="auto">
          <a:xfrm>
            <a:off x="4114800" y="4516438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3000::9</a:t>
            </a:r>
          </a:p>
        </p:txBody>
      </p:sp>
      <p:sp>
        <p:nvSpPr>
          <p:cNvPr id="28680" name="Text Box 39"/>
          <p:cNvSpPr txBox="1">
            <a:spLocks noChangeArrowheads="1"/>
          </p:cNvSpPr>
          <p:nvPr/>
        </p:nvSpPr>
        <p:spPr bwMode="auto">
          <a:xfrm>
            <a:off x="4114800" y="4949825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3000::12</a:t>
            </a: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5383213" y="4084637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n>
                  <a:solidFill>
                    <a:srgbClr val="FF0000"/>
                  </a:solidFill>
                </a:ln>
                <a:latin typeface="Tahoma" pitchFamily="34" charset="0"/>
              </a:rPr>
              <a:t>16F3A66F…</a:t>
            </a:r>
          </a:p>
        </p:txBody>
      </p:sp>
      <p:sp>
        <p:nvSpPr>
          <p:cNvPr id="12" name="Text Box 35"/>
          <p:cNvSpPr txBox="1">
            <a:spLocks noChangeArrowheads="1"/>
          </p:cNvSpPr>
          <p:nvPr/>
        </p:nvSpPr>
        <p:spPr bwMode="auto">
          <a:xfrm>
            <a:off x="5383213" y="4516437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n>
                  <a:solidFill>
                    <a:srgbClr val="FF0000"/>
                  </a:solidFill>
                </a:ln>
                <a:latin typeface="Tahoma" pitchFamily="34" charset="0"/>
              </a:rPr>
              <a:t>316BE6FC…</a:t>
            </a:r>
          </a:p>
        </p:txBody>
      </p:sp>
      <p:sp>
        <p:nvSpPr>
          <p:cNvPr id="28683" name="Text Box 40"/>
          <p:cNvSpPr txBox="1">
            <a:spLocks noChangeArrowheads="1"/>
          </p:cNvSpPr>
          <p:nvPr/>
        </p:nvSpPr>
        <p:spPr bwMode="auto">
          <a:xfrm>
            <a:off x="5383213" y="494982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18A562BC…</a:t>
            </a:r>
          </a:p>
        </p:txBody>
      </p:sp>
      <p:sp>
        <p:nvSpPr>
          <p:cNvPr id="28684" name="Text Box 27"/>
          <p:cNvSpPr txBox="1">
            <a:spLocks noChangeArrowheads="1"/>
          </p:cNvSpPr>
          <p:nvPr/>
        </p:nvSpPr>
        <p:spPr bwMode="auto">
          <a:xfrm>
            <a:off x="749300" y="4084638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00:30:45:B6:89:BA</a:t>
            </a:r>
          </a:p>
        </p:txBody>
      </p:sp>
      <p:sp>
        <p:nvSpPr>
          <p:cNvPr id="28685" name="Text Box 28"/>
          <p:cNvSpPr txBox="1">
            <a:spLocks noChangeArrowheads="1"/>
          </p:cNvSpPr>
          <p:nvPr/>
        </p:nvSpPr>
        <p:spPr bwMode="auto">
          <a:xfrm>
            <a:off x="749300" y="4516438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00:30:67:F5:EF:27</a:t>
            </a:r>
          </a:p>
        </p:txBody>
      </p:sp>
      <p:sp>
        <p:nvSpPr>
          <p:cNvPr id="28686" name="Text Box 37"/>
          <p:cNvSpPr txBox="1">
            <a:spLocks noChangeArrowheads="1"/>
          </p:cNvSpPr>
          <p:nvPr/>
        </p:nvSpPr>
        <p:spPr bwMode="auto">
          <a:xfrm>
            <a:off x="749300" y="4949825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00:30:34:B2:F7:98</a:t>
            </a:r>
          </a:p>
        </p:txBody>
      </p:sp>
      <p:sp>
        <p:nvSpPr>
          <p:cNvPr id="28687" name="Text Box 42"/>
          <p:cNvSpPr txBox="1">
            <a:spLocks noChangeArrowheads="1"/>
          </p:cNvSpPr>
          <p:nvPr/>
        </p:nvSpPr>
        <p:spPr bwMode="auto">
          <a:xfrm>
            <a:off x="749300" y="5381625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00:30:43:AB:65:83</a:t>
            </a:r>
          </a:p>
        </p:txBody>
      </p:sp>
      <p:sp>
        <p:nvSpPr>
          <p:cNvPr id="28688" name="Text Box 44"/>
          <p:cNvSpPr txBox="1">
            <a:spLocks noChangeArrowheads="1"/>
          </p:cNvSpPr>
          <p:nvPr/>
        </p:nvSpPr>
        <p:spPr bwMode="auto">
          <a:xfrm>
            <a:off x="749300" y="5813425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00:30:27:87:3B:7A</a:t>
            </a:r>
          </a:p>
        </p:txBody>
      </p:sp>
      <p:sp>
        <p:nvSpPr>
          <p:cNvPr id="28689" name="Text Box 30"/>
          <p:cNvSpPr txBox="1">
            <a:spLocks noChangeArrowheads="1"/>
          </p:cNvSpPr>
          <p:nvPr/>
        </p:nvSpPr>
        <p:spPr bwMode="auto">
          <a:xfrm>
            <a:off x="3205163" y="4084638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28690" name="Text Box 31"/>
          <p:cNvSpPr txBox="1">
            <a:spLocks noChangeArrowheads="1"/>
          </p:cNvSpPr>
          <p:nvPr/>
        </p:nvSpPr>
        <p:spPr bwMode="auto">
          <a:xfrm>
            <a:off x="3205163" y="4516438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eth0</a:t>
            </a:r>
          </a:p>
        </p:txBody>
      </p:sp>
      <p:sp>
        <p:nvSpPr>
          <p:cNvPr id="28691" name="Text Box 38"/>
          <p:cNvSpPr txBox="1">
            <a:spLocks noChangeArrowheads="1"/>
          </p:cNvSpPr>
          <p:nvPr/>
        </p:nvSpPr>
        <p:spPr bwMode="auto">
          <a:xfrm>
            <a:off x="3205163" y="4949825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eth0</a:t>
            </a:r>
          </a:p>
        </p:txBody>
      </p:sp>
      <p:sp>
        <p:nvSpPr>
          <p:cNvPr id="28692" name="Text Box 43"/>
          <p:cNvSpPr txBox="1">
            <a:spLocks noChangeArrowheads="1"/>
          </p:cNvSpPr>
          <p:nvPr/>
        </p:nvSpPr>
        <p:spPr bwMode="auto">
          <a:xfrm>
            <a:off x="3205163" y="5381625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28693" name="Text Box 45"/>
          <p:cNvSpPr txBox="1">
            <a:spLocks noChangeArrowheads="1"/>
          </p:cNvSpPr>
          <p:nvPr/>
        </p:nvSpPr>
        <p:spPr bwMode="auto">
          <a:xfrm>
            <a:off x="3205163" y="5813425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28694" name="Text Box 34"/>
          <p:cNvSpPr txBox="1">
            <a:spLocks noChangeArrowheads="1"/>
          </p:cNvSpPr>
          <p:nvPr/>
        </p:nvSpPr>
        <p:spPr bwMode="auto">
          <a:xfrm>
            <a:off x="7013575" y="4084638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B93BE8F9…</a:t>
            </a:r>
          </a:p>
        </p:txBody>
      </p:sp>
      <p:sp>
        <p:nvSpPr>
          <p:cNvPr id="28695" name="Text Box 36"/>
          <p:cNvSpPr txBox="1">
            <a:spLocks noChangeArrowheads="1"/>
          </p:cNvSpPr>
          <p:nvPr/>
        </p:nvSpPr>
        <p:spPr bwMode="auto">
          <a:xfrm>
            <a:off x="7013575" y="4516438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278C8D16…</a:t>
            </a:r>
          </a:p>
        </p:txBody>
      </p:sp>
      <p:sp>
        <p:nvSpPr>
          <p:cNvPr id="28696" name="Text Box 41"/>
          <p:cNvSpPr txBox="1">
            <a:spLocks noChangeArrowheads="1"/>
          </p:cNvSpPr>
          <p:nvPr/>
        </p:nvSpPr>
        <p:spPr bwMode="auto">
          <a:xfrm>
            <a:off x="7013575" y="494982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A767C8DE…</a:t>
            </a:r>
          </a:p>
        </p:txBody>
      </p:sp>
      <p:sp>
        <p:nvSpPr>
          <p:cNvPr id="28697" name="Text Box 54"/>
          <p:cNvSpPr txBox="1">
            <a:spLocks noChangeArrowheads="1"/>
          </p:cNvSpPr>
          <p:nvPr/>
        </p:nvSpPr>
        <p:spPr bwMode="auto">
          <a:xfrm>
            <a:off x="4114800" y="37480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Node ID</a:t>
            </a:r>
          </a:p>
        </p:txBody>
      </p:sp>
      <p:sp>
        <p:nvSpPr>
          <p:cNvPr id="28698" name="Text Box 55"/>
          <p:cNvSpPr txBox="1">
            <a:spLocks noChangeArrowheads="1"/>
          </p:cNvSpPr>
          <p:nvPr/>
        </p:nvSpPr>
        <p:spPr bwMode="auto">
          <a:xfrm>
            <a:off x="5383213" y="37480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Unicast Key</a:t>
            </a:r>
          </a:p>
        </p:txBody>
      </p:sp>
      <p:sp>
        <p:nvSpPr>
          <p:cNvPr id="28699" name="Text Box 56"/>
          <p:cNvSpPr txBox="1">
            <a:spLocks noChangeArrowheads="1"/>
          </p:cNvSpPr>
          <p:nvPr/>
        </p:nvSpPr>
        <p:spPr bwMode="auto">
          <a:xfrm>
            <a:off x="749300" y="3748088"/>
            <a:ext cx="241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MAC address</a:t>
            </a:r>
          </a:p>
        </p:txBody>
      </p:sp>
      <p:sp>
        <p:nvSpPr>
          <p:cNvPr id="28700" name="Text Box 57"/>
          <p:cNvSpPr txBox="1">
            <a:spLocks noChangeArrowheads="1"/>
          </p:cNvSpPr>
          <p:nvPr/>
        </p:nvSpPr>
        <p:spPr bwMode="auto">
          <a:xfrm>
            <a:off x="3205163" y="37480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IF</a:t>
            </a:r>
          </a:p>
        </p:txBody>
      </p:sp>
      <p:sp>
        <p:nvSpPr>
          <p:cNvPr id="28701" name="Text Box 58"/>
          <p:cNvSpPr txBox="1">
            <a:spLocks noChangeArrowheads="1"/>
          </p:cNvSpPr>
          <p:nvPr/>
        </p:nvSpPr>
        <p:spPr bwMode="auto">
          <a:xfrm>
            <a:off x="7013575" y="37480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Bcast Key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Secure Unicast PN Communication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Session keys used for encryption and integrity protection:</a:t>
            </a:r>
          </a:p>
          <a:p>
            <a:pPr lvl="1">
              <a:defRPr/>
            </a:pPr>
            <a:r>
              <a:rPr lang="en-US" dirty="0" smtClean="0"/>
              <a:t>Use link layer encryption and session key types when available.</a:t>
            </a:r>
          </a:p>
          <a:p>
            <a:pPr lvl="1">
              <a:defRPr/>
            </a:pPr>
            <a:r>
              <a:rPr lang="en-US" dirty="0" smtClean="0"/>
              <a:t>Often HW support</a:t>
            </a:r>
          </a:p>
          <a:p>
            <a:pPr>
              <a:defRPr/>
            </a:pPr>
            <a:r>
              <a:rPr lang="en-US" dirty="0" smtClean="0"/>
              <a:t>Establishment of link layer session key depends on technology:</a:t>
            </a:r>
          </a:p>
          <a:p>
            <a:pPr lvl="1">
              <a:defRPr/>
            </a:pPr>
            <a:r>
              <a:rPr lang="en-US" dirty="0" smtClean="0"/>
              <a:t>E.g., 4-way handshake protocol in IEEE802.11i</a:t>
            </a:r>
          </a:p>
          <a:p>
            <a:pPr>
              <a:defRPr/>
            </a:pPr>
            <a:r>
              <a:rPr lang="en-US" dirty="0" smtClean="0"/>
              <a:t>If no link layer security is available?</a:t>
            </a:r>
          </a:p>
          <a:p>
            <a:pPr lvl="1">
              <a:defRPr/>
            </a:pPr>
            <a:r>
              <a:rPr lang="en-US" dirty="0" smtClean="0"/>
              <a:t>Encryption has to be done at network layer</a:t>
            </a:r>
          </a:p>
          <a:p>
            <a:pPr lvl="1">
              <a:defRPr/>
            </a:pPr>
            <a:r>
              <a:rPr lang="en-US" dirty="0" smtClean="0"/>
              <a:t>E.g., Ethernet</a:t>
            </a:r>
          </a:p>
          <a:p>
            <a:pPr>
              <a:defRPr/>
            </a:pPr>
            <a:endParaRPr lang="nl-NL" dirty="0"/>
          </a:p>
        </p:txBody>
      </p:sp>
      <p:sp>
        <p:nvSpPr>
          <p:cNvPr id="2970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970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7A4F1B-F833-49F5-888A-20019D38339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Secure Cluster-Wide Broadcasting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Link layer broadcasting is only one hop, but is an important building block for cluster-wide broadcasting.</a:t>
            </a:r>
          </a:p>
          <a:p>
            <a:pPr>
              <a:defRPr/>
            </a:pP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Use a </a:t>
            </a:r>
            <a:r>
              <a:rPr lang="en-US" dirty="0" err="1" smtClean="0"/>
              <a:t>unicast</a:t>
            </a:r>
            <a:r>
              <a:rPr lang="en-US" dirty="0" smtClean="0"/>
              <a:t>-only flooding protocol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Distribute a cluster-wide broadcast key in the whole cluster</a:t>
            </a:r>
          </a:p>
          <a:p>
            <a:pPr marL="971550" lvl="1" indent="-514350">
              <a:defRPr/>
            </a:pPr>
            <a:r>
              <a:rPr lang="en-US" dirty="0" smtClean="0"/>
              <a:t>Distribution of that key requires flooding!!!</a:t>
            </a:r>
          </a:p>
          <a:p>
            <a:pPr marL="971550" lvl="1" indent="-514350">
              <a:defRPr/>
            </a:pPr>
            <a:r>
              <a:rPr lang="en-US" dirty="0" smtClean="0"/>
              <a:t>Inefficient when clusters merge.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Each personal node has its own broadcast key</a:t>
            </a:r>
          </a:p>
          <a:p>
            <a:pPr marL="914400" lvl="1" indent="-514350">
              <a:defRPr/>
            </a:pPr>
            <a:r>
              <a:rPr lang="en-US" dirty="0" smtClean="0"/>
              <a:t>Used only to broadcast to the neighbors</a:t>
            </a:r>
          </a:p>
          <a:p>
            <a:pPr marL="914400" lvl="1" indent="-514350">
              <a:defRPr/>
            </a:pPr>
            <a:r>
              <a:rPr lang="en-US" dirty="0" smtClean="0"/>
              <a:t>The keys are exchanged with </a:t>
            </a:r>
            <a:r>
              <a:rPr lang="en-US" dirty="0" err="1" smtClean="0"/>
              <a:t>unicast</a:t>
            </a:r>
            <a:r>
              <a:rPr lang="en-US" dirty="0" smtClean="0"/>
              <a:t> messages as part of the session key negotiation phase</a:t>
            </a:r>
            <a:endParaRPr lang="nl-NL" dirty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6A0896-D9C0-46E9-B3D7-ADA2A837A77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Secure Inter-Cluster Communication</a:t>
            </a:r>
          </a:p>
        </p:txBody>
      </p:sp>
      <p:sp>
        <p:nvSpPr>
          <p:cNvPr id="31746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Gateways nodes are responsible for securing inter-cluster communication</a:t>
            </a:r>
          </a:p>
          <a:p>
            <a:pPr lvl="1"/>
            <a:r>
              <a:rPr lang="nl-NL" dirty="0" smtClean="0"/>
              <a:t>Encrypted tunnels (e.g., IPSec ESP)</a:t>
            </a:r>
          </a:p>
          <a:p>
            <a:pPr lvl="1"/>
            <a:r>
              <a:rPr lang="nl-NL" dirty="0" smtClean="0"/>
              <a:t>Algorithm for key establishment similar to the second phase of the Certified PNFP</a:t>
            </a:r>
          </a:p>
          <a:p>
            <a:r>
              <a:rPr lang="nl-NL" dirty="0" smtClean="0"/>
              <a:t>Gateway nodes exchange certificates or use their pair-wise master keys</a:t>
            </a:r>
          </a:p>
          <a:p>
            <a:r>
              <a:rPr lang="nl-NL" dirty="0" smtClean="0"/>
              <a:t>After successful authentication, session keys are generated</a:t>
            </a:r>
          </a:p>
          <a:p>
            <a:endParaRPr lang="nl-NL" dirty="0" smtClean="0"/>
          </a:p>
        </p:txBody>
      </p:sp>
      <p:sp>
        <p:nvSpPr>
          <p:cNvPr id="3174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17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119EB4-3F44-4697-9EAA-6CE2A014F148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C7EE41-871A-4822-8131-A23AEED2AB7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2772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Security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32EB34B-CCBB-41B1-9A55-D987C453E92E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19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774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Personalization / Imprinting / Eviction</a:t>
            </a:r>
          </a:p>
          <a:p>
            <a:pPr lvl="2"/>
            <a:r>
              <a:rPr lang="nl-NL" smtClean="0"/>
              <a:t>Establishing Secure Communication</a:t>
            </a:r>
            <a:endParaRPr lang="en-US" smtClean="0"/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Anonymity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33F15D-8F81-4AA9-BFE1-AB660AE68D0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4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Security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F343DAF-62F5-4310-8A4D-5F14A7968D68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2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66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b="1" smtClean="0">
                <a:solidFill>
                  <a:srgbClr val="7030A0"/>
                </a:solidFill>
              </a:rPr>
              <a:t>Personalization / Imprinting / Eviction</a:t>
            </a:r>
          </a:p>
          <a:p>
            <a:pPr lvl="2"/>
            <a:r>
              <a:rPr lang="nl-NL" smtClean="0"/>
              <a:t>Establishing Secure Communication</a:t>
            </a:r>
            <a:endParaRPr lang="en-US" smtClean="0"/>
          </a:p>
          <a:p>
            <a:pPr lvl="2"/>
            <a:r>
              <a:rPr lang="en-US" smtClean="0"/>
              <a:t>Anonymity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229600" cy="755650"/>
          </a:xfrm>
        </p:spPr>
        <p:txBody>
          <a:bodyPr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mtClean="0"/>
              <a:t>Definition: Anonymity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>
              <a:lnSpc>
                <a:spcPct val="101000"/>
              </a:lnSpc>
              <a:buFontTx/>
              <a:buNone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General Definitions (source: </a:t>
            </a:r>
            <a:r>
              <a:rPr lang="en-GB" dirty="0" smtClean="0"/>
              <a:t>Wikipedia</a:t>
            </a:r>
            <a:r>
              <a:rPr lang="en-GB" dirty="0"/>
              <a:t>):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The state of one's personal identity or personally identifiable information being hidden or unknown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b="1" dirty="0">
                <a:solidFill>
                  <a:srgbClr val="7030A0"/>
                </a:solidFill>
              </a:rPr>
              <a:t>Anonymity</a:t>
            </a:r>
            <a:r>
              <a:rPr lang="en-GB" dirty="0"/>
              <a:t> is a result of not having identifying characteristics (such as a name or physical appearance) disclosed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b="1" dirty="0" err="1">
                <a:solidFill>
                  <a:srgbClr val="7030A0"/>
                </a:solidFill>
              </a:rPr>
              <a:t>Pseudonymity</a:t>
            </a:r>
            <a:r>
              <a:rPr lang="en-GB" dirty="0"/>
              <a:t> is the ability to prove a consistent identity without revealing oneself, instead using a pseudonym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145355-02EE-4503-9E29-F184B9402B1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379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Definition (Networking context):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The mobile devices must remain unidentifiable to non-authenticated and non-authorized communication peers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A mobile device, once encountered, must not be identifiable as the same device when it is encountered again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Motivation: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By remaining anonymous, privacy can be maintained, since nobody knows who is acting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Anonymity is often the only way to privacy</a:t>
            </a:r>
          </a:p>
        </p:txBody>
      </p:sp>
      <p:sp>
        <p:nvSpPr>
          <p:cNvPr id="3584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F2CC77-5F94-4D28-85F6-3E126974557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584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Anonymity (1)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 we Need Anonymity?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Example: Bluetooth tracking in Amersfoort</a:t>
            </a:r>
          </a:p>
          <a:p>
            <a:pPr lvl="1"/>
            <a:r>
              <a:rPr lang="nl-NL" smtClean="0"/>
              <a:t>Two “spy devices”:</a:t>
            </a:r>
          </a:p>
          <a:p>
            <a:pPr lvl="2"/>
            <a:r>
              <a:rPr lang="nl-NL" smtClean="0"/>
              <a:t>One near train station</a:t>
            </a:r>
          </a:p>
          <a:p>
            <a:pPr lvl="2"/>
            <a:r>
              <a:rPr lang="nl-NL" smtClean="0"/>
              <a:t>One in the city center</a:t>
            </a:r>
          </a:p>
          <a:p>
            <a:pPr lvl="1"/>
            <a:r>
              <a:rPr lang="nl-NL" smtClean="0"/>
              <a:t>Website with logs of the device detected by the spy devices:</a:t>
            </a:r>
          </a:p>
          <a:p>
            <a:pPr lvl="2"/>
            <a:r>
              <a:rPr lang="nl-NL" smtClean="0"/>
              <a:t>Location, time, duration, ID, given name</a:t>
            </a:r>
          </a:p>
          <a:p>
            <a:pPr lvl="2"/>
            <a:r>
              <a:rPr lang="nl-NL" smtClean="0"/>
              <a:t>Map to earlier entries</a:t>
            </a:r>
          </a:p>
          <a:p>
            <a:pPr lvl="1"/>
            <a:r>
              <a:rPr lang="nl-NL" smtClean="0"/>
              <a:t>Bluetooth gives out a given name</a:t>
            </a:r>
          </a:p>
          <a:p>
            <a:pPr lvl="2"/>
            <a:r>
              <a:rPr lang="nl-NL" smtClean="0"/>
              <a:t>E.g., “Martin’s Smartphone”, “Samsung Galaxy S”</a:t>
            </a:r>
          </a:p>
        </p:txBody>
      </p:sp>
      <p:sp>
        <p:nvSpPr>
          <p:cNvPr id="378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78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C8F582-DE9A-447D-94C6-AA60649D90C4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Anonymity (2)</a:t>
            </a:r>
          </a:p>
        </p:txBody>
      </p:sp>
      <p:sp>
        <p:nvSpPr>
          <p:cNvPr id="38914" name="Content Placeholder 4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Who do you want to be anonymous towards?</a:t>
            </a:r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89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D30B26-4AC4-4904-9ADD-1F6C450D64AB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389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701925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701925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2209800" y="4530725"/>
            <a:ext cx="990600" cy="1408113"/>
            <a:chOff x="2364" y="2248"/>
            <a:chExt cx="496" cy="705"/>
          </a:xfrm>
        </p:grpSpPr>
        <p:sp>
          <p:nvSpPr>
            <p:cNvPr id="38928" name="Freeform 11"/>
            <p:cNvSpPr>
              <a:spLocks noChangeArrowheads="1"/>
            </p:cNvSpPr>
            <p:nvPr/>
          </p:nvSpPr>
          <p:spPr bwMode="auto">
            <a:xfrm>
              <a:off x="2646" y="2359"/>
              <a:ext cx="166" cy="577"/>
            </a:xfrm>
            <a:custGeom>
              <a:avLst/>
              <a:gdLst>
                <a:gd name="T0" fmla="*/ 443 w 731"/>
                <a:gd name="T1" fmla="*/ 0 h 2545"/>
                <a:gd name="T2" fmla="*/ 730 w 731"/>
                <a:gd name="T3" fmla="*/ 33 h 2545"/>
                <a:gd name="T4" fmla="*/ 260 w 731"/>
                <a:gd name="T5" fmla="*/ 2544 h 2545"/>
                <a:gd name="T6" fmla="*/ 115 w 731"/>
                <a:gd name="T7" fmla="*/ 2531 h 2545"/>
                <a:gd name="T8" fmla="*/ 0 w 731"/>
                <a:gd name="T9" fmla="*/ 2352 h 2545"/>
                <a:gd name="T10" fmla="*/ 446 w 731"/>
                <a:gd name="T11" fmla="*/ 0 h 2545"/>
                <a:gd name="T12" fmla="*/ 443 w 731"/>
                <a:gd name="T13" fmla="*/ 0 h 25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1"/>
                <a:gd name="T22" fmla="*/ 0 h 2545"/>
                <a:gd name="T23" fmla="*/ 731 w 731"/>
                <a:gd name="T24" fmla="*/ 2545 h 25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1" h="2545">
                  <a:moveTo>
                    <a:pt x="443" y="0"/>
                  </a:moveTo>
                  <a:lnTo>
                    <a:pt x="730" y="33"/>
                  </a:lnTo>
                  <a:lnTo>
                    <a:pt x="260" y="2544"/>
                  </a:lnTo>
                  <a:lnTo>
                    <a:pt x="115" y="2531"/>
                  </a:lnTo>
                  <a:lnTo>
                    <a:pt x="0" y="2352"/>
                  </a:lnTo>
                  <a:lnTo>
                    <a:pt x="446" y="0"/>
                  </a:lnTo>
                  <a:lnTo>
                    <a:pt x="443" y="0"/>
                  </a:lnTo>
                </a:path>
              </a:pathLst>
            </a:cu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9" name="Freeform 12"/>
            <p:cNvSpPr>
              <a:spLocks noChangeArrowheads="1"/>
            </p:cNvSpPr>
            <p:nvPr/>
          </p:nvSpPr>
          <p:spPr bwMode="auto">
            <a:xfrm>
              <a:off x="2364" y="2342"/>
              <a:ext cx="497" cy="612"/>
            </a:xfrm>
            <a:custGeom>
              <a:avLst/>
              <a:gdLst>
                <a:gd name="T0" fmla="*/ 367 w 2192"/>
                <a:gd name="T1" fmla="*/ 45 h 2700"/>
                <a:gd name="T2" fmla="*/ 1701 w 2192"/>
                <a:gd name="T3" fmla="*/ 0 h 2700"/>
                <a:gd name="T4" fmla="*/ 1993 w 2192"/>
                <a:gd name="T5" fmla="*/ 45 h 2700"/>
                <a:gd name="T6" fmla="*/ 2191 w 2192"/>
                <a:gd name="T7" fmla="*/ 143 h 2700"/>
                <a:gd name="T8" fmla="*/ 1740 w 2192"/>
                <a:gd name="T9" fmla="*/ 2672 h 2700"/>
                <a:gd name="T10" fmla="*/ 1518 w 2192"/>
                <a:gd name="T11" fmla="*/ 2699 h 2700"/>
                <a:gd name="T12" fmla="*/ 462 w 2192"/>
                <a:gd name="T13" fmla="*/ 2609 h 2700"/>
                <a:gd name="T14" fmla="*/ 0 w 2192"/>
                <a:gd name="T15" fmla="*/ 2359 h 2700"/>
                <a:gd name="T16" fmla="*/ 370 w 2192"/>
                <a:gd name="T17" fmla="*/ 42 h 2700"/>
                <a:gd name="T18" fmla="*/ 367 w 2192"/>
                <a:gd name="T19" fmla="*/ 45 h 27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92"/>
                <a:gd name="T31" fmla="*/ 0 h 2700"/>
                <a:gd name="T32" fmla="*/ 2192 w 2192"/>
                <a:gd name="T33" fmla="*/ 2700 h 27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92" h="2700">
                  <a:moveTo>
                    <a:pt x="367" y="45"/>
                  </a:moveTo>
                  <a:lnTo>
                    <a:pt x="1701" y="0"/>
                  </a:lnTo>
                  <a:lnTo>
                    <a:pt x="1993" y="45"/>
                  </a:lnTo>
                  <a:lnTo>
                    <a:pt x="2191" y="143"/>
                  </a:lnTo>
                  <a:lnTo>
                    <a:pt x="1740" y="2672"/>
                  </a:lnTo>
                  <a:lnTo>
                    <a:pt x="1518" y="2699"/>
                  </a:lnTo>
                  <a:lnTo>
                    <a:pt x="462" y="2609"/>
                  </a:lnTo>
                  <a:lnTo>
                    <a:pt x="0" y="2359"/>
                  </a:lnTo>
                  <a:lnTo>
                    <a:pt x="370" y="42"/>
                  </a:lnTo>
                  <a:lnTo>
                    <a:pt x="367" y="45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0" name="Freeform 13"/>
            <p:cNvSpPr>
              <a:spLocks noChangeArrowheads="1"/>
            </p:cNvSpPr>
            <p:nvPr/>
          </p:nvSpPr>
          <p:spPr bwMode="auto">
            <a:xfrm>
              <a:off x="2379" y="2359"/>
              <a:ext cx="365" cy="556"/>
            </a:xfrm>
            <a:custGeom>
              <a:avLst/>
              <a:gdLst>
                <a:gd name="T0" fmla="*/ 359 w 1611"/>
                <a:gd name="T1" fmla="*/ 29 h 2453"/>
                <a:gd name="T2" fmla="*/ 1610 w 1611"/>
                <a:gd name="T3" fmla="*/ 0 h 2453"/>
                <a:gd name="T4" fmla="*/ 1166 w 1611"/>
                <a:gd name="T5" fmla="*/ 2364 h 2453"/>
                <a:gd name="T6" fmla="*/ 408 w 1611"/>
                <a:gd name="T7" fmla="*/ 2452 h 2453"/>
                <a:gd name="T8" fmla="*/ 0 w 1611"/>
                <a:gd name="T9" fmla="*/ 2255 h 2453"/>
                <a:gd name="T10" fmla="*/ 356 w 1611"/>
                <a:gd name="T11" fmla="*/ 25 h 2453"/>
                <a:gd name="T12" fmla="*/ 359 w 1611"/>
                <a:gd name="T13" fmla="*/ 29 h 2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1"/>
                <a:gd name="T22" fmla="*/ 0 h 2453"/>
                <a:gd name="T23" fmla="*/ 1611 w 1611"/>
                <a:gd name="T24" fmla="*/ 2453 h 24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1" h="2453">
                  <a:moveTo>
                    <a:pt x="359" y="29"/>
                  </a:moveTo>
                  <a:lnTo>
                    <a:pt x="1610" y="0"/>
                  </a:lnTo>
                  <a:lnTo>
                    <a:pt x="1166" y="2364"/>
                  </a:lnTo>
                  <a:lnTo>
                    <a:pt x="408" y="2452"/>
                  </a:lnTo>
                  <a:lnTo>
                    <a:pt x="0" y="2255"/>
                  </a:lnTo>
                  <a:lnTo>
                    <a:pt x="356" y="25"/>
                  </a:lnTo>
                  <a:lnTo>
                    <a:pt x="359" y="29"/>
                  </a:lnTo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1" name="Freeform 14"/>
            <p:cNvSpPr>
              <a:spLocks noChangeArrowheads="1"/>
            </p:cNvSpPr>
            <p:nvPr/>
          </p:nvSpPr>
          <p:spPr bwMode="auto">
            <a:xfrm>
              <a:off x="2405" y="2382"/>
              <a:ext cx="311" cy="433"/>
            </a:xfrm>
            <a:custGeom>
              <a:avLst/>
              <a:gdLst>
                <a:gd name="T0" fmla="*/ 300 w 1372"/>
                <a:gd name="T1" fmla="*/ 3 h 1911"/>
                <a:gd name="T2" fmla="*/ 1371 w 1372"/>
                <a:gd name="T3" fmla="*/ 0 h 1911"/>
                <a:gd name="T4" fmla="*/ 993 w 1372"/>
                <a:gd name="T5" fmla="*/ 1910 h 1911"/>
                <a:gd name="T6" fmla="*/ 0 w 1372"/>
                <a:gd name="T7" fmla="*/ 1765 h 1911"/>
                <a:gd name="T8" fmla="*/ 300 w 1372"/>
                <a:gd name="T9" fmla="*/ 3 h 19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2"/>
                <a:gd name="T16" fmla="*/ 0 h 1911"/>
                <a:gd name="T17" fmla="*/ 1372 w 1372"/>
                <a:gd name="T18" fmla="*/ 1911 h 19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2" h="1911">
                  <a:moveTo>
                    <a:pt x="300" y="3"/>
                  </a:moveTo>
                  <a:lnTo>
                    <a:pt x="1371" y="0"/>
                  </a:lnTo>
                  <a:lnTo>
                    <a:pt x="993" y="1910"/>
                  </a:lnTo>
                  <a:lnTo>
                    <a:pt x="0" y="1765"/>
                  </a:lnTo>
                  <a:lnTo>
                    <a:pt x="300" y="3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2" name="Freeform 15"/>
            <p:cNvSpPr>
              <a:spLocks noChangeArrowheads="1"/>
            </p:cNvSpPr>
            <p:nvPr/>
          </p:nvSpPr>
          <p:spPr bwMode="auto">
            <a:xfrm>
              <a:off x="2419" y="2394"/>
              <a:ext cx="282" cy="377"/>
            </a:xfrm>
            <a:custGeom>
              <a:avLst/>
              <a:gdLst>
                <a:gd name="T0" fmla="*/ 282 w 1242"/>
                <a:gd name="T1" fmla="*/ 5 h 1664"/>
                <a:gd name="T2" fmla="*/ 1241 w 1242"/>
                <a:gd name="T3" fmla="*/ 0 h 1664"/>
                <a:gd name="T4" fmla="*/ 1232 w 1242"/>
                <a:gd name="T5" fmla="*/ 29 h 1664"/>
                <a:gd name="T6" fmla="*/ 317 w 1242"/>
                <a:gd name="T7" fmla="*/ 38 h 1664"/>
                <a:gd name="T8" fmla="*/ 33 w 1242"/>
                <a:gd name="T9" fmla="*/ 1663 h 1664"/>
                <a:gd name="T10" fmla="*/ 0 w 1242"/>
                <a:gd name="T11" fmla="*/ 1658 h 1664"/>
                <a:gd name="T12" fmla="*/ 282 w 1242"/>
                <a:gd name="T13" fmla="*/ 2 h 1664"/>
                <a:gd name="T14" fmla="*/ 282 w 1242"/>
                <a:gd name="T15" fmla="*/ 5 h 16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2"/>
                <a:gd name="T25" fmla="*/ 0 h 1664"/>
                <a:gd name="T26" fmla="*/ 1242 w 1242"/>
                <a:gd name="T27" fmla="*/ 1664 h 16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2" h="1664">
                  <a:moveTo>
                    <a:pt x="282" y="5"/>
                  </a:moveTo>
                  <a:lnTo>
                    <a:pt x="1241" y="0"/>
                  </a:lnTo>
                  <a:lnTo>
                    <a:pt x="1232" y="29"/>
                  </a:lnTo>
                  <a:lnTo>
                    <a:pt x="317" y="38"/>
                  </a:lnTo>
                  <a:lnTo>
                    <a:pt x="33" y="1663"/>
                  </a:lnTo>
                  <a:lnTo>
                    <a:pt x="0" y="1658"/>
                  </a:lnTo>
                  <a:lnTo>
                    <a:pt x="282" y="2"/>
                  </a:lnTo>
                  <a:lnTo>
                    <a:pt x="282" y="5"/>
                  </a:lnTo>
                </a:path>
              </a:pathLst>
            </a:custGeom>
            <a:solidFill>
              <a:srgbClr val="CC6633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3" name="Freeform 16"/>
            <p:cNvSpPr>
              <a:spLocks noChangeArrowheads="1"/>
            </p:cNvSpPr>
            <p:nvPr/>
          </p:nvSpPr>
          <p:spPr bwMode="auto">
            <a:xfrm>
              <a:off x="2702" y="2368"/>
              <a:ext cx="145" cy="571"/>
            </a:xfrm>
            <a:custGeom>
              <a:avLst/>
              <a:gdLst>
                <a:gd name="T0" fmla="*/ 468 w 638"/>
                <a:gd name="T1" fmla="*/ 0 h 2519"/>
                <a:gd name="T2" fmla="*/ 637 w 638"/>
                <a:gd name="T3" fmla="*/ 79 h 2519"/>
                <a:gd name="T4" fmla="*/ 206 w 638"/>
                <a:gd name="T5" fmla="*/ 2499 h 2519"/>
                <a:gd name="T6" fmla="*/ 0 w 638"/>
                <a:gd name="T7" fmla="*/ 2518 h 2519"/>
                <a:gd name="T8" fmla="*/ 468 w 638"/>
                <a:gd name="T9" fmla="*/ 3 h 2519"/>
                <a:gd name="T10" fmla="*/ 468 w 638"/>
                <a:gd name="T11" fmla="*/ 0 h 25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2519"/>
                <a:gd name="T20" fmla="*/ 638 w 638"/>
                <a:gd name="T21" fmla="*/ 2519 h 25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2519">
                  <a:moveTo>
                    <a:pt x="468" y="0"/>
                  </a:moveTo>
                  <a:lnTo>
                    <a:pt x="637" y="79"/>
                  </a:lnTo>
                  <a:lnTo>
                    <a:pt x="206" y="2499"/>
                  </a:lnTo>
                  <a:lnTo>
                    <a:pt x="0" y="2518"/>
                  </a:lnTo>
                  <a:lnTo>
                    <a:pt x="468" y="3"/>
                  </a:lnTo>
                  <a:lnTo>
                    <a:pt x="468" y="0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4" name="Line 13"/>
            <p:cNvSpPr>
              <a:spLocks noChangeShapeType="1"/>
            </p:cNvSpPr>
            <p:nvPr/>
          </p:nvSpPr>
          <p:spPr bwMode="auto">
            <a:xfrm flipH="1">
              <a:off x="2486" y="2401"/>
              <a:ext cx="2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5" name="Line 14"/>
            <p:cNvSpPr>
              <a:spLocks noChangeShapeType="1"/>
            </p:cNvSpPr>
            <p:nvPr/>
          </p:nvSpPr>
          <p:spPr bwMode="auto">
            <a:xfrm flipV="1">
              <a:off x="2427" y="2399"/>
              <a:ext cx="64" cy="3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Freeform 19"/>
            <p:cNvSpPr>
              <a:spLocks noChangeArrowheads="1"/>
            </p:cNvSpPr>
            <p:nvPr/>
          </p:nvSpPr>
          <p:spPr bwMode="auto">
            <a:xfrm>
              <a:off x="2428" y="2403"/>
              <a:ext cx="271" cy="397"/>
            </a:xfrm>
            <a:custGeom>
              <a:avLst/>
              <a:gdLst>
                <a:gd name="T0" fmla="*/ 283 w 1193"/>
                <a:gd name="T1" fmla="*/ 8 h 1752"/>
                <a:gd name="T2" fmla="*/ 1192 w 1193"/>
                <a:gd name="T3" fmla="*/ 0 h 1752"/>
                <a:gd name="T4" fmla="*/ 841 w 1193"/>
                <a:gd name="T5" fmla="*/ 1751 h 1752"/>
                <a:gd name="T6" fmla="*/ 0 w 1193"/>
                <a:gd name="T7" fmla="*/ 1627 h 1752"/>
                <a:gd name="T8" fmla="*/ 283 w 1193"/>
                <a:gd name="T9" fmla="*/ 8 h 1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3"/>
                <a:gd name="T16" fmla="*/ 0 h 1752"/>
                <a:gd name="T17" fmla="*/ 1193 w 1193"/>
                <a:gd name="T18" fmla="*/ 1752 h 1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3" h="1752">
                  <a:moveTo>
                    <a:pt x="283" y="8"/>
                  </a:moveTo>
                  <a:lnTo>
                    <a:pt x="1192" y="0"/>
                  </a:lnTo>
                  <a:lnTo>
                    <a:pt x="841" y="1751"/>
                  </a:lnTo>
                  <a:lnTo>
                    <a:pt x="0" y="1627"/>
                  </a:lnTo>
                  <a:lnTo>
                    <a:pt x="283" y="8"/>
                  </a:lnTo>
                </a:path>
              </a:pathLst>
            </a:custGeom>
            <a:solidFill>
              <a:srgbClr val="E6E6E6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7" name="Freeform 20"/>
            <p:cNvSpPr>
              <a:spLocks noChangeArrowheads="1"/>
            </p:cNvSpPr>
            <p:nvPr/>
          </p:nvSpPr>
          <p:spPr bwMode="auto">
            <a:xfrm>
              <a:off x="2645" y="2360"/>
              <a:ext cx="166" cy="579"/>
            </a:xfrm>
            <a:custGeom>
              <a:avLst/>
              <a:gdLst>
                <a:gd name="T0" fmla="*/ 441 w 732"/>
                <a:gd name="T1" fmla="*/ 0 h 2554"/>
                <a:gd name="T2" fmla="*/ 731 w 732"/>
                <a:gd name="T3" fmla="*/ 41 h 2554"/>
                <a:gd name="T4" fmla="*/ 263 w 732"/>
                <a:gd name="T5" fmla="*/ 2553 h 2554"/>
                <a:gd name="T6" fmla="*/ 122 w 732"/>
                <a:gd name="T7" fmla="*/ 2542 h 2554"/>
                <a:gd name="T8" fmla="*/ 0 w 732"/>
                <a:gd name="T9" fmla="*/ 2361 h 2554"/>
                <a:gd name="T10" fmla="*/ 444 w 732"/>
                <a:gd name="T11" fmla="*/ 0 h 2554"/>
                <a:gd name="T12" fmla="*/ 441 w 732"/>
                <a:gd name="T13" fmla="*/ 0 h 25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2"/>
                <a:gd name="T22" fmla="*/ 0 h 2554"/>
                <a:gd name="T23" fmla="*/ 732 w 732"/>
                <a:gd name="T24" fmla="*/ 2554 h 25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2" h="2554">
                  <a:moveTo>
                    <a:pt x="441" y="0"/>
                  </a:moveTo>
                  <a:lnTo>
                    <a:pt x="731" y="41"/>
                  </a:lnTo>
                  <a:lnTo>
                    <a:pt x="263" y="2553"/>
                  </a:lnTo>
                  <a:lnTo>
                    <a:pt x="122" y="2542"/>
                  </a:lnTo>
                  <a:lnTo>
                    <a:pt x="0" y="2361"/>
                  </a:lnTo>
                  <a:lnTo>
                    <a:pt x="444" y="0"/>
                  </a:lnTo>
                  <a:lnTo>
                    <a:pt x="441" y="0"/>
                  </a:lnTo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8" name="Oval 21"/>
            <p:cNvSpPr>
              <a:spLocks noChangeArrowheads="1"/>
            </p:cNvSpPr>
            <p:nvPr/>
          </p:nvSpPr>
          <p:spPr bwMode="auto">
            <a:xfrm>
              <a:off x="2601" y="2862"/>
              <a:ext cx="29" cy="29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939" name="Oval 22"/>
            <p:cNvSpPr>
              <a:spLocks noChangeArrowheads="1"/>
            </p:cNvSpPr>
            <p:nvPr/>
          </p:nvSpPr>
          <p:spPr bwMode="auto">
            <a:xfrm rot="720000">
              <a:off x="2428" y="2865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940" name="Oval 23"/>
            <p:cNvSpPr>
              <a:spLocks noChangeArrowheads="1"/>
            </p:cNvSpPr>
            <p:nvPr/>
          </p:nvSpPr>
          <p:spPr bwMode="auto">
            <a:xfrm rot="780000">
              <a:off x="2473" y="2873"/>
              <a:ext cx="32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941" name="Oval 24"/>
            <p:cNvSpPr>
              <a:spLocks noChangeArrowheads="1"/>
            </p:cNvSpPr>
            <p:nvPr/>
          </p:nvSpPr>
          <p:spPr bwMode="auto">
            <a:xfrm rot="720000">
              <a:off x="2519" y="2878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942" name="Freeform 25"/>
            <p:cNvSpPr>
              <a:spLocks noChangeArrowheads="1"/>
            </p:cNvSpPr>
            <p:nvPr/>
          </p:nvSpPr>
          <p:spPr bwMode="auto">
            <a:xfrm>
              <a:off x="2477" y="2421"/>
              <a:ext cx="205" cy="151"/>
            </a:xfrm>
            <a:custGeom>
              <a:avLst/>
              <a:gdLst>
                <a:gd name="T0" fmla="*/ 123 w 903"/>
                <a:gd name="T1" fmla="*/ 7 h 665"/>
                <a:gd name="T2" fmla="*/ 902 w 903"/>
                <a:gd name="T3" fmla="*/ 0 h 665"/>
                <a:gd name="T4" fmla="*/ 298 w 903"/>
                <a:gd name="T5" fmla="*/ 164 h 665"/>
                <a:gd name="T6" fmla="*/ 0 w 903"/>
                <a:gd name="T7" fmla="*/ 664 h 665"/>
                <a:gd name="T8" fmla="*/ 119 w 903"/>
                <a:gd name="T9" fmla="*/ 12 h 665"/>
                <a:gd name="T10" fmla="*/ 123 w 903"/>
                <a:gd name="T11" fmla="*/ 12 h 665"/>
                <a:gd name="T12" fmla="*/ 123 w 903"/>
                <a:gd name="T13" fmla="*/ 7 h 6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3"/>
                <a:gd name="T22" fmla="*/ 0 h 665"/>
                <a:gd name="T23" fmla="*/ 903 w 903"/>
                <a:gd name="T24" fmla="*/ 665 h 6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3" h="665">
                  <a:moveTo>
                    <a:pt x="123" y="7"/>
                  </a:moveTo>
                  <a:lnTo>
                    <a:pt x="902" y="0"/>
                  </a:lnTo>
                  <a:lnTo>
                    <a:pt x="298" y="164"/>
                  </a:lnTo>
                  <a:lnTo>
                    <a:pt x="0" y="664"/>
                  </a:lnTo>
                  <a:lnTo>
                    <a:pt x="119" y="12"/>
                  </a:lnTo>
                  <a:lnTo>
                    <a:pt x="123" y="12"/>
                  </a:lnTo>
                  <a:lnTo>
                    <a:pt x="123" y="7"/>
                  </a:lnTo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3" name="Freeform 26"/>
            <p:cNvSpPr>
              <a:spLocks noChangeArrowheads="1"/>
            </p:cNvSpPr>
            <p:nvPr/>
          </p:nvSpPr>
          <p:spPr bwMode="auto">
            <a:xfrm>
              <a:off x="2670" y="2363"/>
              <a:ext cx="117" cy="575"/>
            </a:xfrm>
            <a:custGeom>
              <a:avLst/>
              <a:gdLst>
                <a:gd name="T0" fmla="*/ 487 w 515"/>
                <a:gd name="T1" fmla="*/ 0 h 2536"/>
                <a:gd name="T2" fmla="*/ 514 w 515"/>
                <a:gd name="T3" fmla="*/ 3 h 2536"/>
                <a:gd name="T4" fmla="*/ 27 w 515"/>
                <a:gd name="T5" fmla="*/ 2535 h 2536"/>
                <a:gd name="T6" fmla="*/ 0 w 515"/>
                <a:gd name="T7" fmla="*/ 2531 h 2536"/>
                <a:gd name="T8" fmla="*/ 485 w 515"/>
                <a:gd name="T9" fmla="*/ 0 h 2536"/>
                <a:gd name="T10" fmla="*/ 487 w 515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5"/>
                <a:gd name="T19" fmla="*/ 0 h 2536"/>
                <a:gd name="T20" fmla="*/ 515 w 515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5" h="2536">
                  <a:moveTo>
                    <a:pt x="487" y="0"/>
                  </a:moveTo>
                  <a:lnTo>
                    <a:pt x="514" y="3"/>
                  </a:lnTo>
                  <a:lnTo>
                    <a:pt x="27" y="2535"/>
                  </a:lnTo>
                  <a:lnTo>
                    <a:pt x="0" y="2531"/>
                  </a:lnTo>
                  <a:lnTo>
                    <a:pt x="485" y="0"/>
                  </a:lnTo>
                  <a:lnTo>
                    <a:pt x="487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4" name="Freeform 27"/>
            <p:cNvSpPr>
              <a:spLocks noChangeArrowheads="1"/>
            </p:cNvSpPr>
            <p:nvPr/>
          </p:nvSpPr>
          <p:spPr bwMode="auto">
            <a:xfrm>
              <a:off x="2472" y="2894"/>
              <a:ext cx="203" cy="41"/>
            </a:xfrm>
            <a:custGeom>
              <a:avLst/>
              <a:gdLst>
                <a:gd name="T0" fmla="*/ 889 w 893"/>
                <a:gd name="T1" fmla="*/ 177 h 181"/>
                <a:gd name="T2" fmla="*/ 758 w 893"/>
                <a:gd name="T3" fmla="*/ 0 h 181"/>
                <a:gd name="T4" fmla="*/ 0 w 893"/>
                <a:gd name="T5" fmla="*/ 89 h 181"/>
                <a:gd name="T6" fmla="*/ 892 w 893"/>
                <a:gd name="T7" fmla="*/ 180 h 181"/>
                <a:gd name="T8" fmla="*/ 889 w 893"/>
                <a:gd name="T9" fmla="*/ 177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3"/>
                <a:gd name="T16" fmla="*/ 0 h 181"/>
                <a:gd name="T17" fmla="*/ 893 w 893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3" h="181">
                  <a:moveTo>
                    <a:pt x="889" y="177"/>
                  </a:moveTo>
                  <a:lnTo>
                    <a:pt x="758" y="0"/>
                  </a:lnTo>
                  <a:lnTo>
                    <a:pt x="0" y="89"/>
                  </a:lnTo>
                  <a:lnTo>
                    <a:pt x="892" y="180"/>
                  </a:lnTo>
                  <a:lnTo>
                    <a:pt x="889" y="177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5" name="Freeform 28"/>
            <p:cNvSpPr>
              <a:spLocks noChangeArrowheads="1"/>
            </p:cNvSpPr>
            <p:nvPr/>
          </p:nvSpPr>
          <p:spPr bwMode="auto">
            <a:xfrm>
              <a:off x="2390" y="2796"/>
              <a:ext cx="266" cy="45"/>
            </a:xfrm>
            <a:custGeom>
              <a:avLst/>
              <a:gdLst>
                <a:gd name="T0" fmla="*/ 4 w 1175"/>
                <a:gd name="T1" fmla="*/ 0 h 199"/>
                <a:gd name="T2" fmla="*/ 1174 w 1175"/>
                <a:gd name="T3" fmla="*/ 170 h 199"/>
                <a:gd name="T4" fmla="*/ 1167 w 1175"/>
                <a:gd name="T5" fmla="*/ 198 h 199"/>
                <a:gd name="T6" fmla="*/ 0 w 1175"/>
                <a:gd name="T7" fmla="*/ 26 h 199"/>
                <a:gd name="T8" fmla="*/ 2 w 1175"/>
                <a:gd name="T9" fmla="*/ 0 h 199"/>
                <a:gd name="T10" fmla="*/ 4 w 1175"/>
                <a:gd name="T11" fmla="*/ 0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5"/>
                <a:gd name="T19" fmla="*/ 0 h 199"/>
                <a:gd name="T20" fmla="*/ 1175 w 1175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5" h="199">
                  <a:moveTo>
                    <a:pt x="4" y="0"/>
                  </a:moveTo>
                  <a:lnTo>
                    <a:pt x="1174" y="170"/>
                  </a:lnTo>
                  <a:lnTo>
                    <a:pt x="1167" y="198"/>
                  </a:lnTo>
                  <a:lnTo>
                    <a:pt x="0" y="26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6" name="Freeform 29"/>
            <p:cNvSpPr>
              <a:spLocks noChangeArrowheads="1"/>
            </p:cNvSpPr>
            <p:nvPr/>
          </p:nvSpPr>
          <p:spPr bwMode="auto">
            <a:xfrm>
              <a:off x="2655" y="2831"/>
              <a:ext cx="40" cy="10"/>
            </a:xfrm>
            <a:custGeom>
              <a:avLst/>
              <a:gdLst>
                <a:gd name="T0" fmla="*/ 5 w 176"/>
                <a:gd name="T1" fmla="*/ 16 h 44"/>
                <a:gd name="T2" fmla="*/ 175 w 176"/>
                <a:gd name="T3" fmla="*/ 0 h 44"/>
                <a:gd name="T4" fmla="*/ 171 w 176"/>
                <a:gd name="T5" fmla="*/ 29 h 44"/>
                <a:gd name="T6" fmla="*/ 0 w 176"/>
                <a:gd name="T7" fmla="*/ 43 h 44"/>
                <a:gd name="T8" fmla="*/ 2 w 176"/>
                <a:gd name="T9" fmla="*/ 16 h 44"/>
                <a:gd name="T10" fmla="*/ 5 w 176"/>
                <a:gd name="T11" fmla="*/ 1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6"/>
                <a:gd name="T19" fmla="*/ 0 h 44"/>
                <a:gd name="T20" fmla="*/ 176 w 176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6" h="44">
                  <a:moveTo>
                    <a:pt x="5" y="16"/>
                  </a:moveTo>
                  <a:lnTo>
                    <a:pt x="175" y="0"/>
                  </a:lnTo>
                  <a:lnTo>
                    <a:pt x="171" y="29"/>
                  </a:lnTo>
                  <a:lnTo>
                    <a:pt x="0" y="43"/>
                  </a:lnTo>
                  <a:lnTo>
                    <a:pt x="2" y="16"/>
                  </a:lnTo>
                  <a:lnTo>
                    <a:pt x="5" y="16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7" name="Freeform 30"/>
            <p:cNvSpPr>
              <a:spLocks noChangeArrowheads="1"/>
            </p:cNvSpPr>
            <p:nvPr/>
          </p:nvSpPr>
          <p:spPr bwMode="auto">
            <a:xfrm>
              <a:off x="2483" y="2248"/>
              <a:ext cx="45" cy="106"/>
            </a:xfrm>
            <a:custGeom>
              <a:avLst/>
              <a:gdLst>
                <a:gd name="T0" fmla="*/ 0 w 198"/>
                <a:gd name="T1" fmla="*/ 461 h 466"/>
                <a:gd name="T2" fmla="*/ 62 w 198"/>
                <a:gd name="T3" fmla="*/ 116 h 466"/>
                <a:gd name="T4" fmla="*/ 91 w 198"/>
                <a:gd name="T5" fmla="*/ 103 h 466"/>
                <a:gd name="T6" fmla="*/ 67 w 198"/>
                <a:gd name="T7" fmla="*/ 77 h 466"/>
                <a:gd name="T8" fmla="*/ 81 w 198"/>
                <a:gd name="T9" fmla="*/ 0 h 466"/>
                <a:gd name="T10" fmla="*/ 197 w 198"/>
                <a:gd name="T11" fmla="*/ 9 h 466"/>
                <a:gd name="T12" fmla="*/ 181 w 198"/>
                <a:gd name="T13" fmla="*/ 86 h 466"/>
                <a:gd name="T14" fmla="*/ 152 w 198"/>
                <a:gd name="T15" fmla="*/ 101 h 466"/>
                <a:gd name="T16" fmla="*/ 175 w 198"/>
                <a:gd name="T17" fmla="*/ 127 h 466"/>
                <a:gd name="T18" fmla="*/ 121 w 198"/>
                <a:gd name="T19" fmla="*/ 463 h 466"/>
                <a:gd name="T20" fmla="*/ 3 w 198"/>
                <a:gd name="T21" fmla="*/ 465 h 466"/>
                <a:gd name="T22" fmla="*/ 0 w 198"/>
                <a:gd name="T23" fmla="*/ 461 h 4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8"/>
                <a:gd name="T37" fmla="*/ 0 h 466"/>
                <a:gd name="T38" fmla="*/ 198 w 198"/>
                <a:gd name="T39" fmla="*/ 466 h 4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8" h="466">
                  <a:moveTo>
                    <a:pt x="0" y="461"/>
                  </a:moveTo>
                  <a:lnTo>
                    <a:pt x="62" y="116"/>
                  </a:lnTo>
                  <a:lnTo>
                    <a:pt x="91" y="103"/>
                  </a:lnTo>
                  <a:lnTo>
                    <a:pt x="67" y="77"/>
                  </a:lnTo>
                  <a:lnTo>
                    <a:pt x="81" y="0"/>
                  </a:lnTo>
                  <a:lnTo>
                    <a:pt x="197" y="9"/>
                  </a:lnTo>
                  <a:lnTo>
                    <a:pt x="181" y="86"/>
                  </a:lnTo>
                  <a:lnTo>
                    <a:pt x="152" y="101"/>
                  </a:lnTo>
                  <a:lnTo>
                    <a:pt x="175" y="127"/>
                  </a:lnTo>
                  <a:lnTo>
                    <a:pt x="121" y="463"/>
                  </a:lnTo>
                  <a:lnTo>
                    <a:pt x="3" y="465"/>
                  </a:lnTo>
                  <a:lnTo>
                    <a:pt x="0" y="46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8921" name="Picture 31" descr="ServerCabine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683125"/>
            <a:ext cx="79375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Arrow Connector 33"/>
          <p:cNvCxnSpPr/>
          <p:nvPr/>
        </p:nvCxnSpPr>
        <p:spPr>
          <a:xfrm flipV="1">
            <a:off x="3429000" y="3124200"/>
            <a:ext cx="21336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352800" y="3844925"/>
            <a:ext cx="2362200" cy="137160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2476501" y="4264025"/>
            <a:ext cx="685800" cy="317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5" name="TextBox 38"/>
          <p:cNvSpPr txBox="1">
            <a:spLocks noChangeArrowheads="1"/>
          </p:cNvSpPr>
          <p:nvPr/>
        </p:nvSpPr>
        <p:spPr bwMode="auto">
          <a:xfrm>
            <a:off x="2438400" y="2849563"/>
            <a:ext cx="533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8926" name="TextBox 39"/>
          <p:cNvSpPr txBox="1">
            <a:spLocks noChangeArrowheads="1"/>
          </p:cNvSpPr>
          <p:nvPr/>
        </p:nvSpPr>
        <p:spPr bwMode="auto">
          <a:xfrm>
            <a:off x="6096000" y="2854325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38927" name="TextBox 40"/>
          <p:cNvSpPr txBox="1">
            <a:spLocks noChangeArrowheads="1"/>
          </p:cNvSpPr>
          <p:nvPr/>
        </p:nvSpPr>
        <p:spPr bwMode="auto">
          <a:xfrm>
            <a:off x="2362200" y="4987925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/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Anonymity must be guarded at each layer: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Physical Layer: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Differences in the hardware can be exploited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Link and Network Layer: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Hardware and network addresses are fixed and constantly used in clear to everyone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Application Layer: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Different configurations of the applications and systems can give small differences in the behavior of the node which can be exploited</a:t>
            </a:r>
            <a:endParaRPr lang="en-US" dirty="0"/>
          </a:p>
        </p:txBody>
      </p:sp>
      <p:sp>
        <p:nvSpPr>
          <p:cNvPr id="3993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3FBA0F-864E-4EB0-B835-E140AFB73BA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994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Anonymity (3)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mtClean="0"/>
              <a:t>Hardware Anonymity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Can we distinguish between two mobile phones when: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They are made by different manufacturer?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Different models?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Same model and configuration</a:t>
            </a:r>
            <a:r>
              <a:rPr lang="en-GB" dirty="0" smtClean="0"/>
              <a:t>?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 smtClean="0"/>
              <a:t>By only listening to what the radio emits?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 smtClean="0"/>
              <a:t>Detailed investigating the radio waves?</a:t>
            </a:r>
            <a:endParaRPr lang="en-GB" dirty="0"/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Output information must be randomized in order to hide exploitable differences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We don't know what can be exploited now, but we need counter-measures when we find out =&gt; A constant battle</a:t>
            </a:r>
          </a:p>
        </p:txBody>
      </p:sp>
      <p:sp>
        <p:nvSpPr>
          <p:cNvPr id="4198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19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8DE22B-3298-40C2-939E-0381D607DEC8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mtClean="0"/>
              <a:t>Link Layer Anonymity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No fixed names and addresses can be used.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Two solutions: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Random addresses that change regularly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The addresses must be </a:t>
            </a:r>
            <a:r>
              <a:rPr lang="en-GB" dirty="0" smtClean="0"/>
              <a:t>encrypted</a:t>
            </a:r>
            <a:endParaRPr lang="en-GB" dirty="0"/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Existing technologies: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Bluetooth	- Gives it BD_ADDR if you ask for it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WLAN	</a:t>
            </a:r>
            <a:r>
              <a:rPr lang="en-GB" dirty="0" smtClean="0"/>
              <a:t>	- Every </a:t>
            </a:r>
            <a:r>
              <a:rPr lang="en-GB" dirty="0"/>
              <a:t>packet </a:t>
            </a:r>
            <a:r>
              <a:rPr lang="en-GB" dirty="0" smtClean="0"/>
              <a:t>has its </a:t>
            </a:r>
            <a:r>
              <a:rPr lang="en-GB" dirty="0"/>
              <a:t>MAC address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802.15.3	</a:t>
            </a:r>
            <a:r>
              <a:rPr lang="en-GB" dirty="0" smtClean="0"/>
              <a:t>	- </a:t>
            </a:r>
            <a:r>
              <a:rPr lang="en-GB" dirty="0"/>
              <a:t>Probably not anonymous either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RFID	</a:t>
            </a:r>
            <a:r>
              <a:rPr lang="en-GB" dirty="0" smtClean="0"/>
              <a:t>		- </a:t>
            </a:r>
            <a:r>
              <a:rPr lang="en-GB" dirty="0"/>
              <a:t>There are tags with anonymity!</a:t>
            </a:r>
          </a:p>
        </p:txBody>
      </p:sp>
      <p:sp>
        <p:nvSpPr>
          <p:cNvPr id="4403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4D27E5-5AA2-471B-823B-095C18B230E1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mtClean="0"/>
              <a:t>Network Layer Anonymity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No fixed names and addresses can be used.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Two solutions: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Random addresses that change regularly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The addresses must be </a:t>
            </a:r>
            <a:r>
              <a:rPr lang="en-GB" dirty="0" smtClean="0"/>
              <a:t>encrypted</a:t>
            </a:r>
            <a:endParaRPr lang="en-GB" dirty="0"/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Existing technologies: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PN encrypts network addresses for all intra-Cluster communication at layer 2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Automatic addressing without unique prefixes can be used to achieve anonymity</a:t>
            </a:r>
          </a:p>
        </p:txBody>
      </p:sp>
      <p:sp>
        <p:nvSpPr>
          <p:cNvPr id="4608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1D14F6-F226-4885-8297-3ADDFCBA7548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pPr>
              <a:lnSpc>
                <a:spcPct val="101000"/>
              </a:lnSpc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smtClean="0"/>
              <a:t>Higher Layer Anonymity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Different systems and configurations give differences in behavior that can be exploited.</a:t>
            </a:r>
          </a:p>
          <a:p>
            <a:pPr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Examples (solutions may exist):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Nodes behind NAT-boxes can be identified by observing the sequence numbers in the TCP-headers, which have TCP connections are related.</a:t>
            </a:r>
          </a:p>
          <a:p>
            <a:pPr lvl="1">
              <a:lnSpc>
                <a:spcPct val="101000"/>
              </a:lnSpc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The RSA algorithm takes different amount of time depending on the encryption key. This can even be used to reduce the cracking time of the key.</a:t>
            </a:r>
            <a:endParaRPr lang="en-US" dirty="0"/>
          </a:p>
        </p:txBody>
      </p:sp>
      <p:sp>
        <p:nvSpPr>
          <p:cNvPr id="4813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F8E7C7-E8AE-4B72-B4A9-57A029D63F9D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Node Using Public Server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810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Local Foreign Communication</a:t>
            </a:r>
          </a:p>
          <a:p>
            <a:pPr lvl="1">
              <a:defRPr/>
            </a:pPr>
            <a:r>
              <a:rPr lang="en-US" dirty="0" smtClean="0"/>
              <a:t>Bob has no need for anonymity</a:t>
            </a:r>
          </a:p>
          <a:p>
            <a:pPr lvl="1">
              <a:defRPr/>
            </a:pPr>
            <a:r>
              <a:rPr lang="en-US" dirty="0" smtClean="0"/>
              <a:t>Alice wants to authenticate Bob</a:t>
            </a:r>
          </a:p>
          <a:p>
            <a:pPr>
              <a:defRPr/>
            </a:pPr>
            <a:r>
              <a:rPr lang="en-US" dirty="0" smtClean="0"/>
              <a:t>Alice wants to use services offered by Bob</a:t>
            </a:r>
          </a:p>
          <a:p>
            <a:pPr>
              <a:defRPr/>
            </a:pPr>
            <a:r>
              <a:rPr lang="en-US" dirty="0" smtClean="0"/>
              <a:t>Alice wants to remain anonymous to </a:t>
            </a:r>
            <a:r>
              <a:rPr lang="en-US" dirty="0" err="1" smtClean="0"/>
              <a:t>Malfoy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Bob can issue a certificate and advertise himself with his identity/certificate!</a:t>
            </a:r>
            <a:endParaRPr lang="nl-NL" dirty="0"/>
          </a:p>
        </p:txBody>
      </p:sp>
      <p:sp>
        <p:nvSpPr>
          <p:cNvPr id="501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01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E6CDCA-220A-4231-AD1A-7EAAC242CAC0}" type="slidenum">
              <a:rPr lang="en-US" smtClean="0"/>
              <a:pPr/>
              <a:t>29</a:t>
            </a:fld>
            <a:endParaRPr lang="en-US" smtClean="0"/>
          </a:p>
        </p:txBody>
      </p:sp>
      <p:pic>
        <p:nvPicPr>
          <p:cNvPr id="5018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447800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 descr="ServerCabinet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295400"/>
            <a:ext cx="79375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6934200" y="1905000"/>
            <a:ext cx="9906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5" name="TextBox 9"/>
          <p:cNvSpPr txBox="1">
            <a:spLocks noChangeArrowheads="1"/>
          </p:cNvSpPr>
          <p:nvPr/>
        </p:nvSpPr>
        <p:spPr bwMode="auto">
          <a:xfrm>
            <a:off x="6324600" y="1595438"/>
            <a:ext cx="533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0186" name="TextBox 10"/>
          <p:cNvSpPr txBox="1">
            <a:spLocks noChangeArrowheads="1"/>
          </p:cNvSpPr>
          <p:nvPr/>
        </p:nvSpPr>
        <p:spPr bwMode="auto">
          <a:xfrm>
            <a:off x="8305800" y="1787525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Personalization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BD7F5B-430D-48FD-A1B0-C0679000E26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8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638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Personalization or Imprinting</a:t>
            </a:r>
          </a:p>
          <a:p>
            <a:r>
              <a:rPr lang="en-US" smtClean="0"/>
              <a:t>Process of making a device member of a PN:</a:t>
            </a:r>
          </a:p>
          <a:p>
            <a:pPr lvl="1"/>
            <a:r>
              <a:rPr lang="en-US" smtClean="0"/>
              <a:t>Under the control of the user</a:t>
            </a:r>
          </a:p>
          <a:p>
            <a:pPr lvl="1"/>
            <a:r>
              <a:rPr lang="en-US" smtClean="0"/>
              <a:t>“Imprinting” the security credentials</a:t>
            </a:r>
          </a:p>
          <a:p>
            <a:pPr lvl="1"/>
            <a:r>
              <a:rPr lang="en-US" smtClean="0"/>
              <a:t>Configuration of vital information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Node Using Public Server (2)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Bob also want to identify Alice:</a:t>
            </a:r>
          </a:p>
          <a:p>
            <a:pPr lvl="1"/>
            <a:r>
              <a:rPr lang="en-US" smtClean="0"/>
              <a:t>Accounting, because the service is not for “free”</a:t>
            </a:r>
          </a:p>
          <a:p>
            <a:pPr lvl="1"/>
            <a:r>
              <a:rPr lang="en-US" smtClean="0"/>
              <a:t>Access control</a:t>
            </a:r>
          </a:p>
          <a:p>
            <a:pPr lvl="1"/>
            <a:r>
              <a:rPr lang="en-US" smtClean="0"/>
              <a:t>The service provider must know its users because of the law, etc.</a:t>
            </a:r>
          </a:p>
          <a:p>
            <a:r>
              <a:rPr lang="en-US" smtClean="0"/>
              <a:t>A satisfactory privacy policy must be offered by Bob so that Alice can trust Bob</a:t>
            </a:r>
          </a:p>
        </p:txBody>
      </p:sp>
      <p:sp>
        <p:nvSpPr>
          <p:cNvPr id="5120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12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0D65F4-CCB3-4211-ADD1-DD48FC049BEF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Anonymous Intra-Cluster Communication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Alice and Bob have:</a:t>
            </a:r>
          </a:p>
          <a:p>
            <a:pPr lvl="1"/>
            <a:r>
              <a:rPr lang="en-US" smtClean="0"/>
              <a:t>Session keys</a:t>
            </a:r>
          </a:p>
          <a:p>
            <a:pPr lvl="1"/>
            <a:r>
              <a:rPr lang="en-US" smtClean="0"/>
              <a:t>Pair-wise master keys</a:t>
            </a:r>
          </a:p>
          <a:p>
            <a:pPr lvl="1"/>
            <a:r>
              <a:rPr lang="en-US" smtClean="0"/>
              <a:t>Certificates</a:t>
            </a:r>
          </a:p>
          <a:p>
            <a:r>
              <a:rPr lang="en-US" smtClean="0"/>
              <a:t>Malfoy has no trust with either node</a:t>
            </a:r>
          </a:p>
          <a:p>
            <a:r>
              <a:rPr lang="en-US" smtClean="0"/>
              <a:t>Alice wants to remain anonymous until she knows it is Bob. Same for Bob.</a:t>
            </a:r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22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F0375F-B24F-4187-B729-82191C175EC9}" type="slidenum">
              <a:rPr lang="en-US" smtClean="0"/>
              <a:pPr/>
              <a:t>31</a:t>
            </a:fld>
            <a:endParaRPr lang="en-US" smtClean="0"/>
          </a:p>
        </p:txBody>
      </p:sp>
      <p:pic>
        <p:nvPicPr>
          <p:cNvPr id="522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447800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6934200" y="1905000"/>
            <a:ext cx="9906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2" name="TextBox 9"/>
          <p:cNvSpPr txBox="1">
            <a:spLocks noChangeArrowheads="1"/>
          </p:cNvSpPr>
          <p:nvPr/>
        </p:nvSpPr>
        <p:spPr bwMode="auto">
          <a:xfrm>
            <a:off x="6324600" y="1595438"/>
            <a:ext cx="533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A</a:t>
            </a:r>
          </a:p>
        </p:txBody>
      </p:sp>
      <p:pic>
        <p:nvPicPr>
          <p:cNvPr id="522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1447800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4" name="TextBox 12"/>
          <p:cNvSpPr txBox="1">
            <a:spLocks noChangeArrowheads="1"/>
          </p:cNvSpPr>
          <p:nvPr/>
        </p:nvSpPr>
        <p:spPr bwMode="auto">
          <a:xfrm>
            <a:off x="8229600" y="1600200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B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Problem with Anonymous Intra-Cluster Communication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Alice discovers a new neighbor (Bob)</a:t>
            </a:r>
          </a:p>
          <a:p>
            <a:pPr lvl="1"/>
            <a:r>
              <a:rPr lang="en-US" smtClean="0"/>
              <a:t>However, Alice does not know it is Bob.</a:t>
            </a:r>
          </a:p>
          <a:p>
            <a:r>
              <a:rPr lang="en-US" smtClean="0"/>
              <a:t>Alice has many pair-wise master keys.</a:t>
            </a:r>
          </a:p>
          <a:p>
            <a:pPr lvl="1"/>
            <a:r>
              <a:rPr lang="en-US" smtClean="0"/>
              <a:t>One of them is Bob's.</a:t>
            </a:r>
          </a:p>
          <a:p>
            <a:r>
              <a:rPr lang="en-US" smtClean="0"/>
              <a:t>Bob wants to remain anonymous too</a:t>
            </a:r>
          </a:p>
          <a:p>
            <a:pPr lvl="1"/>
            <a:r>
              <a:rPr lang="en-US" smtClean="0"/>
              <a:t>Hence will not reveal his identity until he is sure it is Alice on the other end.</a:t>
            </a:r>
          </a:p>
          <a:p>
            <a:r>
              <a:rPr lang="en-US" smtClean="0"/>
              <a:t>Which key shall Alice try?</a:t>
            </a:r>
            <a:endParaRPr lang="nl-NL" smtClean="0"/>
          </a:p>
        </p:txBody>
      </p:sp>
      <p:sp>
        <p:nvSpPr>
          <p:cNvPr id="532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32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6E3359-76C4-4E87-8BB9-1C1A8F563C16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Possible Solutions Anonymous Intra-Cluster Communication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Alice tries all her keys one by one</a:t>
            </a:r>
          </a:p>
          <a:p>
            <a:pPr lvl="1"/>
            <a:r>
              <a:rPr lang="en-US" smtClean="0"/>
              <a:t>Inefficient if Alice knows a lot of nodes</a:t>
            </a:r>
          </a:p>
          <a:p>
            <a:r>
              <a:rPr lang="en-US" smtClean="0"/>
              <a:t>There is a common PN-wide key is used to advertise identities.</a:t>
            </a:r>
          </a:p>
          <a:p>
            <a:pPr lvl="1"/>
            <a:r>
              <a:rPr lang="en-US" smtClean="0"/>
              <a:t>Alice will therefore be able to decrypt Bob's hello message (which includes his identity)</a:t>
            </a:r>
          </a:p>
          <a:p>
            <a:pPr lvl="1"/>
            <a:r>
              <a:rPr lang="en-US" smtClean="0"/>
              <a:t>Key loss is hard to guarantee</a:t>
            </a:r>
          </a:p>
          <a:p>
            <a:pPr lvl="1"/>
            <a:r>
              <a:rPr lang="en-US" smtClean="0"/>
              <a:t>Hence, key only used to protect identities</a:t>
            </a:r>
          </a:p>
          <a:p>
            <a:pPr lvl="1"/>
            <a:endParaRPr lang="en-US" smtClean="0"/>
          </a:p>
        </p:txBody>
      </p:sp>
      <p:sp>
        <p:nvSpPr>
          <p:cNvPr id="542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42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661C8E-5B07-431A-A0BB-6E29B529A44F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smtClean="0"/>
              <a:t>Local foreign communication</a:t>
            </a:r>
          </a:p>
          <a:p>
            <a:r>
              <a:rPr lang="en-US" sz="3000" smtClean="0"/>
              <a:t>Alice and Bob:</a:t>
            </a:r>
          </a:p>
          <a:p>
            <a:pPr lvl="1"/>
            <a:r>
              <a:rPr lang="en-US" sz="2600" smtClean="0"/>
              <a:t>May have a trust relationship</a:t>
            </a:r>
          </a:p>
          <a:p>
            <a:r>
              <a:rPr lang="en-US" sz="3000" smtClean="0"/>
              <a:t>Alice wants to use services offered by Bob, but she also wants to remain anonymous.</a:t>
            </a:r>
          </a:p>
          <a:p>
            <a:r>
              <a:rPr lang="en-US" sz="3000" smtClean="0"/>
              <a:t>Bob wants to remain anonymous, but still wants to offer services to anyone.</a:t>
            </a:r>
          </a:p>
          <a:p>
            <a:r>
              <a:rPr lang="en-US" sz="3000" smtClean="0"/>
              <a:t>Without identities, trust is a problem here:</a:t>
            </a:r>
          </a:p>
          <a:p>
            <a:pPr lvl="1"/>
            <a:r>
              <a:rPr lang="en-US" sz="2600" smtClean="0"/>
              <a:t>No efficient solution is known!</a:t>
            </a:r>
          </a:p>
        </p:txBody>
      </p:sp>
      <p:pic>
        <p:nvPicPr>
          <p:cNvPr id="55308" name="Picture 106" descr="MyLaptop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447800"/>
            <a:ext cx="1233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Anonymous PN-to-PN Communication</a:t>
            </a:r>
          </a:p>
        </p:txBody>
      </p:sp>
      <p:sp>
        <p:nvSpPr>
          <p:cNvPr id="553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53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C4A96B-84D1-4C4A-AB85-5B3A852F1742}" type="slidenum">
              <a:rPr lang="en-US" smtClean="0"/>
              <a:pPr/>
              <a:t>34</a:t>
            </a:fld>
            <a:endParaRPr lang="en-US" smtClean="0"/>
          </a:p>
        </p:txBody>
      </p:sp>
      <p:pic>
        <p:nvPicPr>
          <p:cNvPr id="5530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447800"/>
            <a:ext cx="121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6934200" y="1905000"/>
            <a:ext cx="9906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04" name="TextBox 9"/>
          <p:cNvSpPr txBox="1">
            <a:spLocks noChangeArrowheads="1"/>
          </p:cNvSpPr>
          <p:nvPr/>
        </p:nvSpPr>
        <p:spPr bwMode="auto">
          <a:xfrm>
            <a:off x="6324600" y="1595438"/>
            <a:ext cx="533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5306" name="TextBox 12"/>
          <p:cNvSpPr txBox="1">
            <a:spLocks noChangeArrowheads="1"/>
          </p:cNvSpPr>
          <p:nvPr/>
        </p:nvSpPr>
        <p:spPr bwMode="auto">
          <a:xfrm>
            <a:off x="8229600" y="1600200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Recap - Securtity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What are the roles of the:</a:t>
            </a:r>
          </a:p>
          <a:p>
            <a:pPr lvl="1"/>
            <a:r>
              <a:rPr lang="nl-NL" dirty="0" smtClean="0"/>
              <a:t>PNCA certificates</a:t>
            </a:r>
          </a:p>
          <a:p>
            <a:pPr lvl="1"/>
            <a:r>
              <a:rPr lang="nl-NL" dirty="0" smtClean="0"/>
              <a:t>Pair-Wise master keys</a:t>
            </a:r>
          </a:p>
          <a:p>
            <a:pPr lvl="1"/>
            <a:r>
              <a:rPr lang="nl-NL" dirty="0" smtClean="0"/>
              <a:t>Session keys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How can nodes be removed from a PN?</a:t>
            </a:r>
          </a:p>
          <a:p>
            <a:endParaRPr lang="nl-NL" dirty="0" smtClean="0"/>
          </a:p>
          <a:p>
            <a:r>
              <a:rPr lang="nl-NL" dirty="0" smtClean="0"/>
              <a:t>Why is anonymity important?</a:t>
            </a:r>
          </a:p>
        </p:txBody>
      </p:sp>
      <p:sp>
        <p:nvSpPr>
          <p:cNvPr id="563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563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0C7C7B-4DE6-48BE-B88A-EE8CF9FA347D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Imprinting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  <a:defRPr/>
            </a:pPr>
            <a:r>
              <a:rPr lang="en-US" dirty="0" smtClean="0"/>
              <a:t>Based in the “</a:t>
            </a:r>
            <a:r>
              <a:rPr lang="en-US" b="1" dirty="0" smtClean="0">
                <a:solidFill>
                  <a:srgbClr val="7030A0"/>
                </a:solidFill>
              </a:rPr>
              <a:t>resurrecting duckling</a:t>
            </a:r>
            <a:r>
              <a:rPr lang="en-US" dirty="0" smtClean="0"/>
              <a:t>” policy model:</a:t>
            </a:r>
          </a:p>
          <a:p>
            <a:pPr>
              <a:defRPr/>
            </a:pPr>
            <a:r>
              <a:rPr lang="en-US" dirty="0" smtClean="0"/>
              <a:t>A new device (</a:t>
            </a:r>
            <a:r>
              <a:rPr lang="en-US" b="1" dirty="0" smtClean="0">
                <a:solidFill>
                  <a:srgbClr val="7030A0"/>
                </a:solidFill>
              </a:rPr>
              <a:t>duckling</a:t>
            </a:r>
            <a:r>
              <a:rPr lang="en-US" dirty="0" smtClean="0"/>
              <a:t>) starts in the un-imprinted state</a:t>
            </a:r>
          </a:p>
          <a:p>
            <a:pPr>
              <a:defRPr/>
            </a:pPr>
            <a:r>
              <a:rPr lang="en-US" dirty="0" smtClean="0"/>
              <a:t>The device becomes imprinted when the first master device (</a:t>
            </a:r>
            <a:r>
              <a:rPr lang="en-US" b="1" dirty="0" smtClean="0">
                <a:solidFill>
                  <a:srgbClr val="7030A0"/>
                </a:solidFill>
              </a:rPr>
              <a:t>mother</a:t>
            </a:r>
            <a:r>
              <a:rPr lang="en-US" dirty="0" smtClean="0"/>
              <a:t>) provides it with cryptographic material </a:t>
            </a:r>
          </a:p>
          <a:p>
            <a:pPr>
              <a:defRPr/>
            </a:pPr>
            <a:r>
              <a:rPr lang="en-US" dirty="0" smtClean="0"/>
              <a:t>Further imprinting attempts will fail if the device already is imprinted</a:t>
            </a:r>
          </a:p>
          <a:p>
            <a:pPr>
              <a:defRPr/>
            </a:pPr>
            <a:r>
              <a:rPr lang="en-US" dirty="0" smtClean="0"/>
              <a:t>The master device can “kill” (remove the cryptographic material of) the device and bring it back to the un-imprinted state</a:t>
            </a:r>
          </a:p>
          <a:p>
            <a:pPr>
              <a:defRPr/>
            </a:pPr>
            <a:r>
              <a:rPr lang="en-US" dirty="0" smtClean="0"/>
              <a:t>Work by Frank </a:t>
            </a:r>
            <a:r>
              <a:rPr lang="en-US" dirty="0" err="1" smtClean="0"/>
              <a:t>Stajano</a:t>
            </a:r>
            <a:r>
              <a:rPr lang="en-US" dirty="0" smtClean="0"/>
              <a:t> (University of Cambridge) from 1999.</a:t>
            </a:r>
          </a:p>
        </p:txBody>
      </p:sp>
      <p:sp>
        <p:nvSpPr>
          <p:cNvPr id="1741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741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44483D-6E3F-48DD-A815-E52AA4CC40A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0" descr="camera-phot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143000"/>
            <a:ext cx="14478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139" descr="metalmarious_Laptop.e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267200"/>
            <a:ext cx="1582738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Personal Networks – Establishing</a:t>
            </a:r>
          </a:p>
        </p:txBody>
      </p:sp>
      <p:sp>
        <p:nvSpPr>
          <p:cNvPr id="1843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nl-NL" smtClean="0"/>
          </a:p>
        </p:txBody>
      </p:sp>
      <p:sp>
        <p:nvSpPr>
          <p:cNvPr id="18437" name="Rectangle 25"/>
          <p:cNvSpPr>
            <a:spLocks noChangeArrowheads="1"/>
          </p:cNvSpPr>
          <p:nvPr/>
        </p:nvSpPr>
        <p:spPr bwMode="auto">
          <a:xfrm>
            <a:off x="3505200" y="2286000"/>
            <a:ext cx="51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900">
                <a:solidFill>
                  <a:srgbClr val="000000"/>
                </a:solidFill>
              </a:rPr>
              <a:t>User</a:t>
            </a:r>
            <a:endParaRPr lang="en-US"/>
          </a:p>
        </p:txBody>
      </p:sp>
      <p:grpSp>
        <p:nvGrpSpPr>
          <p:cNvPr id="18438" name="Group 79"/>
          <p:cNvGrpSpPr>
            <a:grpSpLocks/>
          </p:cNvGrpSpPr>
          <p:nvPr/>
        </p:nvGrpSpPr>
        <p:grpSpPr bwMode="auto">
          <a:xfrm>
            <a:off x="2484438" y="1557338"/>
            <a:ext cx="679450" cy="906462"/>
            <a:chOff x="3482" y="1262"/>
            <a:chExt cx="428" cy="571"/>
          </a:xfrm>
        </p:grpSpPr>
        <p:sp>
          <p:nvSpPr>
            <p:cNvPr id="18477" name="Freeform 48"/>
            <p:cNvSpPr>
              <a:spLocks/>
            </p:cNvSpPr>
            <p:nvPr/>
          </p:nvSpPr>
          <p:spPr bwMode="auto">
            <a:xfrm>
              <a:off x="3703" y="1555"/>
              <a:ext cx="163" cy="258"/>
            </a:xfrm>
            <a:custGeom>
              <a:avLst/>
              <a:gdLst>
                <a:gd name="T0" fmla="*/ 0 w 163"/>
                <a:gd name="T1" fmla="*/ 11 h 258"/>
                <a:gd name="T2" fmla="*/ 15 w 163"/>
                <a:gd name="T3" fmla="*/ 0 h 258"/>
                <a:gd name="T4" fmla="*/ 159 w 163"/>
                <a:gd name="T5" fmla="*/ 238 h 258"/>
                <a:gd name="T6" fmla="*/ 160 w 163"/>
                <a:gd name="T7" fmla="*/ 238 h 258"/>
                <a:gd name="T8" fmla="*/ 160 w 163"/>
                <a:gd name="T9" fmla="*/ 239 h 258"/>
                <a:gd name="T10" fmla="*/ 160 w 163"/>
                <a:gd name="T11" fmla="*/ 240 h 258"/>
                <a:gd name="T12" fmla="*/ 161 w 163"/>
                <a:gd name="T13" fmla="*/ 241 h 258"/>
                <a:gd name="T14" fmla="*/ 162 w 163"/>
                <a:gd name="T15" fmla="*/ 242 h 258"/>
                <a:gd name="T16" fmla="*/ 162 w 163"/>
                <a:gd name="T17" fmla="*/ 244 h 258"/>
                <a:gd name="T18" fmla="*/ 163 w 163"/>
                <a:gd name="T19" fmla="*/ 246 h 258"/>
                <a:gd name="T20" fmla="*/ 163 w 163"/>
                <a:gd name="T21" fmla="*/ 247 h 258"/>
                <a:gd name="T22" fmla="*/ 163 w 163"/>
                <a:gd name="T23" fmla="*/ 249 h 258"/>
                <a:gd name="T24" fmla="*/ 163 w 163"/>
                <a:gd name="T25" fmla="*/ 251 h 258"/>
                <a:gd name="T26" fmla="*/ 163 w 163"/>
                <a:gd name="T27" fmla="*/ 252 h 258"/>
                <a:gd name="T28" fmla="*/ 163 w 163"/>
                <a:gd name="T29" fmla="*/ 254 h 258"/>
                <a:gd name="T30" fmla="*/ 162 w 163"/>
                <a:gd name="T31" fmla="*/ 255 h 258"/>
                <a:gd name="T32" fmla="*/ 161 w 163"/>
                <a:gd name="T33" fmla="*/ 257 h 258"/>
                <a:gd name="T34" fmla="*/ 159 w 163"/>
                <a:gd name="T35" fmla="*/ 258 h 258"/>
                <a:gd name="T36" fmla="*/ 157 w 163"/>
                <a:gd name="T37" fmla="*/ 258 h 258"/>
                <a:gd name="T38" fmla="*/ 155 w 163"/>
                <a:gd name="T39" fmla="*/ 258 h 258"/>
                <a:gd name="T40" fmla="*/ 154 w 163"/>
                <a:gd name="T41" fmla="*/ 258 h 258"/>
                <a:gd name="T42" fmla="*/ 153 w 163"/>
                <a:gd name="T43" fmla="*/ 258 h 258"/>
                <a:gd name="T44" fmla="*/ 152 w 163"/>
                <a:gd name="T45" fmla="*/ 257 h 258"/>
                <a:gd name="T46" fmla="*/ 151 w 163"/>
                <a:gd name="T47" fmla="*/ 257 h 258"/>
                <a:gd name="T48" fmla="*/ 150 w 163"/>
                <a:gd name="T49" fmla="*/ 256 h 258"/>
                <a:gd name="T50" fmla="*/ 149 w 163"/>
                <a:gd name="T51" fmla="*/ 255 h 258"/>
                <a:gd name="T52" fmla="*/ 147 w 163"/>
                <a:gd name="T53" fmla="*/ 255 h 258"/>
                <a:gd name="T54" fmla="*/ 147 w 163"/>
                <a:gd name="T55" fmla="*/ 254 h 258"/>
                <a:gd name="T56" fmla="*/ 144 w 163"/>
                <a:gd name="T57" fmla="*/ 252 h 258"/>
                <a:gd name="T58" fmla="*/ 143 w 163"/>
                <a:gd name="T59" fmla="*/ 250 h 258"/>
                <a:gd name="T60" fmla="*/ 141 w 163"/>
                <a:gd name="T61" fmla="*/ 249 h 258"/>
                <a:gd name="T62" fmla="*/ 141 w 163"/>
                <a:gd name="T63" fmla="*/ 247 h 258"/>
                <a:gd name="T64" fmla="*/ 140 w 163"/>
                <a:gd name="T65" fmla="*/ 246 h 258"/>
                <a:gd name="T66" fmla="*/ 139 w 163"/>
                <a:gd name="T67" fmla="*/ 245 h 258"/>
                <a:gd name="T68" fmla="*/ 137 w 163"/>
                <a:gd name="T69" fmla="*/ 243 h 258"/>
                <a:gd name="T70" fmla="*/ 136 w 163"/>
                <a:gd name="T71" fmla="*/ 242 h 258"/>
                <a:gd name="T72" fmla="*/ 134 w 163"/>
                <a:gd name="T73" fmla="*/ 240 h 258"/>
                <a:gd name="T74" fmla="*/ 134 w 163"/>
                <a:gd name="T75" fmla="*/ 239 h 258"/>
                <a:gd name="T76" fmla="*/ 133 w 163"/>
                <a:gd name="T77" fmla="*/ 238 h 258"/>
                <a:gd name="T78" fmla="*/ 133 w 163"/>
                <a:gd name="T79" fmla="*/ 238 h 258"/>
                <a:gd name="T80" fmla="*/ 0 w 163"/>
                <a:gd name="T81" fmla="*/ 11 h 258"/>
                <a:gd name="T82" fmla="*/ 0 w 163"/>
                <a:gd name="T83" fmla="*/ 11 h 2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3"/>
                <a:gd name="T127" fmla="*/ 0 h 258"/>
                <a:gd name="T128" fmla="*/ 163 w 163"/>
                <a:gd name="T129" fmla="*/ 258 h 2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3" h="258">
                  <a:moveTo>
                    <a:pt x="0" y="11"/>
                  </a:moveTo>
                  <a:lnTo>
                    <a:pt x="15" y="0"/>
                  </a:lnTo>
                  <a:lnTo>
                    <a:pt x="159" y="238"/>
                  </a:lnTo>
                  <a:lnTo>
                    <a:pt x="160" y="238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1" y="241"/>
                  </a:lnTo>
                  <a:lnTo>
                    <a:pt x="162" y="242"/>
                  </a:lnTo>
                  <a:lnTo>
                    <a:pt x="162" y="244"/>
                  </a:lnTo>
                  <a:lnTo>
                    <a:pt x="163" y="246"/>
                  </a:lnTo>
                  <a:lnTo>
                    <a:pt x="163" y="247"/>
                  </a:lnTo>
                  <a:lnTo>
                    <a:pt x="163" y="249"/>
                  </a:lnTo>
                  <a:lnTo>
                    <a:pt x="163" y="251"/>
                  </a:lnTo>
                  <a:lnTo>
                    <a:pt x="163" y="252"/>
                  </a:lnTo>
                  <a:lnTo>
                    <a:pt x="163" y="254"/>
                  </a:lnTo>
                  <a:lnTo>
                    <a:pt x="162" y="255"/>
                  </a:lnTo>
                  <a:lnTo>
                    <a:pt x="161" y="257"/>
                  </a:lnTo>
                  <a:lnTo>
                    <a:pt x="159" y="258"/>
                  </a:lnTo>
                  <a:lnTo>
                    <a:pt x="157" y="258"/>
                  </a:lnTo>
                  <a:lnTo>
                    <a:pt x="155" y="258"/>
                  </a:lnTo>
                  <a:lnTo>
                    <a:pt x="154" y="258"/>
                  </a:lnTo>
                  <a:lnTo>
                    <a:pt x="153" y="258"/>
                  </a:lnTo>
                  <a:lnTo>
                    <a:pt x="152" y="257"/>
                  </a:lnTo>
                  <a:lnTo>
                    <a:pt x="151" y="257"/>
                  </a:lnTo>
                  <a:lnTo>
                    <a:pt x="150" y="256"/>
                  </a:lnTo>
                  <a:lnTo>
                    <a:pt x="149" y="255"/>
                  </a:lnTo>
                  <a:lnTo>
                    <a:pt x="147" y="255"/>
                  </a:lnTo>
                  <a:lnTo>
                    <a:pt x="147" y="254"/>
                  </a:lnTo>
                  <a:lnTo>
                    <a:pt x="144" y="252"/>
                  </a:lnTo>
                  <a:lnTo>
                    <a:pt x="143" y="250"/>
                  </a:lnTo>
                  <a:lnTo>
                    <a:pt x="141" y="249"/>
                  </a:lnTo>
                  <a:lnTo>
                    <a:pt x="141" y="247"/>
                  </a:lnTo>
                  <a:lnTo>
                    <a:pt x="140" y="246"/>
                  </a:lnTo>
                  <a:lnTo>
                    <a:pt x="139" y="245"/>
                  </a:lnTo>
                  <a:lnTo>
                    <a:pt x="137" y="243"/>
                  </a:lnTo>
                  <a:lnTo>
                    <a:pt x="136" y="242"/>
                  </a:lnTo>
                  <a:lnTo>
                    <a:pt x="134" y="240"/>
                  </a:lnTo>
                  <a:lnTo>
                    <a:pt x="134" y="239"/>
                  </a:lnTo>
                  <a:lnTo>
                    <a:pt x="133" y="2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C2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78" name="Freeform 49"/>
            <p:cNvSpPr>
              <a:spLocks/>
            </p:cNvSpPr>
            <p:nvPr/>
          </p:nvSpPr>
          <p:spPr bwMode="auto">
            <a:xfrm>
              <a:off x="3518" y="1340"/>
              <a:ext cx="209" cy="165"/>
            </a:xfrm>
            <a:custGeom>
              <a:avLst/>
              <a:gdLst>
                <a:gd name="T0" fmla="*/ 105 w 209"/>
                <a:gd name="T1" fmla="*/ 118 h 165"/>
                <a:gd name="T2" fmla="*/ 103 w 209"/>
                <a:gd name="T3" fmla="*/ 121 h 165"/>
                <a:gd name="T4" fmla="*/ 101 w 209"/>
                <a:gd name="T5" fmla="*/ 125 h 165"/>
                <a:gd name="T6" fmla="*/ 98 w 209"/>
                <a:gd name="T7" fmla="*/ 129 h 165"/>
                <a:gd name="T8" fmla="*/ 96 w 209"/>
                <a:gd name="T9" fmla="*/ 133 h 165"/>
                <a:gd name="T10" fmla="*/ 93 w 209"/>
                <a:gd name="T11" fmla="*/ 136 h 165"/>
                <a:gd name="T12" fmla="*/ 90 w 209"/>
                <a:gd name="T13" fmla="*/ 141 h 165"/>
                <a:gd name="T14" fmla="*/ 87 w 209"/>
                <a:gd name="T15" fmla="*/ 145 h 165"/>
                <a:gd name="T16" fmla="*/ 84 w 209"/>
                <a:gd name="T17" fmla="*/ 148 h 165"/>
                <a:gd name="T18" fmla="*/ 81 w 209"/>
                <a:gd name="T19" fmla="*/ 152 h 165"/>
                <a:gd name="T20" fmla="*/ 78 w 209"/>
                <a:gd name="T21" fmla="*/ 155 h 165"/>
                <a:gd name="T22" fmla="*/ 76 w 209"/>
                <a:gd name="T23" fmla="*/ 158 h 165"/>
                <a:gd name="T24" fmla="*/ 74 w 209"/>
                <a:gd name="T25" fmla="*/ 161 h 165"/>
                <a:gd name="T26" fmla="*/ 72 w 209"/>
                <a:gd name="T27" fmla="*/ 162 h 165"/>
                <a:gd name="T28" fmla="*/ 71 w 209"/>
                <a:gd name="T29" fmla="*/ 164 h 165"/>
                <a:gd name="T30" fmla="*/ 80 w 209"/>
                <a:gd name="T31" fmla="*/ 110 h 165"/>
                <a:gd name="T32" fmla="*/ 55 w 209"/>
                <a:gd name="T33" fmla="*/ 83 h 165"/>
                <a:gd name="T34" fmla="*/ 85 w 209"/>
                <a:gd name="T35" fmla="*/ 57 h 165"/>
                <a:gd name="T36" fmla="*/ 114 w 209"/>
                <a:gd name="T37" fmla="*/ 47 h 165"/>
                <a:gd name="T38" fmla="*/ 132 w 209"/>
                <a:gd name="T39" fmla="*/ 71 h 165"/>
                <a:gd name="T40" fmla="*/ 144 w 209"/>
                <a:gd name="T41" fmla="*/ 92 h 165"/>
                <a:gd name="T42" fmla="*/ 142 w 209"/>
                <a:gd name="T43" fmla="*/ 92 h 165"/>
                <a:gd name="T44" fmla="*/ 139 w 209"/>
                <a:gd name="T45" fmla="*/ 91 h 165"/>
                <a:gd name="T46" fmla="*/ 137 w 209"/>
                <a:gd name="T47" fmla="*/ 90 h 165"/>
                <a:gd name="T48" fmla="*/ 135 w 209"/>
                <a:gd name="T49" fmla="*/ 88 h 165"/>
                <a:gd name="T50" fmla="*/ 133 w 209"/>
                <a:gd name="T51" fmla="*/ 85 h 165"/>
                <a:gd name="T52" fmla="*/ 132 w 209"/>
                <a:gd name="T53" fmla="*/ 83 h 165"/>
                <a:gd name="T54" fmla="*/ 132 w 209"/>
                <a:gd name="T55" fmla="*/ 81 h 165"/>
                <a:gd name="T56" fmla="*/ 131 w 209"/>
                <a:gd name="T57" fmla="*/ 78 h 165"/>
                <a:gd name="T58" fmla="*/ 129 w 209"/>
                <a:gd name="T59" fmla="*/ 76 h 165"/>
                <a:gd name="T60" fmla="*/ 128 w 209"/>
                <a:gd name="T61" fmla="*/ 73 h 165"/>
                <a:gd name="T62" fmla="*/ 127 w 209"/>
                <a:gd name="T63" fmla="*/ 71 h 165"/>
                <a:gd name="T64" fmla="*/ 123 w 209"/>
                <a:gd name="T65" fmla="*/ 68 h 165"/>
                <a:gd name="T66" fmla="*/ 119 w 209"/>
                <a:gd name="T67" fmla="*/ 65 h 165"/>
                <a:gd name="T68" fmla="*/ 116 w 209"/>
                <a:gd name="T69" fmla="*/ 64 h 165"/>
                <a:gd name="T70" fmla="*/ 114 w 209"/>
                <a:gd name="T71" fmla="*/ 63 h 165"/>
                <a:gd name="T72" fmla="*/ 112 w 209"/>
                <a:gd name="T73" fmla="*/ 62 h 165"/>
                <a:gd name="T74" fmla="*/ 110 w 209"/>
                <a:gd name="T75" fmla="*/ 62 h 165"/>
                <a:gd name="T76" fmla="*/ 106 w 209"/>
                <a:gd name="T77" fmla="*/ 61 h 165"/>
                <a:gd name="T78" fmla="*/ 103 w 209"/>
                <a:gd name="T79" fmla="*/ 62 h 165"/>
                <a:gd name="T80" fmla="*/ 99 w 209"/>
                <a:gd name="T81" fmla="*/ 63 h 165"/>
                <a:gd name="T82" fmla="*/ 95 w 209"/>
                <a:gd name="T83" fmla="*/ 65 h 165"/>
                <a:gd name="T84" fmla="*/ 91 w 209"/>
                <a:gd name="T85" fmla="*/ 68 h 165"/>
                <a:gd name="T86" fmla="*/ 88 w 209"/>
                <a:gd name="T87" fmla="*/ 72 h 165"/>
                <a:gd name="T88" fmla="*/ 86 w 209"/>
                <a:gd name="T89" fmla="*/ 73 h 165"/>
                <a:gd name="T90" fmla="*/ 85 w 209"/>
                <a:gd name="T91" fmla="*/ 76 h 165"/>
                <a:gd name="T92" fmla="*/ 84 w 209"/>
                <a:gd name="T93" fmla="*/ 78 h 165"/>
                <a:gd name="T94" fmla="*/ 84 w 209"/>
                <a:gd name="T95" fmla="*/ 82 h 165"/>
                <a:gd name="T96" fmla="*/ 84 w 209"/>
                <a:gd name="T97" fmla="*/ 85 h 165"/>
                <a:gd name="T98" fmla="*/ 84 w 209"/>
                <a:gd name="T99" fmla="*/ 88 h 165"/>
                <a:gd name="T100" fmla="*/ 85 w 209"/>
                <a:gd name="T101" fmla="*/ 91 h 165"/>
                <a:gd name="T102" fmla="*/ 87 w 209"/>
                <a:gd name="T103" fmla="*/ 95 h 165"/>
                <a:gd name="T104" fmla="*/ 89 w 209"/>
                <a:gd name="T105" fmla="*/ 98 h 165"/>
                <a:gd name="T106" fmla="*/ 91 w 209"/>
                <a:gd name="T107" fmla="*/ 101 h 165"/>
                <a:gd name="T108" fmla="*/ 93 w 209"/>
                <a:gd name="T109" fmla="*/ 104 h 165"/>
                <a:gd name="T110" fmla="*/ 95 w 209"/>
                <a:gd name="T111" fmla="*/ 106 h 165"/>
                <a:gd name="T112" fmla="*/ 99 w 209"/>
                <a:gd name="T113" fmla="*/ 108 h 165"/>
                <a:gd name="T114" fmla="*/ 102 w 209"/>
                <a:gd name="T115" fmla="*/ 110 h 165"/>
                <a:gd name="T116" fmla="*/ 105 w 209"/>
                <a:gd name="T117" fmla="*/ 111 h 165"/>
                <a:gd name="T118" fmla="*/ 106 w 209"/>
                <a:gd name="T119" fmla="*/ 112 h 165"/>
                <a:gd name="T120" fmla="*/ 107 w 209"/>
                <a:gd name="T121" fmla="*/ 114 h 165"/>
                <a:gd name="T122" fmla="*/ 106 w 209"/>
                <a:gd name="T123" fmla="*/ 117 h 16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9"/>
                <a:gd name="T187" fmla="*/ 0 h 165"/>
                <a:gd name="T188" fmla="*/ 209 w 209"/>
                <a:gd name="T189" fmla="*/ 165 h 16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9" h="165">
                  <a:moveTo>
                    <a:pt x="106" y="117"/>
                  </a:moveTo>
                  <a:lnTo>
                    <a:pt x="105" y="118"/>
                  </a:lnTo>
                  <a:lnTo>
                    <a:pt x="104" y="120"/>
                  </a:lnTo>
                  <a:lnTo>
                    <a:pt x="103" y="121"/>
                  </a:lnTo>
                  <a:lnTo>
                    <a:pt x="102" y="123"/>
                  </a:lnTo>
                  <a:lnTo>
                    <a:pt x="101" y="125"/>
                  </a:lnTo>
                  <a:lnTo>
                    <a:pt x="100" y="127"/>
                  </a:lnTo>
                  <a:lnTo>
                    <a:pt x="98" y="129"/>
                  </a:lnTo>
                  <a:lnTo>
                    <a:pt x="97" y="131"/>
                  </a:lnTo>
                  <a:lnTo>
                    <a:pt x="96" y="133"/>
                  </a:lnTo>
                  <a:lnTo>
                    <a:pt x="94" y="135"/>
                  </a:lnTo>
                  <a:lnTo>
                    <a:pt x="93" y="136"/>
                  </a:lnTo>
                  <a:lnTo>
                    <a:pt x="91" y="139"/>
                  </a:lnTo>
                  <a:lnTo>
                    <a:pt x="90" y="141"/>
                  </a:lnTo>
                  <a:lnTo>
                    <a:pt x="88" y="142"/>
                  </a:lnTo>
                  <a:lnTo>
                    <a:pt x="87" y="145"/>
                  </a:lnTo>
                  <a:lnTo>
                    <a:pt x="86" y="147"/>
                  </a:lnTo>
                  <a:lnTo>
                    <a:pt x="84" y="148"/>
                  </a:lnTo>
                  <a:lnTo>
                    <a:pt x="83" y="150"/>
                  </a:lnTo>
                  <a:lnTo>
                    <a:pt x="81" y="152"/>
                  </a:lnTo>
                  <a:lnTo>
                    <a:pt x="80" y="154"/>
                  </a:lnTo>
                  <a:lnTo>
                    <a:pt x="78" y="155"/>
                  </a:lnTo>
                  <a:lnTo>
                    <a:pt x="77" y="157"/>
                  </a:lnTo>
                  <a:lnTo>
                    <a:pt x="76" y="158"/>
                  </a:lnTo>
                  <a:lnTo>
                    <a:pt x="75" y="160"/>
                  </a:lnTo>
                  <a:lnTo>
                    <a:pt x="74" y="161"/>
                  </a:lnTo>
                  <a:lnTo>
                    <a:pt x="73" y="162"/>
                  </a:lnTo>
                  <a:lnTo>
                    <a:pt x="72" y="162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5"/>
                  </a:lnTo>
                  <a:lnTo>
                    <a:pt x="80" y="110"/>
                  </a:lnTo>
                  <a:lnTo>
                    <a:pt x="10" y="104"/>
                  </a:lnTo>
                  <a:lnTo>
                    <a:pt x="55" y="83"/>
                  </a:lnTo>
                  <a:lnTo>
                    <a:pt x="0" y="42"/>
                  </a:lnTo>
                  <a:lnTo>
                    <a:pt x="85" y="57"/>
                  </a:lnTo>
                  <a:lnTo>
                    <a:pt x="89" y="0"/>
                  </a:lnTo>
                  <a:lnTo>
                    <a:pt x="114" y="47"/>
                  </a:lnTo>
                  <a:lnTo>
                    <a:pt x="159" y="40"/>
                  </a:lnTo>
                  <a:lnTo>
                    <a:pt x="132" y="71"/>
                  </a:lnTo>
                  <a:lnTo>
                    <a:pt x="209" y="94"/>
                  </a:lnTo>
                  <a:lnTo>
                    <a:pt x="144" y="92"/>
                  </a:lnTo>
                  <a:lnTo>
                    <a:pt x="143" y="92"/>
                  </a:lnTo>
                  <a:lnTo>
                    <a:pt x="142" y="92"/>
                  </a:lnTo>
                  <a:lnTo>
                    <a:pt x="141" y="92"/>
                  </a:lnTo>
                  <a:lnTo>
                    <a:pt x="139" y="91"/>
                  </a:lnTo>
                  <a:lnTo>
                    <a:pt x="138" y="91"/>
                  </a:lnTo>
                  <a:lnTo>
                    <a:pt x="137" y="90"/>
                  </a:lnTo>
                  <a:lnTo>
                    <a:pt x="136" y="89"/>
                  </a:lnTo>
                  <a:lnTo>
                    <a:pt x="135" y="88"/>
                  </a:lnTo>
                  <a:lnTo>
                    <a:pt x="134" y="87"/>
                  </a:lnTo>
                  <a:lnTo>
                    <a:pt x="133" y="85"/>
                  </a:lnTo>
                  <a:lnTo>
                    <a:pt x="132" y="84"/>
                  </a:lnTo>
                  <a:lnTo>
                    <a:pt x="132" y="83"/>
                  </a:lnTo>
                  <a:lnTo>
                    <a:pt x="132" y="82"/>
                  </a:lnTo>
                  <a:lnTo>
                    <a:pt x="132" y="81"/>
                  </a:lnTo>
                  <a:lnTo>
                    <a:pt x="131" y="79"/>
                  </a:lnTo>
                  <a:lnTo>
                    <a:pt x="131" y="78"/>
                  </a:lnTo>
                  <a:lnTo>
                    <a:pt x="130" y="77"/>
                  </a:lnTo>
                  <a:lnTo>
                    <a:pt x="129" y="76"/>
                  </a:lnTo>
                  <a:lnTo>
                    <a:pt x="129" y="74"/>
                  </a:lnTo>
                  <a:lnTo>
                    <a:pt x="128" y="73"/>
                  </a:lnTo>
                  <a:lnTo>
                    <a:pt x="127" y="72"/>
                  </a:lnTo>
                  <a:lnTo>
                    <a:pt x="127" y="71"/>
                  </a:lnTo>
                  <a:lnTo>
                    <a:pt x="125" y="69"/>
                  </a:lnTo>
                  <a:lnTo>
                    <a:pt x="123" y="68"/>
                  </a:lnTo>
                  <a:lnTo>
                    <a:pt x="121" y="66"/>
                  </a:lnTo>
                  <a:lnTo>
                    <a:pt x="119" y="65"/>
                  </a:lnTo>
                  <a:lnTo>
                    <a:pt x="118" y="64"/>
                  </a:lnTo>
                  <a:lnTo>
                    <a:pt x="116" y="64"/>
                  </a:lnTo>
                  <a:lnTo>
                    <a:pt x="115" y="63"/>
                  </a:lnTo>
                  <a:lnTo>
                    <a:pt x="114" y="63"/>
                  </a:lnTo>
                  <a:lnTo>
                    <a:pt x="113" y="62"/>
                  </a:lnTo>
                  <a:lnTo>
                    <a:pt x="112" y="62"/>
                  </a:lnTo>
                  <a:lnTo>
                    <a:pt x="111" y="62"/>
                  </a:lnTo>
                  <a:lnTo>
                    <a:pt x="110" y="62"/>
                  </a:lnTo>
                  <a:lnTo>
                    <a:pt x="108" y="61"/>
                  </a:lnTo>
                  <a:lnTo>
                    <a:pt x="106" y="61"/>
                  </a:lnTo>
                  <a:lnTo>
                    <a:pt x="104" y="61"/>
                  </a:lnTo>
                  <a:lnTo>
                    <a:pt x="103" y="62"/>
                  </a:lnTo>
                  <a:lnTo>
                    <a:pt x="101" y="62"/>
                  </a:lnTo>
                  <a:lnTo>
                    <a:pt x="99" y="63"/>
                  </a:lnTo>
                  <a:lnTo>
                    <a:pt x="97" y="64"/>
                  </a:lnTo>
                  <a:lnTo>
                    <a:pt x="95" y="65"/>
                  </a:lnTo>
                  <a:lnTo>
                    <a:pt x="93" y="66"/>
                  </a:lnTo>
                  <a:lnTo>
                    <a:pt x="91" y="68"/>
                  </a:lnTo>
                  <a:lnTo>
                    <a:pt x="90" y="69"/>
                  </a:lnTo>
                  <a:lnTo>
                    <a:pt x="88" y="72"/>
                  </a:lnTo>
                  <a:lnTo>
                    <a:pt x="87" y="72"/>
                  </a:lnTo>
                  <a:lnTo>
                    <a:pt x="86" y="73"/>
                  </a:lnTo>
                  <a:lnTo>
                    <a:pt x="86" y="75"/>
                  </a:lnTo>
                  <a:lnTo>
                    <a:pt x="85" y="76"/>
                  </a:lnTo>
                  <a:lnTo>
                    <a:pt x="85" y="77"/>
                  </a:lnTo>
                  <a:lnTo>
                    <a:pt x="84" y="78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4" y="83"/>
                  </a:lnTo>
                  <a:lnTo>
                    <a:pt x="84" y="85"/>
                  </a:lnTo>
                  <a:lnTo>
                    <a:pt x="84" y="86"/>
                  </a:lnTo>
                  <a:lnTo>
                    <a:pt x="84" y="88"/>
                  </a:lnTo>
                  <a:lnTo>
                    <a:pt x="85" y="89"/>
                  </a:lnTo>
                  <a:lnTo>
                    <a:pt x="85" y="91"/>
                  </a:lnTo>
                  <a:lnTo>
                    <a:pt x="86" y="93"/>
                  </a:lnTo>
                  <a:lnTo>
                    <a:pt x="87" y="95"/>
                  </a:lnTo>
                  <a:lnTo>
                    <a:pt x="88" y="97"/>
                  </a:lnTo>
                  <a:lnTo>
                    <a:pt x="89" y="98"/>
                  </a:lnTo>
                  <a:lnTo>
                    <a:pt x="90" y="100"/>
                  </a:lnTo>
                  <a:lnTo>
                    <a:pt x="91" y="101"/>
                  </a:lnTo>
                  <a:lnTo>
                    <a:pt x="92" y="102"/>
                  </a:lnTo>
                  <a:lnTo>
                    <a:pt x="93" y="104"/>
                  </a:lnTo>
                  <a:lnTo>
                    <a:pt x="94" y="105"/>
                  </a:lnTo>
                  <a:lnTo>
                    <a:pt x="95" y="106"/>
                  </a:lnTo>
                  <a:lnTo>
                    <a:pt x="97" y="107"/>
                  </a:lnTo>
                  <a:lnTo>
                    <a:pt x="99" y="108"/>
                  </a:lnTo>
                  <a:lnTo>
                    <a:pt x="100" y="109"/>
                  </a:lnTo>
                  <a:lnTo>
                    <a:pt x="102" y="110"/>
                  </a:lnTo>
                  <a:lnTo>
                    <a:pt x="103" y="110"/>
                  </a:lnTo>
                  <a:lnTo>
                    <a:pt x="105" y="111"/>
                  </a:lnTo>
                  <a:lnTo>
                    <a:pt x="106" y="112"/>
                  </a:lnTo>
                  <a:lnTo>
                    <a:pt x="107" y="113"/>
                  </a:lnTo>
                  <a:lnTo>
                    <a:pt x="107" y="114"/>
                  </a:lnTo>
                  <a:lnTo>
                    <a:pt x="107" y="115"/>
                  </a:lnTo>
                  <a:lnTo>
                    <a:pt x="106" y="117"/>
                  </a:lnTo>
                  <a:close/>
                </a:path>
              </a:pathLst>
            </a:custGeom>
            <a:solidFill>
              <a:srgbClr val="FFD1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79" name="Freeform 50"/>
            <p:cNvSpPr>
              <a:spLocks/>
            </p:cNvSpPr>
            <p:nvPr/>
          </p:nvSpPr>
          <p:spPr bwMode="auto">
            <a:xfrm>
              <a:off x="3616" y="1414"/>
              <a:ext cx="20" cy="23"/>
            </a:xfrm>
            <a:custGeom>
              <a:avLst/>
              <a:gdLst>
                <a:gd name="T0" fmla="*/ 4 w 20"/>
                <a:gd name="T1" fmla="*/ 21 h 23"/>
                <a:gd name="T2" fmla="*/ 3 w 20"/>
                <a:gd name="T3" fmla="*/ 20 h 23"/>
                <a:gd name="T4" fmla="*/ 2 w 20"/>
                <a:gd name="T5" fmla="*/ 19 h 23"/>
                <a:gd name="T6" fmla="*/ 1 w 20"/>
                <a:gd name="T7" fmla="*/ 17 h 23"/>
                <a:gd name="T8" fmla="*/ 1 w 20"/>
                <a:gd name="T9" fmla="*/ 15 h 23"/>
                <a:gd name="T10" fmla="*/ 0 w 20"/>
                <a:gd name="T11" fmla="*/ 14 h 23"/>
                <a:gd name="T12" fmla="*/ 0 w 20"/>
                <a:gd name="T13" fmla="*/ 12 h 23"/>
                <a:gd name="T14" fmla="*/ 0 w 20"/>
                <a:gd name="T15" fmla="*/ 10 h 23"/>
                <a:gd name="T16" fmla="*/ 0 w 20"/>
                <a:gd name="T17" fmla="*/ 9 h 23"/>
                <a:gd name="T18" fmla="*/ 0 w 20"/>
                <a:gd name="T19" fmla="*/ 7 h 23"/>
                <a:gd name="T20" fmla="*/ 1 w 20"/>
                <a:gd name="T21" fmla="*/ 5 h 23"/>
                <a:gd name="T22" fmla="*/ 1 w 20"/>
                <a:gd name="T23" fmla="*/ 4 h 23"/>
                <a:gd name="T24" fmla="*/ 2 w 20"/>
                <a:gd name="T25" fmla="*/ 3 h 23"/>
                <a:gd name="T26" fmla="*/ 3 w 20"/>
                <a:gd name="T27" fmla="*/ 1 h 23"/>
                <a:gd name="T28" fmla="*/ 5 w 20"/>
                <a:gd name="T29" fmla="*/ 1 h 23"/>
                <a:gd name="T30" fmla="*/ 6 w 20"/>
                <a:gd name="T31" fmla="*/ 0 h 23"/>
                <a:gd name="T32" fmla="*/ 7 w 20"/>
                <a:gd name="T33" fmla="*/ 0 h 23"/>
                <a:gd name="T34" fmla="*/ 8 w 20"/>
                <a:gd name="T35" fmla="*/ 0 h 23"/>
                <a:gd name="T36" fmla="*/ 10 w 20"/>
                <a:gd name="T37" fmla="*/ 0 h 23"/>
                <a:gd name="T38" fmla="*/ 11 w 20"/>
                <a:gd name="T39" fmla="*/ 0 h 23"/>
                <a:gd name="T40" fmla="*/ 12 w 20"/>
                <a:gd name="T41" fmla="*/ 0 h 23"/>
                <a:gd name="T42" fmla="*/ 13 w 20"/>
                <a:gd name="T43" fmla="*/ 0 h 23"/>
                <a:gd name="T44" fmla="*/ 14 w 20"/>
                <a:gd name="T45" fmla="*/ 0 h 23"/>
                <a:gd name="T46" fmla="*/ 15 w 20"/>
                <a:gd name="T47" fmla="*/ 0 h 23"/>
                <a:gd name="T48" fmla="*/ 17 w 20"/>
                <a:gd name="T49" fmla="*/ 1 h 23"/>
                <a:gd name="T50" fmla="*/ 18 w 20"/>
                <a:gd name="T51" fmla="*/ 3 h 23"/>
                <a:gd name="T52" fmla="*/ 19 w 20"/>
                <a:gd name="T53" fmla="*/ 4 h 23"/>
                <a:gd name="T54" fmla="*/ 19 w 20"/>
                <a:gd name="T55" fmla="*/ 5 h 23"/>
                <a:gd name="T56" fmla="*/ 20 w 20"/>
                <a:gd name="T57" fmla="*/ 7 h 23"/>
                <a:gd name="T58" fmla="*/ 20 w 20"/>
                <a:gd name="T59" fmla="*/ 9 h 23"/>
                <a:gd name="T60" fmla="*/ 19 w 20"/>
                <a:gd name="T61" fmla="*/ 11 h 23"/>
                <a:gd name="T62" fmla="*/ 19 w 20"/>
                <a:gd name="T63" fmla="*/ 12 h 23"/>
                <a:gd name="T64" fmla="*/ 18 w 20"/>
                <a:gd name="T65" fmla="*/ 14 h 23"/>
                <a:gd name="T66" fmla="*/ 18 w 20"/>
                <a:gd name="T67" fmla="*/ 15 h 23"/>
                <a:gd name="T68" fmla="*/ 17 w 20"/>
                <a:gd name="T69" fmla="*/ 17 h 23"/>
                <a:gd name="T70" fmla="*/ 15 w 20"/>
                <a:gd name="T71" fmla="*/ 18 h 23"/>
                <a:gd name="T72" fmla="*/ 14 w 20"/>
                <a:gd name="T73" fmla="*/ 20 h 23"/>
                <a:gd name="T74" fmla="*/ 13 w 20"/>
                <a:gd name="T75" fmla="*/ 20 h 23"/>
                <a:gd name="T76" fmla="*/ 12 w 20"/>
                <a:gd name="T77" fmla="*/ 21 h 23"/>
                <a:gd name="T78" fmla="*/ 10 w 20"/>
                <a:gd name="T79" fmla="*/ 22 h 23"/>
                <a:gd name="T80" fmla="*/ 9 w 20"/>
                <a:gd name="T81" fmla="*/ 22 h 23"/>
                <a:gd name="T82" fmla="*/ 8 w 20"/>
                <a:gd name="T83" fmla="*/ 23 h 23"/>
                <a:gd name="T84" fmla="*/ 6 w 20"/>
                <a:gd name="T85" fmla="*/ 23 h 23"/>
                <a:gd name="T86" fmla="*/ 5 w 20"/>
                <a:gd name="T87" fmla="*/ 22 h 23"/>
                <a:gd name="T88" fmla="*/ 4 w 20"/>
                <a:gd name="T89" fmla="*/ 22 h 23"/>
                <a:gd name="T90" fmla="*/ 4 w 20"/>
                <a:gd name="T91" fmla="*/ 21 h 23"/>
                <a:gd name="T92" fmla="*/ 4 w 20"/>
                <a:gd name="T93" fmla="*/ 21 h 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"/>
                <a:gd name="T142" fmla="*/ 0 h 23"/>
                <a:gd name="T143" fmla="*/ 20 w 20"/>
                <a:gd name="T144" fmla="*/ 23 h 2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" h="23">
                  <a:moveTo>
                    <a:pt x="4" y="21"/>
                  </a:moveTo>
                  <a:lnTo>
                    <a:pt x="3" y="20"/>
                  </a:lnTo>
                  <a:lnTo>
                    <a:pt x="2" y="19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1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20" y="7"/>
                  </a:lnTo>
                  <a:lnTo>
                    <a:pt x="20" y="9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7"/>
                  </a:lnTo>
                  <a:lnTo>
                    <a:pt x="15" y="18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2" y="21"/>
                  </a:lnTo>
                  <a:lnTo>
                    <a:pt x="10" y="22"/>
                  </a:lnTo>
                  <a:lnTo>
                    <a:pt x="9" y="22"/>
                  </a:lnTo>
                  <a:lnTo>
                    <a:pt x="8" y="23"/>
                  </a:lnTo>
                  <a:lnTo>
                    <a:pt x="6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FF7D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0" name="Freeform 51"/>
            <p:cNvSpPr>
              <a:spLocks/>
            </p:cNvSpPr>
            <p:nvPr/>
          </p:nvSpPr>
          <p:spPr bwMode="auto">
            <a:xfrm>
              <a:off x="3634" y="1440"/>
              <a:ext cx="84" cy="119"/>
            </a:xfrm>
            <a:custGeom>
              <a:avLst/>
              <a:gdLst>
                <a:gd name="T0" fmla="*/ 1 w 84"/>
                <a:gd name="T1" fmla="*/ 17 h 119"/>
                <a:gd name="T2" fmla="*/ 3 w 84"/>
                <a:gd name="T3" fmla="*/ 20 h 119"/>
                <a:gd name="T4" fmla="*/ 4 w 84"/>
                <a:gd name="T5" fmla="*/ 24 h 119"/>
                <a:gd name="T6" fmla="*/ 6 w 84"/>
                <a:gd name="T7" fmla="*/ 29 h 119"/>
                <a:gd name="T8" fmla="*/ 9 w 84"/>
                <a:gd name="T9" fmla="*/ 34 h 119"/>
                <a:gd name="T10" fmla="*/ 11 w 84"/>
                <a:gd name="T11" fmla="*/ 40 h 119"/>
                <a:gd name="T12" fmla="*/ 14 w 84"/>
                <a:gd name="T13" fmla="*/ 46 h 119"/>
                <a:gd name="T14" fmla="*/ 17 w 84"/>
                <a:gd name="T15" fmla="*/ 53 h 119"/>
                <a:gd name="T16" fmla="*/ 21 w 84"/>
                <a:gd name="T17" fmla="*/ 60 h 119"/>
                <a:gd name="T18" fmla="*/ 24 w 84"/>
                <a:gd name="T19" fmla="*/ 67 h 119"/>
                <a:gd name="T20" fmla="*/ 27 w 84"/>
                <a:gd name="T21" fmla="*/ 74 h 119"/>
                <a:gd name="T22" fmla="*/ 31 w 84"/>
                <a:gd name="T23" fmla="*/ 80 h 119"/>
                <a:gd name="T24" fmla="*/ 34 w 84"/>
                <a:gd name="T25" fmla="*/ 87 h 119"/>
                <a:gd name="T26" fmla="*/ 37 w 84"/>
                <a:gd name="T27" fmla="*/ 93 h 119"/>
                <a:gd name="T28" fmla="*/ 40 w 84"/>
                <a:gd name="T29" fmla="*/ 99 h 119"/>
                <a:gd name="T30" fmla="*/ 43 w 84"/>
                <a:gd name="T31" fmla="*/ 105 h 119"/>
                <a:gd name="T32" fmla="*/ 46 w 84"/>
                <a:gd name="T33" fmla="*/ 109 h 119"/>
                <a:gd name="T34" fmla="*/ 48 w 84"/>
                <a:gd name="T35" fmla="*/ 113 h 119"/>
                <a:gd name="T36" fmla="*/ 51 w 84"/>
                <a:gd name="T37" fmla="*/ 117 h 119"/>
                <a:gd name="T38" fmla="*/ 53 w 84"/>
                <a:gd name="T39" fmla="*/ 119 h 119"/>
                <a:gd name="T40" fmla="*/ 58 w 84"/>
                <a:gd name="T41" fmla="*/ 119 h 119"/>
                <a:gd name="T42" fmla="*/ 61 w 84"/>
                <a:gd name="T43" fmla="*/ 118 h 119"/>
                <a:gd name="T44" fmla="*/ 65 w 84"/>
                <a:gd name="T45" fmla="*/ 117 h 119"/>
                <a:gd name="T46" fmla="*/ 69 w 84"/>
                <a:gd name="T47" fmla="*/ 115 h 119"/>
                <a:gd name="T48" fmla="*/ 73 w 84"/>
                <a:gd name="T49" fmla="*/ 114 h 119"/>
                <a:gd name="T50" fmla="*/ 76 w 84"/>
                <a:gd name="T51" fmla="*/ 111 h 119"/>
                <a:gd name="T52" fmla="*/ 81 w 84"/>
                <a:gd name="T53" fmla="*/ 107 h 119"/>
                <a:gd name="T54" fmla="*/ 84 w 84"/>
                <a:gd name="T55" fmla="*/ 102 h 119"/>
                <a:gd name="T56" fmla="*/ 82 w 84"/>
                <a:gd name="T57" fmla="*/ 97 h 119"/>
                <a:gd name="T58" fmla="*/ 81 w 84"/>
                <a:gd name="T59" fmla="*/ 93 h 119"/>
                <a:gd name="T60" fmla="*/ 78 w 84"/>
                <a:gd name="T61" fmla="*/ 89 h 119"/>
                <a:gd name="T62" fmla="*/ 75 w 84"/>
                <a:gd name="T63" fmla="*/ 84 h 119"/>
                <a:gd name="T64" fmla="*/ 71 w 84"/>
                <a:gd name="T65" fmla="*/ 78 h 119"/>
                <a:gd name="T66" fmla="*/ 67 w 84"/>
                <a:gd name="T67" fmla="*/ 71 h 119"/>
                <a:gd name="T68" fmla="*/ 62 w 84"/>
                <a:gd name="T69" fmla="*/ 65 h 119"/>
                <a:gd name="T70" fmla="*/ 58 w 84"/>
                <a:gd name="T71" fmla="*/ 58 h 119"/>
                <a:gd name="T72" fmla="*/ 53 w 84"/>
                <a:gd name="T73" fmla="*/ 52 h 119"/>
                <a:gd name="T74" fmla="*/ 48 w 84"/>
                <a:gd name="T75" fmla="*/ 45 h 119"/>
                <a:gd name="T76" fmla="*/ 42 w 84"/>
                <a:gd name="T77" fmla="*/ 38 h 119"/>
                <a:gd name="T78" fmla="*/ 37 w 84"/>
                <a:gd name="T79" fmla="*/ 32 h 119"/>
                <a:gd name="T80" fmla="*/ 32 w 84"/>
                <a:gd name="T81" fmla="*/ 25 h 119"/>
                <a:gd name="T82" fmla="*/ 28 w 84"/>
                <a:gd name="T83" fmla="*/ 20 h 119"/>
                <a:gd name="T84" fmla="*/ 24 w 84"/>
                <a:gd name="T85" fmla="*/ 15 h 119"/>
                <a:gd name="T86" fmla="*/ 20 w 84"/>
                <a:gd name="T87" fmla="*/ 10 h 119"/>
                <a:gd name="T88" fmla="*/ 17 w 84"/>
                <a:gd name="T89" fmla="*/ 6 h 119"/>
                <a:gd name="T90" fmla="*/ 14 w 84"/>
                <a:gd name="T91" fmla="*/ 2 h 119"/>
                <a:gd name="T92" fmla="*/ 13 w 84"/>
                <a:gd name="T93" fmla="*/ 0 h 11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4"/>
                <a:gd name="T142" fmla="*/ 0 h 119"/>
                <a:gd name="T143" fmla="*/ 84 w 84"/>
                <a:gd name="T144" fmla="*/ 119 h 11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4" h="119">
                  <a:moveTo>
                    <a:pt x="0" y="15"/>
                  </a:moveTo>
                  <a:lnTo>
                    <a:pt x="0" y="16"/>
                  </a:lnTo>
                  <a:lnTo>
                    <a:pt x="1" y="17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6" y="29"/>
                  </a:lnTo>
                  <a:lnTo>
                    <a:pt x="7" y="31"/>
                  </a:lnTo>
                  <a:lnTo>
                    <a:pt x="8" y="33"/>
                  </a:lnTo>
                  <a:lnTo>
                    <a:pt x="9" y="34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2" y="42"/>
                  </a:lnTo>
                  <a:lnTo>
                    <a:pt x="13" y="44"/>
                  </a:lnTo>
                  <a:lnTo>
                    <a:pt x="14" y="46"/>
                  </a:lnTo>
                  <a:lnTo>
                    <a:pt x="15" y="49"/>
                  </a:lnTo>
                  <a:lnTo>
                    <a:pt x="16" y="51"/>
                  </a:lnTo>
                  <a:lnTo>
                    <a:pt x="17" y="53"/>
                  </a:lnTo>
                  <a:lnTo>
                    <a:pt x="19" y="55"/>
                  </a:lnTo>
                  <a:lnTo>
                    <a:pt x="19" y="58"/>
                  </a:lnTo>
                  <a:lnTo>
                    <a:pt x="21" y="60"/>
                  </a:lnTo>
                  <a:lnTo>
                    <a:pt x="22" y="62"/>
                  </a:lnTo>
                  <a:lnTo>
                    <a:pt x="23" y="64"/>
                  </a:lnTo>
                  <a:lnTo>
                    <a:pt x="24" y="67"/>
                  </a:lnTo>
                  <a:lnTo>
                    <a:pt x="25" y="69"/>
                  </a:lnTo>
                  <a:lnTo>
                    <a:pt x="26" y="71"/>
                  </a:lnTo>
                  <a:lnTo>
                    <a:pt x="27" y="74"/>
                  </a:lnTo>
                  <a:lnTo>
                    <a:pt x="29" y="76"/>
                  </a:lnTo>
                  <a:lnTo>
                    <a:pt x="30" y="78"/>
                  </a:lnTo>
                  <a:lnTo>
                    <a:pt x="31" y="80"/>
                  </a:lnTo>
                  <a:lnTo>
                    <a:pt x="32" y="83"/>
                  </a:lnTo>
                  <a:lnTo>
                    <a:pt x="33" y="85"/>
                  </a:lnTo>
                  <a:lnTo>
                    <a:pt x="34" y="87"/>
                  </a:lnTo>
                  <a:lnTo>
                    <a:pt x="35" y="89"/>
                  </a:lnTo>
                  <a:lnTo>
                    <a:pt x="36" y="91"/>
                  </a:lnTo>
                  <a:lnTo>
                    <a:pt x="37" y="93"/>
                  </a:lnTo>
                  <a:lnTo>
                    <a:pt x="38" y="95"/>
                  </a:lnTo>
                  <a:lnTo>
                    <a:pt x="39" y="97"/>
                  </a:lnTo>
                  <a:lnTo>
                    <a:pt x="40" y="99"/>
                  </a:lnTo>
                  <a:lnTo>
                    <a:pt x="41" y="101"/>
                  </a:lnTo>
                  <a:lnTo>
                    <a:pt x="42" y="103"/>
                  </a:lnTo>
                  <a:lnTo>
                    <a:pt x="43" y="105"/>
                  </a:lnTo>
                  <a:lnTo>
                    <a:pt x="44" y="106"/>
                  </a:lnTo>
                  <a:lnTo>
                    <a:pt x="45" y="108"/>
                  </a:lnTo>
                  <a:lnTo>
                    <a:pt x="46" y="109"/>
                  </a:lnTo>
                  <a:lnTo>
                    <a:pt x="46" y="110"/>
                  </a:lnTo>
                  <a:lnTo>
                    <a:pt x="47" y="112"/>
                  </a:lnTo>
                  <a:lnTo>
                    <a:pt x="48" y="113"/>
                  </a:lnTo>
                  <a:lnTo>
                    <a:pt x="49" y="114"/>
                  </a:lnTo>
                  <a:lnTo>
                    <a:pt x="50" y="116"/>
                  </a:lnTo>
                  <a:lnTo>
                    <a:pt x="51" y="117"/>
                  </a:lnTo>
                  <a:lnTo>
                    <a:pt x="52" y="118"/>
                  </a:lnTo>
                  <a:lnTo>
                    <a:pt x="52" y="119"/>
                  </a:lnTo>
                  <a:lnTo>
                    <a:pt x="53" y="119"/>
                  </a:lnTo>
                  <a:lnTo>
                    <a:pt x="55" y="119"/>
                  </a:lnTo>
                  <a:lnTo>
                    <a:pt x="56" y="119"/>
                  </a:lnTo>
                  <a:lnTo>
                    <a:pt x="58" y="119"/>
                  </a:lnTo>
                  <a:lnTo>
                    <a:pt x="59" y="118"/>
                  </a:lnTo>
                  <a:lnTo>
                    <a:pt x="60" y="118"/>
                  </a:lnTo>
                  <a:lnTo>
                    <a:pt x="61" y="118"/>
                  </a:lnTo>
                  <a:lnTo>
                    <a:pt x="63" y="118"/>
                  </a:lnTo>
                  <a:lnTo>
                    <a:pt x="64" y="117"/>
                  </a:lnTo>
                  <a:lnTo>
                    <a:pt x="65" y="117"/>
                  </a:lnTo>
                  <a:lnTo>
                    <a:pt x="67" y="116"/>
                  </a:lnTo>
                  <a:lnTo>
                    <a:pt x="68" y="116"/>
                  </a:lnTo>
                  <a:lnTo>
                    <a:pt x="69" y="115"/>
                  </a:lnTo>
                  <a:lnTo>
                    <a:pt x="71" y="115"/>
                  </a:lnTo>
                  <a:lnTo>
                    <a:pt x="71" y="114"/>
                  </a:lnTo>
                  <a:lnTo>
                    <a:pt x="73" y="114"/>
                  </a:lnTo>
                  <a:lnTo>
                    <a:pt x="74" y="113"/>
                  </a:lnTo>
                  <a:lnTo>
                    <a:pt x="75" y="112"/>
                  </a:lnTo>
                  <a:lnTo>
                    <a:pt x="76" y="111"/>
                  </a:lnTo>
                  <a:lnTo>
                    <a:pt x="78" y="111"/>
                  </a:lnTo>
                  <a:lnTo>
                    <a:pt x="79" y="109"/>
                  </a:lnTo>
                  <a:lnTo>
                    <a:pt x="81" y="107"/>
                  </a:lnTo>
                  <a:lnTo>
                    <a:pt x="82" y="105"/>
                  </a:lnTo>
                  <a:lnTo>
                    <a:pt x="84" y="103"/>
                  </a:lnTo>
                  <a:lnTo>
                    <a:pt x="84" y="102"/>
                  </a:lnTo>
                  <a:lnTo>
                    <a:pt x="83" y="100"/>
                  </a:lnTo>
                  <a:lnTo>
                    <a:pt x="83" y="99"/>
                  </a:lnTo>
                  <a:lnTo>
                    <a:pt x="82" y="97"/>
                  </a:lnTo>
                  <a:lnTo>
                    <a:pt x="82" y="96"/>
                  </a:lnTo>
                  <a:lnTo>
                    <a:pt x="81" y="95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7" y="87"/>
                  </a:lnTo>
                  <a:lnTo>
                    <a:pt x="76" y="85"/>
                  </a:lnTo>
                  <a:lnTo>
                    <a:pt x="75" y="84"/>
                  </a:lnTo>
                  <a:lnTo>
                    <a:pt x="74" y="82"/>
                  </a:lnTo>
                  <a:lnTo>
                    <a:pt x="73" y="80"/>
                  </a:lnTo>
                  <a:lnTo>
                    <a:pt x="71" y="78"/>
                  </a:lnTo>
                  <a:lnTo>
                    <a:pt x="70" y="76"/>
                  </a:lnTo>
                  <a:lnTo>
                    <a:pt x="68" y="74"/>
                  </a:lnTo>
                  <a:lnTo>
                    <a:pt x="67" y="71"/>
                  </a:lnTo>
                  <a:lnTo>
                    <a:pt x="65" y="69"/>
                  </a:lnTo>
                  <a:lnTo>
                    <a:pt x="64" y="67"/>
                  </a:lnTo>
                  <a:lnTo>
                    <a:pt x="62" y="65"/>
                  </a:lnTo>
                  <a:lnTo>
                    <a:pt x="61" y="63"/>
                  </a:lnTo>
                  <a:lnTo>
                    <a:pt x="59" y="61"/>
                  </a:lnTo>
                  <a:lnTo>
                    <a:pt x="58" y="58"/>
                  </a:lnTo>
                  <a:lnTo>
                    <a:pt x="56" y="56"/>
                  </a:lnTo>
                  <a:lnTo>
                    <a:pt x="54" y="54"/>
                  </a:lnTo>
                  <a:lnTo>
                    <a:pt x="53" y="52"/>
                  </a:lnTo>
                  <a:lnTo>
                    <a:pt x="51" y="49"/>
                  </a:lnTo>
                  <a:lnTo>
                    <a:pt x="49" y="47"/>
                  </a:lnTo>
                  <a:lnTo>
                    <a:pt x="48" y="45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42" y="38"/>
                  </a:lnTo>
                  <a:lnTo>
                    <a:pt x="41" y="36"/>
                  </a:lnTo>
                  <a:lnTo>
                    <a:pt x="39" y="34"/>
                  </a:lnTo>
                  <a:lnTo>
                    <a:pt x="37" y="32"/>
                  </a:lnTo>
                  <a:lnTo>
                    <a:pt x="36" y="29"/>
                  </a:lnTo>
                  <a:lnTo>
                    <a:pt x="34" y="27"/>
                  </a:lnTo>
                  <a:lnTo>
                    <a:pt x="32" y="25"/>
                  </a:lnTo>
                  <a:lnTo>
                    <a:pt x="31" y="23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5" y="16"/>
                  </a:lnTo>
                  <a:lnTo>
                    <a:pt x="24" y="15"/>
                  </a:lnTo>
                  <a:lnTo>
                    <a:pt x="23" y="13"/>
                  </a:lnTo>
                  <a:lnTo>
                    <a:pt x="21" y="11"/>
                  </a:lnTo>
                  <a:lnTo>
                    <a:pt x="20" y="10"/>
                  </a:lnTo>
                  <a:lnTo>
                    <a:pt x="19" y="9"/>
                  </a:lnTo>
                  <a:lnTo>
                    <a:pt x="18" y="7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DD1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1" name="Freeform 52"/>
            <p:cNvSpPr>
              <a:spLocks/>
            </p:cNvSpPr>
            <p:nvPr/>
          </p:nvSpPr>
          <p:spPr bwMode="auto">
            <a:xfrm>
              <a:off x="3498" y="1517"/>
              <a:ext cx="84" cy="78"/>
            </a:xfrm>
            <a:custGeom>
              <a:avLst/>
              <a:gdLst>
                <a:gd name="T0" fmla="*/ 20 w 84"/>
                <a:gd name="T1" fmla="*/ 4 h 78"/>
                <a:gd name="T2" fmla="*/ 24 w 84"/>
                <a:gd name="T3" fmla="*/ 3 h 78"/>
                <a:gd name="T4" fmla="*/ 27 w 84"/>
                <a:gd name="T5" fmla="*/ 2 h 78"/>
                <a:gd name="T6" fmla="*/ 30 w 84"/>
                <a:gd name="T7" fmla="*/ 1 h 78"/>
                <a:gd name="T8" fmla="*/ 34 w 84"/>
                <a:gd name="T9" fmla="*/ 1 h 78"/>
                <a:gd name="T10" fmla="*/ 37 w 84"/>
                <a:gd name="T11" fmla="*/ 0 h 78"/>
                <a:gd name="T12" fmla="*/ 41 w 84"/>
                <a:gd name="T13" fmla="*/ 0 h 78"/>
                <a:gd name="T14" fmla="*/ 45 w 84"/>
                <a:gd name="T15" fmla="*/ 1 h 78"/>
                <a:gd name="T16" fmla="*/ 49 w 84"/>
                <a:gd name="T17" fmla="*/ 2 h 78"/>
                <a:gd name="T18" fmla="*/ 52 w 84"/>
                <a:gd name="T19" fmla="*/ 2 h 78"/>
                <a:gd name="T20" fmla="*/ 56 w 84"/>
                <a:gd name="T21" fmla="*/ 3 h 78"/>
                <a:gd name="T22" fmla="*/ 60 w 84"/>
                <a:gd name="T23" fmla="*/ 4 h 78"/>
                <a:gd name="T24" fmla="*/ 63 w 84"/>
                <a:gd name="T25" fmla="*/ 6 h 78"/>
                <a:gd name="T26" fmla="*/ 66 w 84"/>
                <a:gd name="T27" fmla="*/ 8 h 78"/>
                <a:gd name="T28" fmla="*/ 71 w 84"/>
                <a:gd name="T29" fmla="*/ 12 h 78"/>
                <a:gd name="T30" fmla="*/ 75 w 84"/>
                <a:gd name="T31" fmla="*/ 16 h 78"/>
                <a:gd name="T32" fmla="*/ 78 w 84"/>
                <a:gd name="T33" fmla="*/ 19 h 78"/>
                <a:gd name="T34" fmla="*/ 80 w 84"/>
                <a:gd name="T35" fmla="*/ 23 h 78"/>
                <a:gd name="T36" fmla="*/ 81 w 84"/>
                <a:gd name="T37" fmla="*/ 26 h 78"/>
                <a:gd name="T38" fmla="*/ 82 w 84"/>
                <a:gd name="T39" fmla="*/ 30 h 78"/>
                <a:gd name="T40" fmla="*/ 83 w 84"/>
                <a:gd name="T41" fmla="*/ 35 h 78"/>
                <a:gd name="T42" fmla="*/ 83 w 84"/>
                <a:gd name="T43" fmla="*/ 38 h 78"/>
                <a:gd name="T44" fmla="*/ 84 w 84"/>
                <a:gd name="T45" fmla="*/ 42 h 78"/>
                <a:gd name="T46" fmla="*/ 84 w 84"/>
                <a:gd name="T47" fmla="*/ 46 h 78"/>
                <a:gd name="T48" fmla="*/ 84 w 84"/>
                <a:gd name="T49" fmla="*/ 50 h 78"/>
                <a:gd name="T50" fmla="*/ 83 w 84"/>
                <a:gd name="T51" fmla="*/ 54 h 78"/>
                <a:gd name="T52" fmla="*/ 82 w 84"/>
                <a:gd name="T53" fmla="*/ 57 h 78"/>
                <a:gd name="T54" fmla="*/ 80 w 84"/>
                <a:gd name="T55" fmla="*/ 61 h 78"/>
                <a:gd name="T56" fmla="*/ 78 w 84"/>
                <a:gd name="T57" fmla="*/ 67 h 78"/>
                <a:gd name="T58" fmla="*/ 73 w 84"/>
                <a:gd name="T59" fmla="*/ 72 h 78"/>
                <a:gd name="T60" fmla="*/ 67 w 84"/>
                <a:gd name="T61" fmla="*/ 76 h 78"/>
                <a:gd name="T62" fmla="*/ 64 w 84"/>
                <a:gd name="T63" fmla="*/ 77 h 78"/>
                <a:gd name="T64" fmla="*/ 60 w 84"/>
                <a:gd name="T65" fmla="*/ 78 h 78"/>
                <a:gd name="T66" fmla="*/ 56 w 84"/>
                <a:gd name="T67" fmla="*/ 78 h 78"/>
                <a:gd name="T68" fmla="*/ 52 w 84"/>
                <a:gd name="T69" fmla="*/ 78 h 78"/>
                <a:gd name="T70" fmla="*/ 46 w 84"/>
                <a:gd name="T71" fmla="*/ 77 h 78"/>
                <a:gd name="T72" fmla="*/ 42 w 84"/>
                <a:gd name="T73" fmla="*/ 77 h 78"/>
                <a:gd name="T74" fmla="*/ 36 w 84"/>
                <a:gd name="T75" fmla="*/ 75 h 78"/>
                <a:gd name="T76" fmla="*/ 30 w 84"/>
                <a:gd name="T77" fmla="*/ 73 h 78"/>
                <a:gd name="T78" fmla="*/ 25 w 84"/>
                <a:gd name="T79" fmla="*/ 70 h 78"/>
                <a:gd name="T80" fmla="*/ 21 w 84"/>
                <a:gd name="T81" fmla="*/ 67 h 78"/>
                <a:gd name="T82" fmla="*/ 17 w 84"/>
                <a:gd name="T83" fmla="*/ 64 h 78"/>
                <a:gd name="T84" fmla="*/ 13 w 84"/>
                <a:gd name="T85" fmla="*/ 61 h 78"/>
                <a:gd name="T86" fmla="*/ 10 w 84"/>
                <a:gd name="T87" fmla="*/ 58 h 78"/>
                <a:gd name="T88" fmla="*/ 7 w 84"/>
                <a:gd name="T89" fmla="*/ 54 h 78"/>
                <a:gd name="T90" fmla="*/ 5 w 84"/>
                <a:gd name="T91" fmla="*/ 51 h 78"/>
                <a:gd name="T92" fmla="*/ 3 w 84"/>
                <a:gd name="T93" fmla="*/ 47 h 78"/>
                <a:gd name="T94" fmla="*/ 2 w 84"/>
                <a:gd name="T95" fmla="*/ 43 h 78"/>
                <a:gd name="T96" fmla="*/ 0 w 84"/>
                <a:gd name="T97" fmla="*/ 39 h 78"/>
                <a:gd name="T98" fmla="*/ 0 w 84"/>
                <a:gd name="T99" fmla="*/ 35 h 78"/>
                <a:gd name="T100" fmla="*/ 0 w 84"/>
                <a:gd name="T101" fmla="*/ 32 h 78"/>
                <a:gd name="T102" fmla="*/ 0 w 84"/>
                <a:gd name="T103" fmla="*/ 28 h 78"/>
                <a:gd name="T104" fmla="*/ 1 w 84"/>
                <a:gd name="T105" fmla="*/ 24 h 78"/>
                <a:gd name="T106" fmla="*/ 3 w 84"/>
                <a:gd name="T107" fmla="*/ 20 h 78"/>
                <a:gd name="T108" fmla="*/ 4 w 84"/>
                <a:gd name="T109" fmla="*/ 17 h 78"/>
                <a:gd name="T110" fmla="*/ 9 w 84"/>
                <a:gd name="T111" fmla="*/ 12 h 78"/>
                <a:gd name="T112" fmla="*/ 12 w 84"/>
                <a:gd name="T113" fmla="*/ 9 h 78"/>
                <a:gd name="T114" fmla="*/ 16 w 84"/>
                <a:gd name="T115" fmla="*/ 7 h 7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4"/>
                <a:gd name="T175" fmla="*/ 0 h 78"/>
                <a:gd name="T176" fmla="*/ 84 w 84"/>
                <a:gd name="T177" fmla="*/ 78 h 7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4" h="78">
                  <a:moveTo>
                    <a:pt x="17" y="6"/>
                  </a:moveTo>
                  <a:lnTo>
                    <a:pt x="19" y="5"/>
                  </a:lnTo>
                  <a:lnTo>
                    <a:pt x="20" y="4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5"/>
                  </a:lnTo>
                  <a:lnTo>
                    <a:pt x="62" y="6"/>
                  </a:lnTo>
                  <a:lnTo>
                    <a:pt x="63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6" y="8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1" y="12"/>
                  </a:lnTo>
                  <a:lnTo>
                    <a:pt x="73" y="13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6" y="17"/>
                  </a:lnTo>
                  <a:lnTo>
                    <a:pt x="77" y="18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9" y="22"/>
                  </a:lnTo>
                  <a:lnTo>
                    <a:pt x="80" y="23"/>
                  </a:lnTo>
                  <a:lnTo>
                    <a:pt x="80" y="24"/>
                  </a:lnTo>
                  <a:lnTo>
                    <a:pt x="81" y="25"/>
                  </a:lnTo>
                  <a:lnTo>
                    <a:pt x="81" y="26"/>
                  </a:lnTo>
                  <a:lnTo>
                    <a:pt x="81" y="28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32"/>
                  </a:lnTo>
                  <a:lnTo>
                    <a:pt x="82" y="33"/>
                  </a:lnTo>
                  <a:lnTo>
                    <a:pt x="83" y="35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4" y="40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4" y="46"/>
                  </a:lnTo>
                  <a:lnTo>
                    <a:pt x="84" y="48"/>
                  </a:lnTo>
                  <a:lnTo>
                    <a:pt x="84" y="49"/>
                  </a:lnTo>
                  <a:lnTo>
                    <a:pt x="84" y="50"/>
                  </a:lnTo>
                  <a:lnTo>
                    <a:pt x="83" y="51"/>
                  </a:lnTo>
                  <a:lnTo>
                    <a:pt x="83" y="52"/>
                  </a:lnTo>
                  <a:lnTo>
                    <a:pt x="83" y="54"/>
                  </a:lnTo>
                  <a:lnTo>
                    <a:pt x="82" y="55"/>
                  </a:lnTo>
                  <a:lnTo>
                    <a:pt x="82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1" y="59"/>
                  </a:lnTo>
                  <a:lnTo>
                    <a:pt x="80" y="61"/>
                  </a:lnTo>
                  <a:lnTo>
                    <a:pt x="80" y="64"/>
                  </a:lnTo>
                  <a:lnTo>
                    <a:pt x="78" y="65"/>
                  </a:lnTo>
                  <a:lnTo>
                    <a:pt x="78" y="67"/>
                  </a:lnTo>
                  <a:lnTo>
                    <a:pt x="76" y="69"/>
                  </a:lnTo>
                  <a:lnTo>
                    <a:pt x="75" y="71"/>
                  </a:lnTo>
                  <a:lnTo>
                    <a:pt x="73" y="72"/>
                  </a:lnTo>
                  <a:lnTo>
                    <a:pt x="71" y="73"/>
                  </a:lnTo>
                  <a:lnTo>
                    <a:pt x="69" y="75"/>
                  </a:lnTo>
                  <a:lnTo>
                    <a:pt x="67" y="76"/>
                  </a:lnTo>
                  <a:lnTo>
                    <a:pt x="66" y="76"/>
                  </a:lnTo>
                  <a:lnTo>
                    <a:pt x="65" y="77"/>
                  </a:lnTo>
                  <a:lnTo>
                    <a:pt x="64" y="77"/>
                  </a:lnTo>
                  <a:lnTo>
                    <a:pt x="63" y="77"/>
                  </a:lnTo>
                  <a:lnTo>
                    <a:pt x="61" y="78"/>
                  </a:lnTo>
                  <a:lnTo>
                    <a:pt x="60" y="78"/>
                  </a:lnTo>
                  <a:lnTo>
                    <a:pt x="59" y="78"/>
                  </a:lnTo>
                  <a:lnTo>
                    <a:pt x="57" y="78"/>
                  </a:lnTo>
                  <a:lnTo>
                    <a:pt x="56" y="78"/>
                  </a:lnTo>
                  <a:lnTo>
                    <a:pt x="55" y="78"/>
                  </a:lnTo>
                  <a:lnTo>
                    <a:pt x="53" y="78"/>
                  </a:lnTo>
                  <a:lnTo>
                    <a:pt x="52" y="78"/>
                  </a:lnTo>
                  <a:lnTo>
                    <a:pt x="50" y="78"/>
                  </a:lnTo>
                  <a:lnTo>
                    <a:pt x="48" y="78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3" y="77"/>
                  </a:lnTo>
                  <a:lnTo>
                    <a:pt x="42" y="77"/>
                  </a:lnTo>
                  <a:lnTo>
                    <a:pt x="40" y="76"/>
                  </a:lnTo>
                  <a:lnTo>
                    <a:pt x="38" y="76"/>
                  </a:lnTo>
                  <a:lnTo>
                    <a:pt x="36" y="75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7" y="71"/>
                  </a:lnTo>
                  <a:lnTo>
                    <a:pt x="25" y="70"/>
                  </a:lnTo>
                  <a:lnTo>
                    <a:pt x="24" y="69"/>
                  </a:lnTo>
                  <a:lnTo>
                    <a:pt x="22" y="68"/>
                  </a:lnTo>
                  <a:lnTo>
                    <a:pt x="21" y="67"/>
                  </a:lnTo>
                  <a:lnTo>
                    <a:pt x="20" y="67"/>
                  </a:lnTo>
                  <a:lnTo>
                    <a:pt x="18" y="65"/>
                  </a:lnTo>
                  <a:lnTo>
                    <a:pt x="17" y="64"/>
                  </a:lnTo>
                  <a:lnTo>
                    <a:pt x="16" y="63"/>
                  </a:lnTo>
                  <a:lnTo>
                    <a:pt x="15" y="62"/>
                  </a:lnTo>
                  <a:lnTo>
                    <a:pt x="13" y="61"/>
                  </a:lnTo>
                  <a:lnTo>
                    <a:pt x="12" y="60"/>
                  </a:lnTo>
                  <a:lnTo>
                    <a:pt x="11" y="59"/>
                  </a:lnTo>
                  <a:lnTo>
                    <a:pt x="10" y="58"/>
                  </a:lnTo>
                  <a:lnTo>
                    <a:pt x="9" y="57"/>
                  </a:lnTo>
                  <a:lnTo>
                    <a:pt x="8" y="55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6" y="52"/>
                  </a:lnTo>
                  <a:lnTo>
                    <a:pt x="5" y="51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3" y="47"/>
                  </a:lnTo>
                  <a:lnTo>
                    <a:pt x="3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3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1" y="10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E3D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2" name="Freeform 53"/>
            <p:cNvSpPr>
              <a:spLocks/>
            </p:cNvSpPr>
            <p:nvPr/>
          </p:nvSpPr>
          <p:spPr bwMode="auto">
            <a:xfrm>
              <a:off x="3681" y="1272"/>
              <a:ext cx="90" cy="85"/>
            </a:xfrm>
            <a:custGeom>
              <a:avLst/>
              <a:gdLst>
                <a:gd name="T0" fmla="*/ 0 w 90"/>
                <a:gd name="T1" fmla="*/ 44 h 85"/>
                <a:gd name="T2" fmla="*/ 0 w 90"/>
                <a:gd name="T3" fmla="*/ 40 h 85"/>
                <a:gd name="T4" fmla="*/ 0 w 90"/>
                <a:gd name="T5" fmla="*/ 37 h 85"/>
                <a:gd name="T6" fmla="*/ 1 w 90"/>
                <a:gd name="T7" fmla="*/ 33 h 85"/>
                <a:gd name="T8" fmla="*/ 1 w 90"/>
                <a:gd name="T9" fmla="*/ 30 h 85"/>
                <a:gd name="T10" fmla="*/ 2 w 90"/>
                <a:gd name="T11" fmla="*/ 27 h 85"/>
                <a:gd name="T12" fmla="*/ 3 w 90"/>
                <a:gd name="T13" fmla="*/ 23 h 85"/>
                <a:gd name="T14" fmla="*/ 6 w 90"/>
                <a:gd name="T15" fmla="*/ 17 h 85"/>
                <a:gd name="T16" fmla="*/ 10 w 90"/>
                <a:gd name="T17" fmla="*/ 12 h 85"/>
                <a:gd name="T18" fmla="*/ 14 w 90"/>
                <a:gd name="T19" fmla="*/ 7 h 85"/>
                <a:gd name="T20" fmla="*/ 18 w 90"/>
                <a:gd name="T21" fmla="*/ 4 h 85"/>
                <a:gd name="T22" fmla="*/ 21 w 90"/>
                <a:gd name="T23" fmla="*/ 3 h 85"/>
                <a:gd name="T24" fmla="*/ 25 w 90"/>
                <a:gd name="T25" fmla="*/ 2 h 85"/>
                <a:gd name="T26" fmla="*/ 28 w 90"/>
                <a:gd name="T27" fmla="*/ 1 h 85"/>
                <a:gd name="T28" fmla="*/ 33 w 90"/>
                <a:gd name="T29" fmla="*/ 0 h 85"/>
                <a:gd name="T30" fmla="*/ 37 w 90"/>
                <a:gd name="T31" fmla="*/ 0 h 85"/>
                <a:gd name="T32" fmla="*/ 42 w 90"/>
                <a:gd name="T33" fmla="*/ 0 h 85"/>
                <a:gd name="T34" fmla="*/ 47 w 90"/>
                <a:gd name="T35" fmla="*/ 1 h 85"/>
                <a:gd name="T36" fmla="*/ 53 w 90"/>
                <a:gd name="T37" fmla="*/ 3 h 85"/>
                <a:gd name="T38" fmla="*/ 58 w 90"/>
                <a:gd name="T39" fmla="*/ 4 h 85"/>
                <a:gd name="T40" fmla="*/ 63 w 90"/>
                <a:gd name="T41" fmla="*/ 6 h 85"/>
                <a:gd name="T42" fmla="*/ 67 w 90"/>
                <a:gd name="T43" fmla="*/ 8 h 85"/>
                <a:gd name="T44" fmla="*/ 72 w 90"/>
                <a:gd name="T45" fmla="*/ 10 h 85"/>
                <a:gd name="T46" fmla="*/ 75 w 90"/>
                <a:gd name="T47" fmla="*/ 13 h 85"/>
                <a:gd name="T48" fmla="*/ 79 w 90"/>
                <a:gd name="T49" fmla="*/ 16 h 85"/>
                <a:gd name="T50" fmla="*/ 82 w 90"/>
                <a:gd name="T51" fmla="*/ 19 h 85"/>
                <a:gd name="T52" fmla="*/ 84 w 90"/>
                <a:gd name="T53" fmla="*/ 22 h 85"/>
                <a:gd name="T54" fmla="*/ 86 w 90"/>
                <a:gd name="T55" fmla="*/ 26 h 85"/>
                <a:gd name="T56" fmla="*/ 88 w 90"/>
                <a:gd name="T57" fmla="*/ 30 h 85"/>
                <a:gd name="T58" fmla="*/ 89 w 90"/>
                <a:gd name="T59" fmla="*/ 33 h 85"/>
                <a:gd name="T60" fmla="*/ 90 w 90"/>
                <a:gd name="T61" fmla="*/ 37 h 85"/>
                <a:gd name="T62" fmla="*/ 90 w 90"/>
                <a:gd name="T63" fmla="*/ 41 h 85"/>
                <a:gd name="T64" fmla="*/ 89 w 90"/>
                <a:gd name="T65" fmla="*/ 45 h 85"/>
                <a:gd name="T66" fmla="*/ 88 w 90"/>
                <a:gd name="T67" fmla="*/ 49 h 85"/>
                <a:gd name="T68" fmla="*/ 86 w 90"/>
                <a:gd name="T69" fmla="*/ 54 h 85"/>
                <a:gd name="T70" fmla="*/ 84 w 90"/>
                <a:gd name="T71" fmla="*/ 57 h 85"/>
                <a:gd name="T72" fmla="*/ 81 w 90"/>
                <a:gd name="T73" fmla="*/ 62 h 85"/>
                <a:gd name="T74" fmla="*/ 77 w 90"/>
                <a:gd name="T75" fmla="*/ 66 h 85"/>
                <a:gd name="T76" fmla="*/ 73 w 90"/>
                <a:gd name="T77" fmla="*/ 70 h 85"/>
                <a:gd name="T78" fmla="*/ 69 w 90"/>
                <a:gd name="T79" fmla="*/ 74 h 85"/>
                <a:gd name="T80" fmla="*/ 63 w 90"/>
                <a:gd name="T81" fmla="*/ 78 h 85"/>
                <a:gd name="T82" fmla="*/ 58 w 90"/>
                <a:gd name="T83" fmla="*/ 80 h 85"/>
                <a:gd name="T84" fmla="*/ 53 w 90"/>
                <a:gd name="T85" fmla="*/ 82 h 85"/>
                <a:gd name="T86" fmla="*/ 48 w 90"/>
                <a:gd name="T87" fmla="*/ 83 h 85"/>
                <a:gd name="T88" fmla="*/ 44 w 90"/>
                <a:gd name="T89" fmla="*/ 85 h 85"/>
                <a:gd name="T90" fmla="*/ 39 w 90"/>
                <a:gd name="T91" fmla="*/ 85 h 85"/>
                <a:gd name="T92" fmla="*/ 34 w 90"/>
                <a:gd name="T93" fmla="*/ 84 h 85"/>
                <a:gd name="T94" fmla="*/ 30 w 90"/>
                <a:gd name="T95" fmla="*/ 83 h 85"/>
                <a:gd name="T96" fmla="*/ 26 w 90"/>
                <a:gd name="T97" fmla="*/ 83 h 85"/>
                <a:gd name="T98" fmla="*/ 22 w 90"/>
                <a:gd name="T99" fmla="*/ 81 h 85"/>
                <a:gd name="T100" fmla="*/ 19 w 90"/>
                <a:gd name="T101" fmla="*/ 79 h 85"/>
                <a:gd name="T102" fmla="*/ 15 w 90"/>
                <a:gd name="T103" fmla="*/ 76 h 85"/>
                <a:gd name="T104" fmla="*/ 12 w 90"/>
                <a:gd name="T105" fmla="*/ 74 h 85"/>
                <a:gd name="T106" fmla="*/ 7 w 90"/>
                <a:gd name="T107" fmla="*/ 68 h 85"/>
                <a:gd name="T108" fmla="*/ 4 w 90"/>
                <a:gd name="T109" fmla="*/ 64 h 85"/>
                <a:gd name="T110" fmla="*/ 2 w 90"/>
                <a:gd name="T111" fmla="*/ 60 h 85"/>
                <a:gd name="T112" fmla="*/ 1 w 90"/>
                <a:gd name="T113" fmla="*/ 57 h 85"/>
                <a:gd name="T114" fmla="*/ 0 w 90"/>
                <a:gd name="T115" fmla="*/ 53 h 85"/>
                <a:gd name="T116" fmla="*/ 0 w 90"/>
                <a:gd name="T117" fmla="*/ 49 h 85"/>
                <a:gd name="T118" fmla="*/ 0 w 90"/>
                <a:gd name="T119" fmla="*/ 47 h 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0"/>
                <a:gd name="T181" fmla="*/ 0 h 85"/>
                <a:gd name="T182" fmla="*/ 90 w 90"/>
                <a:gd name="T183" fmla="*/ 85 h 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0" h="85">
                  <a:moveTo>
                    <a:pt x="0" y="47"/>
                  </a:move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4" y="21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8" y="13"/>
                  </a:lnTo>
                  <a:lnTo>
                    <a:pt x="10" y="12"/>
                  </a:lnTo>
                  <a:lnTo>
                    <a:pt x="11" y="10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9" y="2"/>
                  </a:lnTo>
                  <a:lnTo>
                    <a:pt x="51" y="2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6" y="3"/>
                  </a:lnTo>
                  <a:lnTo>
                    <a:pt x="58" y="4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6" y="7"/>
                  </a:lnTo>
                  <a:lnTo>
                    <a:pt x="67" y="8"/>
                  </a:lnTo>
                  <a:lnTo>
                    <a:pt x="69" y="9"/>
                  </a:lnTo>
                  <a:lnTo>
                    <a:pt x="70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6" y="14"/>
                  </a:lnTo>
                  <a:lnTo>
                    <a:pt x="78" y="15"/>
                  </a:lnTo>
                  <a:lnTo>
                    <a:pt x="79" y="16"/>
                  </a:lnTo>
                  <a:lnTo>
                    <a:pt x="80" y="17"/>
                  </a:lnTo>
                  <a:lnTo>
                    <a:pt x="81" y="18"/>
                  </a:lnTo>
                  <a:lnTo>
                    <a:pt x="82" y="19"/>
                  </a:lnTo>
                  <a:lnTo>
                    <a:pt x="83" y="20"/>
                  </a:lnTo>
                  <a:lnTo>
                    <a:pt x="83" y="21"/>
                  </a:lnTo>
                  <a:lnTo>
                    <a:pt x="84" y="22"/>
                  </a:lnTo>
                  <a:lnTo>
                    <a:pt x="85" y="24"/>
                  </a:lnTo>
                  <a:lnTo>
                    <a:pt x="86" y="25"/>
                  </a:lnTo>
                  <a:lnTo>
                    <a:pt x="86" y="26"/>
                  </a:lnTo>
                  <a:lnTo>
                    <a:pt x="87" y="27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1"/>
                  </a:lnTo>
                  <a:lnTo>
                    <a:pt x="89" y="32"/>
                  </a:lnTo>
                  <a:lnTo>
                    <a:pt x="89" y="33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89" y="44"/>
                  </a:lnTo>
                  <a:lnTo>
                    <a:pt x="89" y="45"/>
                  </a:lnTo>
                  <a:lnTo>
                    <a:pt x="89" y="47"/>
                  </a:lnTo>
                  <a:lnTo>
                    <a:pt x="89" y="48"/>
                  </a:lnTo>
                  <a:lnTo>
                    <a:pt x="88" y="49"/>
                  </a:lnTo>
                  <a:lnTo>
                    <a:pt x="88" y="51"/>
                  </a:lnTo>
                  <a:lnTo>
                    <a:pt x="87" y="52"/>
                  </a:lnTo>
                  <a:lnTo>
                    <a:pt x="86" y="54"/>
                  </a:lnTo>
                  <a:lnTo>
                    <a:pt x="86" y="55"/>
                  </a:lnTo>
                  <a:lnTo>
                    <a:pt x="85" y="57"/>
                  </a:lnTo>
                  <a:lnTo>
                    <a:pt x="84" y="57"/>
                  </a:lnTo>
                  <a:lnTo>
                    <a:pt x="83" y="59"/>
                  </a:lnTo>
                  <a:lnTo>
                    <a:pt x="82" y="61"/>
                  </a:lnTo>
                  <a:lnTo>
                    <a:pt x="81" y="62"/>
                  </a:lnTo>
                  <a:lnTo>
                    <a:pt x="80" y="63"/>
                  </a:lnTo>
                  <a:lnTo>
                    <a:pt x="79" y="65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5" y="69"/>
                  </a:lnTo>
                  <a:lnTo>
                    <a:pt x="73" y="70"/>
                  </a:lnTo>
                  <a:lnTo>
                    <a:pt x="72" y="72"/>
                  </a:lnTo>
                  <a:lnTo>
                    <a:pt x="70" y="73"/>
                  </a:lnTo>
                  <a:lnTo>
                    <a:pt x="69" y="74"/>
                  </a:lnTo>
                  <a:lnTo>
                    <a:pt x="67" y="75"/>
                  </a:lnTo>
                  <a:lnTo>
                    <a:pt x="65" y="76"/>
                  </a:lnTo>
                  <a:lnTo>
                    <a:pt x="63" y="78"/>
                  </a:lnTo>
                  <a:lnTo>
                    <a:pt x="62" y="78"/>
                  </a:lnTo>
                  <a:lnTo>
                    <a:pt x="60" y="79"/>
                  </a:lnTo>
                  <a:lnTo>
                    <a:pt x="58" y="80"/>
                  </a:lnTo>
                  <a:lnTo>
                    <a:pt x="56" y="81"/>
                  </a:lnTo>
                  <a:lnTo>
                    <a:pt x="55" y="81"/>
                  </a:lnTo>
                  <a:lnTo>
                    <a:pt x="53" y="82"/>
                  </a:lnTo>
                  <a:lnTo>
                    <a:pt x="52" y="83"/>
                  </a:lnTo>
                  <a:lnTo>
                    <a:pt x="50" y="83"/>
                  </a:lnTo>
                  <a:lnTo>
                    <a:pt x="48" y="83"/>
                  </a:lnTo>
                  <a:lnTo>
                    <a:pt x="47" y="84"/>
                  </a:lnTo>
                  <a:lnTo>
                    <a:pt x="45" y="84"/>
                  </a:lnTo>
                  <a:lnTo>
                    <a:pt x="44" y="85"/>
                  </a:lnTo>
                  <a:lnTo>
                    <a:pt x="42" y="85"/>
                  </a:lnTo>
                  <a:lnTo>
                    <a:pt x="40" y="85"/>
                  </a:lnTo>
                  <a:lnTo>
                    <a:pt x="39" y="85"/>
                  </a:lnTo>
                  <a:lnTo>
                    <a:pt x="37" y="85"/>
                  </a:lnTo>
                  <a:lnTo>
                    <a:pt x="36" y="84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2" y="84"/>
                  </a:lnTo>
                  <a:lnTo>
                    <a:pt x="30" y="83"/>
                  </a:lnTo>
                  <a:lnTo>
                    <a:pt x="29" y="83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5" y="82"/>
                  </a:lnTo>
                  <a:lnTo>
                    <a:pt x="24" y="81"/>
                  </a:lnTo>
                  <a:lnTo>
                    <a:pt x="22" y="81"/>
                  </a:lnTo>
                  <a:lnTo>
                    <a:pt x="21" y="80"/>
                  </a:lnTo>
                  <a:lnTo>
                    <a:pt x="20" y="80"/>
                  </a:lnTo>
                  <a:lnTo>
                    <a:pt x="19" y="79"/>
                  </a:lnTo>
                  <a:lnTo>
                    <a:pt x="18" y="78"/>
                  </a:lnTo>
                  <a:lnTo>
                    <a:pt x="17" y="78"/>
                  </a:lnTo>
                  <a:lnTo>
                    <a:pt x="15" y="76"/>
                  </a:lnTo>
                  <a:lnTo>
                    <a:pt x="14" y="76"/>
                  </a:lnTo>
                  <a:lnTo>
                    <a:pt x="13" y="75"/>
                  </a:lnTo>
                  <a:lnTo>
                    <a:pt x="12" y="74"/>
                  </a:lnTo>
                  <a:lnTo>
                    <a:pt x="10" y="72"/>
                  </a:lnTo>
                  <a:lnTo>
                    <a:pt x="9" y="70"/>
                  </a:lnTo>
                  <a:lnTo>
                    <a:pt x="7" y="68"/>
                  </a:lnTo>
                  <a:lnTo>
                    <a:pt x="6" y="66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3" y="61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1" y="57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A6DE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3" name="Freeform 54"/>
            <p:cNvSpPr>
              <a:spLocks/>
            </p:cNvSpPr>
            <p:nvPr/>
          </p:nvSpPr>
          <p:spPr bwMode="auto">
            <a:xfrm>
              <a:off x="3795" y="1582"/>
              <a:ext cx="90" cy="86"/>
            </a:xfrm>
            <a:custGeom>
              <a:avLst/>
              <a:gdLst>
                <a:gd name="T0" fmla="*/ 12 w 90"/>
                <a:gd name="T1" fmla="*/ 17 h 86"/>
                <a:gd name="T2" fmla="*/ 15 w 90"/>
                <a:gd name="T3" fmla="*/ 14 h 86"/>
                <a:gd name="T4" fmla="*/ 20 w 90"/>
                <a:gd name="T5" fmla="*/ 11 h 86"/>
                <a:gd name="T6" fmla="*/ 23 w 90"/>
                <a:gd name="T7" fmla="*/ 8 h 86"/>
                <a:gd name="T8" fmla="*/ 28 w 90"/>
                <a:gd name="T9" fmla="*/ 6 h 86"/>
                <a:gd name="T10" fmla="*/ 32 w 90"/>
                <a:gd name="T11" fmla="*/ 4 h 86"/>
                <a:gd name="T12" fmla="*/ 36 w 90"/>
                <a:gd name="T13" fmla="*/ 2 h 86"/>
                <a:gd name="T14" fmla="*/ 41 w 90"/>
                <a:gd name="T15" fmla="*/ 1 h 86"/>
                <a:gd name="T16" fmla="*/ 45 w 90"/>
                <a:gd name="T17" fmla="*/ 0 h 86"/>
                <a:gd name="T18" fmla="*/ 49 w 90"/>
                <a:gd name="T19" fmla="*/ 0 h 86"/>
                <a:gd name="T20" fmla="*/ 54 w 90"/>
                <a:gd name="T21" fmla="*/ 0 h 86"/>
                <a:gd name="T22" fmla="*/ 58 w 90"/>
                <a:gd name="T23" fmla="*/ 0 h 86"/>
                <a:gd name="T24" fmla="*/ 62 w 90"/>
                <a:gd name="T25" fmla="*/ 1 h 86"/>
                <a:gd name="T26" fmla="*/ 66 w 90"/>
                <a:gd name="T27" fmla="*/ 2 h 86"/>
                <a:gd name="T28" fmla="*/ 69 w 90"/>
                <a:gd name="T29" fmla="*/ 4 h 86"/>
                <a:gd name="T30" fmla="*/ 73 w 90"/>
                <a:gd name="T31" fmla="*/ 6 h 86"/>
                <a:gd name="T32" fmla="*/ 78 w 90"/>
                <a:gd name="T33" fmla="*/ 10 h 86"/>
                <a:gd name="T34" fmla="*/ 81 w 90"/>
                <a:gd name="T35" fmla="*/ 14 h 86"/>
                <a:gd name="T36" fmla="*/ 83 w 90"/>
                <a:gd name="T37" fmla="*/ 17 h 86"/>
                <a:gd name="T38" fmla="*/ 85 w 90"/>
                <a:gd name="T39" fmla="*/ 22 h 86"/>
                <a:gd name="T40" fmla="*/ 87 w 90"/>
                <a:gd name="T41" fmla="*/ 27 h 86"/>
                <a:gd name="T42" fmla="*/ 88 w 90"/>
                <a:gd name="T43" fmla="*/ 32 h 86"/>
                <a:gd name="T44" fmla="*/ 89 w 90"/>
                <a:gd name="T45" fmla="*/ 37 h 86"/>
                <a:gd name="T46" fmla="*/ 89 w 90"/>
                <a:gd name="T47" fmla="*/ 42 h 86"/>
                <a:gd name="T48" fmla="*/ 90 w 90"/>
                <a:gd name="T49" fmla="*/ 47 h 86"/>
                <a:gd name="T50" fmla="*/ 89 w 90"/>
                <a:gd name="T51" fmla="*/ 52 h 86"/>
                <a:gd name="T52" fmla="*/ 88 w 90"/>
                <a:gd name="T53" fmla="*/ 56 h 86"/>
                <a:gd name="T54" fmla="*/ 87 w 90"/>
                <a:gd name="T55" fmla="*/ 61 h 86"/>
                <a:gd name="T56" fmla="*/ 86 w 90"/>
                <a:gd name="T57" fmla="*/ 66 h 86"/>
                <a:gd name="T58" fmla="*/ 84 w 90"/>
                <a:gd name="T59" fmla="*/ 69 h 86"/>
                <a:gd name="T60" fmla="*/ 82 w 90"/>
                <a:gd name="T61" fmla="*/ 73 h 86"/>
                <a:gd name="T62" fmla="*/ 78 w 90"/>
                <a:gd name="T63" fmla="*/ 78 h 86"/>
                <a:gd name="T64" fmla="*/ 74 w 90"/>
                <a:gd name="T65" fmla="*/ 81 h 86"/>
                <a:gd name="T66" fmla="*/ 70 w 90"/>
                <a:gd name="T67" fmla="*/ 83 h 86"/>
                <a:gd name="T68" fmla="*/ 66 w 90"/>
                <a:gd name="T69" fmla="*/ 85 h 86"/>
                <a:gd name="T70" fmla="*/ 62 w 90"/>
                <a:gd name="T71" fmla="*/ 86 h 86"/>
                <a:gd name="T72" fmla="*/ 57 w 90"/>
                <a:gd name="T73" fmla="*/ 86 h 86"/>
                <a:gd name="T74" fmla="*/ 51 w 90"/>
                <a:gd name="T75" fmla="*/ 86 h 86"/>
                <a:gd name="T76" fmla="*/ 46 w 90"/>
                <a:gd name="T77" fmla="*/ 85 h 86"/>
                <a:gd name="T78" fmla="*/ 39 w 90"/>
                <a:gd name="T79" fmla="*/ 83 h 86"/>
                <a:gd name="T80" fmla="*/ 33 w 90"/>
                <a:gd name="T81" fmla="*/ 81 h 86"/>
                <a:gd name="T82" fmla="*/ 26 w 90"/>
                <a:gd name="T83" fmla="*/ 78 h 86"/>
                <a:gd name="T84" fmla="*/ 20 w 90"/>
                <a:gd name="T85" fmla="*/ 74 h 86"/>
                <a:gd name="T86" fmla="*/ 15 w 90"/>
                <a:gd name="T87" fmla="*/ 70 h 86"/>
                <a:gd name="T88" fmla="*/ 10 w 90"/>
                <a:gd name="T89" fmla="*/ 66 h 86"/>
                <a:gd name="T90" fmla="*/ 7 w 90"/>
                <a:gd name="T91" fmla="*/ 63 h 86"/>
                <a:gd name="T92" fmla="*/ 5 w 90"/>
                <a:gd name="T93" fmla="*/ 59 h 86"/>
                <a:gd name="T94" fmla="*/ 3 w 90"/>
                <a:gd name="T95" fmla="*/ 55 h 86"/>
                <a:gd name="T96" fmla="*/ 1 w 90"/>
                <a:gd name="T97" fmla="*/ 51 h 86"/>
                <a:gd name="T98" fmla="*/ 0 w 90"/>
                <a:gd name="T99" fmla="*/ 48 h 86"/>
                <a:gd name="T100" fmla="*/ 0 w 90"/>
                <a:gd name="T101" fmla="*/ 44 h 86"/>
                <a:gd name="T102" fmla="*/ 0 w 90"/>
                <a:gd name="T103" fmla="*/ 41 h 86"/>
                <a:gd name="T104" fmla="*/ 0 w 90"/>
                <a:gd name="T105" fmla="*/ 37 h 86"/>
                <a:gd name="T106" fmla="*/ 2 w 90"/>
                <a:gd name="T107" fmla="*/ 33 h 86"/>
                <a:gd name="T108" fmla="*/ 4 w 90"/>
                <a:gd name="T109" fmla="*/ 28 h 86"/>
                <a:gd name="T110" fmla="*/ 6 w 90"/>
                <a:gd name="T111" fmla="*/ 24 h 86"/>
                <a:gd name="T112" fmla="*/ 8 w 90"/>
                <a:gd name="T113" fmla="*/ 21 h 86"/>
                <a:gd name="T114" fmla="*/ 9 w 90"/>
                <a:gd name="T115" fmla="*/ 19 h 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0"/>
                <a:gd name="T175" fmla="*/ 0 h 86"/>
                <a:gd name="T176" fmla="*/ 90 w 90"/>
                <a:gd name="T177" fmla="*/ 86 h 8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0" h="86">
                  <a:moveTo>
                    <a:pt x="9" y="19"/>
                  </a:moveTo>
                  <a:lnTo>
                    <a:pt x="10" y="18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5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2" y="9"/>
                  </a:lnTo>
                  <a:lnTo>
                    <a:pt x="23" y="8"/>
                  </a:lnTo>
                  <a:lnTo>
                    <a:pt x="25" y="7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2" y="4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8" y="3"/>
                  </a:lnTo>
                  <a:lnTo>
                    <a:pt x="69" y="4"/>
                  </a:lnTo>
                  <a:lnTo>
                    <a:pt x="71" y="4"/>
                  </a:lnTo>
                  <a:lnTo>
                    <a:pt x="72" y="5"/>
                  </a:lnTo>
                  <a:lnTo>
                    <a:pt x="73" y="6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10"/>
                  </a:lnTo>
                  <a:lnTo>
                    <a:pt x="79" y="11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2" y="15"/>
                  </a:lnTo>
                  <a:lnTo>
                    <a:pt x="82" y="16"/>
                  </a:lnTo>
                  <a:lnTo>
                    <a:pt x="83" y="17"/>
                  </a:lnTo>
                  <a:lnTo>
                    <a:pt x="84" y="19"/>
                  </a:lnTo>
                  <a:lnTo>
                    <a:pt x="84" y="20"/>
                  </a:lnTo>
                  <a:lnTo>
                    <a:pt x="85" y="22"/>
                  </a:lnTo>
                  <a:lnTo>
                    <a:pt x="86" y="23"/>
                  </a:lnTo>
                  <a:lnTo>
                    <a:pt x="86" y="25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8" y="33"/>
                  </a:lnTo>
                  <a:lnTo>
                    <a:pt x="89" y="35"/>
                  </a:lnTo>
                  <a:lnTo>
                    <a:pt x="89" y="37"/>
                  </a:lnTo>
                  <a:lnTo>
                    <a:pt x="89" y="38"/>
                  </a:lnTo>
                  <a:lnTo>
                    <a:pt x="89" y="40"/>
                  </a:lnTo>
                  <a:lnTo>
                    <a:pt x="89" y="42"/>
                  </a:lnTo>
                  <a:lnTo>
                    <a:pt x="89" y="43"/>
                  </a:lnTo>
                  <a:lnTo>
                    <a:pt x="89" y="45"/>
                  </a:lnTo>
                  <a:lnTo>
                    <a:pt x="90" y="47"/>
                  </a:lnTo>
                  <a:lnTo>
                    <a:pt x="89" y="48"/>
                  </a:lnTo>
                  <a:lnTo>
                    <a:pt x="89" y="50"/>
                  </a:lnTo>
                  <a:lnTo>
                    <a:pt x="89" y="52"/>
                  </a:lnTo>
                  <a:lnTo>
                    <a:pt x="89" y="53"/>
                  </a:lnTo>
                  <a:lnTo>
                    <a:pt x="89" y="55"/>
                  </a:lnTo>
                  <a:lnTo>
                    <a:pt x="88" y="56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7" y="64"/>
                  </a:lnTo>
                  <a:lnTo>
                    <a:pt x="86" y="66"/>
                  </a:lnTo>
                  <a:lnTo>
                    <a:pt x="85" y="67"/>
                  </a:lnTo>
                  <a:lnTo>
                    <a:pt x="85" y="68"/>
                  </a:lnTo>
                  <a:lnTo>
                    <a:pt x="84" y="69"/>
                  </a:lnTo>
                  <a:lnTo>
                    <a:pt x="84" y="71"/>
                  </a:lnTo>
                  <a:lnTo>
                    <a:pt x="83" y="72"/>
                  </a:lnTo>
                  <a:lnTo>
                    <a:pt x="82" y="73"/>
                  </a:lnTo>
                  <a:lnTo>
                    <a:pt x="81" y="74"/>
                  </a:lnTo>
                  <a:lnTo>
                    <a:pt x="80" y="76"/>
                  </a:lnTo>
                  <a:lnTo>
                    <a:pt x="78" y="78"/>
                  </a:lnTo>
                  <a:lnTo>
                    <a:pt x="76" y="80"/>
                  </a:lnTo>
                  <a:lnTo>
                    <a:pt x="75" y="80"/>
                  </a:lnTo>
                  <a:lnTo>
                    <a:pt x="74" y="81"/>
                  </a:lnTo>
                  <a:lnTo>
                    <a:pt x="73" y="82"/>
                  </a:lnTo>
                  <a:lnTo>
                    <a:pt x="72" y="83"/>
                  </a:lnTo>
                  <a:lnTo>
                    <a:pt x="70" y="83"/>
                  </a:lnTo>
                  <a:lnTo>
                    <a:pt x="69" y="84"/>
                  </a:lnTo>
                  <a:lnTo>
                    <a:pt x="67" y="85"/>
                  </a:lnTo>
                  <a:lnTo>
                    <a:pt x="66" y="85"/>
                  </a:lnTo>
                  <a:lnTo>
                    <a:pt x="65" y="85"/>
                  </a:lnTo>
                  <a:lnTo>
                    <a:pt x="63" y="86"/>
                  </a:lnTo>
                  <a:lnTo>
                    <a:pt x="62" y="86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7" y="86"/>
                  </a:lnTo>
                  <a:lnTo>
                    <a:pt x="55" y="86"/>
                  </a:lnTo>
                  <a:lnTo>
                    <a:pt x="53" y="86"/>
                  </a:lnTo>
                  <a:lnTo>
                    <a:pt x="51" y="86"/>
                  </a:lnTo>
                  <a:lnTo>
                    <a:pt x="49" y="86"/>
                  </a:lnTo>
                  <a:lnTo>
                    <a:pt x="47" y="85"/>
                  </a:lnTo>
                  <a:lnTo>
                    <a:pt x="46" y="85"/>
                  </a:lnTo>
                  <a:lnTo>
                    <a:pt x="44" y="85"/>
                  </a:lnTo>
                  <a:lnTo>
                    <a:pt x="42" y="84"/>
                  </a:lnTo>
                  <a:lnTo>
                    <a:pt x="39" y="83"/>
                  </a:lnTo>
                  <a:lnTo>
                    <a:pt x="37" y="83"/>
                  </a:lnTo>
                  <a:lnTo>
                    <a:pt x="35" y="82"/>
                  </a:lnTo>
                  <a:lnTo>
                    <a:pt x="33" y="81"/>
                  </a:lnTo>
                  <a:lnTo>
                    <a:pt x="31" y="80"/>
                  </a:lnTo>
                  <a:lnTo>
                    <a:pt x="29" y="79"/>
                  </a:lnTo>
                  <a:lnTo>
                    <a:pt x="26" y="78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0" y="74"/>
                  </a:lnTo>
                  <a:lnTo>
                    <a:pt x="18" y="73"/>
                  </a:lnTo>
                  <a:lnTo>
                    <a:pt x="17" y="72"/>
                  </a:lnTo>
                  <a:lnTo>
                    <a:pt x="15" y="70"/>
                  </a:lnTo>
                  <a:lnTo>
                    <a:pt x="13" y="69"/>
                  </a:lnTo>
                  <a:lnTo>
                    <a:pt x="12" y="68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8" y="64"/>
                  </a:lnTo>
                  <a:lnTo>
                    <a:pt x="7" y="63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1" y="53"/>
                  </a:lnTo>
                  <a:lnTo>
                    <a:pt x="1" y="51"/>
                  </a:lnTo>
                  <a:lnTo>
                    <a:pt x="1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6" y="24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8" y="21"/>
                  </a:lnTo>
                  <a:lnTo>
                    <a:pt x="9" y="2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BA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4" name="Freeform 55"/>
            <p:cNvSpPr>
              <a:spLocks/>
            </p:cNvSpPr>
            <p:nvPr/>
          </p:nvSpPr>
          <p:spPr bwMode="auto">
            <a:xfrm>
              <a:off x="3693" y="1565"/>
              <a:ext cx="172" cy="268"/>
            </a:xfrm>
            <a:custGeom>
              <a:avLst/>
              <a:gdLst>
                <a:gd name="T0" fmla="*/ 171 w 172"/>
                <a:gd name="T1" fmla="*/ 246 h 268"/>
                <a:gd name="T2" fmla="*/ 25 w 172"/>
                <a:gd name="T3" fmla="*/ 0 h 268"/>
                <a:gd name="T4" fmla="*/ 18 w 172"/>
                <a:gd name="T5" fmla="*/ 4 h 268"/>
                <a:gd name="T6" fmla="*/ 164 w 172"/>
                <a:gd name="T7" fmla="*/ 248 h 268"/>
                <a:gd name="T8" fmla="*/ 163 w 172"/>
                <a:gd name="T9" fmla="*/ 250 h 268"/>
                <a:gd name="T10" fmla="*/ 163 w 172"/>
                <a:gd name="T11" fmla="*/ 251 h 268"/>
                <a:gd name="T12" fmla="*/ 163 w 172"/>
                <a:gd name="T13" fmla="*/ 252 h 268"/>
                <a:gd name="T14" fmla="*/ 163 w 172"/>
                <a:gd name="T15" fmla="*/ 253 h 268"/>
                <a:gd name="T16" fmla="*/ 162 w 172"/>
                <a:gd name="T17" fmla="*/ 255 h 268"/>
                <a:gd name="T18" fmla="*/ 162 w 172"/>
                <a:gd name="T19" fmla="*/ 257 h 268"/>
                <a:gd name="T20" fmla="*/ 161 w 172"/>
                <a:gd name="T21" fmla="*/ 258 h 268"/>
                <a:gd name="T22" fmla="*/ 160 w 172"/>
                <a:gd name="T23" fmla="*/ 259 h 268"/>
                <a:gd name="T24" fmla="*/ 160 w 172"/>
                <a:gd name="T25" fmla="*/ 260 h 268"/>
                <a:gd name="T26" fmla="*/ 159 w 172"/>
                <a:gd name="T27" fmla="*/ 261 h 268"/>
                <a:gd name="T28" fmla="*/ 158 w 172"/>
                <a:gd name="T29" fmla="*/ 260 h 268"/>
                <a:gd name="T30" fmla="*/ 156 w 172"/>
                <a:gd name="T31" fmla="*/ 259 h 268"/>
                <a:gd name="T32" fmla="*/ 155 w 172"/>
                <a:gd name="T33" fmla="*/ 258 h 268"/>
                <a:gd name="T34" fmla="*/ 154 w 172"/>
                <a:gd name="T35" fmla="*/ 257 h 268"/>
                <a:gd name="T36" fmla="*/ 153 w 172"/>
                <a:gd name="T37" fmla="*/ 256 h 268"/>
                <a:gd name="T38" fmla="*/ 152 w 172"/>
                <a:gd name="T39" fmla="*/ 255 h 268"/>
                <a:gd name="T40" fmla="*/ 151 w 172"/>
                <a:gd name="T41" fmla="*/ 254 h 268"/>
                <a:gd name="T42" fmla="*/ 151 w 172"/>
                <a:gd name="T43" fmla="*/ 253 h 268"/>
                <a:gd name="T44" fmla="*/ 7 w 172"/>
                <a:gd name="T45" fmla="*/ 5 h 268"/>
                <a:gd name="T46" fmla="*/ 0 w 172"/>
                <a:gd name="T47" fmla="*/ 9 h 268"/>
                <a:gd name="T48" fmla="*/ 144 w 172"/>
                <a:gd name="T49" fmla="*/ 257 h 268"/>
                <a:gd name="T50" fmla="*/ 144 w 172"/>
                <a:gd name="T51" fmla="*/ 258 h 268"/>
                <a:gd name="T52" fmla="*/ 145 w 172"/>
                <a:gd name="T53" fmla="*/ 259 h 268"/>
                <a:gd name="T54" fmla="*/ 147 w 172"/>
                <a:gd name="T55" fmla="*/ 261 h 268"/>
                <a:gd name="T56" fmla="*/ 147 w 172"/>
                <a:gd name="T57" fmla="*/ 262 h 268"/>
                <a:gd name="T58" fmla="*/ 148 w 172"/>
                <a:gd name="T59" fmla="*/ 263 h 268"/>
                <a:gd name="T60" fmla="*/ 149 w 172"/>
                <a:gd name="T61" fmla="*/ 264 h 268"/>
                <a:gd name="T62" fmla="*/ 151 w 172"/>
                <a:gd name="T63" fmla="*/ 265 h 268"/>
                <a:gd name="T64" fmla="*/ 151 w 172"/>
                <a:gd name="T65" fmla="*/ 266 h 268"/>
                <a:gd name="T66" fmla="*/ 153 w 172"/>
                <a:gd name="T67" fmla="*/ 266 h 268"/>
                <a:gd name="T68" fmla="*/ 154 w 172"/>
                <a:gd name="T69" fmla="*/ 267 h 268"/>
                <a:gd name="T70" fmla="*/ 155 w 172"/>
                <a:gd name="T71" fmla="*/ 268 h 268"/>
                <a:gd name="T72" fmla="*/ 157 w 172"/>
                <a:gd name="T73" fmla="*/ 268 h 268"/>
                <a:gd name="T74" fmla="*/ 158 w 172"/>
                <a:gd name="T75" fmla="*/ 268 h 268"/>
                <a:gd name="T76" fmla="*/ 160 w 172"/>
                <a:gd name="T77" fmla="*/ 268 h 268"/>
                <a:gd name="T78" fmla="*/ 161 w 172"/>
                <a:gd name="T79" fmla="*/ 268 h 268"/>
                <a:gd name="T80" fmla="*/ 162 w 172"/>
                <a:gd name="T81" fmla="*/ 267 h 268"/>
                <a:gd name="T82" fmla="*/ 164 w 172"/>
                <a:gd name="T83" fmla="*/ 267 h 268"/>
                <a:gd name="T84" fmla="*/ 165 w 172"/>
                <a:gd name="T85" fmla="*/ 265 h 268"/>
                <a:gd name="T86" fmla="*/ 166 w 172"/>
                <a:gd name="T87" fmla="*/ 264 h 268"/>
                <a:gd name="T88" fmla="*/ 167 w 172"/>
                <a:gd name="T89" fmla="*/ 263 h 268"/>
                <a:gd name="T90" fmla="*/ 168 w 172"/>
                <a:gd name="T91" fmla="*/ 261 h 268"/>
                <a:gd name="T92" fmla="*/ 169 w 172"/>
                <a:gd name="T93" fmla="*/ 260 h 268"/>
                <a:gd name="T94" fmla="*/ 169 w 172"/>
                <a:gd name="T95" fmla="*/ 258 h 268"/>
                <a:gd name="T96" fmla="*/ 170 w 172"/>
                <a:gd name="T97" fmla="*/ 257 h 268"/>
                <a:gd name="T98" fmla="*/ 170 w 172"/>
                <a:gd name="T99" fmla="*/ 255 h 268"/>
                <a:gd name="T100" fmla="*/ 170 w 172"/>
                <a:gd name="T101" fmla="*/ 253 h 268"/>
                <a:gd name="T102" fmla="*/ 171 w 172"/>
                <a:gd name="T103" fmla="*/ 252 h 268"/>
                <a:gd name="T104" fmla="*/ 171 w 172"/>
                <a:gd name="T105" fmla="*/ 251 h 268"/>
                <a:gd name="T106" fmla="*/ 171 w 172"/>
                <a:gd name="T107" fmla="*/ 250 h 268"/>
                <a:gd name="T108" fmla="*/ 171 w 172"/>
                <a:gd name="T109" fmla="*/ 248 h 268"/>
                <a:gd name="T110" fmla="*/ 171 w 172"/>
                <a:gd name="T111" fmla="*/ 248 h 268"/>
                <a:gd name="T112" fmla="*/ 172 w 172"/>
                <a:gd name="T113" fmla="*/ 247 h 268"/>
                <a:gd name="T114" fmla="*/ 171 w 172"/>
                <a:gd name="T115" fmla="*/ 246 h 268"/>
                <a:gd name="T116" fmla="*/ 171 w 172"/>
                <a:gd name="T117" fmla="*/ 246 h 2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"/>
                <a:gd name="T178" fmla="*/ 0 h 268"/>
                <a:gd name="T179" fmla="*/ 172 w 172"/>
                <a:gd name="T180" fmla="*/ 268 h 26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" h="268">
                  <a:moveTo>
                    <a:pt x="171" y="246"/>
                  </a:moveTo>
                  <a:lnTo>
                    <a:pt x="25" y="0"/>
                  </a:lnTo>
                  <a:lnTo>
                    <a:pt x="18" y="4"/>
                  </a:lnTo>
                  <a:lnTo>
                    <a:pt x="164" y="248"/>
                  </a:lnTo>
                  <a:lnTo>
                    <a:pt x="163" y="250"/>
                  </a:lnTo>
                  <a:lnTo>
                    <a:pt x="163" y="251"/>
                  </a:lnTo>
                  <a:lnTo>
                    <a:pt x="163" y="252"/>
                  </a:lnTo>
                  <a:lnTo>
                    <a:pt x="163" y="253"/>
                  </a:lnTo>
                  <a:lnTo>
                    <a:pt x="162" y="255"/>
                  </a:lnTo>
                  <a:lnTo>
                    <a:pt x="162" y="257"/>
                  </a:lnTo>
                  <a:lnTo>
                    <a:pt x="161" y="258"/>
                  </a:lnTo>
                  <a:lnTo>
                    <a:pt x="160" y="259"/>
                  </a:lnTo>
                  <a:lnTo>
                    <a:pt x="160" y="260"/>
                  </a:lnTo>
                  <a:lnTo>
                    <a:pt x="159" y="261"/>
                  </a:lnTo>
                  <a:lnTo>
                    <a:pt x="158" y="260"/>
                  </a:lnTo>
                  <a:lnTo>
                    <a:pt x="156" y="259"/>
                  </a:lnTo>
                  <a:lnTo>
                    <a:pt x="155" y="258"/>
                  </a:lnTo>
                  <a:lnTo>
                    <a:pt x="154" y="257"/>
                  </a:lnTo>
                  <a:lnTo>
                    <a:pt x="153" y="256"/>
                  </a:lnTo>
                  <a:lnTo>
                    <a:pt x="152" y="255"/>
                  </a:lnTo>
                  <a:lnTo>
                    <a:pt x="151" y="254"/>
                  </a:lnTo>
                  <a:lnTo>
                    <a:pt x="151" y="253"/>
                  </a:lnTo>
                  <a:lnTo>
                    <a:pt x="7" y="5"/>
                  </a:lnTo>
                  <a:lnTo>
                    <a:pt x="0" y="9"/>
                  </a:lnTo>
                  <a:lnTo>
                    <a:pt x="144" y="257"/>
                  </a:lnTo>
                  <a:lnTo>
                    <a:pt x="144" y="258"/>
                  </a:lnTo>
                  <a:lnTo>
                    <a:pt x="145" y="259"/>
                  </a:lnTo>
                  <a:lnTo>
                    <a:pt x="147" y="261"/>
                  </a:lnTo>
                  <a:lnTo>
                    <a:pt x="147" y="262"/>
                  </a:lnTo>
                  <a:lnTo>
                    <a:pt x="148" y="263"/>
                  </a:lnTo>
                  <a:lnTo>
                    <a:pt x="149" y="264"/>
                  </a:lnTo>
                  <a:lnTo>
                    <a:pt x="151" y="265"/>
                  </a:lnTo>
                  <a:lnTo>
                    <a:pt x="151" y="266"/>
                  </a:lnTo>
                  <a:lnTo>
                    <a:pt x="153" y="266"/>
                  </a:lnTo>
                  <a:lnTo>
                    <a:pt x="154" y="267"/>
                  </a:lnTo>
                  <a:lnTo>
                    <a:pt x="155" y="268"/>
                  </a:lnTo>
                  <a:lnTo>
                    <a:pt x="157" y="268"/>
                  </a:lnTo>
                  <a:lnTo>
                    <a:pt x="158" y="268"/>
                  </a:lnTo>
                  <a:lnTo>
                    <a:pt x="160" y="268"/>
                  </a:lnTo>
                  <a:lnTo>
                    <a:pt x="161" y="268"/>
                  </a:lnTo>
                  <a:lnTo>
                    <a:pt x="162" y="267"/>
                  </a:lnTo>
                  <a:lnTo>
                    <a:pt x="164" y="267"/>
                  </a:lnTo>
                  <a:lnTo>
                    <a:pt x="165" y="265"/>
                  </a:lnTo>
                  <a:lnTo>
                    <a:pt x="166" y="264"/>
                  </a:lnTo>
                  <a:lnTo>
                    <a:pt x="167" y="263"/>
                  </a:lnTo>
                  <a:lnTo>
                    <a:pt x="168" y="261"/>
                  </a:lnTo>
                  <a:lnTo>
                    <a:pt x="169" y="260"/>
                  </a:lnTo>
                  <a:lnTo>
                    <a:pt x="169" y="258"/>
                  </a:lnTo>
                  <a:lnTo>
                    <a:pt x="170" y="257"/>
                  </a:lnTo>
                  <a:lnTo>
                    <a:pt x="170" y="255"/>
                  </a:lnTo>
                  <a:lnTo>
                    <a:pt x="170" y="253"/>
                  </a:lnTo>
                  <a:lnTo>
                    <a:pt x="171" y="252"/>
                  </a:lnTo>
                  <a:lnTo>
                    <a:pt x="171" y="251"/>
                  </a:lnTo>
                  <a:lnTo>
                    <a:pt x="171" y="250"/>
                  </a:lnTo>
                  <a:lnTo>
                    <a:pt x="171" y="248"/>
                  </a:lnTo>
                  <a:lnTo>
                    <a:pt x="172" y="247"/>
                  </a:lnTo>
                  <a:lnTo>
                    <a:pt x="171" y="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5" name="Freeform 56"/>
            <p:cNvSpPr>
              <a:spLocks/>
            </p:cNvSpPr>
            <p:nvPr/>
          </p:nvSpPr>
          <p:spPr bwMode="auto">
            <a:xfrm>
              <a:off x="3508" y="1319"/>
              <a:ext cx="232" cy="195"/>
            </a:xfrm>
            <a:custGeom>
              <a:avLst/>
              <a:gdLst>
                <a:gd name="T0" fmla="*/ 97 w 232"/>
                <a:gd name="T1" fmla="*/ 0 h 195"/>
                <a:gd name="T2" fmla="*/ 88 w 232"/>
                <a:gd name="T3" fmla="*/ 72 h 195"/>
                <a:gd name="T4" fmla="*/ 80 w 232"/>
                <a:gd name="T5" fmla="*/ 68 h 195"/>
                <a:gd name="T6" fmla="*/ 70 w 232"/>
                <a:gd name="T7" fmla="*/ 65 h 195"/>
                <a:gd name="T8" fmla="*/ 59 w 232"/>
                <a:gd name="T9" fmla="*/ 62 h 195"/>
                <a:gd name="T10" fmla="*/ 48 w 232"/>
                <a:gd name="T11" fmla="*/ 58 h 195"/>
                <a:gd name="T12" fmla="*/ 37 w 232"/>
                <a:gd name="T13" fmla="*/ 55 h 195"/>
                <a:gd name="T14" fmla="*/ 27 w 232"/>
                <a:gd name="T15" fmla="*/ 52 h 195"/>
                <a:gd name="T16" fmla="*/ 18 w 232"/>
                <a:gd name="T17" fmla="*/ 49 h 195"/>
                <a:gd name="T18" fmla="*/ 11 w 232"/>
                <a:gd name="T19" fmla="*/ 47 h 195"/>
                <a:gd name="T20" fmla="*/ 4 w 232"/>
                <a:gd name="T21" fmla="*/ 45 h 195"/>
                <a:gd name="T22" fmla="*/ 26 w 232"/>
                <a:gd name="T23" fmla="*/ 127 h 195"/>
                <a:gd name="T24" fmla="*/ 35 w 232"/>
                <a:gd name="T25" fmla="*/ 128 h 195"/>
                <a:gd name="T26" fmla="*/ 43 w 232"/>
                <a:gd name="T27" fmla="*/ 129 h 195"/>
                <a:gd name="T28" fmla="*/ 51 w 232"/>
                <a:gd name="T29" fmla="*/ 130 h 195"/>
                <a:gd name="T30" fmla="*/ 58 w 232"/>
                <a:gd name="T31" fmla="*/ 130 h 195"/>
                <a:gd name="T32" fmla="*/ 65 w 232"/>
                <a:gd name="T33" fmla="*/ 129 h 195"/>
                <a:gd name="T34" fmla="*/ 77 w 232"/>
                <a:gd name="T35" fmla="*/ 128 h 195"/>
                <a:gd name="T36" fmla="*/ 87 w 232"/>
                <a:gd name="T37" fmla="*/ 127 h 195"/>
                <a:gd name="T38" fmla="*/ 93 w 232"/>
                <a:gd name="T39" fmla="*/ 127 h 195"/>
                <a:gd name="T40" fmla="*/ 94 w 232"/>
                <a:gd name="T41" fmla="*/ 134 h 195"/>
                <a:gd name="T42" fmla="*/ 93 w 232"/>
                <a:gd name="T43" fmla="*/ 142 h 195"/>
                <a:gd name="T44" fmla="*/ 92 w 232"/>
                <a:gd name="T45" fmla="*/ 150 h 195"/>
                <a:gd name="T46" fmla="*/ 91 w 232"/>
                <a:gd name="T47" fmla="*/ 158 h 195"/>
                <a:gd name="T48" fmla="*/ 90 w 232"/>
                <a:gd name="T49" fmla="*/ 166 h 195"/>
                <a:gd name="T50" fmla="*/ 88 w 232"/>
                <a:gd name="T51" fmla="*/ 174 h 195"/>
                <a:gd name="T52" fmla="*/ 86 w 232"/>
                <a:gd name="T53" fmla="*/ 183 h 195"/>
                <a:gd name="T54" fmla="*/ 84 w 232"/>
                <a:gd name="T55" fmla="*/ 192 h 195"/>
                <a:gd name="T56" fmla="*/ 92 w 232"/>
                <a:gd name="T57" fmla="*/ 192 h 195"/>
                <a:gd name="T58" fmla="*/ 94 w 232"/>
                <a:gd name="T59" fmla="*/ 183 h 195"/>
                <a:gd name="T60" fmla="*/ 96 w 232"/>
                <a:gd name="T61" fmla="*/ 177 h 195"/>
                <a:gd name="T62" fmla="*/ 97 w 232"/>
                <a:gd name="T63" fmla="*/ 169 h 195"/>
                <a:gd name="T64" fmla="*/ 99 w 232"/>
                <a:gd name="T65" fmla="*/ 160 h 195"/>
                <a:gd name="T66" fmla="*/ 100 w 232"/>
                <a:gd name="T67" fmla="*/ 151 h 195"/>
                <a:gd name="T68" fmla="*/ 101 w 232"/>
                <a:gd name="T69" fmla="*/ 142 h 195"/>
                <a:gd name="T70" fmla="*/ 101 w 232"/>
                <a:gd name="T71" fmla="*/ 133 h 195"/>
                <a:gd name="T72" fmla="*/ 101 w 232"/>
                <a:gd name="T73" fmla="*/ 125 h 195"/>
                <a:gd name="T74" fmla="*/ 95 w 232"/>
                <a:gd name="T75" fmla="*/ 117 h 195"/>
                <a:gd name="T76" fmla="*/ 88 w 232"/>
                <a:gd name="T77" fmla="*/ 118 h 195"/>
                <a:gd name="T78" fmla="*/ 79 w 232"/>
                <a:gd name="T79" fmla="*/ 120 h 195"/>
                <a:gd name="T80" fmla="*/ 69 w 232"/>
                <a:gd name="T81" fmla="*/ 121 h 195"/>
                <a:gd name="T82" fmla="*/ 62 w 232"/>
                <a:gd name="T83" fmla="*/ 122 h 195"/>
                <a:gd name="T84" fmla="*/ 54 w 232"/>
                <a:gd name="T85" fmla="*/ 122 h 195"/>
                <a:gd name="T86" fmla="*/ 46 w 232"/>
                <a:gd name="T87" fmla="*/ 122 h 195"/>
                <a:gd name="T88" fmla="*/ 84 w 232"/>
                <a:gd name="T89" fmla="*/ 104 h 195"/>
                <a:gd name="T90" fmla="*/ 28 w 232"/>
                <a:gd name="T91" fmla="*/ 60 h 195"/>
                <a:gd name="T92" fmla="*/ 36 w 232"/>
                <a:gd name="T93" fmla="*/ 62 h 195"/>
                <a:gd name="T94" fmla="*/ 45 w 232"/>
                <a:gd name="T95" fmla="*/ 65 h 195"/>
                <a:gd name="T96" fmla="*/ 53 w 232"/>
                <a:gd name="T97" fmla="*/ 68 h 195"/>
                <a:gd name="T98" fmla="*/ 61 w 232"/>
                <a:gd name="T99" fmla="*/ 71 h 195"/>
                <a:gd name="T100" fmla="*/ 69 w 232"/>
                <a:gd name="T101" fmla="*/ 73 h 195"/>
                <a:gd name="T102" fmla="*/ 77 w 232"/>
                <a:gd name="T103" fmla="*/ 75 h 195"/>
                <a:gd name="T104" fmla="*/ 85 w 232"/>
                <a:gd name="T105" fmla="*/ 79 h 195"/>
                <a:gd name="T106" fmla="*/ 94 w 232"/>
                <a:gd name="T107" fmla="*/ 82 h 195"/>
                <a:gd name="T108" fmla="*/ 124 w 232"/>
                <a:gd name="T109" fmla="*/ 81 h 195"/>
                <a:gd name="T110" fmla="*/ 148 w 232"/>
                <a:gd name="T111" fmla="*/ 99 h 195"/>
                <a:gd name="T112" fmla="*/ 156 w 232"/>
                <a:gd name="T113" fmla="*/ 95 h 1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32"/>
                <a:gd name="T172" fmla="*/ 0 h 195"/>
                <a:gd name="T173" fmla="*/ 232 w 232"/>
                <a:gd name="T174" fmla="*/ 195 h 1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32" h="195">
                  <a:moveTo>
                    <a:pt x="156" y="95"/>
                  </a:moveTo>
                  <a:lnTo>
                    <a:pt x="185" y="64"/>
                  </a:lnTo>
                  <a:lnTo>
                    <a:pt x="196" y="53"/>
                  </a:lnTo>
                  <a:lnTo>
                    <a:pt x="181" y="58"/>
                  </a:lnTo>
                  <a:lnTo>
                    <a:pt x="129" y="75"/>
                  </a:lnTo>
                  <a:lnTo>
                    <a:pt x="97" y="0"/>
                  </a:lnTo>
                  <a:lnTo>
                    <a:pt x="89" y="1"/>
                  </a:lnTo>
                  <a:lnTo>
                    <a:pt x="94" y="74"/>
                  </a:lnTo>
                  <a:lnTo>
                    <a:pt x="92" y="73"/>
                  </a:lnTo>
                  <a:lnTo>
                    <a:pt x="91" y="73"/>
                  </a:lnTo>
                  <a:lnTo>
                    <a:pt x="90" y="72"/>
                  </a:lnTo>
                  <a:lnTo>
                    <a:pt x="88" y="72"/>
                  </a:lnTo>
                  <a:lnTo>
                    <a:pt x="87" y="71"/>
                  </a:lnTo>
                  <a:lnTo>
                    <a:pt x="86" y="71"/>
                  </a:lnTo>
                  <a:lnTo>
                    <a:pt x="84" y="70"/>
                  </a:lnTo>
                  <a:lnTo>
                    <a:pt x="83" y="70"/>
                  </a:lnTo>
                  <a:lnTo>
                    <a:pt x="81" y="69"/>
                  </a:lnTo>
                  <a:lnTo>
                    <a:pt x="80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5" y="67"/>
                  </a:lnTo>
                  <a:lnTo>
                    <a:pt x="73" y="66"/>
                  </a:lnTo>
                  <a:lnTo>
                    <a:pt x="71" y="66"/>
                  </a:lnTo>
                  <a:lnTo>
                    <a:pt x="70" y="65"/>
                  </a:lnTo>
                  <a:lnTo>
                    <a:pt x="68" y="64"/>
                  </a:lnTo>
                  <a:lnTo>
                    <a:pt x="66" y="64"/>
                  </a:lnTo>
                  <a:lnTo>
                    <a:pt x="65" y="64"/>
                  </a:lnTo>
                  <a:lnTo>
                    <a:pt x="63" y="63"/>
                  </a:lnTo>
                  <a:lnTo>
                    <a:pt x="61" y="62"/>
                  </a:lnTo>
                  <a:lnTo>
                    <a:pt x="59" y="62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4" y="60"/>
                  </a:lnTo>
                  <a:lnTo>
                    <a:pt x="52" y="59"/>
                  </a:lnTo>
                  <a:lnTo>
                    <a:pt x="50" y="59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5" y="57"/>
                  </a:lnTo>
                  <a:lnTo>
                    <a:pt x="43" y="56"/>
                  </a:lnTo>
                  <a:lnTo>
                    <a:pt x="41" y="56"/>
                  </a:lnTo>
                  <a:lnTo>
                    <a:pt x="39" y="55"/>
                  </a:lnTo>
                  <a:lnTo>
                    <a:pt x="37" y="55"/>
                  </a:lnTo>
                  <a:lnTo>
                    <a:pt x="36" y="54"/>
                  </a:lnTo>
                  <a:lnTo>
                    <a:pt x="34" y="54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5" y="51"/>
                  </a:lnTo>
                  <a:lnTo>
                    <a:pt x="24" y="51"/>
                  </a:lnTo>
                  <a:lnTo>
                    <a:pt x="22" y="51"/>
                  </a:lnTo>
                  <a:lnTo>
                    <a:pt x="21" y="50"/>
                  </a:lnTo>
                  <a:lnTo>
                    <a:pt x="19" y="49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6" y="49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7" y="46"/>
                  </a:lnTo>
                  <a:lnTo>
                    <a:pt x="6" y="45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0" y="52"/>
                  </a:lnTo>
                  <a:lnTo>
                    <a:pt x="69" y="102"/>
                  </a:lnTo>
                  <a:lnTo>
                    <a:pt x="24" y="120"/>
                  </a:lnTo>
                  <a:lnTo>
                    <a:pt x="12" y="125"/>
                  </a:lnTo>
                  <a:lnTo>
                    <a:pt x="25" y="127"/>
                  </a:lnTo>
                  <a:lnTo>
                    <a:pt x="26" y="127"/>
                  </a:lnTo>
                  <a:lnTo>
                    <a:pt x="28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2" y="128"/>
                  </a:lnTo>
                  <a:lnTo>
                    <a:pt x="33" y="128"/>
                  </a:lnTo>
                  <a:lnTo>
                    <a:pt x="35" y="128"/>
                  </a:lnTo>
                  <a:lnTo>
                    <a:pt x="36" y="129"/>
                  </a:lnTo>
                  <a:lnTo>
                    <a:pt x="37" y="129"/>
                  </a:lnTo>
                  <a:lnTo>
                    <a:pt x="39" y="129"/>
                  </a:lnTo>
                  <a:lnTo>
                    <a:pt x="40" y="129"/>
                  </a:lnTo>
                  <a:lnTo>
                    <a:pt x="42" y="129"/>
                  </a:lnTo>
                  <a:lnTo>
                    <a:pt x="43" y="129"/>
                  </a:lnTo>
                  <a:lnTo>
                    <a:pt x="44" y="129"/>
                  </a:lnTo>
                  <a:lnTo>
                    <a:pt x="45" y="129"/>
                  </a:lnTo>
                  <a:lnTo>
                    <a:pt x="47" y="130"/>
                  </a:lnTo>
                  <a:lnTo>
                    <a:pt x="48" y="130"/>
                  </a:lnTo>
                  <a:lnTo>
                    <a:pt x="50" y="130"/>
                  </a:lnTo>
                  <a:lnTo>
                    <a:pt x="51" y="130"/>
                  </a:lnTo>
                  <a:lnTo>
                    <a:pt x="52" y="130"/>
                  </a:lnTo>
                  <a:lnTo>
                    <a:pt x="53" y="130"/>
                  </a:lnTo>
                  <a:lnTo>
                    <a:pt x="55" y="130"/>
                  </a:lnTo>
                  <a:lnTo>
                    <a:pt x="56" y="130"/>
                  </a:lnTo>
                  <a:lnTo>
                    <a:pt x="57" y="130"/>
                  </a:lnTo>
                  <a:lnTo>
                    <a:pt x="58" y="130"/>
                  </a:lnTo>
                  <a:lnTo>
                    <a:pt x="60" y="130"/>
                  </a:lnTo>
                  <a:lnTo>
                    <a:pt x="61" y="130"/>
                  </a:lnTo>
                  <a:lnTo>
                    <a:pt x="62" y="130"/>
                  </a:lnTo>
                  <a:lnTo>
                    <a:pt x="63" y="129"/>
                  </a:lnTo>
                  <a:lnTo>
                    <a:pt x="65" y="129"/>
                  </a:lnTo>
                  <a:lnTo>
                    <a:pt x="67" y="129"/>
                  </a:lnTo>
                  <a:lnTo>
                    <a:pt x="69" y="129"/>
                  </a:lnTo>
                  <a:lnTo>
                    <a:pt x="71" y="129"/>
                  </a:lnTo>
                  <a:lnTo>
                    <a:pt x="73" y="129"/>
                  </a:lnTo>
                  <a:lnTo>
                    <a:pt x="75" y="128"/>
                  </a:lnTo>
                  <a:lnTo>
                    <a:pt x="77" y="128"/>
                  </a:lnTo>
                  <a:lnTo>
                    <a:pt x="79" y="128"/>
                  </a:lnTo>
                  <a:lnTo>
                    <a:pt x="81" y="128"/>
                  </a:lnTo>
                  <a:lnTo>
                    <a:pt x="82" y="128"/>
                  </a:lnTo>
                  <a:lnTo>
                    <a:pt x="84" y="127"/>
                  </a:lnTo>
                  <a:lnTo>
                    <a:pt x="85" y="127"/>
                  </a:lnTo>
                  <a:lnTo>
                    <a:pt x="87" y="127"/>
                  </a:lnTo>
                  <a:lnTo>
                    <a:pt x="88" y="126"/>
                  </a:lnTo>
                  <a:lnTo>
                    <a:pt x="90" y="126"/>
                  </a:lnTo>
                  <a:lnTo>
                    <a:pt x="91" y="126"/>
                  </a:lnTo>
                  <a:lnTo>
                    <a:pt x="92" y="126"/>
                  </a:lnTo>
                  <a:lnTo>
                    <a:pt x="93" y="126"/>
                  </a:lnTo>
                  <a:lnTo>
                    <a:pt x="93" y="127"/>
                  </a:lnTo>
                  <a:lnTo>
                    <a:pt x="93" y="128"/>
                  </a:lnTo>
                  <a:lnTo>
                    <a:pt x="93" y="129"/>
                  </a:lnTo>
                  <a:lnTo>
                    <a:pt x="94" y="130"/>
                  </a:lnTo>
                  <a:lnTo>
                    <a:pt x="94" y="131"/>
                  </a:lnTo>
                  <a:lnTo>
                    <a:pt x="94" y="133"/>
                  </a:lnTo>
                  <a:lnTo>
                    <a:pt x="94" y="134"/>
                  </a:lnTo>
                  <a:lnTo>
                    <a:pt x="94" y="135"/>
                  </a:lnTo>
                  <a:lnTo>
                    <a:pt x="93" y="136"/>
                  </a:lnTo>
                  <a:lnTo>
                    <a:pt x="93" y="138"/>
                  </a:lnTo>
                  <a:lnTo>
                    <a:pt x="93" y="139"/>
                  </a:lnTo>
                  <a:lnTo>
                    <a:pt x="93" y="141"/>
                  </a:lnTo>
                  <a:lnTo>
                    <a:pt x="93" y="142"/>
                  </a:lnTo>
                  <a:lnTo>
                    <a:pt x="93" y="143"/>
                  </a:lnTo>
                  <a:lnTo>
                    <a:pt x="93" y="144"/>
                  </a:lnTo>
                  <a:lnTo>
                    <a:pt x="93" y="146"/>
                  </a:lnTo>
                  <a:lnTo>
                    <a:pt x="93" y="147"/>
                  </a:lnTo>
                  <a:lnTo>
                    <a:pt x="93" y="149"/>
                  </a:lnTo>
                  <a:lnTo>
                    <a:pt x="92" y="150"/>
                  </a:lnTo>
                  <a:lnTo>
                    <a:pt x="92" y="152"/>
                  </a:lnTo>
                  <a:lnTo>
                    <a:pt x="92" y="153"/>
                  </a:lnTo>
                  <a:lnTo>
                    <a:pt x="92" y="154"/>
                  </a:lnTo>
                  <a:lnTo>
                    <a:pt x="91" y="156"/>
                  </a:lnTo>
                  <a:lnTo>
                    <a:pt x="91" y="157"/>
                  </a:lnTo>
                  <a:lnTo>
                    <a:pt x="91" y="158"/>
                  </a:lnTo>
                  <a:lnTo>
                    <a:pt x="91" y="160"/>
                  </a:lnTo>
                  <a:lnTo>
                    <a:pt x="91" y="161"/>
                  </a:lnTo>
                  <a:lnTo>
                    <a:pt x="91" y="163"/>
                  </a:lnTo>
                  <a:lnTo>
                    <a:pt x="90" y="164"/>
                  </a:lnTo>
                  <a:lnTo>
                    <a:pt x="90" y="165"/>
                  </a:lnTo>
                  <a:lnTo>
                    <a:pt x="90" y="166"/>
                  </a:lnTo>
                  <a:lnTo>
                    <a:pt x="90" y="168"/>
                  </a:lnTo>
                  <a:lnTo>
                    <a:pt x="89" y="169"/>
                  </a:lnTo>
                  <a:lnTo>
                    <a:pt x="89" y="170"/>
                  </a:lnTo>
                  <a:lnTo>
                    <a:pt x="89" y="172"/>
                  </a:lnTo>
                  <a:lnTo>
                    <a:pt x="89" y="173"/>
                  </a:lnTo>
                  <a:lnTo>
                    <a:pt x="88" y="174"/>
                  </a:lnTo>
                  <a:lnTo>
                    <a:pt x="88" y="175"/>
                  </a:lnTo>
                  <a:lnTo>
                    <a:pt x="88" y="176"/>
                  </a:lnTo>
                  <a:lnTo>
                    <a:pt x="88" y="177"/>
                  </a:lnTo>
                  <a:lnTo>
                    <a:pt x="87" y="179"/>
                  </a:lnTo>
                  <a:lnTo>
                    <a:pt x="87" y="182"/>
                  </a:lnTo>
                  <a:lnTo>
                    <a:pt x="86" y="183"/>
                  </a:lnTo>
                  <a:lnTo>
                    <a:pt x="86" y="185"/>
                  </a:lnTo>
                  <a:lnTo>
                    <a:pt x="85" y="187"/>
                  </a:lnTo>
                  <a:lnTo>
                    <a:pt x="85" y="188"/>
                  </a:lnTo>
                  <a:lnTo>
                    <a:pt x="84" y="189"/>
                  </a:lnTo>
                  <a:lnTo>
                    <a:pt x="84" y="191"/>
                  </a:lnTo>
                  <a:lnTo>
                    <a:pt x="84" y="192"/>
                  </a:lnTo>
                  <a:lnTo>
                    <a:pt x="84" y="193"/>
                  </a:lnTo>
                  <a:lnTo>
                    <a:pt x="92" y="195"/>
                  </a:lnTo>
                  <a:lnTo>
                    <a:pt x="92" y="194"/>
                  </a:lnTo>
                  <a:lnTo>
                    <a:pt x="92" y="193"/>
                  </a:lnTo>
                  <a:lnTo>
                    <a:pt x="92" y="192"/>
                  </a:lnTo>
                  <a:lnTo>
                    <a:pt x="93" y="190"/>
                  </a:lnTo>
                  <a:lnTo>
                    <a:pt x="93" y="189"/>
                  </a:lnTo>
                  <a:lnTo>
                    <a:pt x="93" y="187"/>
                  </a:lnTo>
                  <a:lnTo>
                    <a:pt x="94" y="185"/>
                  </a:lnTo>
                  <a:lnTo>
                    <a:pt x="94" y="183"/>
                  </a:lnTo>
                  <a:lnTo>
                    <a:pt x="94" y="182"/>
                  </a:lnTo>
                  <a:lnTo>
                    <a:pt x="95" y="181"/>
                  </a:lnTo>
                  <a:lnTo>
                    <a:pt x="95" y="180"/>
                  </a:lnTo>
                  <a:lnTo>
                    <a:pt x="95" y="179"/>
                  </a:lnTo>
                  <a:lnTo>
                    <a:pt x="95" y="178"/>
                  </a:lnTo>
                  <a:lnTo>
                    <a:pt x="96" y="177"/>
                  </a:lnTo>
                  <a:lnTo>
                    <a:pt x="96" y="175"/>
                  </a:lnTo>
                  <a:lnTo>
                    <a:pt x="96" y="174"/>
                  </a:lnTo>
                  <a:lnTo>
                    <a:pt x="96" y="173"/>
                  </a:lnTo>
                  <a:lnTo>
                    <a:pt x="97" y="172"/>
                  </a:lnTo>
                  <a:lnTo>
                    <a:pt x="97" y="170"/>
                  </a:lnTo>
                  <a:lnTo>
                    <a:pt x="97" y="169"/>
                  </a:lnTo>
                  <a:lnTo>
                    <a:pt x="97" y="167"/>
                  </a:lnTo>
                  <a:lnTo>
                    <a:pt x="98" y="166"/>
                  </a:lnTo>
                  <a:lnTo>
                    <a:pt x="98" y="164"/>
                  </a:lnTo>
                  <a:lnTo>
                    <a:pt x="98" y="163"/>
                  </a:lnTo>
                  <a:lnTo>
                    <a:pt x="98" y="161"/>
                  </a:lnTo>
                  <a:lnTo>
                    <a:pt x="99" y="160"/>
                  </a:lnTo>
                  <a:lnTo>
                    <a:pt x="99" y="158"/>
                  </a:lnTo>
                  <a:lnTo>
                    <a:pt x="99" y="157"/>
                  </a:lnTo>
                  <a:lnTo>
                    <a:pt x="99" y="155"/>
                  </a:lnTo>
                  <a:lnTo>
                    <a:pt x="100" y="154"/>
                  </a:lnTo>
                  <a:lnTo>
                    <a:pt x="100" y="152"/>
                  </a:lnTo>
                  <a:lnTo>
                    <a:pt x="100" y="151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6"/>
                  </a:lnTo>
                  <a:lnTo>
                    <a:pt x="100" y="144"/>
                  </a:lnTo>
                  <a:lnTo>
                    <a:pt x="100" y="143"/>
                  </a:lnTo>
                  <a:lnTo>
                    <a:pt x="101" y="142"/>
                  </a:lnTo>
                  <a:lnTo>
                    <a:pt x="101" y="140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6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1"/>
                  </a:lnTo>
                  <a:lnTo>
                    <a:pt x="101" y="130"/>
                  </a:lnTo>
                  <a:lnTo>
                    <a:pt x="101" y="128"/>
                  </a:lnTo>
                  <a:lnTo>
                    <a:pt x="101" y="127"/>
                  </a:lnTo>
                  <a:lnTo>
                    <a:pt x="101" y="126"/>
                  </a:lnTo>
                  <a:lnTo>
                    <a:pt x="101" y="125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1"/>
                  </a:lnTo>
                  <a:lnTo>
                    <a:pt x="100" y="120"/>
                  </a:lnTo>
                  <a:lnTo>
                    <a:pt x="99" y="116"/>
                  </a:lnTo>
                  <a:lnTo>
                    <a:pt x="95" y="117"/>
                  </a:lnTo>
                  <a:lnTo>
                    <a:pt x="94" y="117"/>
                  </a:lnTo>
                  <a:lnTo>
                    <a:pt x="93" y="117"/>
                  </a:lnTo>
                  <a:lnTo>
                    <a:pt x="91" y="118"/>
                  </a:lnTo>
                  <a:lnTo>
                    <a:pt x="90" y="118"/>
                  </a:lnTo>
                  <a:lnTo>
                    <a:pt x="88" y="118"/>
                  </a:lnTo>
                  <a:lnTo>
                    <a:pt x="87" y="119"/>
                  </a:lnTo>
                  <a:lnTo>
                    <a:pt x="86" y="119"/>
                  </a:lnTo>
                  <a:lnTo>
                    <a:pt x="84" y="119"/>
                  </a:lnTo>
                  <a:lnTo>
                    <a:pt x="82" y="119"/>
                  </a:lnTo>
                  <a:lnTo>
                    <a:pt x="81" y="120"/>
                  </a:lnTo>
                  <a:lnTo>
                    <a:pt x="79" y="120"/>
                  </a:lnTo>
                  <a:lnTo>
                    <a:pt x="77" y="120"/>
                  </a:lnTo>
                  <a:lnTo>
                    <a:pt x="75" y="121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70" y="121"/>
                  </a:lnTo>
                  <a:lnTo>
                    <a:pt x="69" y="121"/>
                  </a:lnTo>
                  <a:lnTo>
                    <a:pt x="68" y="121"/>
                  </a:lnTo>
                  <a:lnTo>
                    <a:pt x="66" y="122"/>
                  </a:lnTo>
                  <a:lnTo>
                    <a:pt x="65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60" y="122"/>
                  </a:lnTo>
                  <a:lnTo>
                    <a:pt x="59" y="122"/>
                  </a:lnTo>
                  <a:lnTo>
                    <a:pt x="58" y="122"/>
                  </a:lnTo>
                  <a:lnTo>
                    <a:pt x="57" y="122"/>
                  </a:lnTo>
                  <a:lnTo>
                    <a:pt x="55" y="122"/>
                  </a:lnTo>
                  <a:lnTo>
                    <a:pt x="54" y="122"/>
                  </a:lnTo>
                  <a:lnTo>
                    <a:pt x="53" y="122"/>
                  </a:lnTo>
                  <a:lnTo>
                    <a:pt x="52" y="122"/>
                  </a:lnTo>
                  <a:lnTo>
                    <a:pt x="50" y="122"/>
                  </a:lnTo>
                  <a:lnTo>
                    <a:pt x="49" y="122"/>
                  </a:lnTo>
                  <a:lnTo>
                    <a:pt x="47" y="122"/>
                  </a:lnTo>
                  <a:lnTo>
                    <a:pt x="46" y="122"/>
                  </a:lnTo>
                  <a:lnTo>
                    <a:pt x="45" y="122"/>
                  </a:lnTo>
                  <a:lnTo>
                    <a:pt x="43" y="122"/>
                  </a:lnTo>
                  <a:lnTo>
                    <a:pt x="42" y="122"/>
                  </a:lnTo>
                  <a:lnTo>
                    <a:pt x="41" y="122"/>
                  </a:lnTo>
                  <a:lnTo>
                    <a:pt x="78" y="106"/>
                  </a:lnTo>
                  <a:lnTo>
                    <a:pt x="84" y="104"/>
                  </a:lnTo>
                  <a:lnTo>
                    <a:pt x="79" y="100"/>
                  </a:lnTo>
                  <a:lnTo>
                    <a:pt x="23" y="59"/>
                  </a:lnTo>
                  <a:lnTo>
                    <a:pt x="24" y="59"/>
                  </a:lnTo>
                  <a:lnTo>
                    <a:pt x="25" y="59"/>
                  </a:lnTo>
                  <a:lnTo>
                    <a:pt x="26" y="60"/>
                  </a:lnTo>
                  <a:lnTo>
                    <a:pt x="28" y="60"/>
                  </a:lnTo>
                  <a:lnTo>
                    <a:pt x="29" y="60"/>
                  </a:lnTo>
                  <a:lnTo>
                    <a:pt x="30" y="61"/>
                  </a:lnTo>
                  <a:lnTo>
                    <a:pt x="32" y="61"/>
                  </a:lnTo>
                  <a:lnTo>
                    <a:pt x="33" y="62"/>
                  </a:lnTo>
                  <a:lnTo>
                    <a:pt x="35" y="62"/>
                  </a:lnTo>
                  <a:lnTo>
                    <a:pt x="36" y="62"/>
                  </a:lnTo>
                  <a:lnTo>
                    <a:pt x="37" y="63"/>
                  </a:lnTo>
                  <a:lnTo>
                    <a:pt x="39" y="64"/>
                  </a:lnTo>
                  <a:lnTo>
                    <a:pt x="40" y="64"/>
                  </a:lnTo>
                  <a:lnTo>
                    <a:pt x="42" y="64"/>
                  </a:lnTo>
                  <a:lnTo>
                    <a:pt x="43" y="64"/>
                  </a:lnTo>
                  <a:lnTo>
                    <a:pt x="45" y="65"/>
                  </a:lnTo>
                  <a:lnTo>
                    <a:pt x="46" y="66"/>
                  </a:lnTo>
                  <a:lnTo>
                    <a:pt x="47" y="66"/>
                  </a:lnTo>
                  <a:lnTo>
                    <a:pt x="49" y="66"/>
                  </a:lnTo>
                  <a:lnTo>
                    <a:pt x="50" y="67"/>
                  </a:lnTo>
                  <a:lnTo>
                    <a:pt x="52" y="67"/>
                  </a:lnTo>
                  <a:lnTo>
                    <a:pt x="53" y="68"/>
                  </a:lnTo>
                  <a:lnTo>
                    <a:pt x="54" y="68"/>
                  </a:lnTo>
                  <a:lnTo>
                    <a:pt x="56" y="69"/>
                  </a:lnTo>
                  <a:lnTo>
                    <a:pt x="57" y="69"/>
                  </a:lnTo>
                  <a:lnTo>
                    <a:pt x="58" y="70"/>
                  </a:lnTo>
                  <a:lnTo>
                    <a:pt x="60" y="70"/>
                  </a:lnTo>
                  <a:lnTo>
                    <a:pt x="61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5" y="72"/>
                  </a:lnTo>
                  <a:lnTo>
                    <a:pt x="67" y="72"/>
                  </a:lnTo>
                  <a:lnTo>
                    <a:pt x="68" y="72"/>
                  </a:lnTo>
                  <a:lnTo>
                    <a:pt x="69" y="73"/>
                  </a:lnTo>
                  <a:lnTo>
                    <a:pt x="70" y="73"/>
                  </a:lnTo>
                  <a:lnTo>
                    <a:pt x="72" y="74"/>
                  </a:lnTo>
                  <a:lnTo>
                    <a:pt x="73" y="74"/>
                  </a:lnTo>
                  <a:lnTo>
                    <a:pt x="74" y="74"/>
                  </a:lnTo>
                  <a:lnTo>
                    <a:pt x="75" y="75"/>
                  </a:lnTo>
                  <a:lnTo>
                    <a:pt x="77" y="75"/>
                  </a:lnTo>
                  <a:lnTo>
                    <a:pt x="78" y="76"/>
                  </a:lnTo>
                  <a:lnTo>
                    <a:pt x="79" y="76"/>
                  </a:lnTo>
                  <a:lnTo>
                    <a:pt x="80" y="77"/>
                  </a:lnTo>
                  <a:lnTo>
                    <a:pt x="81" y="77"/>
                  </a:lnTo>
                  <a:lnTo>
                    <a:pt x="83" y="77"/>
                  </a:lnTo>
                  <a:lnTo>
                    <a:pt x="85" y="79"/>
                  </a:lnTo>
                  <a:lnTo>
                    <a:pt x="87" y="79"/>
                  </a:lnTo>
                  <a:lnTo>
                    <a:pt x="88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3" y="81"/>
                  </a:lnTo>
                  <a:lnTo>
                    <a:pt x="94" y="82"/>
                  </a:lnTo>
                  <a:lnTo>
                    <a:pt x="95" y="83"/>
                  </a:lnTo>
                  <a:lnTo>
                    <a:pt x="96" y="83"/>
                  </a:lnTo>
                  <a:lnTo>
                    <a:pt x="102" y="87"/>
                  </a:lnTo>
                  <a:lnTo>
                    <a:pt x="101" y="80"/>
                  </a:lnTo>
                  <a:lnTo>
                    <a:pt x="98" y="23"/>
                  </a:lnTo>
                  <a:lnTo>
                    <a:pt x="124" y="81"/>
                  </a:lnTo>
                  <a:lnTo>
                    <a:pt x="125" y="84"/>
                  </a:lnTo>
                  <a:lnTo>
                    <a:pt x="129" y="84"/>
                  </a:lnTo>
                  <a:lnTo>
                    <a:pt x="169" y="70"/>
                  </a:lnTo>
                  <a:lnTo>
                    <a:pt x="147" y="93"/>
                  </a:lnTo>
                  <a:lnTo>
                    <a:pt x="144" y="97"/>
                  </a:lnTo>
                  <a:lnTo>
                    <a:pt x="148" y="99"/>
                  </a:lnTo>
                  <a:lnTo>
                    <a:pt x="207" y="131"/>
                  </a:lnTo>
                  <a:lnTo>
                    <a:pt x="138" y="119"/>
                  </a:lnTo>
                  <a:lnTo>
                    <a:pt x="136" y="126"/>
                  </a:lnTo>
                  <a:lnTo>
                    <a:pt x="229" y="144"/>
                  </a:lnTo>
                  <a:lnTo>
                    <a:pt x="232" y="137"/>
                  </a:lnTo>
                  <a:lnTo>
                    <a:pt x="156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6" name="Freeform 57"/>
            <p:cNvSpPr>
              <a:spLocks/>
            </p:cNvSpPr>
            <p:nvPr/>
          </p:nvSpPr>
          <p:spPr bwMode="auto">
            <a:xfrm>
              <a:off x="3602" y="1404"/>
              <a:ext cx="39" cy="35"/>
            </a:xfrm>
            <a:custGeom>
              <a:avLst/>
              <a:gdLst>
                <a:gd name="T0" fmla="*/ 34 w 39"/>
                <a:gd name="T1" fmla="*/ 9 h 35"/>
                <a:gd name="T2" fmla="*/ 32 w 39"/>
                <a:gd name="T3" fmla="*/ 6 h 35"/>
                <a:gd name="T4" fmla="*/ 29 w 39"/>
                <a:gd name="T5" fmla="*/ 4 h 35"/>
                <a:gd name="T6" fmla="*/ 27 w 39"/>
                <a:gd name="T7" fmla="*/ 3 h 35"/>
                <a:gd name="T8" fmla="*/ 24 w 39"/>
                <a:gd name="T9" fmla="*/ 1 h 35"/>
                <a:gd name="T10" fmla="*/ 22 w 39"/>
                <a:gd name="T11" fmla="*/ 0 h 35"/>
                <a:gd name="T12" fmla="*/ 19 w 39"/>
                <a:gd name="T13" fmla="*/ 0 h 35"/>
                <a:gd name="T14" fmla="*/ 16 w 39"/>
                <a:gd name="T15" fmla="*/ 0 h 35"/>
                <a:gd name="T16" fmla="*/ 13 w 39"/>
                <a:gd name="T17" fmla="*/ 0 h 35"/>
                <a:gd name="T18" fmla="*/ 11 w 39"/>
                <a:gd name="T19" fmla="*/ 1 h 35"/>
                <a:gd name="T20" fmla="*/ 8 w 39"/>
                <a:gd name="T21" fmla="*/ 3 h 35"/>
                <a:gd name="T22" fmla="*/ 6 w 39"/>
                <a:gd name="T23" fmla="*/ 5 h 35"/>
                <a:gd name="T24" fmla="*/ 4 w 39"/>
                <a:gd name="T25" fmla="*/ 7 h 35"/>
                <a:gd name="T26" fmla="*/ 3 w 39"/>
                <a:gd name="T27" fmla="*/ 9 h 35"/>
                <a:gd name="T28" fmla="*/ 2 w 39"/>
                <a:gd name="T29" fmla="*/ 11 h 35"/>
                <a:gd name="T30" fmla="*/ 1 w 39"/>
                <a:gd name="T31" fmla="*/ 14 h 35"/>
                <a:gd name="T32" fmla="*/ 0 w 39"/>
                <a:gd name="T33" fmla="*/ 16 h 35"/>
                <a:gd name="T34" fmla="*/ 0 w 39"/>
                <a:gd name="T35" fmla="*/ 19 h 35"/>
                <a:gd name="T36" fmla="*/ 0 w 39"/>
                <a:gd name="T37" fmla="*/ 23 h 35"/>
                <a:gd name="T38" fmla="*/ 1 w 39"/>
                <a:gd name="T39" fmla="*/ 26 h 35"/>
                <a:gd name="T40" fmla="*/ 2 w 39"/>
                <a:gd name="T41" fmla="*/ 29 h 35"/>
                <a:gd name="T42" fmla="*/ 3 w 39"/>
                <a:gd name="T43" fmla="*/ 31 h 35"/>
                <a:gd name="T44" fmla="*/ 6 w 39"/>
                <a:gd name="T45" fmla="*/ 33 h 35"/>
                <a:gd name="T46" fmla="*/ 11 w 39"/>
                <a:gd name="T47" fmla="*/ 28 h 35"/>
                <a:gd name="T48" fmla="*/ 9 w 39"/>
                <a:gd name="T49" fmla="*/ 26 h 35"/>
                <a:gd name="T50" fmla="*/ 8 w 39"/>
                <a:gd name="T51" fmla="*/ 24 h 35"/>
                <a:gd name="T52" fmla="*/ 8 w 39"/>
                <a:gd name="T53" fmla="*/ 22 h 35"/>
                <a:gd name="T54" fmla="*/ 8 w 39"/>
                <a:gd name="T55" fmla="*/ 20 h 35"/>
                <a:gd name="T56" fmla="*/ 8 w 39"/>
                <a:gd name="T57" fmla="*/ 17 h 35"/>
                <a:gd name="T58" fmla="*/ 9 w 39"/>
                <a:gd name="T59" fmla="*/ 14 h 35"/>
                <a:gd name="T60" fmla="*/ 11 w 39"/>
                <a:gd name="T61" fmla="*/ 11 h 35"/>
                <a:gd name="T62" fmla="*/ 13 w 39"/>
                <a:gd name="T63" fmla="*/ 9 h 35"/>
                <a:gd name="T64" fmla="*/ 15 w 39"/>
                <a:gd name="T65" fmla="*/ 8 h 35"/>
                <a:gd name="T66" fmla="*/ 18 w 39"/>
                <a:gd name="T67" fmla="*/ 8 h 35"/>
                <a:gd name="T68" fmla="*/ 21 w 39"/>
                <a:gd name="T69" fmla="*/ 8 h 35"/>
                <a:gd name="T70" fmla="*/ 24 w 39"/>
                <a:gd name="T71" fmla="*/ 10 h 35"/>
                <a:gd name="T72" fmla="*/ 28 w 39"/>
                <a:gd name="T73" fmla="*/ 13 h 35"/>
                <a:gd name="T74" fmla="*/ 30 w 39"/>
                <a:gd name="T75" fmla="*/ 17 h 35"/>
                <a:gd name="T76" fmla="*/ 31 w 39"/>
                <a:gd name="T77" fmla="*/ 20 h 35"/>
                <a:gd name="T78" fmla="*/ 31 w 39"/>
                <a:gd name="T79" fmla="*/ 22 h 35"/>
                <a:gd name="T80" fmla="*/ 29 w 39"/>
                <a:gd name="T81" fmla="*/ 24 h 35"/>
                <a:gd name="T82" fmla="*/ 26 w 39"/>
                <a:gd name="T83" fmla="*/ 25 h 35"/>
                <a:gd name="T84" fmla="*/ 24 w 39"/>
                <a:gd name="T85" fmla="*/ 27 h 35"/>
                <a:gd name="T86" fmla="*/ 25 w 39"/>
                <a:gd name="T87" fmla="*/ 35 h 35"/>
                <a:gd name="T88" fmla="*/ 27 w 39"/>
                <a:gd name="T89" fmla="*/ 34 h 35"/>
                <a:gd name="T90" fmla="*/ 29 w 39"/>
                <a:gd name="T91" fmla="*/ 33 h 35"/>
                <a:gd name="T92" fmla="*/ 31 w 39"/>
                <a:gd name="T93" fmla="*/ 31 h 35"/>
                <a:gd name="T94" fmla="*/ 34 w 39"/>
                <a:gd name="T95" fmla="*/ 30 h 35"/>
                <a:gd name="T96" fmla="*/ 36 w 39"/>
                <a:gd name="T97" fmla="*/ 28 h 35"/>
                <a:gd name="T98" fmla="*/ 37 w 39"/>
                <a:gd name="T99" fmla="*/ 26 h 35"/>
                <a:gd name="T100" fmla="*/ 39 w 39"/>
                <a:gd name="T101" fmla="*/ 23 h 35"/>
                <a:gd name="T102" fmla="*/ 39 w 39"/>
                <a:gd name="T103" fmla="*/ 21 h 35"/>
                <a:gd name="T104" fmla="*/ 39 w 39"/>
                <a:gd name="T105" fmla="*/ 18 h 35"/>
                <a:gd name="T106" fmla="*/ 38 w 39"/>
                <a:gd name="T107" fmla="*/ 14 h 35"/>
                <a:gd name="T108" fmla="*/ 36 w 39"/>
                <a:gd name="T109" fmla="*/ 10 h 3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9"/>
                <a:gd name="T166" fmla="*/ 0 h 35"/>
                <a:gd name="T167" fmla="*/ 39 w 39"/>
                <a:gd name="T168" fmla="*/ 35 h 3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9" h="35">
                  <a:moveTo>
                    <a:pt x="36" y="10"/>
                  </a:moveTo>
                  <a:lnTo>
                    <a:pt x="34" y="9"/>
                  </a:lnTo>
                  <a:lnTo>
                    <a:pt x="33" y="8"/>
                  </a:lnTo>
                  <a:lnTo>
                    <a:pt x="32" y="6"/>
                  </a:lnTo>
                  <a:lnTo>
                    <a:pt x="31" y="5"/>
                  </a:lnTo>
                  <a:lnTo>
                    <a:pt x="29" y="4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6" y="33"/>
                  </a:lnTo>
                  <a:lnTo>
                    <a:pt x="8" y="34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9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3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8" y="13"/>
                  </a:lnTo>
                  <a:lnTo>
                    <a:pt x="30" y="15"/>
                  </a:lnTo>
                  <a:lnTo>
                    <a:pt x="30" y="17"/>
                  </a:lnTo>
                  <a:lnTo>
                    <a:pt x="31" y="18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29" y="24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5" y="35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5" y="29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7" y="26"/>
                  </a:lnTo>
                  <a:lnTo>
                    <a:pt x="38" y="24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19"/>
                  </a:lnTo>
                  <a:lnTo>
                    <a:pt x="39" y="18"/>
                  </a:lnTo>
                  <a:lnTo>
                    <a:pt x="39" y="16"/>
                  </a:lnTo>
                  <a:lnTo>
                    <a:pt x="38" y="14"/>
                  </a:lnTo>
                  <a:lnTo>
                    <a:pt x="37" y="12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7" name="Freeform 58"/>
            <p:cNvSpPr>
              <a:spLocks/>
            </p:cNvSpPr>
            <p:nvPr/>
          </p:nvSpPr>
          <p:spPr bwMode="auto">
            <a:xfrm>
              <a:off x="3624" y="1470"/>
              <a:ext cx="101" cy="108"/>
            </a:xfrm>
            <a:custGeom>
              <a:avLst/>
              <a:gdLst>
                <a:gd name="T0" fmla="*/ 94 w 101"/>
                <a:gd name="T1" fmla="*/ 79 h 108"/>
                <a:gd name="T2" fmla="*/ 93 w 101"/>
                <a:gd name="T3" fmla="*/ 80 h 108"/>
                <a:gd name="T4" fmla="*/ 91 w 101"/>
                <a:gd name="T5" fmla="*/ 84 h 108"/>
                <a:gd name="T6" fmla="*/ 88 w 101"/>
                <a:gd name="T7" fmla="*/ 87 h 108"/>
                <a:gd name="T8" fmla="*/ 85 w 101"/>
                <a:gd name="T9" fmla="*/ 90 h 108"/>
                <a:gd name="T10" fmla="*/ 82 w 101"/>
                <a:gd name="T11" fmla="*/ 92 h 108"/>
                <a:gd name="T12" fmla="*/ 79 w 101"/>
                <a:gd name="T13" fmla="*/ 94 h 108"/>
                <a:gd name="T14" fmla="*/ 77 w 101"/>
                <a:gd name="T15" fmla="*/ 96 h 108"/>
                <a:gd name="T16" fmla="*/ 73 w 101"/>
                <a:gd name="T17" fmla="*/ 97 h 108"/>
                <a:gd name="T18" fmla="*/ 69 w 101"/>
                <a:gd name="T19" fmla="*/ 98 h 108"/>
                <a:gd name="T20" fmla="*/ 66 w 101"/>
                <a:gd name="T21" fmla="*/ 99 h 108"/>
                <a:gd name="T22" fmla="*/ 64 w 101"/>
                <a:gd name="T23" fmla="*/ 99 h 108"/>
                <a:gd name="T24" fmla="*/ 62 w 101"/>
                <a:gd name="T25" fmla="*/ 99 h 108"/>
                <a:gd name="T26" fmla="*/ 59 w 101"/>
                <a:gd name="T27" fmla="*/ 100 h 108"/>
                <a:gd name="T28" fmla="*/ 7 w 101"/>
                <a:gd name="T29" fmla="*/ 0 h 108"/>
                <a:gd name="T30" fmla="*/ 53 w 101"/>
                <a:gd name="T31" fmla="*/ 106 h 108"/>
                <a:gd name="T32" fmla="*/ 56 w 101"/>
                <a:gd name="T33" fmla="*/ 108 h 108"/>
                <a:gd name="T34" fmla="*/ 59 w 101"/>
                <a:gd name="T35" fmla="*/ 108 h 108"/>
                <a:gd name="T36" fmla="*/ 62 w 101"/>
                <a:gd name="T37" fmla="*/ 108 h 108"/>
                <a:gd name="T38" fmla="*/ 65 w 101"/>
                <a:gd name="T39" fmla="*/ 107 h 108"/>
                <a:gd name="T40" fmla="*/ 67 w 101"/>
                <a:gd name="T41" fmla="*/ 107 h 108"/>
                <a:gd name="T42" fmla="*/ 70 w 101"/>
                <a:gd name="T43" fmla="*/ 106 h 108"/>
                <a:gd name="T44" fmla="*/ 72 w 101"/>
                <a:gd name="T45" fmla="*/ 106 h 108"/>
                <a:gd name="T46" fmla="*/ 75 w 101"/>
                <a:gd name="T47" fmla="*/ 105 h 108"/>
                <a:gd name="T48" fmla="*/ 77 w 101"/>
                <a:gd name="T49" fmla="*/ 104 h 108"/>
                <a:gd name="T50" fmla="*/ 81 w 101"/>
                <a:gd name="T51" fmla="*/ 102 h 108"/>
                <a:gd name="T52" fmla="*/ 84 w 101"/>
                <a:gd name="T53" fmla="*/ 100 h 108"/>
                <a:gd name="T54" fmla="*/ 88 w 101"/>
                <a:gd name="T55" fmla="*/ 98 h 108"/>
                <a:gd name="T56" fmla="*/ 91 w 101"/>
                <a:gd name="T57" fmla="*/ 95 h 108"/>
                <a:gd name="T58" fmla="*/ 93 w 101"/>
                <a:gd name="T59" fmla="*/ 93 h 108"/>
                <a:gd name="T60" fmla="*/ 96 w 101"/>
                <a:gd name="T61" fmla="*/ 90 h 108"/>
                <a:gd name="T62" fmla="*/ 97 w 101"/>
                <a:gd name="T63" fmla="*/ 88 h 108"/>
                <a:gd name="T64" fmla="*/ 99 w 101"/>
                <a:gd name="T65" fmla="*/ 86 h 108"/>
                <a:gd name="T66" fmla="*/ 101 w 101"/>
                <a:gd name="T67" fmla="*/ 83 h 108"/>
                <a:gd name="T68" fmla="*/ 101 w 101"/>
                <a:gd name="T69" fmla="*/ 82 h 108"/>
                <a:gd name="T70" fmla="*/ 94 w 101"/>
                <a:gd name="T71" fmla="*/ 78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1"/>
                <a:gd name="T109" fmla="*/ 0 h 108"/>
                <a:gd name="T110" fmla="*/ 101 w 101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1" h="108">
                  <a:moveTo>
                    <a:pt x="94" y="78"/>
                  </a:moveTo>
                  <a:lnTo>
                    <a:pt x="94" y="79"/>
                  </a:lnTo>
                  <a:lnTo>
                    <a:pt x="93" y="80"/>
                  </a:lnTo>
                  <a:lnTo>
                    <a:pt x="92" y="82"/>
                  </a:lnTo>
                  <a:lnTo>
                    <a:pt x="91" y="84"/>
                  </a:lnTo>
                  <a:lnTo>
                    <a:pt x="90" y="85"/>
                  </a:lnTo>
                  <a:lnTo>
                    <a:pt x="88" y="87"/>
                  </a:lnTo>
                  <a:lnTo>
                    <a:pt x="86" y="89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2" y="92"/>
                  </a:lnTo>
                  <a:lnTo>
                    <a:pt x="81" y="93"/>
                  </a:lnTo>
                  <a:lnTo>
                    <a:pt x="79" y="94"/>
                  </a:lnTo>
                  <a:lnTo>
                    <a:pt x="78" y="95"/>
                  </a:lnTo>
                  <a:lnTo>
                    <a:pt x="77" y="96"/>
                  </a:lnTo>
                  <a:lnTo>
                    <a:pt x="75" y="97"/>
                  </a:lnTo>
                  <a:lnTo>
                    <a:pt x="73" y="97"/>
                  </a:lnTo>
                  <a:lnTo>
                    <a:pt x="71" y="98"/>
                  </a:lnTo>
                  <a:lnTo>
                    <a:pt x="69" y="98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4" y="99"/>
                  </a:lnTo>
                  <a:lnTo>
                    <a:pt x="63" y="99"/>
                  </a:lnTo>
                  <a:lnTo>
                    <a:pt x="62" y="99"/>
                  </a:lnTo>
                  <a:lnTo>
                    <a:pt x="61" y="100"/>
                  </a:lnTo>
                  <a:lnTo>
                    <a:pt x="59" y="100"/>
                  </a:lnTo>
                  <a:lnTo>
                    <a:pt x="58" y="100"/>
                  </a:lnTo>
                  <a:lnTo>
                    <a:pt x="7" y="0"/>
                  </a:lnTo>
                  <a:lnTo>
                    <a:pt x="0" y="3"/>
                  </a:lnTo>
                  <a:lnTo>
                    <a:pt x="53" y="106"/>
                  </a:lnTo>
                  <a:lnTo>
                    <a:pt x="54" y="108"/>
                  </a:lnTo>
                  <a:lnTo>
                    <a:pt x="56" y="108"/>
                  </a:lnTo>
                  <a:lnTo>
                    <a:pt x="57" y="108"/>
                  </a:lnTo>
                  <a:lnTo>
                    <a:pt x="59" y="108"/>
                  </a:lnTo>
                  <a:lnTo>
                    <a:pt x="60" y="108"/>
                  </a:lnTo>
                  <a:lnTo>
                    <a:pt x="62" y="108"/>
                  </a:lnTo>
                  <a:lnTo>
                    <a:pt x="63" y="107"/>
                  </a:lnTo>
                  <a:lnTo>
                    <a:pt x="65" y="107"/>
                  </a:lnTo>
                  <a:lnTo>
                    <a:pt x="66" y="107"/>
                  </a:lnTo>
                  <a:lnTo>
                    <a:pt x="67" y="107"/>
                  </a:lnTo>
                  <a:lnTo>
                    <a:pt x="68" y="106"/>
                  </a:lnTo>
                  <a:lnTo>
                    <a:pt x="70" y="106"/>
                  </a:lnTo>
                  <a:lnTo>
                    <a:pt x="71" y="106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5" y="105"/>
                  </a:lnTo>
                  <a:lnTo>
                    <a:pt x="76" y="104"/>
                  </a:lnTo>
                  <a:lnTo>
                    <a:pt x="77" y="104"/>
                  </a:lnTo>
                  <a:lnTo>
                    <a:pt x="79" y="103"/>
                  </a:lnTo>
                  <a:lnTo>
                    <a:pt x="81" y="102"/>
                  </a:lnTo>
                  <a:lnTo>
                    <a:pt x="83" y="101"/>
                  </a:lnTo>
                  <a:lnTo>
                    <a:pt x="84" y="100"/>
                  </a:lnTo>
                  <a:lnTo>
                    <a:pt x="86" y="99"/>
                  </a:lnTo>
                  <a:lnTo>
                    <a:pt x="88" y="98"/>
                  </a:lnTo>
                  <a:lnTo>
                    <a:pt x="89" y="97"/>
                  </a:lnTo>
                  <a:lnTo>
                    <a:pt x="91" y="95"/>
                  </a:lnTo>
                  <a:lnTo>
                    <a:pt x="92" y="94"/>
                  </a:lnTo>
                  <a:lnTo>
                    <a:pt x="93" y="93"/>
                  </a:lnTo>
                  <a:lnTo>
                    <a:pt x="94" y="92"/>
                  </a:lnTo>
                  <a:lnTo>
                    <a:pt x="96" y="90"/>
                  </a:lnTo>
                  <a:lnTo>
                    <a:pt x="96" y="89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94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8" name="Freeform 59"/>
            <p:cNvSpPr>
              <a:spLocks/>
            </p:cNvSpPr>
            <p:nvPr/>
          </p:nvSpPr>
          <p:spPr bwMode="auto">
            <a:xfrm>
              <a:off x="3650" y="1455"/>
              <a:ext cx="73" cy="92"/>
            </a:xfrm>
            <a:custGeom>
              <a:avLst/>
              <a:gdLst>
                <a:gd name="T0" fmla="*/ 73 w 73"/>
                <a:gd name="T1" fmla="*/ 87 h 92"/>
                <a:gd name="T2" fmla="*/ 7 w 73"/>
                <a:gd name="T3" fmla="*/ 0 h 92"/>
                <a:gd name="T4" fmla="*/ 0 w 73"/>
                <a:gd name="T5" fmla="*/ 5 h 92"/>
                <a:gd name="T6" fmla="*/ 67 w 73"/>
                <a:gd name="T7" fmla="*/ 92 h 92"/>
                <a:gd name="T8" fmla="*/ 73 w 73"/>
                <a:gd name="T9" fmla="*/ 87 h 92"/>
                <a:gd name="T10" fmla="*/ 73 w 73"/>
                <a:gd name="T11" fmla="*/ 87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92"/>
                <a:gd name="T20" fmla="*/ 73 w 73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92">
                  <a:moveTo>
                    <a:pt x="73" y="87"/>
                  </a:moveTo>
                  <a:lnTo>
                    <a:pt x="7" y="0"/>
                  </a:lnTo>
                  <a:lnTo>
                    <a:pt x="0" y="5"/>
                  </a:lnTo>
                  <a:lnTo>
                    <a:pt x="67" y="92"/>
                  </a:lnTo>
                  <a:lnTo>
                    <a:pt x="73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89" name="Freeform 60"/>
            <p:cNvSpPr>
              <a:spLocks/>
            </p:cNvSpPr>
            <p:nvPr/>
          </p:nvSpPr>
          <p:spPr bwMode="auto">
            <a:xfrm>
              <a:off x="3500" y="1524"/>
              <a:ext cx="95" cy="88"/>
            </a:xfrm>
            <a:custGeom>
              <a:avLst/>
              <a:gdLst>
                <a:gd name="T0" fmla="*/ 55 w 95"/>
                <a:gd name="T1" fmla="*/ 8 h 88"/>
                <a:gd name="T2" fmla="*/ 66 w 95"/>
                <a:gd name="T3" fmla="*/ 11 h 88"/>
                <a:gd name="T4" fmla="*/ 77 w 95"/>
                <a:gd name="T5" fmla="*/ 16 h 88"/>
                <a:gd name="T6" fmla="*/ 85 w 95"/>
                <a:gd name="T7" fmla="*/ 27 h 88"/>
                <a:gd name="T8" fmla="*/ 87 w 95"/>
                <a:gd name="T9" fmla="*/ 37 h 88"/>
                <a:gd name="T10" fmla="*/ 86 w 95"/>
                <a:gd name="T11" fmla="*/ 47 h 88"/>
                <a:gd name="T12" fmla="*/ 85 w 95"/>
                <a:gd name="T13" fmla="*/ 56 h 88"/>
                <a:gd name="T14" fmla="*/ 78 w 95"/>
                <a:gd name="T15" fmla="*/ 69 h 88"/>
                <a:gd name="T16" fmla="*/ 68 w 95"/>
                <a:gd name="T17" fmla="*/ 77 h 88"/>
                <a:gd name="T18" fmla="*/ 57 w 95"/>
                <a:gd name="T19" fmla="*/ 79 h 88"/>
                <a:gd name="T20" fmla="*/ 48 w 95"/>
                <a:gd name="T21" fmla="*/ 80 h 88"/>
                <a:gd name="T22" fmla="*/ 39 w 95"/>
                <a:gd name="T23" fmla="*/ 79 h 88"/>
                <a:gd name="T24" fmla="*/ 31 w 95"/>
                <a:gd name="T25" fmla="*/ 76 h 88"/>
                <a:gd name="T26" fmla="*/ 23 w 95"/>
                <a:gd name="T27" fmla="*/ 72 h 88"/>
                <a:gd name="T28" fmla="*/ 13 w 95"/>
                <a:gd name="T29" fmla="*/ 61 h 88"/>
                <a:gd name="T30" fmla="*/ 8 w 95"/>
                <a:gd name="T31" fmla="*/ 47 h 88"/>
                <a:gd name="T32" fmla="*/ 10 w 95"/>
                <a:gd name="T33" fmla="*/ 35 h 88"/>
                <a:gd name="T34" fmla="*/ 18 w 95"/>
                <a:gd name="T35" fmla="*/ 24 h 88"/>
                <a:gd name="T36" fmla="*/ 29 w 95"/>
                <a:gd name="T37" fmla="*/ 20 h 88"/>
                <a:gd name="T38" fmla="*/ 42 w 95"/>
                <a:gd name="T39" fmla="*/ 22 h 88"/>
                <a:gd name="T40" fmla="*/ 52 w 95"/>
                <a:gd name="T41" fmla="*/ 28 h 88"/>
                <a:gd name="T42" fmla="*/ 57 w 95"/>
                <a:gd name="T43" fmla="*/ 37 h 88"/>
                <a:gd name="T44" fmla="*/ 57 w 95"/>
                <a:gd name="T45" fmla="*/ 45 h 88"/>
                <a:gd name="T46" fmla="*/ 49 w 95"/>
                <a:gd name="T47" fmla="*/ 54 h 88"/>
                <a:gd name="T48" fmla="*/ 40 w 95"/>
                <a:gd name="T49" fmla="*/ 52 h 88"/>
                <a:gd name="T50" fmla="*/ 32 w 95"/>
                <a:gd name="T51" fmla="*/ 45 h 88"/>
                <a:gd name="T52" fmla="*/ 31 w 95"/>
                <a:gd name="T53" fmla="*/ 33 h 88"/>
                <a:gd name="T54" fmla="*/ 24 w 95"/>
                <a:gd name="T55" fmla="*/ 41 h 88"/>
                <a:gd name="T56" fmla="*/ 27 w 95"/>
                <a:gd name="T57" fmla="*/ 52 h 88"/>
                <a:gd name="T58" fmla="*/ 37 w 95"/>
                <a:gd name="T59" fmla="*/ 60 h 88"/>
                <a:gd name="T60" fmla="*/ 48 w 95"/>
                <a:gd name="T61" fmla="*/ 61 h 88"/>
                <a:gd name="T62" fmla="*/ 58 w 95"/>
                <a:gd name="T63" fmla="*/ 57 h 88"/>
                <a:gd name="T64" fmla="*/ 64 w 95"/>
                <a:gd name="T65" fmla="*/ 49 h 88"/>
                <a:gd name="T66" fmla="*/ 65 w 95"/>
                <a:gd name="T67" fmla="*/ 37 h 88"/>
                <a:gd name="T68" fmla="*/ 60 w 95"/>
                <a:gd name="T69" fmla="*/ 24 h 88"/>
                <a:gd name="T70" fmla="*/ 48 w 95"/>
                <a:gd name="T71" fmla="*/ 16 h 88"/>
                <a:gd name="T72" fmla="*/ 40 w 95"/>
                <a:gd name="T73" fmla="*/ 13 h 88"/>
                <a:gd name="T74" fmla="*/ 31 w 95"/>
                <a:gd name="T75" fmla="*/ 12 h 88"/>
                <a:gd name="T76" fmla="*/ 22 w 95"/>
                <a:gd name="T77" fmla="*/ 13 h 88"/>
                <a:gd name="T78" fmla="*/ 14 w 95"/>
                <a:gd name="T79" fmla="*/ 17 h 88"/>
                <a:gd name="T80" fmla="*/ 4 w 95"/>
                <a:gd name="T81" fmla="*/ 29 h 88"/>
                <a:gd name="T82" fmla="*/ 1 w 95"/>
                <a:gd name="T83" fmla="*/ 37 h 88"/>
                <a:gd name="T84" fmla="*/ 0 w 95"/>
                <a:gd name="T85" fmla="*/ 45 h 88"/>
                <a:gd name="T86" fmla="*/ 2 w 95"/>
                <a:gd name="T87" fmla="*/ 54 h 88"/>
                <a:gd name="T88" fmla="*/ 5 w 95"/>
                <a:gd name="T89" fmla="*/ 63 h 88"/>
                <a:gd name="T90" fmla="*/ 11 w 95"/>
                <a:gd name="T91" fmla="*/ 71 h 88"/>
                <a:gd name="T92" fmla="*/ 18 w 95"/>
                <a:gd name="T93" fmla="*/ 78 h 88"/>
                <a:gd name="T94" fmla="*/ 27 w 95"/>
                <a:gd name="T95" fmla="*/ 83 h 88"/>
                <a:gd name="T96" fmla="*/ 38 w 95"/>
                <a:gd name="T97" fmla="*/ 87 h 88"/>
                <a:gd name="T98" fmla="*/ 48 w 95"/>
                <a:gd name="T99" fmla="*/ 88 h 88"/>
                <a:gd name="T100" fmla="*/ 58 w 95"/>
                <a:gd name="T101" fmla="*/ 88 h 88"/>
                <a:gd name="T102" fmla="*/ 66 w 95"/>
                <a:gd name="T103" fmla="*/ 85 h 88"/>
                <a:gd name="T104" fmla="*/ 74 w 95"/>
                <a:gd name="T105" fmla="*/ 82 h 88"/>
                <a:gd name="T106" fmla="*/ 86 w 95"/>
                <a:gd name="T107" fmla="*/ 72 h 88"/>
                <a:gd name="T108" fmla="*/ 91 w 95"/>
                <a:gd name="T109" fmla="*/ 63 h 88"/>
                <a:gd name="T110" fmla="*/ 93 w 95"/>
                <a:gd name="T111" fmla="*/ 53 h 88"/>
                <a:gd name="T112" fmla="*/ 95 w 95"/>
                <a:gd name="T113" fmla="*/ 42 h 88"/>
                <a:gd name="T114" fmla="*/ 94 w 95"/>
                <a:gd name="T115" fmla="*/ 32 h 88"/>
                <a:gd name="T116" fmla="*/ 91 w 95"/>
                <a:gd name="T117" fmla="*/ 22 h 88"/>
                <a:gd name="T118" fmla="*/ 83 w 95"/>
                <a:gd name="T119" fmla="*/ 11 h 88"/>
                <a:gd name="T120" fmla="*/ 71 w 95"/>
                <a:gd name="T121" fmla="*/ 4 h 88"/>
                <a:gd name="T122" fmla="*/ 59 w 95"/>
                <a:gd name="T123" fmla="*/ 0 h 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"/>
                <a:gd name="T187" fmla="*/ 0 h 88"/>
                <a:gd name="T188" fmla="*/ 95 w 95"/>
                <a:gd name="T189" fmla="*/ 88 h 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" h="88">
                  <a:moveTo>
                    <a:pt x="51" y="0"/>
                  </a:moveTo>
                  <a:lnTo>
                    <a:pt x="51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3" y="9"/>
                  </a:lnTo>
                  <a:lnTo>
                    <a:pt x="64" y="10"/>
                  </a:lnTo>
                  <a:lnTo>
                    <a:pt x="66" y="11"/>
                  </a:lnTo>
                  <a:lnTo>
                    <a:pt x="67" y="11"/>
                  </a:lnTo>
                  <a:lnTo>
                    <a:pt x="69" y="12"/>
                  </a:lnTo>
                  <a:lnTo>
                    <a:pt x="71" y="12"/>
                  </a:lnTo>
                  <a:lnTo>
                    <a:pt x="72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7" y="16"/>
                  </a:lnTo>
                  <a:lnTo>
                    <a:pt x="78" y="18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2" y="22"/>
                  </a:lnTo>
                  <a:lnTo>
                    <a:pt x="83" y="23"/>
                  </a:lnTo>
                  <a:lnTo>
                    <a:pt x="84" y="25"/>
                  </a:lnTo>
                  <a:lnTo>
                    <a:pt x="85" y="27"/>
                  </a:lnTo>
                  <a:lnTo>
                    <a:pt x="86" y="29"/>
                  </a:lnTo>
                  <a:lnTo>
                    <a:pt x="86" y="31"/>
                  </a:lnTo>
                  <a:lnTo>
                    <a:pt x="86" y="32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9"/>
                  </a:lnTo>
                  <a:lnTo>
                    <a:pt x="87" y="40"/>
                  </a:lnTo>
                  <a:lnTo>
                    <a:pt x="87" y="42"/>
                  </a:lnTo>
                  <a:lnTo>
                    <a:pt x="87" y="43"/>
                  </a:lnTo>
                  <a:lnTo>
                    <a:pt x="86" y="44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9"/>
                  </a:lnTo>
                  <a:lnTo>
                    <a:pt x="86" y="50"/>
                  </a:lnTo>
                  <a:lnTo>
                    <a:pt x="86" y="51"/>
                  </a:lnTo>
                  <a:lnTo>
                    <a:pt x="86" y="52"/>
                  </a:lnTo>
                  <a:lnTo>
                    <a:pt x="85" y="54"/>
                  </a:lnTo>
                  <a:lnTo>
                    <a:pt x="85" y="55"/>
                  </a:lnTo>
                  <a:lnTo>
                    <a:pt x="85" y="56"/>
                  </a:lnTo>
                  <a:lnTo>
                    <a:pt x="84" y="57"/>
                  </a:lnTo>
                  <a:lnTo>
                    <a:pt x="83" y="59"/>
                  </a:lnTo>
                  <a:lnTo>
                    <a:pt x="83" y="61"/>
                  </a:lnTo>
                  <a:lnTo>
                    <a:pt x="82" y="63"/>
                  </a:lnTo>
                  <a:lnTo>
                    <a:pt x="81" y="65"/>
                  </a:lnTo>
                  <a:lnTo>
                    <a:pt x="79" y="67"/>
                  </a:lnTo>
                  <a:lnTo>
                    <a:pt x="78" y="69"/>
                  </a:lnTo>
                  <a:lnTo>
                    <a:pt x="77" y="70"/>
                  </a:lnTo>
                  <a:lnTo>
                    <a:pt x="76" y="72"/>
                  </a:lnTo>
                  <a:lnTo>
                    <a:pt x="74" y="73"/>
                  </a:lnTo>
                  <a:lnTo>
                    <a:pt x="73" y="74"/>
                  </a:lnTo>
                  <a:lnTo>
                    <a:pt x="71" y="75"/>
                  </a:lnTo>
                  <a:lnTo>
                    <a:pt x="70" y="76"/>
                  </a:lnTo>
                  <a:lnTo>
                    <a:pt x="68" y="77"/>
                  </a:lnTo>
                  <a:lnTo>
                    <a:pt x="66" y="77"/>
                  </a:lnTo>
                  <a:lnTo>
                    <a:pt x="64" y="78"/>
                  </a:lnTo>
                  <a:lnTo>
                    <a:pt x="63" y="79"/>
                  </a:lnTo>
                  <a:lnTo>
                    <a:pt x="61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3" y="80"/>
                  </a:lnTo>
                  <a:lnTo>
                    <a:pt x="52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48" y="80"/>
                  </a:lnTo>
                  <a:lnTo>
                    <a:pt x="47" y="80"/>
                  </a:lnTo>
                  <a:lnTo>
                    <a:pt x="46" y="80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2" y="79"/>
                  </a:lnTo>
                  <a:lnTo>
                    <a:pt x="40" y="79"/>
                  </a:lnTo>
                  <a:lnTo>
                    <a:pt x="39" y="79"/>
                  </a:lnTo>
                  <a:lnTo>
                    <a:pt x="38" y="79"/>
                  </a:lnTo>
                  <a:lnTo>
                    <a:pt x="37" y="79"/>
                  </a:lnTo>
                  <a:lnTo>
                    <a:pt x="35" y="78"/>
                  </a:lnTo>
                  <a:lnTo>
                    <a:pt x="34" y="78"/>
                  </a:lnTo>
                  <a:lnTo>
                    <a:pt x="33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29" y="76"/>
                  </a:lnTo>
                  <a:lnTo>
                    <a:pt x="28" y="75"/>
                  </a:lnTo>
                  <a:lnTo>
                    <a:pt x="27" y="75"/>
                  </a:lnTo>
                  <a:lnTo>
                    <a:pt x="26" y="74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3" y="72"/>
                  </a:lnTo>
                  <a:lnTo>
                    <a:pt x="22" y="71"/>
                  </a:lnTo>
                  <a:lnTo>
                    <a:pt x="21" y="71"/>
                  </a:lnTo>
                  <a:lnTo>
                    <a:pt x="19" y="69"/>
                  </a:lnTo>
                  <a:lnTo>
                    <a:pt x="18" y="67"/>
                  </a:lnTo>
                  <a:lnTo>
                    <a:pt x="16" y="65"/>
                  </a:lnTo>
                  <a:lnTo>
                    <a:pt x="14" y="63"/>
                  </a:lnTo>
                  <a:lnTo>
                    <a:pt x="13" y="61"/>
                  </a:lnTo>
                  <a:lnTo>
                    <a:pt x="12" y="59"/>
                  </a:lnTo>
                  <a:lnTo>
                    <a:pt x="11" y="57"/>
                  </a:lnTo>
                  <a:lnTo>
                    <a:pt x="10" y="55"/>
                  </a:lnTo>
                  <a:lnTo>
                    <a:pt x="9" y="53"/>
                  </a:lnTo>
                  <a:lnTo>
                    <a:pt x="9" y="51"/>
                  </a:lnTo>
                  <a:lnTo>
                    <a:pt x="8" y="49"/>
                  </a:lnTo>
                  <a:lnTo>
                    <a:pt x="8" y="47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0" y="35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2" y="30"/>
                  </a:lnTo>
                  <a:lnTo>
                    <a:pt x="13" y="28"/>
                  </a:lnTo>
                  <a:lnTo>
                    <a:pt x="15" y="26"/>
                  </a:lnTo>
                  <a:lnTo>
                    <a:pt x="16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6" y="20"/>
                  </a:lnTo>
                  <a:lnTo>
                    <a:pt x="38" y="21"/>
                  </a:lnTo>
                  <a:lnTo>
                    <a:pt x="40" y="21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5" y="23"/>
                  </a:lnTo>
                  <a:lnTo>
                    <a:pt x="47" y="23"/>
                  </a:lnTo>
                  <a:lnTo>
                    <a:pt x="48" y="24"/>
                  </a:lnTo>
                  <a:lnTo>
                    <a:pt x="49" y="25"/>
                  </a:lnTo>
                  <a:lnTo>
                    <a:pt x="51" y="26"/>
                  </a:lnTo>
                  <a:lnTo>
                    <a:pt x="52" y="28"/>
                  </a:lnTo>
                  <a:lnTo>
                    <a:pt x="53" y="29"/>
                  </a:lnTo>
                  <a:lnTo>
                    <a:pt x="54" y="30"/>
                  </a:lnTo>
                  <a:lnTo>
                    <a:pt x="55" y="31"/>
                  </a:lnTo>
                  <a:lnTo>
                    <a:pt x="56" y="32"/>
                  </a:lnTo>
                  <a:lnTo>
                    <a:pt x="56" y="34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1"/>
                  </a:lnTo>
                  <a:lnTo>
                    <a:pt x="57" y="42"/>
                  </a:lnTo>
                  <a:lnTo>
                    <a:pt x="57" y="44"/>
                  </a:lnTo>
                  <a:lnTo>
                    <a:pt x="57" y="45"/>
                  </a:lnTo>
                  <a:lnTo>
                    <a:pt x="57" y="46"/>
                  </a:lnTo>
                  <a:lnTo>
                    <a:pt x="56" y="47"/>
                  </a:lnTo>
                  <a:lnTo>
                    <a:pt x="55" y="49"/>
                  </a:lnTo>
                  <a:lnTo>
                    <a:pt x="54" y="51"/>
                  </a:lnTo>
                  <a:lnTo>
                    <a:pt x="53" y="52"/>
                  </a:lnTo>
                  <a:lnTo>
                    <a:pt x="51" y="53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3" y="53"/>
                  </a:lnTo>
                  <a:lnTo>
                    <a:pt x="42" y="53"/>
                  </a:lnTo>
                  <a:lnTo>
                    <a:pt x="41" y="53"/>
                  </a:lnTo>
                  <a:lnTo>
                    <a:pt x="40" y="52"/>
                  </a:lnTo>
                  <a:lnTo>
                    <a:pt x="39" y="52"/>
                  </a:lnTo>
                  <a:lnTo>
                    <a:pt x="37" y="51"/>
                  </a:lnTo>
                  <a:lnTo>
                    <a:pt x="35" y="50"/>
                  </a:lnTo>
                  <a:lnTo>
                    <a:pt x="34" y="48"/>
                  </a:lnTo>
                  <a:lnTo>
                    <a:pt x="33" y="47"/>
                  </a:lnTo>
                  <a:lnTo>
                    <a:pt x="32" y="45"/>
                  </a:lnTo>
                  <a:lnTo>
                    <a:pt x="32" y="44"/>
                  </a:lnTo>
                  <a:lnTo>
                    <a:pt x="32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1" y="33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6" y="38"/>
                  </a:lnTo>
                  <a:lnTo>
                    <a:pt x="25" y="40"/>
                  </a:lnTo>
                  <a:lnTo>
                    <a:pt x="24" y="41"/>
                  </a:lnTo>
                  <a:lnTo>
                    <a:pt x="24" y="43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4" y="49"/>
                  </a:lnTo>
                  <a:lnTo>
                    <a:pt x="25" y="50"/>
                  </a:lnTo>
                  <a:lnTo>
                    <a:pt x="27" y="52"/>
                  </a:lnTo>
                  <a:lnTo>
                    <a:pt x="28" y="53"/>
                  </a:lnTo>
                  <a:lnTo>
                    <a:pt x="29" y="55"/>
                  </a:lnTo>
                  <a:lnTo>
                    <a:pt x="31" y="56"/>
                  </a:lnTo>
                  <a:lnTo>
                    <a:pt x="33" y="57"/>
                  </a:lnTo>
                  <a:lnTo>
                    <a:pt x="34" y="58"/>
                  </a:lnTo>
                  <a:lnTo>
                    <a:pt x="36" y="59"/>
                  </a:lnTo>
                  <a:lnTo>
                    <a:pt x="37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2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7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1" y="61"/>
                  </a:lnTo>
                  <a:lnTo>
                    <a:pt x="53" y="60"/>
                  </a:lnTo>
                  <a:lnTo>
                    <a:pt x="54" y="60"/>
                  </a:lnTo>
                  <a:lnTo>
                    <a:pt x="55" y="59"/>
                  </a:lnTo>
                  <a:lnTo>
                    <a:pt x="57" y="58"/>
                  </a:lnTo>
                  <a:lnTo>
                    <a:pt x="58" y="57"/>
                  </a:lnTo>
                  <a:lnTo>
                    <a:pt x="59" y="56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2" y="53"/>
                  </a:lnTo>
                  <a:lnTo>
                    <a:pt x="63" y="52"/>
                  </a:lnTo>
                  <a:lnTo>
                    <a:pt x="63" y="50"/>
                  </a:lnTo>
                  <a:lnTo>
                    <a:pt x="64" y="49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5" y="44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39"/>
                  </a:lnTo>
                  <a:lnTo>
                    <a:pt x="65" y="37"/>
                  </a:lnTo>
                  <a:lnTo>
                    <a:pt x="65" y="35"/>
                  </a:lnTo>
                  <a:lnTo>
                    <a:pt x="64" y="33"/>
                  </a:lnTo>
                  <a:lnTo>
                    <a:pt x="64" y="31"/>
                  </a:lnTo>
                  <a:lnTo>
                    <a:pt x="63" y="30"/>
                  </a:lnTo>
                  <a:lnTo>
                    <a:pt x="62" y="28"/>
                  </a:lnTo>
                  <a:lnTo>
                    <a:pt x="61" y="26"/>
                  </a:lnTo>
                  <a:lnTo>
                    <a:pt x="60" y="24"/>
                  </a:lnTo>
                  <a:lnTo>
                    <a:pt x="58" y="23"/>
                  </a:lnTo>
                  <a:lnTo>
                    <a:pt x="57" y="22"/>
                  </a:lnTo>
                  <a:lnTo>
                    <a:pt x="55" y="20"/>
                  </a:lnTo>
                  <a:lnTo>
                    <a:pt x="53" y="19"/>
                  </a:lnTo>
                  <a:lnTo>
                    <a:pt x="51" y="17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7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1" y="12"/>
                  </a:lnTo>
                  <a:lnTo>
                    <a:pt x="29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5" y="12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6" y="16"/>
                  </a:lnTo>
                  <a:lnTo>
                    <a:pt x="14" y="17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9" y="22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5" y="27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2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5" y="61"/>
                  </a:lnTo>
                  <a:lnTo>
                    <a:pt x="5" y="63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7" y="66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9" y="70"/>
                  </a:lnTo>
                  <a:lnTo>
                    <a:pt x="11" y="71"/>
                  </a:lnTo>
                  <a:lnTo>
                    <a:pt x="11" y="72"/>
                  </a:lnTo>
                  <a:lnTo>
                    <a:pt x="12" y="73"/>
                  </a:lnTo>
                  <a:lnTo>
                    <a:pt x="13" y="74"/>
                  </a:lnTo>
                  <a:lnTo>
                    <a:pt x="15" y="75"/>
                  </a:lnTo>
                  <a:lnTo>
                    <a:pt x="16" y="76"/>
                  </a:lnTo>
                  <a:lnTo>
                    <a:pt x="17" y="77"/>
                  </a:lnTo>
                  <a:lnTo>
                    <a:pt x="18" y="78"/>
                  </a:lnTo>
                  <a:lnTo>
                    <a:pt x="19" y="79"/>
                  </a:lnTo>
                  <a:lnTo>
                    <a:pt x="21" y="80"/>
                  </a:lnTo>
                  <a:lnTo>
                    <a:pt x="22" y="81"/>
                  </a:lnTo>
                  <a:lnTo>
                    <a:pt x="23" y="82"/>
                  </a:lnTo>
                  <a:lnTo>
                    <a:pt x="24" y="82"/>
                  </a:lnTo>
                  <a:lnTo>
                    <a:pt x="26" y="83"/>
                  </a:lnTo>
                  <a:lnTo>
                    <a:pt x="27" y="83"/>
                  </a:lnTo>
                  <a:lnTo>
                    <a:pt x="28" y="84"/>
                  </a:lnTo>
                  <a:lnTo>
                    <a:pt x="30" y="85"/>
                  </a:lnTo>
                  <a:lnTo>
                    <a:pt x="31" y="85"/>
                  </a:lnTo>
                  <a:lnTo>
                    <a:pt x="33" y="85"/>
                  </a:lnTo>
                  <a:lnTo>
                    <a:pt x="34" y="86"/>
                  </a:lnTo>
                  <a:lnTo>
                    <a:pt x="36" y="86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41" y="87"/>
                  </a:lnTo>
                  <a:lnTo>
                    <a:pt x="43" y="88"/>
                  </a:lnTo>
                  <a:lnTo>
                    <a:pt x="44" y="88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1" y="88"/>
                  </a:lnTo>
                  <a:lnTo>
                    <a:pt x="53" y="88"/>
                  </a:lnTo>
                  <a:lnTo>
                    <a:pt x="54" y="88"/>
                  </a:lnTo>
                  <a:lnTo>
                    <a:pt x="56" y="88"/>
                  </a:lnTo>
                  <a:lnTo>
                    <a:pt x="57" y="88"/>
                  </a:lnTo>
                  <a:lnTo>
                    <a:pt x="58" y="88"/>
                  </a:lnTo>
                  <a:lnTo>
                    <a:pt x="59" y="87"/>
                  </a:lnTo>
                  <a:lnTo>
                    <a:pt x="61" y="87"/>
                  </a:lnTo>
                  <a:lnTo>
                    <a:pt x="62" y="87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6" y="86"/>
                  </a:lnTo>
                  <a:lnTo>
                    <a:pt x="66" y="85"/>
                  </a:lnTo>
                  <a:lnTo>
                    <a:pt x="68" y="85"/>
                  </a:lnTo>
                  <a:lnTo>
                    <a:pt x="69" y="85"/>
                  </a:lnTo>
                  <a:lnTo>
                    <a:pt x="70" y="84"/>
                  </a:lnTo>
                  <a:lnTo>
                    <a:pt x="71" y="84"/>
                  </a:lnTo>
                  <a:lnTo>
                    <a:pt x="72" y="83"/>
                  </a:lnTo>
                  <a:lnTo>
                    <a:pt x="73" y="83"/>
                  </a:lnTo>
                  <a:lnTo>
                    <a:pt x="74" y="82"/>
                  </a:lnTo>
                  <a:lnTo>
                    <a:pt x="76" y="81"/>
                  </a:lnTo>
                  <a:lnTo>
                    <a:pt x="78" y="80"/>
                  </a:lnTo>
                  <a:lnTo>
                    <a:pt x="79" y="79"/>
                  </a:lnTo>
                  <a:lnTo>
                    <a:pt x="81" y="77"/>
                  </a:lnTo>
                  <a:lnTo>
                    <a:pt x="83" y="76"/>
                  </a:lnTo>
                  <a:lnTo>
                    <a:pt x="84" y="74"/>
                  </a:lnTo>
                  <a:lnTo>
                    <a:pt x="86" y="72"/>
                  </a:lnTo>
                  <a:lnTo>
                    <a:pt x="87" y="70"/>
                  </a:lnTo>
                  <a:lnTo>
                    <a:pt x="88" y="69"/>
                  </a:lnTo>
                  <a:lnTo>
                    <a:pt x="89" y="67"/>
                  </a:lnTo>
                  <a:lnTo>
                    <a:pt x="89" y="66"/>
                  </a:lnTo>
                  <a:lnTo>
                    <a:pt x="90" y="65"/>
                  </a:lnTo>
                  <a:lnTo>
                    <a:pt x="90" y="64"/>
                  </a:lnTo>
                  <a:lnTo>
                    <a:pt x="91" y="63"/>
                  </a:lnTo>
                  <a:lnTo>
                    <a:pt x="91" y="61"/>
                  </a:lnTo>
                  <a:lnTo>
                    <a:pt x="92" y="60"/>
                  </a:lnTo>
                  <a:lnTo>
                    <a:pt x="92" y="59"/>
                  </a:lnTo>
                  <a:lnTo>
                    <a:pt x="92" y="57"/>
                  </a:lnTo>
                  <a:lnTo>
                    <a:pt x="92" y="56"/>
                  </a:lnTo>
                  <a:lnTo>
                    <a:pt x="93" y="54"/>
                  </a:lnTo>
                  <a:lnTo>
                    <a:pt x="93" y="53"/>
                  </a:lnTo>
                  <a:lnTo>
                    <a:pt x="93" y="52"/>
                  </a:lnTo>
                  <a:lnTo>
                    <a:pt x="93" y="50"/>
                  </a:lnTo>
                  <a:lnTo>
                    <a:pt x="94" y="49"/>
                  </a:lnTo>
                  <a:lnTo>
                    <a:pt x="94" y="47"/>
                  </a:lnTo>
                  <a:lnTo>
                    <a:pt x="94" y="45"/>
                  </a:lnTo>
                  <a:lnTo>
                    <a:pt x="94" y="44"/>
                  </a:lnTo>
                  <a:lnTo>
                    <a:pt x="95" y="42"/>
                  </a:lnTo>
                  <a:lnTo>
                    <a:pt x="95" y="41"/>
                  </a:lnTo>
                  <a:lnTo>
                    <a:pt x="95" y="39"/>
                  </a:lnTo>
                  <a:lnTo>
                    <a:pt x="95" y="37"/>
                  </a:lnTo>
                  <a:lnTo>
                    <a:pt x="95" y="36"/>
                  </a:lnTo>
                  <a:lnTo>
                    <a:pt x="95" y="34"/>
                  </a:lnTo>
                  <a:lnTo>
                    <a:pt x="94" y="33"/>
                  </a:lnTo>
                  <a:lnTo>
                    <a:pt x="94" y="32"/>
                  </a:lnTo>
                  <a:lnTo>
                    <a:pt x="94" y="31"/>
                  </a:lnTo>
                  <a:lnTo>
                    <a:pt x="94" y="30"/>
                  </a:lnTo>
                  <a:lnTo>
                    <a:pt x="93" y="28"/>
                  </a:lnTo>
                  <a:lnTo>
                    <a:pt x="93" y="27"/>
                  </a:lnTo>
                  <a:lnTo>
                    <a:pt x="93" y="26"/>
                  </a:lnTo>
                  <a:lnTo>
                    <a:pt x="92" y="24"/>
                  </a:lnTo>
                  <a:lnTo>
                    <a:pt x="91" y="22"/>
                  </a:lnTo>
                  <a:lnTo>
                    <a:pt x="90" y="21"/>
                  </a:lnTo>
                  <a:lnTo>
                    <a:pt x="89" y="19"/>
                  </a:lnTo>
                  <a:lnTo>
                    <a:pt x="88" y="17"/>
                  </a:lnTo>
                  <a:lnTo>
                    <a:pt x="87" y="16"/>
                  </a:lnTo>
                  <a:lnTo>
                    <a:pt x="86" y="14"/>
                  </a:lnTo>
                  <a:lnTo>
                    <a:pt x="84" y="13"/>
                  </a:lnTo>
                  <a:lnTo>
                    <a:pt x="83" y="11"/>
                  </a:lnTo>
                  <a:lnTo>
                    <a:pt x="81" y="10"/>
                  </a:lnTo>
                  <a:lnTo>
                    <a:pt x="79" y="9"/>
                  </a:lnTo>
                  <a:lnTo>
                    <a:pt x="78" y="8"/>
                  </a:lnTo>
                  <a:lnTo>
                    <a:pt x="76" y="7"/>
                  </a:lnTo>
                  <a:lnTo>
                    <a:pt x="75" y="6"/>
                  </a:lnTo>
                  <a:lnTo>
                    <a:pt x="73" y="5"/>
                  </a:lnTo>
                  <a:lnTo>
                    <a:pt x="71" y="4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6" y="2"/>
                  </a:lnTo>
                  <a:lnTo>
                    <a:pt x="64" y="2"/>
                  </a:lnTo>
                  <a:lnTo>
                    <a:pt x="62" y="1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0" name="Freeform 61"/>
            <p:cNvSpPr>
              <a:spLocks/>
            </p:cNvSpPr>
            <p:nvPr/>
          </p:nvSpPr>
          <p:spPr bwMode="auto">
            <a:xfrm>
              <a:off x="3807" y="1591"/>
              <a:ext cx="95" cy="88"/>
            </a:xfrm>
            <a:custGeom>
              <a:avLst/>
              <a:gdLst>
                <a:gd name="T0" fmla="*/ 55 w 95"/>
                <a:gd name="T1" fmla="*/ 8 h 88"/>
                <a:gd name="T2" fmla="*/ 66 w 95"/>
                <a:gd name="T3" fmla="*/ 11 h 88"/>
                <a:gd name="T4" fmla="*/ 76 w 95"/>
                <a:gd name="T5" fmla="*/ 17 h 88"/>
                <a:gd name="T6" fmla="*/ 85 w 95"/>
                <a:gd name="T7" fmla="*/ 27 h 88"/>
                <a:gd name="T8" fmla="*/ 87 w 95"/>
                <a:gd name="T9" fmla="*/ 38 h 88"/>
                <a:gd name="T10" fmla="*/ 86 w 95"/>
                <a:gd name="T11" fmla="*/ 48 h 88"/>
                <a:gd name="T12" fmla="*/ 85 w 95"/>
                <a:gd name="T13" fmla="*/ 56 h 88"/>
                <a:gd name="T14" fmla="*/ 78 w 95"/>
                <a:gd name="T15" fmla="*/ 69 h 88"/>
                <a:gd name="T16" fmla="*/ 68 w 95"/>
                <a:gd name="T17" fmla="*/ 77 h 88"/>
                <a:gd name="T18" fmla="*/ 56 w 95"/>
                <a:gd name="T19" fmla="*/ 80 h 88"/>
                <a:gd name="T20" fmla="*/ 48 w 95"/>
                <a:gd name="T21" fmla="*/ 80 h 88"/>
                <a:gd name="T22" fmla="*/ 39 w 95"/>
                <a:gd name="T23" fmla="*/ 79 h 88"/>
                <a:gd name="T24" fmla="*/ 30 w 95"/>
                <a:gd name="T25" fmla="*/ 77 h 88"/>
                <a:gd name="T26" fmla="*/ 23 w 95"/>
                <a:gd name="T27" fmla="*/ 72 h 88"/>
                <a:gd name="T28" fmla="*/ 13 w 95"/>
                <a:gd name="T29" fmla="*/ 62 h 88"/>
                <a:gd name="T30" fmla="*/ 8 w 95"/>
                <a:gd name="T31" fmla="*/ 48 h 88"/>
                <a:gd name="T32" fmla="*/ 10 w 95"/>
                <a:gd name="T33" fmla="*/ 34 h 88"/>
                <a:gd name="T34" fmla="*/ 18 w 95"/>
                <a:gd name="T35" fmla="*/ 24 h 88"/>
                <a:gd name="T36" fmla="*/ 29 w 95"/>
                <a:gd name="T37" fmla="*/ 21 h 88"/>
                <a:gd name="T38" fmla="*/ 41 w 95"/>
                <a:gd name="T39" fmla="*/ 22 h 88"/>
                <a:gd name="T40" fmla="*/ 52 w 95"/>
                <a:gd name="T41" fmla="*/ 28 h 88"/>
                <a:gd name="T42" fmla="*/ 57 w 95"/>
                <a:gd name="T43" fmla="*/ 37 h 88"/>
                <a:gd name="T44" fmla="*/ 57 w 95"/>
                <a:gd name="T45" fmla="*/ 45 h 88"/>
                <a:gd name="T46" fmla="*/ 49 w 95"/>
                <a:gd name="T47" fmla="*/ 54 h 88"/>
                <a:gd name="T48" fmla="*/ 39 w 95"/>
                <a:gd name="T49" fmla="*/ 52 h 88"/>
                <a:gd name="T50" fmla="*/ 32 w 95"/>
                <a:gd name="T51" fmla="*/ 43 h 88"/>
                <a:gd name="T52" fmla="*/ 29 w 95"/>
                <a:gd name="T53" fmla="*/ 34 h 88"/>
                <a:gd name="T54" fmla="*/ 24 w 95"/>
                <a:gd name="T55" fmla="*/ 44 h 88"/>
                <a:gd name="T56" fmla="*/ 29 w 95"/>
                <a:gd name="T57" fmla="*/ 55 h 88"/>
                <a:gd name="T58" fmla="*/ 37 w 95"/>
                <a:gd name="T59" fmla="*/ 60 h 88"/>
                <a:gd name="T60" fmla="*/ 48 w 95"/>
                <a:gd name="T61" fmla="*/ 62 h 88"/>
                <a:gd name="T62" fmla="*/ 58 w 95"/>
                <a:gd name="T63" fmla="*/ 58 h 88"/>
                <a:gd name="T64" fmla="*/ 64 w 95"/>
                <a:gd name="T65" fmla="*/ 49 h 88"/>
                <a:gd name="T66" fmla="*/ 65 w 95"/>
                <a:gd name="T67" fmla="*/ 37 h 88"/>
                <a:gd name="T68" fmla="*/ 59 w 95"/>
                <a:gd name="T69" fmla="*/ 25 h 88"/>
                <a:gd name="T70" fmla="*/ 48 w 95"/>
                <a:gd name="T71" fmla="*/ 16 h 88"/>
                <a:gd name="T72" fmla="*/ 40 w 95"/>
                <a:gd name="T73" fmla="*/ 13 h 88"/>
                <a:gd name="T74" fmla="*/ 30 w 95"/>
                <a:gd name="T75" fmla="*/ 12 h 88"/>
                <a:gd name="T76" fmla="*/ 22 w 95"/>
                <a:gd name="T77" fmla="*/ 14 h 88"/>
                <a:gd name="T78" fmla="*/ 13 w 95"/>
                <a:gd name="T79" fmla="*/ 18 h 88"/>
                <a:gd name="T80" fmla="*/ 3 w 95"/>
                <a:gd name="T81" fmla="*/ 30 h 88"/>
                <a:gd name="T82" fmla="*/ 1 w 95"/>
                <a:gd name="T83" fmla="*/ 38 h 88"/>
                <a:gd name="T84" fmla="*/ 0 w 95"/>
                <a:gd name="T85" fmla="*/ 46 h 88"/>
                <a:gd name="T86" fmla="*/ 1 w 95"/>
                <a:gd name="T87" fmla="*/ 54 h 88"/>
                <a:gd name="T88" fmla="*/ 5 w 95"/>
                <a:gd name="T89" fmla="*/ 63 h 88"/>
                <a:gd name="T90" fmla="*/ 10 w 95"/>
                <a:gd name="T91" fmla="*/ 72 h 88"/>
                <a:gd name="T92" fmla="*/ 18 w 95"/>
                <a:gd name="T93" fmla="*/ 79 h 88"/>
                <a:gd name="T94" fmla="*/ 27 w 95"/>
                <a:gd name="T95" fmla="*/ 84 h 88"/>
                <a:gd name="T96" fmla="*/ 38 w 95"/>
                <a:gd name="T97" fmla="*/ 87 h 88"/>
                <a:gd name="T98" fmla="*/ 48 w 95"/>
                <a:gd name="T99" fmla="*/ 88 h 88"/>
                <a:gd name="T100" fmla="*/ 58 w 95"/>
                <a:gd name="T101" fmla="*/ 88 h 88"/>
                <a:gd name="T102" fmla="*/ 66 w 95"/>
                <a:gd name="T103" fmla="*/ 86 h 88"/>
                <a:gd name="T104" fmla="*/ 78 w 95"/>
                <a:gd name="T105" fmla="*/ 80 h 88"/>
                <a:gd name="T106" fmla="*/ 88 w 95"/>
                <a:gd name="T107" fmla="*/ 69 h 88"/>
                <a:gd name="T108" fmla="*/ 92 w 95"/>
                <a:gd name="T109" fmla="*/ 61 h 88"/>
                <a:gd name="T110" fmla="*/ 93 w 95"/>
                <a:gd name="T111" fmla="*/ 50 h 88"/>
                <a:gd name="T112" fmla="*/ 94 w 95"/>
                <a:gd name="T113" fmla="*/ 39 h 88"/>
                <a:gd name="T114" fmla="*/ 94 w 95"/>
                <a:gd name="T115" fmla="*/ 30 h 88"/>
                <a:gd name="T116" fmla="*/ 89 w 95"/>
                <a:gd name="T117" fmla="*/ 19 h 88"/>
                <a:gd name="T118" fmla="*/ 80 w 95"/>
                <a:gd name="T119" fmla="*/ 9 h 88"/>
                <a:gd name="T120" fmla="*/ 67 w 95"/>
                <a:gd name="T121" fmla="*/ 3 h 88"/>
                <a:gd name="T122" fmla="*/ 55 w 95"/>
                <a:gd name="T123" fmla="*/ 0 h 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"/>
                <a:gd name="T187" fmla="*/ 0 h 88"/>
                <a:gd name="T188" fmla="*/ 95 w 95"/>
                <a:gd name="T189" fmla="*/ 88 h 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" h="88">
                  <a:moveTo>
                    <a:pt x="51" y="0"/>
                  </a:moveTo>
                  <a:lnTo>
                    <a:pt x="51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3" y="10"/>
                  </a:lnTo>
                  <a:lnTo>
                    <a:pt x="64" y="10"/>
                  </a:lnTo>
                  <a:lnTo>
                    <a:pt x="66" y="11"/>
                  </a:lnTo>
                  <a:lnTo>
                    <a:pt x="67" y="12"/>
                  </a:lnTo>
                  <a:lnTo>
                    <a:pt x="69" y="12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6" y="17"/>
                  </a:lnTo>
                  <a:lnTo>
                    <a:pt x="78" y="18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2" y="22"/>
                  </a:lnTo>
                  <a:lnTo>
                    <a:pt x="83" y="24"/>
                  </a:lnTo>
                  <a:lnTo>
                    <a:pt x="84" y="25"/>
                  </a:lnTo>
                  <a:lnTo>
                    <a:pt x="85" y="27"/>
                  </a:lnTo>
                  <a:lnTo>
                    <a:pt x="85" y="29"/>
                  </a:lnTo>
                  <a:lnTo>
                    <a:pt x="86" y="31"/>
                  </a:lnTo>
                  <a:lnTo>
                    <a:pt x="86" y="32"/>
                  </a:lnTo>
                  <a:lnTo>
                    <a:pt x="86" y="34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8"/>
                  </a:lnTo>
                  <a:lnTo>
                    <a:pt x="87" y="39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6" y="43"/>
                  </a:lnTo>
                  <a:lnTo>
                    <a:pt x="86" y="45"/>
                  </a:lnTo>
                  <a:lnTo>
                    <a:pt x="86" y="46"/>
                  </a:lnTo>
                  <a:lnTo>
                    <a:pt x="86" y="48"/>
                  </a:lnTo>
                  <a:lnTo>
                    <a:pt x="86" y="49"/>
                  </a:lnTo>
                  <a:lnTo>
                    <a:pt x="86" y="50"/>
                  </a:lnTo>
                  <a:lnTo>
                    <a:pt x="85" y="51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5"/>
                  </a:lnTo>
                  <a:lnTo>
                    <a:pt x="85" y="56"/>
                  </a:lnTo>
                  <a:lnTo>
                    <a:pt x="85" y="58"/>
                  </a:lnTo>
                  <a:lnTo>
                    <a:pt x="83" y="60"/>
                  </a:lnTo>
                  <a:lnTo>
                    <a:pt x="83" y="62"/>
                  </a:lnTo>
                  <a:lnTo>
                    <a:pt x="82" y="64"/>
                  </a:lnTo>
                  <a:lnTo>
                    <a:pt x="81" y="66"/>
                  </a:lnTo>
                  <a:lnTo>
                    <a:pt x="79" y="67"/>
                  </a:lnTo>
                  <a:lnTo>
                    <a:pt x="78" y="69"/>
                  </a:lnTo>
                  <a:lnTo>
                    <a:pt x="77" y="71"/>
                  </a:lnTo>
                  <a:lnTo>
                    <a:pt x="76" y="72"/>
                  </a:lnTo>
                  <a:lnTo>
                    <a:pt x="74" y="73"/>
                  </a:lnTo>
                  <a:lnTo>
                    <a:pt x="73" y="74"/>
                  </a:lnTo>
                  <a:lnTo>
                    <a:pt x="71" y="75"/>
                  </a:lnTo>
                  <a:lnTo>
                    <a:pt x="70" y="76"/>
                  </a:lnTo>
                  <a:lnTo>
                    <a:pt x="68" y="77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3" y="79"/>
                  </a:lnTo>
                  <a:lnTo>
                    <a:pt x="61" y="79"/>
                  </a:lnTo>
                  <a:lnTo>
                    <a:pt x="59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3" y="80"/>
                  </a:lnTo>
                  <a:lnTo>
                    <a:pt x="52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48" y="80"/>
                  </a:lnTo>
                  <a:lnTo>
                    <a:pt x="47" y="80"/>
                  </a:lnTo>
                  <a:lnTo>
                    <a:pt x="46" y="80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2" y="80"/>
                  </a:lnTo>
                  <a:lnTo>
                    <a:pt x="40" y="80"/>
                  </a:lnTo>
                  <a:lnTo>
                    <a:pt x="39" y="79"/>
                  </a:lnTo>
                  <a:lnTo>
                    <a:pt x="38" y="79"/>
                  </a:lnTo>
                  <a:lnTo>
                    <a:pt x="37" y="79"/>
                  </a:lnTo>
                  <a:lnTo>
                    <a:pt x="35" y="78"/>
                  </a:lnTo>
                  <a:lnTo>
                    <a:pt x="34" y="78"/>
                  </a:lnTo>
                  <a:lnTo>
                    <a:pt x="33" y="78"/>
                  </a:lnTo>
                  <a:lnTo>
                    <a:pt x="32" y="77"/>
                  </a:lnTo>
                  <a:lnTo>
                    <a:pt x="30" y="77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5" y="74"/>
                  </a:lnTo>
                  <a:lnTo>
                    <a:pt x="24" y="73"/>
                  </a:lnTo>
                  <a:lnTo>
                    <a:pt x="23" y="72"/>
                  </a:lnTo>
                  <a:lnTo>
                    <a:pt x="21" y="72"/>
                  </a:lnTo>
                  <a:lnTo>
                    <a:pt x="21" y="71"/>
                  </a:lnTo>
                  <a:lnTo>
                    <a:pt x="19" y="69"/>
                  </a:lnTo>
                  <a:lnTo>
                    <a:pt x="17" y="67"/>
                  </a:lnTo>
                  <a:lnTo>
                    <a:pt x="16" y="66"/>
                  </a:lnTo>
                  <a:lnTo>
                    <a:pt x="14" y="64"/>
                  </a:lnTo>
                  <a:lnTo>
                    <a:pt x="13" y="62"/>
                  </a:lnTo>
                  <a:lnTo>
                    <a:pt x="12" y="60"/>
                  </a:lnTo>
                  <a:lnTo>
                    <a:pt x="11" y="57"/>
                  </a:lnTo>
                  <a:lnTo>
                    <a:pt x="10" y="56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8" y="50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0" y="34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2" y="30"/>
                  </a:lnTo>
                  <a:lnTo>
                    <a:pt x="13" y="28"/>
                  </a:lnTo>
                  <a:lnTo>
                    <a:pt x="14" y="27"/>
                  </a:lnTo>
                  <a:lnTo>
                    <a:pt x="16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21" y="23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6" y="21"/>
                  </a:lnTo>
                  <a:lnTo>
                    <a:pt x="38" y="21"/>
                  </a:lnTo>
                  <a:lnTo>
                    <a:pt x="40" y="22"/>
                  </a:lnTo>
                  <a:lnTo>
                    <a:pt x="41" y="22"/>
                  </a:lnTo>
                  <a:lnTo>
                    <a:pt x="43" y="23"/>
                  </a:lnTo>
                  <a:lnTo>
                    <a:pt x="45" y="23"/>
                  </a:lnTo>
                  <a:lnTo>
                    <a:pt x="46" y="24"/>
                  </a:lnTo>
                  <a:lnTo>
                    <a:pt x="48" y="25"/>
                  </a:lnTo>
                  <a:lnTo>
                    <a:pt x="49" y="26"/>
                  </a:lnTo>
                  <a:lnTo>
                    <a:pt x="51" y="27"/>
                  </a:lnTo>
                  <a:lnTo>
                    <a:pt x="52" y="28"/>
                  </a:lnTo>
                  <a:lnTo>
                    <a:pt x="53" y="29"/>
                  </a:lnTo>
                  <a:lnTo>
                    <a:pt x="54" y="30"/>
                  </a:lnTo>
                  <a:lnTo>
                    <a:pt x="55" y="32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2"/>
                  </a:lnTo>
                  <a:lnTo>
                    <a:pt x="57" y="43"/>
                  </a:lnTo>
                  <a:lnTo>
                    <a:pt x="57" y="44"/>
                  </a:lnTo>
                  <a:lnTo>
                    <a:pt x="57" y="45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5" y="50"/>
                  </a:lnTo>
                  <a:lnTo>
                    <a:pt x="54" y="51"/>
                  </a:lnTo>
                  <a:lnTo>
                    <a:pt x="52" y="52"/>
                  </a:lnTo>
                  <a:lnTo>
                    <a:pt x="50" y="53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44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39" y="52"/>
                  </a:lnTo>
                  <a:lnTo>
                    <a:pt x="37" y="51"/>
                  </a:lnTo>
                  <a:lnTo>
                    <a:pt x="35" y="50"/>
                  </a:lnTo>
                  <a:lnTo>
                    <a:pt x="34" y="49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32" y="44"/>
                  </a:lnTo>
                  <a:lnTo>
                    <a:pt x="32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0"/>
                  </a:lnTo>
                  <a:lnTo>
                    <a:pt x="35" y="39"/>
                  </a:lnTo>
                  <a:lnTo>
                    <a:pt x="31" y="33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7" y="37"/>
                  </a:lnTo>
                  <a:lnTo>
                    <a:pt x="26" y="38"/>
                  </a:lnTo>
                  <a:lnTo>
                    <a:pt x="25" y="41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4" y="44"/>
                  </a:lnTo>
                  <a:lnTo>
                    <a:pt x="24" y="46"/>
                  </a:lnTo>
                  <a:lnTo>
                    <a:pt x="24" y="47"/>
                  </a:lnTo>
                  <a:lnTo>
                    <a:pt x="25" y="49"/>
                  </a:lnTo>
                  <a:lnTo>
                    <a:pt x="25" y="50"/>
                  </a:lnTo>
                  <a:lnTo>
                    <a:pt x="26" y="52"/>
                  </a:lnTo>
                  <a:lnTo>
                    <a:pt x="27" y="54"/>
                  </a:lnTo>
                  <a:lnTo>
                    <a:pt x="29" y="55"/>
                  </a:lnTo>
                  <a:lnTo>
                    <a:pt x="30" y="56"/>
                  </a:lnTo>
                  <a:lnTo>
                    <a:pt x="32" y="57"/>
                  </a:lnTo>
                  <a:lnTo>
                    <a:pt x="33" y="58"/>
                  </a:lnTo>
                  <a:lnTo>
                    <a:pt x="34" y="58"/>
                  </a:lnTo>
                  <a:lnTo>
                    <a:pt x="36" y="59"/>
                  </a:lnTo>
                  <a:lnTo>
                    <a:pt x="37" y="60"/>
                  </a:lnTo>
                  <a:lnTo>
                    <a:pt x="39" y="60"/>
                  </a:lnTo>
                  <a:lnTo>
                    <a:pt x="40" y="61"/>
                  </a:lnTo>
                  <a:lnTo>
                    <a:pt x="42" y="61"/>
                  </a:lnTo>
                  <a:lnTo>
                    <a:pt x="43" y="61"/>
                  </a:lnTo>
                  <a:lnTo>
                    <a:pt x="45" y="62"/>
                  </a:lnTo>
                  <a:lnTo>
                    <a:pt x="47" y="62"/>
                  </a:lnTo>
                  <a:lnTo>
                    <a:pt x="48" y="62"/>
                  </a:lnTo>
                  <a:lnTo>
                    <a:pt x="50" y="61"/>
                  </a:lnTo>
                  <a:lnTo>
                    <a:pt x="51" y="61"/>
                  </a:lnTo>
                  <a:lnTo>
                    <a:pt x="53" y="60"/>
                  </a:lnTo>
                  <a:lnTo>
                    <a:pt x="54" y="60"/>
                  </a:lnTo>
                  <a:lnTo>
                    <a:pt x="55" y="60"/>
                  </a:lnTo>
                  <a:lnTo>
                    <a:pt x="56" y="59"/>
                  </a:lnTo>
                  <a:lnTo>
                    <a:pt x="58" y="58"/>
                  </a:lnTo>
                  <a:lnTo>
                    <a:pt x="59" y="57"/>
                  </a:lnTo>
                  <a:lnTo>
                    <a:pt x="60" y="56"/>
                  </a:lnTo>
                  <a:lnTo>
                    <a:pt x="61" y="55"/>
                  </a:lnTo>
                  <a:lnTo>
                    <a:pt x="62" y="54"/>
                  </a:lnTo>
                  <a:lnTo>
                    <a:pt x="63" y="52"/>
                  </a:lnTo>
                  <a:lnTo>
                    <a:pt x="63" y="51"/>
                  </a:lnTo>
                  <a:lnTo>
                    <a:pt x="64" y="49"/>
                  </a:lnTo>
                  <a:lnTo>
                    <a:pt x="64" y="47"/>
                  </a:lnTo>
                  <a:lnTo>
                    <a:pt x="65" y="46"/>
                  </a:lnTo>
                  <a:lnTo>
                    <a:pt x="65" y="44"/>
                  </a:lnTo>
                  <a:lnTo>
                    <a:pt x="65" y="43"/>
                  </a:lnTo>
                  <a:lnTo>
                    <a:pt x="65" y="41"/>
                  </a:lnTo>
                  <a:lnTo>
                    <a:pt x="65" y="39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4" y="34"/>
                  </a:lnTo>
                  <a:lnTo>
                    <a:pt x="64" y="31"/>
                  </a:lnTo>
                  <a:lnTo>
                    <a:pt x="63" y="30"/>
                  </a:lnTo>
                  <a:lnTo>
                    <a:pt x="62" y="28"/>
                  </a:lnTo>
                  <a:lnTo>
                    <a:pt x="61" y="26"/>
                  </a:lnTo>
                  <a:lnTo>
                    <a:pt x="59" y="25"/>
                  </a:lnTo>
                  <a:lnTo>
                    <a:pt x="58" y="23"/>
                  </a:lnTo>
                  <a:lnTo>
                    <a:pt x="56" y="22"/>
                  </a:lnTo>
                  <a:lnTo>
                    <a:pt x="55" y="20"/>
                  </a:lnTo>
                  <a:lnTo>
                    <a:pt x="53" y="19"/>
                  </a:lnTo>
                  <a:lnTo>
                    <a:pt x="51" y="18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7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4" y="28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2" y="57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2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7" y="67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9" y="70"/>
                  </a:lnTo>
                  <a:lnTo>
                    <a:pt x="10" y="72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3" y="75"/>
                  </a:lnTo>
                  <a:lnTo>
                    <a:pt x="14" y="76"/>
                  </a:lnTo>
                  <a:lnTo>
                    <a:pt x="16" y="77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19" y="79"/>
                  </a:lnTo>
                  <a:lnTo>
                    <a:pt x="21" y="80"/>
                  </a:lnTo>
                  <a:lnTo>
                    <a:pt x="22" y="81"/>
                  </a:lnTo>
                  <a:lnTo>
                    <a:pt x="23" y="82"/>
                  </a:lnTo>
                  <a:lnTo>
                    <a:pt x="24" y="82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4"/>
                  </a:lnTo>
                  <a:lnTo>
                    <a:pt x="30" y="85"/>
                  </a:lnTo>
                  <a:lnTo>
                    <a:pt x="32" y="85"/>
                  </a:lnTo>
                  <a:lnTo>
                    <a:pt x="33" y="86"/>
                  </a:lnTo>
                  <a:lnTo>
                    <a:pt x="34" y="86"/>
                  </a:lnTo>
                  <a:lnTo>
                    <a:pt x="36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41" y="88"/>
                  </a:lnTo>
                  <a:lnTo>
                    <a:pt x="43" y="88"/>
                  </a:lnTo>
                  <a:lnTo>
                    <a:pt x="44" y="88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1" y="88"/>
                  </a:lnTo>
                  <a:lnTo>
                    <a:pt x="53" y="88"/>
                  </a:lnTo>
                  <a:lnTo>
                    <a:pt x="54" y="88"/>
                  </a:lnTo>
                  <a:lnTo>
                    <a:pt x="55" y="88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60" y="88"/>
                  </a:lnTo>
                  <a:lnTo>
                    <a:pt x="62" y="87"/>
                  </a:lnTo>
                  <a:lnTo>
                    <a:pt x="63" y="87"/>
                  </a:lnTo>
                  <a:lnTo>
                    <a:pt x="64" y="87"/>
                  </a:lnTo>
                  <a:lnTo>
                    <a:pt x="65" y="86"/>
                  </a:lnTo>
                  <a:lnTo>
                    <a:pt x="66" y="86"/>
                  </a:lnTo>
                  <a:lnTo>
                    <a:pt x="67" y="85"/>
                  </a:lnTo>
                  <a:lnTo>
                    <a:pt x="69" y="85"/>
                  </a:lnTo>
                  <a:lnTo>
                    <a:pt x="70" y="85"/>
                  </a:lnTo>
                  <a:lnTo>
                    <a:pt x="72" y="84"/>
                  </a:lnTo>
                  <a:lnTo>
                    <a:pt x="74" y="83"/>
                  </a:lnTo>
                  <a:lnTo>
                    <a:pt x="76" y="82"/>
                  </a:lnTo>
                  <a:lnTo>
                    <a:pt x="78" y="80"/>
                  </a:lnTo>
                  <a:lnTo>
                    <a:pt x="79" y="79"/>
                  </a:lnTo>
                  <a:lnTo>
                    <a:pt x="81" y="78"/>
                  </a:lnTo>
                  <a:lnTo>
                    <a:pt x="83" y="76"/>
                  </a:lnTo>
                  <a:lnTo>
                    <a:pt x="84" y="74"/>
                  </a:lnTo>
                  <a:lnTo>
                    <a:pt x="85" y="72"/>
                  </a:lnTo>
                  <a:lnTo>
                    <a:pt x="87" y="70"/>
                  </a:lnTo>
                  <a:lnTo>
                    <a:pt x="88" y="69"/>
                  </a:lnTo>
                  <a:lnTo>
                    <a:pt x="88" y="68"/>
                  </a:lnTo>
                  <a:lnTo>
                    <a:pt x="89" y="67"/>
                  </a:lnTo>
                  <a:lnTo>
                    <a:pt x="89" y="66"/>
                  </a:lnTo>
                  <a:lnTo>
                    <a:pt x="90" y="64"/>
                  </a:lnTo>
                  <a:lnTo>
                    <a:pt x="90" y="63"/>
                  </a:lnTo>
                  <a:lnTo>
                    <a:pt x="91" y="62"/>
                  </a:lnTo>
                  <a:lnTo>
                    <a:pt x="92" y="61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2"/>
                  </a:lnTo>
                  <a:lnTo>
                    <a:pt x="93" y="50"/>
                  </a:lnTo>
                  <a:lnTo>
                    <a:pt x="94" y="49"/>
                  </a:lnTo>
                  <a:lnTo>
                    <a:pt x="94" y="47"/>
                  </a:lnTo>
                  <a:lnTo>
                    <a:pt x="94" y="46"/>
                  </a:lnTo>
                  <a:lnTo>
                    <a:pt x="94" y="44"/>
                  </a:lnTo>
                  <a:lnTo>
                    <a:pt x="94" y="43"/>
                  </a:lnTo>
                  <a:lnTo>
                    <a:pt x="94" y="41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5" y="36"/>
                  </a:lnTo>
                  <a:lnTo>
                    <a:pt x="94" y="34"/>
                  </a:lnTo>
                  <a:lnTo>
                    <a:pt x="94" y="32"/>
                  </a:lnTo>
                  <a:lnTo>
                    <a:pt x="94" y="31"/>
                  </a:lnTo>
                  <a:lnTo>
                    <a:pt x="94" y="30"/>
                  </a:lnTo>
                  <a:lnTo>
                    <a:pt x="93" y="29"/>
                  </a:lnTo>
                  <a:lnTo>
                    <a:pt x="93" y="28"/>
                  </a:lnTo>
                  <a:lnTo>
                    <a:pt x="93" y="27"/>
                  </a:lnTo>
                  <a:lnTo>
                    <a:pt x="92" y="25"/>
                  </a:lnTo>
                  <a:lnTo>
                    <a:pt x="91" y="23"/>
                  </a:lnTo>
                  <a:lnTo>
                    <a:pt x="90" y="21"/>
                  </a:lnTo>
                  <a:lnTo>
                    <a:pt x="89" y="19"/>
                  </a:lnTo>
                  <a:lnTo>
                    <a:pt x="88" y="18"/>
                  </a:lnTo>
                  <a:lnTo>
                    <a:pt x="87" y="16"/>
                  </a:lnTo>
                  <a:lnTo>
                    <a:pt x="85" y="15"/>
                  </a:lnTo>
                  <a:lnTo>
                    <a:pt x="84" y="13"/>
                  </a:lnTo>
                  <a:lnTo>
                    <a:pt x="83" y="12"/>
                  </a:lnTo>
                  <a:lnTo>
                    <a:pt x="81" y="11"/>
                  </a:lnTo>
                  <a:lnTo>
                    <a:pt x="80" y="9"/>
                  </a:lnTo>
                  <a:lnTo>
                    <a:pt x="78" y="9"/>
                  </a:lnTo>
                  <a:lnTo>
                    <a:pt x="76" y="7"/>
                  </a:lnTo>
                  <a:lnTo>
                    <a:pt x="74" y="6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69" y="4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2"/>
                  </a:lnTo>
                  <a:lnTo>
                    <a:pt x="62" y="2"/>
                  </a:lnTo>
                  <a:lnTo>
                    <a:pt x="60" y="1"/>
                  </a:lnTo>
                  <a:lnTo>
                    <a:pt x="59" y="1"/>
                  </a:lnTo>
                  <a:lnTo>
                    <a:pt x="57" y="1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1" name="Freeform 62"/>
            <p:cNvSpPr>
              <a:spLocks/>
            </p:cNvSpPr>
            <p:nvPr/>
          </p:nvSpPr>
          <p:spPr bwMode="auto">
            <a:xfrm>
              <a:off x="3596" y="1442"/>
              <a:ext cx="54" cy="71"/>
            </a:xfrm>
            <a:custGeom>
              <a:avLst/>
              <a:gdLst>
                <a:gd name="T0" fmla="*/ 46 w 54"/>
                <a:gd name="T1" fmla="*/ 0 h 71"/>
                <a:gd name="T2" fmla="*/ 45 w 54"/>
                <a:gd name="T3" fmla="*/ 1 h 71"/>
                <a:gd name="T4" fmla="*/ 45 w 54"/>
                <a:gd name="T5" fmla="*/ 3 h 71"/>
                <a:gd name="T6" fmla="*/ 43 w 54"/>
                <a:gd name="T7" fmla="*/ 6 h 71"/>
                <a:gd name="T8" fmla="*/ 41 w 54"/>
                <a:gd name="T9" fmla="*/ 9 h 71"/>
                <a:gd name="T10" fmla="*/ 40 w 54"/>
                <a:gd name="T11" fmla="*/ 11 h 71"/>
                <a:gd name="T12" fmla="*/ 38 w 54"/>
                <a:gd name="T13" fmla="*/ 13 h 71"/>
                <a:gd name="T14" fmla="*/ 37 w 54"/>
                <a:gd name="T15" fmla="*/ 15 h 71"/>
                <a:gd name="T16" fmla="*/ 36 w 54"/>
                <a:gd name="T17" fmla="*/ 18 h 71"/>
                <a:gd name="T18" fmla="*/ 34 w 54"/>
                <a:gd name="T19" fmla="*/ 20 h 71"/>
                <a:gd name="T20" fmla="*/ 32 w 54"/>
                <a:gd name="T21" fmla="*/ 23 h 71"/>
                <a:gd name="T22" fmla="*/ 31 w 54"/>
                <a:gd name="T23" fmla="*/ 25 h 71"/>
                <a:gd name="T24" fmla="*/ 29 w 54"/>
                <a:gd name="T25" fmla="*/ 28 h 71"/>
                <a:gd name="T26" fmla="*/ 27 w 54"/>
                <a:gd name="T27" fmla="*/ 31 h 71"/>
                <a:gd name="T28" fmla="*/ 25 w 54"/>
                <a:gd name="T29" fmla="*/ 34 h 71"/>
                <a:gd name="T30" fmla="*/ 24 w 54"/>
                <a:gd name="T31" fmla="*/ 36 h 71"/>
                <a:gd name="T32" fmla="*/ 22 w 54"/>
                <a:gd name="T33" fmla="*/ 39 h 71"/>
                <a:gd name="T34" fmla="*/ 20 w 54"/>
                <a:gd name="T35" fmla="*/ 41 h 71"/>
                <a:gd name="T36" fmla="*/ 18 w 54"/>
                <a:gd name="T37" fmla="*/ 44 h 71"/>
                <a:gd name="T38" fmla="*/ 16 w 54"/>
                <a:gd name="T39" fmla="*/ 47 h 71"/>
                <a:gd name="T40" fmla="*/ 14 w 54"/>
                <a:gd name="T41" fmla="*/ 50 h 71"/>
                <a:gd name="T42" fmla="*/ 12 w 54"/>
                <a:gd name="T43" fmla="*/ 52 h 71"/>
                <a:gd name="T44" fmla="*/ 10 w 54"/>
                <a:gd name="T45" fmla="*/ 54 h 71"/>
                <a:gd name="T46" fmla="*/ 8 w 54"/>
                <a:gd name="T47" fmla="*/ 57 h 71"/>
                <a:gd name="T48" fmla="*/ 5 w 54"/>
                <a:gd name="T49" fmla="*/ 60 h 71"/>
                <a:gd name="T50" fmla="*/ 2 w 54"/>
                <a:gd name="T51" fmla="*/ 64 h 71"/>
                <a:gd name="T52" fmla="*/ 5 w 54"/>
                <a:gd name="T53" fmla="*/ 71 h 71"/>
                <a:gd name="T54" fmla="*/ 9 w 54"/>
                <a:gd name="T55" fmla="*/ 68 h 71"/>
                <a:gd name="T56" fmla="*/ 11 w 54"/>
                <a:gd name="T57" fmla="*/ 66 h 71"/>
                <a:gd name="T58" fmla="*/ 13 w 54"/>
                <a:gd name="T59" fmla="*/ 63 h 71"/>
                <a:gd name="T60" fmla="*/ 15 w 54"/>
                <a:gd name="T61" fmla="*/ 61 h 71"/>
                <a:gd name="T62" fmla="*/ 17 w 54"/>
                <a:gd name="T63" fmla="*/ 59 h 71"/>
                <a:gd name="T64" fmla="*/ 19 w 54"/>
                <a:gd name="T65" fmla="*/ 56 h 71"/>
                <a:gd name="T66" fmla="*/ 21 w 54"/>
                <a:gd name="T67" fmla="*/ 54 h 71"/>
                <a:gd name="T68" fmla="*/ 23 w 54"/>
                <a:gd name="T69" fmla="*/ 51 h 71"/>
                <a:gd name="T70" fmla="*/ 25 w 54"/>
                <a:gd name="T71" fmla="*/ 48 h 71"/>
                <a:gd name="T72" fmla="*/ 27 w 54"/>
                <a:gd name="T73" fmla="*/ 45 h 71"/>
                <a:gd name="T74" fmla="*/ 29 w 54"/>
                <a:gd name="T75" fmla="*/ 43 h 71"/>
                <a:gd name="T76" fmla="*/ 31 w 54"/>
                <a:gd name="T77" fmla="*/ 40 h 71"/>
                <a:gd name="T78" fmla="*/ 32 w 54"/>
                <a:gd name="T79" fmla="*/ 37 h 71"/>
                <a:gd name="T80" fmla="*/ 35 w 54"/>
                <a:gd name="T81" fmla="*/ 34 h 71"/>
                <a:gd name="T82" fmla="*/ 36 w 54"/>
                <a:gd name="T83" fmla="*/ 32 h 71"/>
                <a:gd name="T84" fmla="*/ 38 w 54"/>
                <a:gd name="T85" fmla="*/ 29 h 71"/>
                <a:gd name="T86" fmla="*/ 40 w 54"/>
                <a:gd name="T87" fmla="*/ 26 h 71"/>
                <a:gd name="T88" fmla="*/ 41 w 54"/>
                <a:gd name="T89" fmla="*/ 24 h 71"/>
                <a:gd name="T90" fmla="*/ 43 w 54"/>
                <a:gd name="T91" fmla="*/ 21 h 71"/>
                <a:gd name="T92" fmla="*/ 44 w 54"/>
                <a:gd name="T93" fmla="*/ 19 h 71"/>
                <a:gd name="T94" fmla="*/ 45 w 54"/>
                <a:gd name="T95" fmla="*/ 17 h 71"/>
                <a:gd name="T96" fmla="*/ 47 w 54"/>
                <a:gd name="T97" fmla="*/ 15 h 71"/>
                <a:gd name="T98" fmla="*/ 48 w 54"/>
                <a:gd name="T99" fmla="*/ 13 h 71"/>
                <a:gd name="T100" fmla="*/ 50 w 54"/>
                <a:gd name="T101" fmla="*/ 9 h 71"/>
                <a:gd name="T102" fmla="*/ 52 w 54"/>
                <a:gd name="T103" fmla="*/ 6 h 71"/>
                <a:gd name="T104" fmla="*/ 53 w 54"/>
                <a:gd name="T105" fmla="*/ 5 h 71"/>
                <a:gd name="T106" fmla="*/ 54 w 54"/>
                <a:gd name="T107" fmla="*/ 4 h 71"/>
                <a:gd name="T108" fmla="*/ 47 w 54"/>
                <a:gd name="T109" fmla="*/ 0 h 7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4"/>
                <a:gd name="T166" fmla="*/ 0 h 71"/>
                <a:gd name="T167" fmla="*/ 54 w 54"/>
                <a:gd name="T168" fmla="*/ 71 h 7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4" h="71">
                  <a:moveTo>
                    <a:pt x="47" y="0"/>
                  </a:moveTo>
                  <a:lnTo>
                    <a:pt x="46" y="0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4" y="5"/>
                  </a:lnTo>
                  <a:lnTo>
                    <a:pt x="43" y="6"/>
                  </a:lnTo>
                  <a:lnTo>
                    <a:pt x="42" y="8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0" y="11"/>
                  </a:lnTo>
                  <a:lnTo>
                    <a:pt x="39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2"/>
                  </a:lnTo>
                  <a:lnTo>
                    <a:pt x="25" y="34"/>
                  </a:lnTo>
                  <a:lnTo>
                    <a:pt x="25" y="35"/>
                  </a:lnTo>
                  <a:lnTo>
                    <a:pt x="24" y="36"/>
                  </a:lnTo>
                  <a:lnTo>
                    <a:pt x="23" y="38"/>
                  </a:lnTo>
                  <a:lnTo>
                    <a:pt x="22" y="39"/>
                  </a:lnTo>
                  <a:lnTo>
                    <a:pt x="21" y="40"/>
                  </a:lnTo>
                  <a:lnTo>
                    <a:pt x="20" y="41"/>
                  </a:lnTo>
                  <a:lnTo>
                    <a:pt x="19" y="43"/>
                  </a:lnTo>
                  <a:lnTo>
                    <a:pt x="18" y="44"/>
                  </a:lnTo>
                  <a:lnTo>
                    <a:pt x="17" y="46"/>
                  </a:lnTo>
                  <a:lnTo>
                    <a:pt x="16" y="47"/>
                  </a:lnTo>
                  <a:lnTo>
                    <a:pt x="15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2" y="52"/>
                  </a:lnTo>
                  <a:lnTo>
                    <a:pt x="11" y="53"/>
                  </a:lnTo>
                  <a:lnTo>
                    <a:pt x="10" y="54"/>
                  </a:lnTo>
                  <a:lnTo>
                    <a:pt x="9" y="56"/>
                  </a:lnTo>
                  <a:lnTo>
                    <a:pt x="8" y="57"/>
                  </a:lnTo>
                  <a:lnTo>
                    <a:pt x="7" y="58"/>
                  </a:lnTo>
                  <a:lnTo>
                    <a:pt x="5" y="60"/>
                  </a:lnTo>
                  <a:lnTo>
                    <a:pt x="3" y="62"/>
                  </a:lnTo>
                  <a:lnTo>
                    <a:pt x="2" y="64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7" y="69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2" y="64"/>
                  </a:lnTo>
                  <a:lnTo>
                    <a:pt x="13" y="63"/>
                  </a:lnTo>
                  <a:lnTo>
                    <a:pt x="14" y="62"/>
                  </a:lnTo>
                  <a:lnTo>
                    <a:pt x="15" y="61"/>
                  </a:lnTo>
                  <a:lnTo>
                    <a:pt x="16" y="60"/>
                  </a:lnTo>
                  <a:lnTo>
                    <a:pt x="17" y="59"/>
                  </a:lnTo>
                  <a:lnTo>
                    <a:pt x="18" y="57"/>
                  </a:lnTo>
                  <a:lnTo>
                    <a:pt x="19" y="56"/>
                  </a:lnTo>
                  <a:lnTo>
                    <a:pt x="20" y="55"/>
                  </a:lnTo>
                  <a:lnTo>
                    <a:pt x="21" y="54"/>
                  </a:lnTo>
                  <a:lnTo>
                    <a:pt x="22" y="52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5" y="48"/>
                  </a:lnTo>
                  <a:lnTo>
                    <a:pt x="26" y="47"/>
                  </a:lnTo>
                  <a:lnTo>
                    <a:pt x="27" y="45"/>
                  </a:lnTo>
                  <a:lnTo>
                    <a:pt x="28" y="44"/>
                  </a:lnTo>
                  <a:lnTo>
                    <a:pt x="29" y="43"/>
                  </a:lnTo>
                  <a:lnTo>
                    <a:pt x="30" y="41"/>
                  </a:lnTo>
                  <a:lnTo>
                    <a:pt x="31" y="40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3" y="36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7" y="30"/>
                  </a:lnTo>
                  <a:lnTo>
                    <a:pt x="38" y="29"/>
                  </a:lnTo>
                  <a:lnTo>
                    <a:pt x="39" y="27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1" y="24"/>
                  </a:lnTo>
                  <a:lnTo>
                    <a:pt x="42" y="23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8" y="13"/>
                  </a:lnTo>
                  <a:lnTo>
                    <a:pt x="49" y="11"/>
                  </a:lnTo>
                  <a:lnTo>
                    <a:pt x="50" y="9"/>
                  </a:lnTo>
                  <a:lnTo>
                    <a:pt x="51" y="8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2" name="Freeform 63"/>
            <p:cNvSpPr>
              <a:spLocks/>
            </p:cNvSpPr>
            <p:nvPr/>
          </p:nvSpPr>
          <p:spPr bwMode="auto">
            <a:xfrm>
              <a:off x="3665" y="1270"/>
              <a:ext cx="94" cy="88"/>
            </a:xfrm>
            <a:custGeom>
              <a:avLst/>
              <a:gdLst>
                <a:gd name="T0" fmla="*/ 55 w 94"/>
                <a:gd name="T1" fmla="*/ 8 h 88"/>
                <a:gd name="T2" fmla="*/ 65 w 94"/>
                <a:gd name="T3" fmla="*/ 11 h 88"/>
                <a:gd name="T4" fmla="*/ 76 w 94"/>
                <a:gd name="T5" fmla="*/ 17 h 88"/>
                <a:gd name="T6" fmla="*/ 85 w 94"/>
                <a:gd name="T7" fmla="*/ 27 h 88"/>
                <a:gd name="T8" fmla="*/ 86 w 94"/>
                <a:gd name="T9" fmla="*/ 37 h 88"/>
                <a:gd name="T10" fmla="*/ 86 w 94"/>
                <a:gd name="T11" fmla="*/ 48 h 88"/>
                <a:gd name="T12" fmla="*/ 84 w 94"/>
                <a:gd name="T13" fmla="*/ 56 h 88"/>
                <a:gd name="T14" fmla="*/ 78 w 94"/>
                <a:gd name="T15" fmla="*/ 69 h 88"/>
                <a:gd name="T16" fmla="*/ 68 w 94"/>
                <a:gd name="T17" fmla="*/ 77 h 88"/>
                <a:gd name="T18" fmla="*/ 56 w 94"/>
                <a:gd name="T19" fmla="*/ 80 h 88"/>
                <a:gd name="T20" fmla="*/ 48 w 94"/>
                <a:gd name="T21" fmla="*/ 80 h 88"/>
                <a:gd name="T22" fmla="*/ 39 w 94"/>
                <a:gd name="T23" fmla="*/ 79 h 88"/>
                <a:gd name="T24" fmla="*/ 30 w 94"/>
                <a:gd name="T25" fmla="*/ 77 h 88"/>
                <a:gd name="T26" fmla="*/ 22 w 94"/>
                <a:gd name="T27" fmla="*/ 72 h 88"/>
                <a:gd name="T28" fmla="*/ 13 w 94"/>
                <a:gd name="T29" fmla="*/ 61 h 88"/>
                <a:gd name="T30" fmla="*/ 8 w 94"/>
                <a:gd name="T31" fmla="*/ 48 h 88"/>
                <a:gd name="T32" fmla="*/ 9 w 94"/>
                <a:gd name="T33" fmla="*/ 34 h 88"/>
                <a:gd name="T34" fmla="*/ 17 w 94"/>
                <a:gd name="T35" fmla="*/ 24 h 88"/>
                <a:gd name="T36" fmla="*/ 29 w 94"/>
                <a:gd name="T37" fmla="*/ 20 h 88"/>
                <a:gd name="T38" fmla="*/ 41 w 94"/>
                <a:gd name="T39" fmla="*/ 21 h 88"/>
                <a:gd name="T40" fmla="*/ 52 w 94"/>
                <a:gd name="T41" fmla="*/ 28 h 88"/>
                <a:gd name="T42" fmla="*/ 57 w 94"/>
                <a:gd name="T43" fmla="*/ 37 h 88"/>
                <a:gd name="T44" fmla="*/ 57 w 94"/>
                <a:gd name="T45" fmla="*/ 45 h 88"/>
                <a:gd name="T46" fmla="*/ 49 w 94"/>
                <a:gd name="T47" fmla="*/ 53 h 88"/>
                <a:gd name="T48" fmla="*/ 38 w 94"/>
                <a:gd name="T49" fmla="*/ 52 h 88"/>
                <a:gd name="T50" fmla="*/ 32 w 94"/>
                <a:gd name="T51" fmla="*/ 43 h 88"/>
                <a:gd name="T52" fmla="*/ 29 w 94"/>
                <a:gd name="T53" fmla="*/ 34 h 88"/>
                <a:gd name="T54" fmla="*/ 24 w 94"/>
                <a:gd name="T55" fmla="*/ 44 h 88"/>
                <a:gd name="T56" fmla="*/ 28 w 94"/>
                <a:gd name="T57" fmla="*/ 55 h 88"/>
                <a:gd name="T58" fmla="*/ 37 w 94"/>
                <a:gd name="T59" fmla="*/ 59 h 88"/>
                <a:gd name="T60" fmla="*/ 48 w 94"/>
                <a:gd name="T61" fmla="*/ 61 h 88"/>
                <a:gd name="T62" fmla="*/ 57 w 94"/>
                <a:gd name="T63" fmla="*/ 57 h 88"/>
                <a:gd name="T64" fmla="*/ 63 w 94"/>
                <a:gd name="T65" fmla="*/ 49 h 88"/>
                <a:gd name="T66" fmla="*/ 64 w 94"/>
                <a:gd name="T67" fmla="*/ 37 h 88"/>
                <a:gd name="T68" fmla="*/ 59 w 94"/>
                <a:gd name="T69" fmla="*/ 24 h 88"/>
                <a:gd name="T70" fmla="*/ 47 w 94"/>
                <a:gd name="T71" fmla="*/ 16 h 88"/>
                <a:gd name="T72" fmla="*/ 39 w 94"/>
                <a:gd name="T73" fmla="*/ 13 h 88"/>
                <a:gd name="T74" fmla="*/ 30 w 94"/>
                <a:gd name="T75" fmla="*/ 12 h 88"/>
                <a:gd name="T76" fmla="*/ 22 w 94"/>
                <a:gd name="T77" fmla="*/ 13 h 88"/>
                <a:gd name="T78" fmla="*/ 13 w 94"/>
                <a:gd name="T79" fmla="*/ 18 h 88"/>
                <a:gd name="T80" fmla="*/ 3 w 94"/>
                <a:gd name="T81" fmla="*/ 30 h 88"/>
                <a:gd name="T82" fmla="*/ 1 w 94"/>
                <a:gd name="T83" fmla="*/ 37 h 88"/>
                <a:gd name="T84" fmla="*/ 0 w 94"/>
                <a:gd name="T85" fmla="*/ 46 h 88"/>
                <a:gd name="T86" fmla="*/ 1 w 94"/>
                <a:gd name="T87" fmla="*/ 54 h 88"/>
                <a:gd name="T88" fmla="*/ 5 w 94"/>
                <a:gd name="T89" fmla="*/ 63 h 88"/>
                <a:gd name="T90" fmla="*/ 10 w 94"/>
                <a:gd name="T91" fmla="*/ 71 h 88"/>
                <a:gd name="T92" fmla="*/ 17 w 94"/>
                <a:gd name="T93" fmla="*/ 78 h 88"/>
                <a:gd name="T94" fmla="*/ 27 w 94"/>
                <a:gd name="T95" fmla="*/ 83 h 88"/>
                <a:gd name="T96" fmla="*/ 37 w 94"/>
                <a:gd name="T97" fmla="*/ 87 h 88"/>
                <a:gd name="T98" fmla="*/ 48 w 94"/>
                <a:gd name="T99" fmla="*/ 88 h 88"/>
                <a:gd name="T100" fmla="*/ 58 w 94"/>
                <a:gd name="T101" fmla="*/ 88 h 88"/>
                <a:gd name="T102" fmla="*/ 66 w 94"/>
                <a:gd name="T103" fmla="*/ 86 h 88"/>
                <a:gd name="T104" fmla="*/ 73 w 94"/>
                <a:gd name="T105" fmla="*/ 83 h 88"/>
                <a:gd name="T106" fmla="*/ 85 w 94"/>
                <a:gd name="T107" fmla="*/ 72 h 88"/>
                <a:gd name="T108" fmla="*/ 90 w 94"/>
                <a:gd name="T109" fmla="*/ 63 h 88"/>
                <a:gd name="T110" fmla="*/ 93 w 94"/>
                <a:gd name="T111" fmla="*/ 53 h 88"/>
                <a:gd name="T112" fmla="*/ 94 w 94"/>
                <a:gd name="T113" fmla="*/ 42 h 88"/>
                <a:gd name="T114" fmla="*/ 94 w 94"/>
                <a:gd name="T115" fmla="*/ 32 h 88"/>
                <a:gd name="T116" fmla="*/ 91 w 94"/>
                <a:gd name="T117" fmla="*/ 22 h 88"/>
                <a:gd name="T118" fmla="*/ 82 w 94"/>
                <a:gd name="T119" fmla="*/ 12 h 88"/>
                <a:gd name="T120" fmla="*/ 71 w 94"/>
                <a:gd name="T121" fmla="*/ 5 h 88"/>
                <a:gd name="T122" fmla="*/ 58 w 94"/>
                <a:gd name="T123" fmla="*/ 1 h 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4"/>
                <a:gd name="T187" fmla="*/ 0 h 88"/>
                <a:gd name="T188" fmla="*/ 94 w 94"/>
                <a:gd name="T189" fmla="*/ 88 h 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4" h="88">
                  <a:moveTo>
                    <a:pt x="51" y="0"/>
                  </a:moveTo>
                  <a:lnTo>
                    <a:pt x="50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2" y="10"/>
                  </a:lnTo>
                  <a:lnTo>
                    <a:pt x="64" y="10"/>
                  </a:lnTo>
                  <a:lnTo>
                    <a:pt x="65" y="11"/>
                  </a:lnTo>
                  <a:lnTo>
                    <a:pt x="67" y="12"/>
                  </a:lnTo>
                  <a:lnTo>
                    <a:pt x="69" y="12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5"/>
                  </a:lnTo>
                  <a:lnTo>
                    <a:pt x="75" y="16"/>
                  </a:lnTo>
                  <a:lnTo>
                    <a:pt x="76" y="17"/>
                  </a:lnTo>
                  <a:lnTo>
                    <a:pt x="78" y="18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2" y="22"/>
                  </a:lnTo>
                  <a:lnTo>
                    <a:pt x="83" y="23"/>
                  </a:lnTo>
                  <a:lnTo>
                    <a:pt x="84" y="25"/>
                  </a:lnTo>
                  <a:lnTo>
                    <a:pt x="85" y="27"/>
                  </a:lnTo>
                  <a:lnTo>
                    <a:pt x="85" y="29"/>
                  </a:lnTo>
                  <a:lnTo>
                    <a:pt x="86" y="31"/>
                  </a:lnTo>
                  <a:lnTo>
                    <a:pt x="86" y="32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7" y="36"/>
                  </a:lnTo>
                  <a:lnTo>
                    <a:pt x="86" y="37"/>
                  </a:lnTo>
                  <a:lnTo>
                    <a:pt x="86" y="39"/>
                  </a:lnTo>
                  <a:lnTo>
                    <a:pt x="86" y="40"/>
                  </a:lnTo>
                  <a:lnTo>
                    <a:pt x="86" y="42"/>
                  </a:lnTo>
                  <a:lnTo>
                    <a:pt x="86" y="43"/>
                  </a:lnTo>
                  <a:lnTo>
                    <a:pt x="86" y="45"/>
                  </a:lnTo>
                  <a:lnTo>
                    <a:pt x="86" y="46"/>
                  </a:lnTo>
                  <a:lnTo>
                    <a:pt x="86" y="48"/>
                  </a:lnTo>
                  <a:lnTo>
                    <a:pt x="85" y="49"/>
                  </a:lnTo>
                  <a:lnTo>
                    <a:pt x="85" y="50"/>
                  </a:lnTo>
                  <a:lnTo>
                    <a:pt x="85" y="51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5"/>
                  </a:lnTo>
                  <a:lnTo>
                    <a:pt x="84" y="56"/>
                  </a:lnTo>
                  <a:lnTo>
                    <a:pt x="84" y="57"/>
                  </a:lnTo>
                  <a:lnTo>
                    <a:pt x="83" y="59"/>
                  </a:lnTo>
                  <a:lnTo>
                    <a:pt x="82" y="62"/>
                  </a:lnTo>
                  <a:lnTo>
                    <a:pt x="81" y="63"/>
                  </a:lnTo>
                  <a:lnTo>
                    <a:pt x="80" y="66"/>
                  </a:lnTo>
                  <a:lnTo>
                    <a:pt x="79" y="67"/>
                  </a:lnTo>
                  <a:lnTo>
                    <a:pt x="78" y="69"/>
                  </a:lnTo>
                  <a:lnTo>
                    <a:pt x="77" y="70"/>
                  </a:lnTo>
                  <a:lnTo>
                    <a:pt x="76" y="72"/>
                  </a:lnTo>
                  <a:lnTo>
                    <a:pt x="74" y="73"/>
                  </a:lnTo>
                  <a:lnTo>
                    <a:pt x="72" y="74"/>
                  </a:lnTo>
                  <a:lnTo>
                    <a:pt x="71" y="75"/>
                  </a:lnTo>
                  <a:lnTo>
                    <a:pt x="69" y="76"/>
                  </a:lnTo>
                  <a:lnTo>
                    <a:pt x="68" y="77"/>
                  </a:lnTo>
                  <a:lnTo>
                    <a:pt x="66" y="78"/>
                  </a:lnTo>
                  <a:lnTo>
                    <a:pt x="64" y="78"/>
                  </a:lnTo>
                  <a:lnTo>
                    <a:pt x="62" y="79"/>
                  </a:lnTo>
                  <a:lnTo>
                    <a:pt x="60" y="79"/>
                  </a:lnTo>
                  <a:lnTo>
                    <a:pt x="58" y="80"/>
                  </a:lnTo>
                  <a:lnTo>
                    <a:pt x="57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3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8" y="80"/>
                  </a:lnTo>
                  <a:lnTo>
                    <a:pt x="47" y="80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3" y="80"/>
                  </a:lnTo>
                  <a:lnTo>
                    <a:pt x="42" y="80"/>
                  </a:lnTo>
                  <a:lnTo>
                    <a:pt x="40" y="80"/>
                  </a:lnTo>
                  <a:lnTo>
                    <a:pt x="39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5" y="78"/>
                  </a:lnTo>
                  <a:lnTo>
                    <a:pt x="34" y="78"/>
                  </a:lnTo>
                  <a:lnTo>
                    <a:pt x="32" y="78"/>
                  </a:lnTo>
                  <a:lnTo>
                    <a:pt x="31" y="77"/>
                  </a:lnTo>
                  <a:lnTo>
                    <a:pt x="30" y="77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4" y="74"/>
                  </a:lnTo>
                  <a:lnTo>
                    <a:pt x="23" y="73"/>
                  </a:lnTo>
                  <a:lnTo>
                    <a:pt x="22" y="72"/>
                  </a:lnTo>
                  <a:lnTo>
                    <a:pt x="21" y="72"/>
                  </a:lnTo>
                  <a:lnTo>
                    <a:pt x="21" y="71"/>
                  </a:lnTo>
                  <a:lnTo>
                    <a:pt x="18" y="69"/>
                  </a:lnTo>
                  <a:lnTo>
                    <a:pt x="17" y="68"/>
                  </a:lnTo>
                  <a:lnTo>
                    <a:pt x="15" y="66"/>
                  </a:lnTo>
                  <a:lnTo>
                    <a:pt x="14" y="63"/>
                  </a:lnTo>
                  <a:lnTo>
                    <a:pt x="13" y="61"/>
                  </a:lnTo>
                  <a:lnTo>
                    <a:pt x="11" y="59"/>
                  </a:lnTo>
                  <a:lnTo>
                    <a:pt x="10" y="57"/>
                  </a:lnTo>
                  <a:lnTo>
                    <a:pt x="10" y="55"/>
                  </a:lnTo>
                  <a:lnTo>
                    <a:pt x="9" y="53"/>
                  </a:lnTo>
                  <a:lnTo>
                    <a:pt x="8" y="52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9" y="36"/>
                  </a:lnTo>
                  <a:lnTo>
                    <a:pt x="9" y="34"/>
                  </a:lnTo>
                  <a:lnTo>
                    <a:pt x="10" y="33"/>
                  </a:lnTo>
                  <a:lnTo>
                    <a:pt x="11" y="31"/>
                  </a:lnTo>
                  <a:lnTo>
                    <a:pt x="12" y="30"/>
                  </a:lnTo>
                  <a:lnTo>
                    <a:pt x="13" y="28"/>
                  </a:lnTo>
                  <a:lnTo>
                    <a:pt x="14" y="26"/>
                  </a:lnTo>
                  <a:lnTo>
                    <a:pt x="15" y="25"/>
                  </a:lnTo>
                  <a:lnTo>
                    <a:pt x="17" y="24"/>
                  </a:lnTo>
                  <a:lnTo>
                    <a:pt x="18" y="23"/>
                  </a:lnTo>
                  <a:lnTo>
                    <a:pt x="20" y="22"/>
                  </a:lnTo>
                  <a:lnTo>
                    <a:pt x="22" y="21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4" y="20"/>
                  </a:lnTo>
                  <a:lnTo>
                    <a:pt x="36" y="20"/>
                  </a:lnTo>
                  <a:lnTo>
                    <a:pt x="37" y="21"/>
                  </a:lnTo>
                  <a:lnTo>
                    <a:pt x="39" y="21"/>
                  </a:lnTo>
                  <a:lnTo>
                    <a:pt x="41" y="21"/>
                  </a:lnTo>
                  <a:lnTo>
                    <a:pt x="43" y="22"/>
                  </a:lnTo>
                  <a:lnTo>
                    <a:pt x="45" y="23"/>
                  </a:lnTo>
                  <a:lnTo>
                    <a:pt x="46" y="24"/>
                  </a:lnTo>
                  <a:lnTo>
                    <a:pt x="47" y="24"/>
                  </a:lnTo>
                  <a:lnTo>
                    <a:pt x="49" y="26"/>
                  </a:lnTo>
                  <a:lnTo>
                    <a:pt x="50" y="27"/>
                  </a:lnTo>
                  <a:lnTo>
                    <a:pt x="52" y="28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5" y="31"/>
                  </a:lnTo>
                  <a:lnTo>
                    <a:pt x="55" y="33"/>
                  </a:lnTo>
                  <a:lnTo>
                    <a:pt x="56" y="34"/>
                  </a:lnTo>
                  <a:lnTo>
                    <a:pt x="56" y="35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2"/>
                  </a:lnTo>
                  <a:lnTo>
                    <a:pt x="57" y="43"/>
                  </a:lnTo>
                  <a:lnTo>
                    <a:pt x="57" y="44"/>
                  </a:lnTo>
                  <a:lnTo>
                    <a:pt x="57" y="45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5" y="49"/>
                  </a:lnTo>
                  <a:lnTo>
                    <a:pt x="53" y="51"/>
                  </a:lnTo>
                  <a:lnTo>
                    <a:pt x="52" y="52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7" y="54"/>
                  </a:lnTo>
                  <a:lnTo>
                    <a:pt x="45" y="54"/>
                  </a:lnTo>
                  <a:lnTo>
                    <a:pt x="43" y="54"/>
                  </a:lnTo>
                  <a:lnTo>
                    <a:pt x="43" y="53"/>
                  </a:lnTo>
                  <a:lnTo>
                    <a:pt x="41" y="53"/>
                  </a:lnTo>
                  <a:lnTo>
                    <a:pt x="40" y="53"/>
                  </a:lnTo>
                  <a:lnTo>
                    <a:pt x="38" y="52"/>
                  </a:lnTo>
                  <a:lnTo>
                    <a:pt x="36" y="51"/>
                  </a:lnTo>
                  <a:lnTo>
                    <a:pt x="35" y="50"/>
                  </a:lnTo>
                  <a:lnTo>
                    <a:pt x="33" y="48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31" y="44"/>
                  </a:lnTo>
                  <a:lnTo>
                    <a:pt x="32" y="43"/>
                  </a:lnTo>
                  <a:lnTo>
                    <a:pt x="32" y="42"/>
                  </a:lnTo>
                  <a:lnTo>
                    <a:pt x="33" y="41"/>
                  </a:lnTo>
                  <a:lnTo>
                    <a:pt x="34" y="40"/>
                  </a:lnTo>
                  <a:lnTo>
                    <a:pt x="35" y="39"/>
                  </a:lnTo>
                  <a:lnTo>
                    <a:pt x="30" y="33"/>
                  </a:lnTo>
                  <a:lnTo>
                    <a:pt x="29" y="34"/>
                  </a:lnTo>
                  <a:lnTo>
                    <a:pt x="28" y="35"/>
                  </a:lnTo>
                  <a:lnTo>
                    <a:pt x="27" y="37"/>
                  </a:lnTo>
                  <a:lnTo>
                    <a:pt x="25" y="38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4" y="44"/>
                  </a:lnTo>
                  <a:lnTo>
                    <a:pt x="24" y="46"/>
                  </a:lnTo>
                  <a:lnTo>
                    <a:pt x="24" y="47"/>
                  </a:lnTo>
                  <a:lnTo>
                    <a:pt x="24" y="49"/>
                  </a:lnTo>
                  <a:lnTo>
                    <a:pt x="25" y="50"/>
                  </a:lnTo>
                  <a:lnTo>
                    <a:pt x="26" y="52"/>
                  </a:lnTo>
                  <a:lnTo>
                    <a:pt x="27" y="53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4" y="58"/>
                  </a:lnTo>
                  <a:lnTo>
                    <a:pt x="35" y="59"/>
                  </a:lnTo>
                  <a:lnTo>
                    <a:pt x="37" y="59"/>
                  </a:lnTo>
                  <a:lnTo>
                    <a:pt x="38" y="60"/>
                  </a:lnTo>
                  <a:lnTo>
                    <a:pt x="40" y="61"/>
                  </a:lnTo>
                  <a:lnTo>
                    <a:pt x="42" y="61"/>
                  </a:lnTo>
                  <a:lnTo>
                    <a:pt x="43" y="61"/>
                  </a:lnTo>
                  <a:lnTo>
                    <a:pt x="45" y="62"/>
                  </a:lnTo>
                  <a:lnTo>
                    <a:pt x="46" y="61"/>
                  </a:lnTo>
                  <a:lnTo>
                    <a:pt x="48" y="61"/>
                  </a:lnTo>
                  <a:lnTo>
                    <a:pt x="49" y="61"/>
                  </a:lnTo>
                  <a:lnTo>
                    <a:pt x="51" y="61"/>
                  </a:lnTo>
                  <a:lnTo>
                    <a:pt x="52" y="60"/>
                  </a:lnTo>
                  <a:lnTo>
                    <a:pt x="53" y="60"/>
                  </a:lnTo>
                  <a:lnTo>
                    <a:pt x="55" y="59"/>
                  </a:lnTo>
                  <a:lnTo>
                    <a:pt x="56" y="59"/>
                  </a:lnTo>
                  <a:lnTo>
                    <a:pt x="57" y="57"/>
                  </a:lnTo>
                  <a:lnTo>
                    <a:pt x="59" y="56"/>
                  </a:lnTo>
                  <a:lnTo>
                    <a:pt x="59" y="55"/>
                  </a:lnTo>
                  <a:lnTo>
                    <a:pt x="60" y="54"/>
                  </a:lnTo>
                  <a:lnTo>
                    <a:pt x="61" y="53"/>
                  </a:lnTo>
                  <a:lnTo>
                    <a:pt x="62" y="52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4"/>
                  </a:lnTo>
                  <a:lnTo>
                    <a:pt x="65" y="43"/>
                  </a:lnTo>
                  <a:lnTo>
                    <a:pt x="65" y="41"/>
                  </a:lnTo>
                  <a:lnTo>
                    <a:pt x="65" y="39"/>
                  </a:lnTo>
                  <a:lnTo>
                    <a:pt x="64" y="37"/>
                  </a:lnTo>
                  <a:lnTo>
                    <a:pt x="64" y="35"/>
                  </a:lnTo>
                  <a:lnTo>
                    <a:pt x="64" y="33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2" y="28"/>
                  </a:lnTo>
                  <a:lnTo>
                    <a:pt x="60" y="26"/>
                  </a:lnTo>
                  <a:lnTo>
                    <a:pt x="59" y="24"/>
                  </a:lnTo>
                  <a:lnTo>
                    <a:pt x="58" y="23"/>
                  </a:lnTo>
                  <a:lnTo>
                    <a:pt x="56" y="21"/>
                  </a:lnTo>
                  <a:lnTo>
                    <a:pt x="54" y="20"/>
                  </a:lnTo>
                  <a:lnTo>
                    <a:pt x="53" y="18"/>
                  </a:lnTo>
                  <a:lnTo>
                    <a:pt x="50" y="18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40" y="13"/>
                  </a:lnTo>
                  <a:lnTo>
                    <a:pt x="39" y="13"/>
                  </a:lnTo>
                  <a:lnTo>
                    <a:pt x="37" y="13"/>
                  </a:lnTo>
                  <a:lnTo>
                    <a:pt x="36" y="13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3" y="18"/>
                  </a:lnTo>
                  <a:lnTo>
                    <a:pt x="11" y="19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7" y="24"/>
                  </a:lnTo>
                  <a:lnTo>
                    <a:pt x="5" y="26"/>
                  </a:lnTo>
                  <a:lnTo>
                    <a:pt x="4" y="28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1" y="50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4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7" y="66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9" y="70"/>
                  </a:lnTo>
                  <a:lnTo>
                    <a:pt x="10" y="71"/>
                  </a:lnTo>
                  <a:lnTo>
                    <a:pt x="11" y="72"/>
                  </a:lnTo>
                  <a:lnTo>
                    <a:pt x="12" y="73"/>
                  </a:lnTo>
                  <a:lnTo>
                    <a:pt x="13" y="74"/>
                  </a:lnTo>
                  <a:lnTo>
                    <a:pt x="14" y="75"/>
                  </a:lnTo>
                  <a:lnTo>
                    <a:pt x="15" y="76"/>
                  </a:lnTo>
                  <a:lnTo>
                    <a:pt x="16" y="77"/>
                  </a:lnTo>
                  <a:lnTo>
                    <a:pt x="17" y="78"/>
                  </a:lnTo>
                  <a:lnTo>
                    <a:pt x="19" y="79"/>
                  </a:lnTo>
                  <a:lnTo>
                    <a:pt x="20" y="80"/>
                  </a:lnTo>
                  <a:lnTo>
                    <a:pt x="21" y="81"/>
                  </a:lnTo>
                  <a:lnTo>
                    <a:pt x="22" y="82"/>
                  </a:lnTo>
                  <a:lnTo>
                    <a:pt x="24" y="82"/>
                  </a:lnTo>
                  <a:lnTo>
                    <a:pt x="25" y="83"/>
                  </a:lnTo>
                  <a:lnTo>
                    <a:pt x="27" y="83"/>
                  </a:lnTo>
                  <a:lnTo>
                    <a:pt x="28" y="84"/>
                  </a:lnTo>
                  <a:lnTo>
                    <a:pt x="29" y="85"/>
                  </a:lnTo>
                  <a:lnTo>
                    <a:pt x="31" y="85"/>
                  </a:lnTo>
                  <a:lnTo>
                    <a:pt x="33" y="85"/>
                  </a:lnTo>
                  <a:lnTo>
                    <a:pt x="34" y="86"/>
                  </a:lnTo>
                  <a:lnTo>
                    <a:pt x="36" y="86"/>
                  </a:lnTo>
                  <a:lnTo>
                    <a:pt x="37" y="87"/>
                  </a:lnTo>
                  <a:lnTo>
                    <a:pt x="39" y="87"/>
                  </a:lnTo>
                  <a:lnTo>
                    <a:pt x="40" y="87"/>
                  </a:lnTo>
                  <a:lnTo>
                    <a:pt x="42" y="88"/>
                  </a:lnTo>
                  <a:lnTo>
                    <a:pt x="44" y="88"/>
                  </a:lnTo>
                  <a:lnTo>
                    <a:pt x="45" y="88"/>
                  </a:lnTo>
                  <a:lnTo>
                    <a:pt x="47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1" y="88"/>
                  </a:lnTo>
                  <a:lnTo>
                    <a:pt x="52" y="88"/>
                  </a:lnTo>
                  <a:lnTo>
                    <a:pt x="53" y="88"/>
                  </a:lnTo>
                  <a:lnTo>
                    <a:pt x="55" y="88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59" y="87"/>
                  </a:lnTo>
                  <a:lnTo>
                    <a:pt x="60" y="87"/>
                  </a:lnTo>
                  <a:lnTo>
                    <a:pt x="61" y="87"/>
                  </a:lnTo>
                  <a:lnTo>
                    <a:pt x="63" y="87"/>
                  </a:lnTo>
                  <a:lnTo>
                    <a:pt x="64" y="86"/>
                  </a:lnTo>
                  <a:lnTo>
                    <a:pt x="65" y="86"/>
                  </a:lnTo>
                  <a:lnTo>
                    <a:pt x="66" y="86"/>
                  </a:lnTo>
                  <a:lnTo>
                    <a:pt x="67" y="85"/>
                  </a:lnTo>
                  <a:lnTo>
                    <a:pt x="68" y="85"/>
                  </a:lnTo>
                  <a:lnTo>
                    <a:pt x="69" y="85"/>
                  </a:lnTo>
                  <a:lnTo>
                    <a:pt x="70" y="84"/>
                  </a:lnTo>
                  <a:lnTo>
                    <a:pt x="71" y="84"/>
                  </a:lnTo>
                  <a:lnTo>
                    <a:pt x="72" y="83"/>
                  </a:lnTo>
                  <a:lnTo>
                    <a:pt x="73" y="83"/>
                  </a:lnTo>
                  <a:lnTo>
                    <a:pt x="75" y="82"/>
                  </a:lnTo>
                  <a:lnTo>
                    <a:pt x="77" y="80"/>
                  </a:lnTo>
                  <a:lnTo>
                    <a:pt x="79" y="79"/>
                  </a:lnTo>
                  <a:lnTo>
                    <a:pt x="81" y="78"/>
                  </a:lnTo>
                  <a:lnTo>
                    <a:pt x="82" y="76"/>
                  </a:lnTo>
                  <a:lnTo>
                    <a:pt x="84" y="74"/>
                  </a:lnTo>
                  <a:lnTo>
                    <a:pt x="85" y="72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8" y="68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90" y="64"/>
                  </a:lnTo>
                  <a:lnTo>
                    <a:pt x="90" y="63"/>
                  </a:lnTo>
                  <a:lnTo>
                    <a:pt x="91" y="62"/>
                  </a:lnTo>
                  <a:lnTo>
                    <a:pt x="91" y="60"/>
                  </a:lnTo>
                  <a:lnTo>
                    <a:pt x="91" y="59"/>
                  </a:lnTo>
                  <a:lnTo>
                    <a:pt x="92" y="57"/>
                  </a:lnTo>
                  <a:lnTo>
                    <a:pt x="92" y="56"/>
                  </a:lnTo>
                  <a:lnTo>
                    <a:pt x="92" y="55"/>
                  </a:lnTo>
                  <a:lnTo>
                    <a:pt x="93" y="53"/>
                  </a:lnTo>
                  <a:lnTo>
                    <a:pt x="93" y="52"/>
                  </a:lnTo>
                  <a:lnTo>
                    <a:pt x="93" y="50"/>
                  </a:lnTo>
                  <a:lnTo>
                    <a:pt x="93" y="49"/>
                  </a:lnTo>
                  <a:lnTo>
                    <a:pt x="93" y="47"/>
                  </a:lnTo>
                  <a:lnTo>
                    <a:pt x="94" y="46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4" y="41"/>
                  </a:lnTo>
                  <a:lnTo>
                    <a:pt x="94" y="39"/>
                  </a:lnTo>
                  <a:lnTo>
                    <a:pt x="94" y="37"/>
                  </a:lnTo>
                  <a:lnTo>
                    <a:pt x="94" y="36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2"/>
                  </a:lnTo>
                  <a:lnTo>
                    <a:pt x="94" y="31"/>
                  </a:lnTo>
                  <a:lnTo>
                    <a:pt x="93" y="30"/>
                  </a:lnTo>
                  <a:lnTo>
                    <a:pt x="93" y="28"/>
                  </a:lnTo>
                  <a:lnTo>
                    <a:pt x="93" y="27"/>
                  </a:lnTo>
                  <a:lnTo>
                    <a:pt x="92" y="24"/>
                  </a:lnTo>
                  <a:lnTo>
                    <a:pt x="91" y="22"/>
                  </a:lnTo>
                  <a:lnTo>
                    <a:pt x="90" y="21"/>
                  </a:lnTo>
                  <a:lnTo>
                    <a:pt x="89" y="19"/>
                  </a:lnTo>
                  <a:lnTo>
                    <a:pt x="88" y="17"/>
                  </a:lnTo>
                  <a:lnTo>
                    <a:pt x="86" y="16"/>
                  </a:lnTo>
                  <a:lnTo>
                    <a:pt x="85" y="14"/>
                  </a:lnTo>
                  <a:lnTo>
                    <a:pt x="84" y="13"/>
                  </a:lnTo>
                  <a:lnTo>
                    <a:pt x="82" y="12"/>
                  </a:lnTo>
                  <a:lnTo>
                    <a:pt x="81" y="10"/>
                  </a:lnTo>
                  <a:lnTo>
                    <a:pt x="79" y="9"/>
                  </a:lnTo>
                  <a:lnTo>
                    <a:pt x="78" y="8"/>
                  </a:lnTo>
                  <a:lnTo>
                    <a:pt x="76" y="7"/>
                  </a:lnTo>
                  <a:lnTo>
                    <a:pt x="74" y="6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69" y="3"/>
                  </a:lnTo>
                  <a:lnTo>
                    <a:pt x="67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2" y="1"/>
                  </a:lnTo>
                  <a:lnTo>
                    <a:pt x="60" y="1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3" name="Freeform 64"/>
            <p:cNvSpPr>
              <a:spLocks/>
            </p:cNvSpPr>
            <p:nvPr/>
          </p:nvSpPr>
          <p:spPr bwMode="auto">
            <a:xfrm>
              <a:off x="3540" y="1493"/>
              <a:ext cx="11" cy="12"/>
            </a:xfrm>
            <a:custGeom>
              <a:avLst/>
              <a:gdLst>
                <a:gd name="T0" fmla="*/ 6 w 11"/>
                <a:gd name="T1" fmla="*/ 12 h 12"/>
                <a:gd name="T2" fmla="*/ 7 w 11"/>
                <a:gd name="T3" fmla="*/ 11 h 12"/>
                <a:gd name="T4" fmla="*/ 8 w 11"/>
                <a:gd name="T5" fmla="*/ 11 h 12"/>
                <a:gd name="T6" fmla="*/ 8 w 11"/>
                <a:gd name="T7" fmla="*/ 11 h 12"/>
                <a:gd name="T8" fmla="*/ 9 w 11"/>
                <a:gd name="T9" fmla="*/ 10 h 12"/>
                <a:gd name="T10" fmla="*/ 10 w 11"/>
                <a:gd name="T11" fmla="*/ 9 h 12"/>
                <a:gd name="T12" fmla="*/ 10 w 11"/>
                <a:gd name="T13" fmla="*/ 8 h 12"/>
                <a:gd name="T14" fmla="*/ 11 w 11"/>
                <a:gd name="T15" fmla="*/ 7 h 12"/>
                <a:gd name="T16" fmla="*/ 11 w 11"/>
                <a:gd name="T17" fmla="*/ 6 h 12"/>
                <a:gd name="T18" fmla="*/ 11 w 11"/>
                <a:gd name="T19" fmla="*/ 5 h 12"/>
                <a:gd name="T20" fmla="*/ 10 w 11"/>
                <a:gd name="T21" fmla="*/ 3 h 12"/>
                <a:gd name="T22" fmla="*/ 10 w 11"/>
                <a:gd name="T23" fmla="*/ 2 h 12"/>
                <a:gd name="T24" fmla="*/ 9 w 11"/>
                <a:gd name="T25" fmla="*/ 2 h 12"/>
                <a:gd name="T26" fmla="*/ 8 w 11"/>
                <a:gd name="T27" fmla="*/ 1 h 12"/>
                <a:gd name="T28" fmla="*/ 8 w 11"/>
                <a:gd name="T29" fmla="*/ 1 h 12"/>
                <a:gd name="T30" fmla="*/ 7 w 11"/>
                <a:gd name="T31" fmla="*/ 0 h 12"/>
                <a:gd name="T32" fmla="*/ 6 w 11"/>
                <a:gd name="T33" fmla="*/ 0 h 12"/>
                <a:gd name="T34" fmla="*/ 4 w 11"/>
                <a:gd name="T35" fmla="*/ 0 h 12"/>
                <a:gd name="T36" fmla="*/ 3 w 11"/>
                <a:gd name="T37" fmla="*/ 1 h 12"/>
                <a:gd name="T38" fmla="*/ 2 w 11"/>
                <a:gd name="T39" fmla="*/ 1 h 12"/>
                <a:gd name="T40" fmla="*/ 1 w 11"/>
                <a:gd name="T41" fmla="*/ 2 h 12"/>
                <a:gd name="T42" fmla="*/ 0 w 11"/>
                <a:gd name="T43" fmla="*/ 2 h 12"/>
                <a:gd name="T44" fmla="*/ 0 w 11"/>
                <a:gd name="T45" fmla="*/ 3 h 12"/>
                <a:gd name="T46" fmla="*/ 0 w 11"/>
                <a:gd name="T47" fmla="*/ 5 h 12"/>
                <a:gd name="T48" fmla="*/ 0 w 11"/>
                <a:gd name="T49" fmla="*/ 6 h 12"/>
                <a:gd name="T50" fmla="*/ 0 w 11"/>
                <a:gd name="T51" fmla="*/ 7 h 12"/>
                <a:gd name="T52" fmla="*/ 0 w 11"/>
                <a:gd name="T53" fmla="*/ 8 h 12"/>
                <a:gd name="T54" fmla="*/ 0 w 11"/>
                <a:gd name="T55" fmla="*/ 9 h 12"/>
                <a:gd name="T56" fmla="*/ 1 w 11"/>
                <a:gd name="T57" fmla="*/ 10 h 12"/>
                <a:gd name="T58" fmla="*/ 2 w 11"/>
                <a:gd name="T59" fmla="*/ 11 h 12"/>
                <a:gd name="T60" fmla="*/ 3 w 11"/>
                <a:gd name="T61" fmla="*/ 11 h 12"/>
                <a:gd name="T62" fmla="*/ 4 w 11"/>
                <a:gd name="T63" fmla="*/ 11 h 12"/>
                <a:gd name="T64" fmla="*/ 6 w 11"/>
                <a:gd name="T65" fmla="*/ 12 h 12"/>
                <a:gd name="T66" fmla="*/ 6 w 11"/>
                <a:gd name="T67" fmla="*/ 12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2"/>
                <a:gd name="T104" fmla="*/ 11 w 11"/>
                <a:gd name="T105" fmla="*/ 12 h 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2">
                  <a:moveTo>
                    <a:pt x="6" y="12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4" name="Freeform 65"/>
            <p:cNvSpPr>
              <a:spLocks/>
            </p:cNvSpPr>
            <p:nvPr/>
          </p:nvSpPr>
          <p:spPr bwMode="auto">
            <a:xfrm>
              <a:off x="3482" y="1527"/>
              <a:ext cx="11" cy="11"/>
            </a:xfrm>
            <a:custGeom>
              <a:avLst/>
              <a:gdLst>
                <a:gd name="T0" fmla="*/ 6 w 11"/>
                <a:gd name="T1" fmla="*/ 11 h 11"/>
                <a:gd name="T2" fmla="*/ 7 w 11"/>
                <a:gd name="T3" fmla="*/ 11 h 11"/>
                <a:gd name="T4" fmla="*/ 8 w 11"/>
                <a:gd name="T5" fmla="*/ 10 h 11"/>
                <a:gd name="T6" fmla="*/ 9 w 11"/>
                <a:gd name="T7" fmla="*/ 10 h 11"/>
                <a:gd name="T8" fmla="*/ 10 w 11"/>
                <a:gd name="T9" fmla="*/ 9 h 11"/>
                <a:gd name="T10" fmla="*/ 10 w 11"/>
                <a:gd name="T11" fmla="*/ 9 h 11"/>
                <a:gd name="T12" fmla="*/ 11 w 11"/>
                <a:gd name="T13" fmla="*/ 8 h 11"/>
                <a:gd name="T14" fmla="*/ 11 w 11"/>
                <a:gd name="T15" fmla="*/ 7 h 11"/>
                <a:gd name="T16" fmla="*/ 11 w 11"/>
                <a:gd name="T17" fmla="*/ 6 h 11"/>
                <a:gd name="T18" fmla="*/ 11 w 11"/>
                <a:gd name="T19" fmla="*/ 5 h 11"/>
                <a:gd name="T20" fmla="*/ 11 w 11"/>
                <a:gd name="T21" fmla="*/ 3 h 11"/>
                <a:gd name="T22" fmla="*/ 10 w 11"/>
                <a:gd name="T23" fmla="*/ 2 h 11"/>
                <a:gd name="T24" fmla="*/ 10 w 11"/>
                <a:gd name="T25" fmla="*/ 2 h 11"/>
                <a:gd name="T26" fmla="*/ 9 w 11"/>
                <a:gd name="T27" fmla="*/ 1 h 11"/>
                <a:gd name="T28" fmla="*/ 8 w 11"/>
                <a:gd name="T29" fmla="*/ 0 h 11"/>
                <a:gd name="T30" fmla="*/ 7 w 11"/>
                <a:gd name="T31" fmla="*/ 0 h 11"/>
                <a:gd name="T32" fmla="*/ 6 w 11"/>
                <a:gd name="T33" fmla="*/ 0 h 11"/>
                <a:gd name="T34" fmla="*/ 4 w 11"/>
                <a:gd name="T35" fmla="*/ 0 h 11"/>
                <a:gd name="T36" fmla="*/ 3 w 11"/>
                <a:gd name="T37" fmla="*/ 0 h 11"/>
                <a:gd name="T38" fmla="*/ 2 w 11"/>
                <a:gd name="T39" fmla="*/ 1 h 11"/>
                <a:gd name="T40" fmla="*/ 1 w 11"/>
                <a:gd name="T41" fmla="*/ 2 h 11"/>
                <a:gd name="T42" fmla="*/ 1 w 11"/>
                <a:gd name="T43" fmla="*/ 2 h 11"/>
                <a:gd name="T44" fmla="*/ 0 w 11"/>
                <a:gd name="T45" fmla="*/ 3 h 11"/>
                <a:gd name="T46" fmla="*/ 0 w 11"/>
                <a:gd name="T47" fmla="*/ 5 h 11"/>
                <a:gd name="T48" fmla="*/ 0 w 11"/>
                <a:gd name="T49" fmla="*/ 6 h 11"/>
                <a:gd name="T50" fmla="*/ 0 w 11"/>
                <a:gd name="T51" fmla="*/ 7 h 11"/>
                <a:gd name="T52" fmla="*/ 0 w 11"/>
                <a:gd name="T53" fmla="*/ 8 h 11"/>
                <a:gd name="T54" fmla="*/ 1 w 11"/>
                <a:gd name="T55" fmla="*/ 9 h 11"/>
                <a:gd name="T56" fmla="*/ 1 w 11"/>
                <a:gd name="T57" fmla="*/ 9 h 11"/>
                <a:gd name="T58" fmla="*/ 2 w 11"/>
                <a:gd name="T59" fmla="*/ 10 h 11"/>
                <a:gd name="T60" fmla="*/ 3 w 11"/>
                <a:gd name="T61" fmla="*/ 10 h 11"/>
                <a:gd name="T62" fmla="*/ 4 w 11"/>
                <a:gd name="T63" fmla="*/ 11 h 11"/>
                <a:gd name="T64" fmla="*/ 6 w 11"/>
                <a:gd name="T65" fmla="*/ 11 h 11"/>
                <a:gd name="T66" fmla="*/ 6 w 11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1"/>
                <a:gd name="T104" fmla="*/ 11 w 11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1">
                  <a:moveTo>
                    <a:pt x="6" y="11"/>
                  </a:moveTo>
                  <a:lnTo>
                    <a:pt x="7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5" name="Freeform 66"/>
            <p:cNvSpPr>
              <a:spLocks/>
            </p:cNvSpPr>
            <p:nvPr/>
          </p:nvSpPr>
          <p:spPr bwMode="auto">
            <a:xfrm>
              <a:off x="3610" y="1534"/>
              <a:ext cx="12" cy="11"/>
            </a:xfrm>
            <a:custGeom>
              <a:avLst/>
              <a:gdLst>
                <a:gd name="T0" fmla="*/ 6 w 12"/>
                <a:gd name="T1" fmla="*/ 11 h 11"/>
                <a:gd name="T2" fmla="*/ 7 w 12"/>
                <a:gd name="T3" fmla="*/ 11 h 11"/>
                <a:gd name="T4" fmla="*/ 8 w 12"/>
                <a:gd name="T5" fmla="*/ 10 h 11"/>
                <a:gd name="T6" fmla="*/ 9 w 12"/>
                <a:gd name="T7" fmla="*/ 9 h 11"/>
                <a:gd name="T8" fmla="*/ 10 w 12"/>
                <a:gd name="T9" fmla="*/ 9 h 11"/>
                <a:gd name="T10" fmla="*/ 11 w 12"/>
                <a:gd name="T11" fmla="*/ 8 h 11"/>
                <a:gd name="T12" fmla="*/ 11 w 12"/>
                <a:gd name="T13" fmla="*/ 7 h 11"/>
                <a:gd name="T14" fmla="*/ 11 w 12"/>
                <a:gd name="T15" fmla="*/ 6 h 11"/>
                <a:gd name="T16" fmla="*/ 12 w 12"/>
                <a:gd name="T17" fmla="*/ 5 h 11"/>
                <a:gd name="T18" fmla="*/ 11 w 12"/>
                <a:gd name="T19" fmla="*/ 4 h 11"/>
                <a:gd name="T20" fmla="*/ 11 w 12"/>
                <a:gd name="T21" fmla="*/ 3 h 11"/>
                <a:gd name="T22" fmla="*/ 11 w 12"/>
                <a:gd name="T23" fmla="*/ 2 h 11"/>
                <a:gd name="T24" fmla="*/ 10 w 12"/>
                <a:gd name="T25" fmla="*/ 1 h 11"/>
                <a:gd name="T26" fmla="*/ 9 w 12"/>
                <a:gd name="T27" fmla="*/ 0 h 11"/>
                <a:gd name="T28" fmla="*/ 8 w 12"/>
                <a:gd name="T29" fmla="*/ 0 h 11"/>
                <a:gd name="T30" fmla="*/ 7 w 12"/>
                <a:gd name="T31" fmla="*/ 0 h 11"/>
                <a:gd name="T32" fmla="*/ 6 w 12"/>
                <a:gd name="T33" fmla="*/ 0 h 11"/>
                <a:gd name="T34" fmla="*/ 5 w 12"/>
                <a:gd name="T35" fmla="*/ 0 h 11"/>
                <a:gd name="T36" fmla="*/ 4 w 12"/>
                <a:gd name="T37" fmla="*/ 0 h 11"/>
                <a:gd name="T38" fmla="*/ 3 w 12"/>
                <a:gd name="T39" fmla="*/ 0 h 11"/>
                <a:gd name="T40" fmla="*/ 2 w 12"/>
                <a:gd name="T41" fmla="*/ 1 h 11"/>
                <a:gd name="T42" fmla="*/ 1 w 12"/>
                <a:gd name="T43" fmla="*/ 2 h 11"/>
                <a:gd name="T44" fmla="*/ 1 w 12"/>
                <a:gd name="T45" fmla="*/ 3 h 11"/>
                <a:gd name="T46" fmla="*/ 0 w 12"/>
                <a:gd name="T47" fmla="*/ 4 h 11"/>
                <a:gd name="T48" fmla="*/ 0 w 12"/>
                <a:gd name="T49" fmla="*/ 5 h 11"/>
                <a:gd name="T50" fmla="*/ 0 w 12"/>
                <a:gd name="T51" fmla="*/ 6 h 11"/>
                <a:gd name="T52" fmla="*/ 1 w 12"/>
                <a:gd name="T53" fmla="*/ 7 h 11"/>
                <a:gd name="T54" fmla="*/ 1 w 12"/>
                <a:gd name="T55" fmla="*/ 8 h 11"/>
                <a:gd name="T56" fmla="*/ 2 w 12"/>
                <a:gd name="T57" fmla="*/ 9 h 11"/>
                <a:gd name="T58" fmla="*/ 3 w 12"/>
                <a:gd name="T59" fmla="*/ 9 h 11"/>
                <a:gd name="T60" fmla="*/ 4 w 12"/>
                <a:gd name="T61" fmla="*/ 10 h 11"/>
                <a:gd name="T62" fmla="*/ 5 w 12"/>
                <a:gd name="T63" fmla="*/ 11 h 11"/>
                <a:gd name="T64" fmla="*/ 6 w 12"/>
                <a:gd name="T65" fmla="*/ 11 h 11"/>
                <a:gd name="T66" fmla="*/ 6 w 12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"/>
                <a:gd name="T103" fmla="*/ 0 h 11"/>
                <a:gd name="T104" fmla="*/ 12 w 12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" h="11">
                  <a:moveTo>
                    <a:pt x="6" y="11"/>
                  </a:moveTo>
                  <a:lnTo>
                    <a:pt x="7" y="11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5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6" name="Freeform 67"/>
            <p:cNvSpPr>
              <a:spLocks/>
            </p:cNvSpPr>
            <p:nvPr/>
          </p:nvSpPr>
          <p:spPr bwMode="auto">
            <a:xfrm>
              <a:off x="3655" y="1351"/>
              <a:ext cx="11" cy="11"/>
            </a:xfrm>
            <a:custGeom>
              <a:avLst/>
              <a:gdLst>
                <a:gd name="T0" fmla="*/ 6 w 11"/>
                <a:gd name="T1" fmla="*/ 11 h 11"/>
                <a:gd name="T2" fmla="*/ 7 w 11"/>
                <a:gd name="T3" fmla="*/ 11 h 11"/>
                <a:gd name="T4" fmla="*/ 8 w 11"/>
                <a:gd name="T5" fmla="*/ 10 h 11"/>
                <a:gd name="T6" fmla="*/ 9 w 11"/>
                <a:gd name="T7" fmla="*/ 10 h 11"/>
                <a:gd name="T8" fmla="*/ 10 w 11"/>
                <a:gd name="T9" fmla="*/ 9 h 11"/>
                <a:gd name="T10" fmla="*/ 11 w 11"/>
                <a:gd name="T11" fmla="*/ 7 h 11"/>
                <a:gd name="T12" fmla="*/ 11 w 11"/>
                <a:gd name="T13" fmla="*/ 6 h 11"/>
                <a:gd name="T14" fmla="*/ 11 w 11"/>
                <a:gd name="T15" fmla="*/ 4 h 11"/>
                <a:gd name="T16" fmla="*/ 11 w 11"/>
                <a:gd name="T17" fmla="*/ 3 h 11"/>
                <a:gd name="T18" fmla="*/ 10 w 11"/>
                <a:gd name="T19" fmla="*/ 2 h 11"/>
                <a:gd name="T20" fmla="*/ 10 w 11"/>
                <a:gd name="T21" fmla="*/ 1 h 11"/>
                <a:gd name="T22" fmla="*/ 9 w 11"/>
                <a:gd name="T23" fmla="*/ 1 h 11"/>
                <a:gd name="T24" fmla="*/ 8 w 11"/>
                <a:gd name="T25" fmla="*/ 0 h 11"/>
                <a:gd name="T26" fmla="*/ 7 w 11"/>
                <a:gd name="T27" fmla="*/ 0 h 11"/>
                <a:gd name="T28" fmla="*/ 6 w 11"/>
                <a:gd name="T29" fmla="*/ 0 h 11"/>
                <a:gd name="T30" fmla="*/ 5 w 11"/>
                <a:gd name="T31" fmla="*/ 0 h 11"/>
                <a:gd name="T32" fmla="*/ 3 w 11"/>
                <a:gd name="T33" fmla="*/ 0 h 11"/>
                <a:gd name="T34" fmla="*/ 2 w 11"/>
                <a:gd name="T35" fmla="*/ 1 h 11"/>
                <a:gd name="T36" fmla="*/ 2 w 11"/>
                <a:gd name="T37" fmla="*/ 1 h 11"/>
                <a:gd name="T38" fmla="*/ 1 w 11"/>
                <a:gd name="T39" fmla="*/ 2 h 11"/>
                <a:gd name="T40" fmla="*/ 1 w 11"/>
                <a:gd name="T41" fmla="*/ 3 h 11"/>
                <a:gd name="T42" fmla="*/ 0 w 11"/>
                <a:gd name="T43" fmla="*/ 4 h 11"/>
                <a:gd name="T44" fmla="*/ 0 w 11"/>
                <a:gd name="T45" fmla="*/ 6 h 11"/>
                <a:gd name="T46" fmla="*/ 1 w 11"/>
                <a:gd name="T47" fmla="*/ 7 h 11"/>
                <a:gd name="T48" fmla="*/ 2 w 11"/>
                <a:gd name="T49" fmla="*/ 9 h 11"/>
                <a:gd name="T50" fmla="*/ 2 w 11"/>
                <a:gd name="T51" fmla="*/ 10 h 11"/>
                <a:gd name="T52" fmla="*/ 3 w 11"/>
                <a:gd name="T53" fmla="*/ 10 h 11"/>
                <a:gd name="T54" fmla="*/ 5 w 11"/>
                <a:gd name="T55" fmla="*/ 11 h 11"/>
                <a:gd name="T56" fmla="*/ 6 w 11"/>
                <a:gd name="T57" fmla="*/ 11 h 11"/>
                <a:gd name="T58" fmla="*/ 6 w 11"/>
                <a:gd name="T59" fmla="*/ 11 h 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"/>
                <a:gd name="T91" fmla="*/ 0 h 11"/>
                <a:gd name="T92" fmla="*/ 11 w 11"/>
                <a:gd name="T93" fmla="*/ 11 h 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" h="11">
                  <a:moveTo>
                    <a:pt x="6" y="11"/>
                  </a:moveTo>
                  <a:lnTo>
                    <a:pt x="7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5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7" name="Freeform 68"/>
            <p:cNvSpPr>
              <a:spLocks/>
            </p:cNvSpPr>
            <p:nvPr/>
          </p:nvSpPr>
          <p:spPr bwMode="auto">
            <a:xfrm>
              <a:off x="3678" y="1262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7 w 11"/>
                <a:gd name="T3" fmla="*/ 11 h 11"/>
                <a:gd name="T4" fmla="*/ 8 w 11"/>
                <a:gd name="T5" fmla="*/ 11 h 11"/>
                <a:gd name="T6" fmla="*/ 8 w 11"/>
                <a:gd name="T7" fmla="*/ 10 h 11"/>
                <a:gd name="T8" fmla="*/ 9 w 11"/>
                <a:gd name="T9" fmla="*/ 10 h 11"/>
                <a:gd name="T10" fmla="*/ 10 w 11"/>
                <a:gd name="T11" fmla="*/ 9 h 11"/>
                <a:gd name="T12" fmla="*/ 11 w 11"/>
                <a:gd name="T13" fmla="*/ 8 h 11"/>
                <a:gd name="T14" fmla="*/ 11 w 11"/>
                <a:gd name="T15" fmla="*/ 7 h 11"/>
                <a:gd name="T16" fmla="*/ 11 w 11"/>
                <a:gd name="T17" fmla="*/ 6 h 11"/>
                <a:gd name="T18" fmla="*/ 11 w 11"/>
                <a:gd name="T19" fmla="*/ 4 h 11"/>
                <a:gd name="T20" fmla="*/ 11 w 11"/>
                <a:gd name="T21" fmla="*/ 3 h 11"/>
                <a:gd name="T22" fmla="*/ 10 w 11"/>
                <a:gd name="T23" fmla="*/ 2 h 11"/>
                <a:gd name="T24" fmla="*/ 9 w 11"/>
                <a:gd name="T25" fmla="*/ 1 h 11"/>
                <a:gd name="T26" fmla="*/ 8 w 11"/>
                <a:gd name="T27" fmla="*/ 0 h 11"/>
                <a:gd name="T28" fmla="*/ 8 w 11"/>
                <a:gd name="T29" fmla="*/ 0 h 11"/>
                <a:gd name="T30" fmla="*/ 7 w 11"/>
                <a:gd name="T31" fmla="*/ 0 h 11"/>
                <a:gd name="T32" fmla="*/ 5 w 11"/>
                <a:gd name="T33" fmla="*/ 0 h 11"/>
                <a:gd name="T34" fmla="*/ 4 w 11"/>
                <a:gd name="T35" fmla="*/ 0 h 11"/>
                <a:gd name="T36" fmla="*/ 3 w 11"/>
                <a:gd name="T37" fmla="*/ 0 h 11"/>
                <a:gd name="T38" fmla="*/ 2 w 11"/>
                <a:gd name="T39" fmla="*/ 0 h 11"/>
                <a:gd name="T40" fmla="*/ 1 w 11"/>
                <a:gd name="T41" fmla="*/ 1 h 11"/>
                <a:gd name="T42" fmla="*/ 1 w 11"/>
                <a:gd name="T43" fmla="*/ 2 h 11"/>
                <a:gd name="T44" fmla="*/ 0 w 11"/>
                <a:gd name="T45" fmla="*/ 3 h 11"/>
                <a:gd name="T46" fmla="*/ 0 w 11"/>
                <a:gd name="T47" fmla="*/ 4 h 11"/>
                <a:gd name="T48" fmla="*/ 0 w 11"/>
                <a:gd name="T49" fmla="*/ 6 h 11"/>
                <a:gd name="T50" fmla="*/ 0 w 11"/>
                <a:gd name="T51" fmla="*/ 7 h 11"/>
                <a:gd name="T52" fmla="*/ 0 w 11"/>
                <a:gd name="T53" fmla="*/ 8 h 11"/>
                <a:gd name="T54" fmla="*/ 1 w 11"/>
                <a:gd name="T55" fmla="*/ 9 h 11"/>
                <a:gd name="T56" fmla="*/ 1 w 11"/>
                <a:gd name="T57" fmla="*/ 10 h 11"/>
                <a:gd name="T58" fmla="*/ 2 w 11"/>
                <a:gd name="T59" fmla="*/ 10 h 11"/>
                <a:gd name="T60" fmla="*/ 3 w 11"/>
                <a:gd name="T61" fmla="*/ 11 h 11"/>
                <a:gd name="T62" fmla="*/ 4 w 11"/>
                <a:gd name="T63" fmla="*/ 11 h 11"/>
                <a:gd name="T64" fmla="*/ 5 w 11"/>
                <a:gd name="T65" fmla="*/ 11 h 11"/>
                <a:gd name="T66" fmla="*/ 5 w 11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1"/>
                <a:gd name="T104" fmla="*/ 11 w 11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1">
                  <a:moveTo>
                    <a:pt x="5" y="11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8" name="Freeform 69"/>
            <p:cNvSpPr>
              <a:spLocks/>
            </p:cNvSpPr>
            <p:nvPr/>
          </p:nvSpPr>
          <p:spPr bwMode="auto">
            <a:xfrm>
              <a:off x="3634" y="1291"/>
              <a:ext cx="12" cy="11"/>
            </a:xfrm>
            <a:custGeom>
              <a:avLst/>
              <a:gdLst>
                <a:gd name="T0" fmla="*/ 6 w 12"/>
                <a:gd name="T1" fmla="*/ 11 h 11"/>
                <a:gd name="T2" fmla="*/ 7 w 12"/>
                <a:gd name="T3" fmla="*/ 11 h 11"/>
                <a:gd name="T4" fmla="*/ 8 w 12"/>
                <a:gd name="T5" fmla="*/ 10 h 11"/>
                <a:gd name="T6" fmla="*/ 9 w 12"/>
                <a:gd name="T7" fmla="*/ 10 h 11"/>
                <a:gd name="T8" fmla="*/ 10 w 12"/>
                <a:gd name="T9" fmla="*/ 10 h 11"/>
                <a:gd name="T10" fmla="*/ 10 w 12"/>
                <a:gd name="T11" fmla="*/ 8 h 11"/>
                <a:gd name="T12" fmla="*/ 11 w 12"/>
                <a:gd name="T13" fmla="*/ 8 h 11"/>
                <a:gd name="T14" fmla="*/ 11 w 12"/>
                <a:gd name="T15" fmla="*/ 7 h 11"/>
                <a:gd name="T16" fmla="*/ 12 w 12"/>
                <a:gd name="T17" fmla="*/ 6 h 11"/>
                <a:gd name="T18" fmla="*/ 11 w 12"/>
                <a:gd name="T19" fmla="*/ 4 h 11"/>
                <a:gd name="T20" fmla="*/ 11 w 12"/>
                <a:gd name="T21" fmla="*/ 3 h 11"/>
                <a:gd name="T22" fmla="*/ 10 w 12"/>
                <a:gd name="T23" fmla="*/ 2 h 11"/>
                <a:gd name="T24" fmla="*/ 10 w 12"/>
                <a:gd name="T25" fmla="*/ 1 h 11"/>
                <a:gd name="T26" fmla="*/ 9 w 12"/>
                <a:gd name="T27" fmla="*/ 0 h 11"/>
                <a:gd name="T28" fmla="*/ 8 w 12"/>
                <a:gd name="T29" fmla="*/ 0 h 11"/>
                <a:gd name="T30" fmla="*/ 7 w 12"/>
                <a:gd name="T31" fmla="*/ 0 h 11"/>
                <a:gd name="T32" fmla="*/ 6 w 12"/>
                <a:gd name="T33" fmla="*/ 0 h 11"/>
                <a:gd name="T34" fmla="*/ 5 w 12"/>
                <a:gd name="T35" fmla="*/ 0 h 11"/>
                <a:gd name="T36" fmla="*/ 4 w 12"/>
                <a:gd name="T37" fmla="*/ 0 h 11"/>
                <a:gd name="T38" fmla="*/ 3 w 12"/>
                <a:gd name="T39" fmla="*/ 0 h 11"/>
                <a:gd name="T40" fmla="*/ 2 w 12"/>
                <a:gd name="T41" fmla="*/ 1 h 11"/>
                <a:gd name="T42" fmla="*/ 1 w 12"/>
                <a:gd name="T43" fmla="*/ 2 h 11"/>
                <a:gd name="T44" fmla="*/ 1 w 12"/>
                <a:gd name="T45" fmla="*/ 3 h 11"/>
                <a:gd name="T46" fmla="*/ 0 w 12"/>
                <a:gd name="T47" fmla="*/ 4 h 11"/>
                <a:gd name="T48" fmla="*/ 0 w 12"/>
                <a:gd name="T49" fmla="*/ 6 h 11"/>
                <a:gd name="T50" fmla="*/ 0 w 12"/>
                <a:gd name="T51" fmla="*/ 7 h 11"/>
                <a:gd name="T52" fmla="*/ 1 w 12"/>
                <a:gd name="T53" fmla="*/ 8 h 11"/>
                <a:gd name="T54" fmla="*/ 1 w 12"/>
                <a:gd name="T55" fmla="*/ 8 h 11"/>
                <a:gd name="T56" fmla="*/ 2 w 12"/>
                <a:gd name="T57" fmla="*/ 10 h 11"/>
                <a:gd name="T58" fmla="*/ 3 w 12"/>
                <a:gd name="T59" fmla="*/ 10 h 11"/>
                <a:gd name="T60" fmla="*/ 4 w 12"/>
                <a:gd name="T61" fmla="*/ 10 h 11"/>
                <a:gd name="T62" fmla="*/ 5 w 12"/>
                <a:gd name="T63" fmla="*/ 11 h 11"/>
                <a:gd name="T64" fmla="*/ 6 w 12"/>
                <a:gd name="T65" fmla="*/ 11 h 11"/>
                <a:gd name="T66" fmla="*/ 6 w 12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"/>
                <a:gd name="T103" fmla="*/ 0 h 11"/>
                <a:gd name="T104" fmla="*/ 12 w 12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" h="11">
                  <a:moveTo>
                    <a:pt x="6" y="11"/>
                  </a:moveTo>
                  <a:lnTo>
                    <a:pt x="7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99" name="Freeform 70"/>
            <p:cNvSpPr>
              <a:spLocks/>
            </p:cNvSpPr>
            <p:nvPr/>
          </p:nvSpPr>
          <p:spPr bwMode="auto">
            <a:xfrm>
              <a:off x="3725" y="1380"/>
              <a:ext cx="12" cy="11"/>
            </a:xfrm>
            <a:custGeom>
              <a:avLst/>
              <a:gdLst>
                <a:gd name="T0" fmla="*/ 6 w 12"/>
                <a:gd name="T1" fmla="*/ 11 h 11"/>
                <a:gd name="T2" fmla="*/ 7 w 12"/>
                <a:gd name="T3" fmla="*/ 11 h 11"/>
                <a:gd name="T4" fmla="*/ 8 w 12"/>
                <a:gd name="T5" fmla="*/ 11 h 11"/>
                <a:gd name="T6" fmla="*/ 9 w 12"/>
                <a:gd name="T7" fmla="*/ 10 h 11"/>
                <a:gd name="T8" fmla="*/ 10 w 12"/>
                <a:gd name="T9" fmla="*/ 10 h 11"/>
                <a:gd name="T10" fmla="*/ 10 w 12"/>
                <a:gd name="T11" fmla="*/ 9 h 11"/>
                <a:gd name="T12" fmla="*/ 11 w 12"/>
                <a:gd name="T13" fmla="*/ 8 h 11"/>
                <a:gd name="T14" fmla="*/ 11 w 12"/>
                <a:gd name="T15" fmla="*/ 7 h 11"/>
                <a:gd name="T16" fmla="*/ 12 w 12"/>
                <a:gd name="T17" fmla="*/ 6 h 11"/>
                <a:gd name="T18" fmla="*/ 11 w 12"/>
                <a:gd name="T19" fmla="*/ 5 h 11"/>
                <a:gd name="T20" fmla="*/ 11 w 12"/>
                <a:gd name="T21" fmla="*/ 3 h 11"/>
                <a:gd name="T22" fmla="*/ 10 w 12"/>
                <a:gd name="T23" fmla="*/ 3 h 11"/>
                <a:gd name="T24" fmla="*/ 10 w 12"/>
                <a:gd name="T25" fmla="*/ 2 h 11"/>
                <a:gd name="T26" fmla="*/ 9 w 12"/>
                <a:gd name="T27" fmla="*/ 1 h 11"/>
                <a:gd name="T28" fmla="*/ 8 w 12"/>
                <a:gd name="T29" fmla="*/ 1 h 11"/>
                <a:gd name="T30" fmla="*/ 7 w 12"/>
                <a:gd name="T31" fmla="*/ 0 h 11"/>
                <a:gd name="T32" fmla="*/ 6 w 12"/>
                <a:gd name="T33" fmla="*/ 0 h 11"/>
                <a:gd name="T34" fmla="*/ 5 w 12"/>
                <a:gd name="T35" fmla="*/ 0 h 11"/>
                <a:gd name="T36" fmla="*/ 3 w 12"/>
                <a:gd name="T37" fmla="*/ 1 h 11"/>
                <a:gd name="T38" fmla="*/ 2 w 12"/>
                <a:gd name="T39" fmla="*/ 1 h 11"/>
                <a:gd name="T40" fmla="*/ 2 w 12"/>
                <a:gd name="T41" fmla="*/ 2 h 11"/>
                <a:gd name="T42" fmla="*/ 1 w 12"/>
                <a:gd name="T43" fmla="*/ 3 h 11"/>
                <a:gd name="T44" fmla="*/ 0 w 12"/>
                <a:gd name="T45" fmla="*/ 3 h 11"/>
                <a:gd name="T46" fmla="*/ 0 w 12"/>
                <a:gd name="T47" fmla="*/ 5 h 11"/>
                <a:gd name="T48" fmla="*/ 0 w 12"/>
                <a:gd name="T49" fmla="*/ 6 h 11"/>
                <a:gd name="T50" fmla="*/ 0 w 12"/>
                <a:gd name="T51" fmla="*/ 7 h 11"/>
                <a:gd name="T52" fmla="*/ 0 w 12"/>
                <a:gd name="T53" fmla="*/ 8 h 11"/>
                <a:gd name="T54" fmla="*/ 1 w 12"/>
                <a:gd name="T55" fmla="*/ 9 h 11"/>
                <a:gd name="T56" fmla="*/ 2 w 12"/>
                <a:gd name="T57" fmla="*/ 10 h 11"/>
                <a:gd name="T58" fmla="*/ 2 w 12"/>
                <a:gd name="T59" fmla="*/ 10 h 11"/>
                <a:gd name="T60" fmla="*/ 3 w 12"/>
                <a:gd name="T61" fmla="*/ 11 h 11"/>
                <a:gd name="T62" fmla="*/ 5 w 12"/>
                <a:gd name="T63" fmla="*/ 11 h 11"/>
                <a:gd name="T64" fmla="*/ 6 w 12"/>
                <a:gd name="T65" fmla="*/ 11 h 11"/>
                <a:gd name="T66" fmla="*/ 6 w 12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"/>
                <a:gd name="T103" fmla="*/ 0 h 11"/>
                <a:gd name="T104" fmla="*/ 12 w 12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" h="11">
                  <a:moveTo>
                    <a:pt x="6" y="11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0" name="Freeform 71"/>
            <p:cNvSpPr>
              <a:spLocks/>
            </p:cNvSpPr>
            <p:nvPr/>
          </p:nvSpPr>
          <p:spPr bwMode="auto">
            <a:xfrm>
              <a:off x="3810" y="1581"/>
              <a:ext cx="11" cy="12"/>
            </a:xfrm>
            <a:custGeom>
              <a:avLst/>
              <a:gdLst>
                <a:gd name="T0" fmla="*/ 6 w 11"/>
                <a:gd name="T1" fmla="*/ 12 h 12"/>
                <a:gd name="T2" fmla="*/ 7 w 11"/>
                <a:gd name="T3" fmla="*/ 11 h 12"/>
                <a:gd name="T4" fmla="*/ 8 w 11"/>
                <a:gd name="T5" fmla="*/ 11 h 12"/>
                <a:gd name="T6" fmla="*/ 9 w 11"/>
                <a:gd name="T7" fmla="*/ 10 h 12"/>
                <a:gd name="T8" fmla="*/ 10 w 11"/>
                <a:gd name="T9" fmla="*/ 10 h 12"/>
                <a:gd name="T10" fmla="*/ 10 w 11"/>
                <a:gd name="T11" fmla="*/ 9 h 12"/>
                <a:gd name="T12" fmla="*/ 11 w 11"/>
                <a:gd name="T13" fmla="*/ 8 h 12"/>
                <a:gd name="T14" fmla="*/ 11 w 11"/>
                <a:gd name="T15" fmla="*/ 7 h 12"/>
                <a:gd name="T16" fmla="*/ 11 w 11"/>
                <a:gd name="T17" fmla="*/ 6 h 12"/>
                <a:gd name="T18" fmla="*/ 11 w 11"/>
                <a:gd name="T19" fmla="*/ 5 h 12"/>
                <a:gd name="T20" fmla="*/ 11 w 11"/>
                <a:gd name="T21" fmla="*/ 3 h 12"/>
                <a:gd name="T22" fmla="*/ 10 w 11"/>
                <a:gd name="T23" fmla="*/ 2 h 12"/>
                <a:gd name="T24" fmla="*/ 10 w 11"/>
                <a:gd name="T25" fmla="*/ 2 h 12"/>
                <a:gd name="T26" fmla="*/ 9 w 11"/>
                <a:gd name="T27" fmla="*/ 1 h 12"/>
                <a:gd name="T28" fmla="*/ 8 w 11"/>
                <a:gd name="T29" fmla="*/ 0 h 12"/>
                <a:gd name="T30" fmla="*/ 7 w 11"/>
                <a:gd name="T31" fmla="*/ 0 h 12"/>
                <a:gd name="T32" fmla="*/ 6 w 11"/>
                <a:gd name="T33" fmla="*/ 0 h 12"/>
                <a:gd name="T34" fmla="*/ 5 w 11"/>
                <a:gd name="T35" fmla="*/ 0 h 12"/>
                <a:gd name="T36" fmla="*/ 3 w 11"/>
                <a:gd name="T37" fmla="*/ 0 h 12"/>
                <a:gd name="T38" fmla="*/ 2 w 11"/>
                <a:gd name="T39" fmla="*/ 1 h 12"/>
                <a:gd name="T40" fmla="*/ 2 w 11"/>
                <a:gd name="T41" fmla="*/ 2 h 12"/>
                <a:gd name="T42" fmla="*/ 1 w 11"/>
                <a:gd name="T43" fmla="*/ 2 h 12"/>
                <a:gd name="T44" fmla="*/ 1 w 11"/>
                <a:gd name="T45" fmla="*/ 3 h 12"/>
                <a:gd name="T46" fmla="*/ 0 w 11"/>
                <a:gd name="T47" fmla="*/ 5 h 12"/>
                <a:gd name="T48" fmla="*/ 0 w 11"/>
                <a:gd name="T49" fmla="*/ 6 h 12"/>
                <a:gd name="T50" fmla="*/ 0 w 11"/>
                <a:gd name="T51" fmla="*/ 7 h 12"/>
                <a:gd name="T52" fmla="*/ 1 w 11"/>
                <a:gd name="T53" fmla="*/ 8 h 12"/>
                <a:gd name="T54" fmla="*/ 1 w 11"/>
                <a:gd name="T55" fmla="*/ 9 h 12"/>
                <a:gd name="T56" fmla="*/ 2 w 11"/>
                <a:gd name="T57" fmla="*/ 10 h 12"/>
                <a:gd name="T58" fmla="*/ 2 w 11"/>
                <a:gd name="T59" fmla="*/ 10 h 12"/>
                <a:gd name="T60" fmla="*/ 3 w 11"/>
                <a:gd name="T61" fmla="*/ 11 h 12"/>
                <a:gd name="T62" fmla="*/ 5 w 11"/>
                <a:gd name="T63" fmla="*/ 11 h 12"/>
                <a:gd name="T64" fmla="*/ 6 w 11"/>
                <a:gd name="T65" fmla="*/ 12 h 12"/>
                <a:gd name="T66" fmla="*/ 6 w 11"/>
                <a:gd name="T67" fmla="*/ 12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2"/>
                <a:gd name="T104" fmla="*/ 11 w 11"/>
                <a:gd name="T105" fmla="*/ 12 h 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2">
                  <a:moveTo>
                    <a:pt x="6" y="12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1" name="Freeform 72"/>
            <p:cNvSpPr>
              <a:spLocks/>
            </p:cNvSpPr>
            <p:nvPr/>
          </p:nvSpPr>
          <p:spPr bwMode="auto">
            <a:xfrm>
              <a:off x="3895" y="1578"/>
              <a:ext cx="11" cy="11"/>
            </a:xfrm>
            <a:custGeom>
              <a:avLst/>
              <a:gdLst>
                <a:gd name="T0" fmla="*/ 6 w 11"/>
                <a:gd name="T1" fmla="*/ 11 h 11"/>
                <a:gd name="T2" fmla="*/ 7 w 11"/>
                <a:gd name="T3" fmla="*/ 11 h 11"/>
                <a:gd name="T4" fmla="*/ 8 w 11"/>
                <a:gd name="T5" fmla="*/ 10 h 11"/>
                <a:gd name="T6" fmla="*/ 9 w 11"/>
                <a:gd name="T7" fmla="*/ 10 h 11"/>
                <a:gd name="T8" fmla="*/ 10 w 11"/>
                <a:gd name="T9" fmla="*/ 9 h 11"/>
                <a:gd name="T10" fmla="*/ 11 w 11"/>
                <a:gd name="T11" fmla="*/ 7 h 11"/>
                <a:gd name="T12" fmla="*/ 11 w 11"/>
                <a:gd name="T13" fmla="*/ 6 h 11"/>
                <a:gd name="T14" fmla="*/ 11 w 11"/>
                <a:gd name="T15" fmla="*/ 4 h 11"/>
                <a:gd name="T16" fmla="*/ 11 w 11"/>
                <a:gd name="T17" fmla="*/ 3 h 11"/>
                <a:gd name="T18" fmla="*/ 10 w 11"/>
                <a:gd name="T19" fmla="*/ 2 h 11"/>
                <a:gd name="T20" fmla="*/ 10 w 11"/>
                <a:gd name="T21" fmla="*/ 1 h 11"/>
                <a:gd name="T22" fmla="*/ 9 w 11"/>
                <a:gd name="T23" fmla="*/ 0 h 11"/>
                <a:gd name="T24" fmla="*/ 8 w 11"/>
                <a:gd name="T25" fmla="*/ 0 h 11"/>
                <a:gd name="T26" fmla="*/ 7 w 11"/>
                <a:gd name="T27" fmla="*/ 0 h 11"/>
                <a:gd name="T28" fmla="*/ 6 w 11"/>
                <a:gd name="T29" fmla="*/ 0 h 11"/>
                <a:gd name="T30" fmla="*/ 4 w 11"/>
                <a:gd name="T31" fmla="*/ 0 h 11"/>
                <a:gd name="T32" fmla="*/ 3 w 11"/>
                <a:gd name="T33" fmla="*/ 0 h 11"/>
                <a:gd name="T34" fmla="*/ 2 w 11"/>
                <a:gd name="T35" fmla="*/ 0 h 11"/>
                <a:gd name="T36" fmla="*/ 1 w 11"/>
                <a:gd name="T37" fmla="*/ 1 h 11"/>
                <a:gd name="T38" fmla="*/ 1 w 11"/>
                <a:gd name="T39" fmla="*/ 2 h 11"/>
                <a:gd name="T40" fmla="*/ 0 w 11"/>
                <a:gd name="T41" fmla="*/ 3 h 11"/>
                <a:gd name="T42" fmla="*/ 0 w 11"/>
                <a:gd name="T43" fmla="*/ 4 h 11"/>
                <a:gd name="T44" fmla="*/ 0 w 11"/>
                <a:gd name="T45" fmla="*/ 6 h 11"/>
                <a:gd name="T46" fmla="*/ 0 w 11"/>
                <a:gd name="T47" fmla="*/ 7 h 11"/>
                <a:gd name="T48" fmla="*/ 1 w 11"/>
                <a:gd name="T49" fmla="*/ 9 h 11"/>
                <a:gd name="T50" fmla="*/ 2 w 11"/>
                <a:gd name="T51" fmla="*/ 10 h 11"/>
                <a:gd name="T52" fmla="*/ 3 w 11"/>
                <a:gd name="T53" fmla="*/ 10 h 11"/>
                <a:gd name="T54" fmla="*/ 4 w 11"/>
                <a:gd name="T55" fmla="*/ 11 h 11"/>
                <a:gd name="T56" fmla="*/ 6 w 11"/>
                <a:gd name="T57" fmla="*/ 11 h 11"/>
                <a:gd name="T58" fmla="*/ 6 w 11"/>
                <a:gd name="T59" fmla="*/ 11 h 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"/>
                <a:gd name="T91" fmla="*/ 0 h 11"/>
                <a:gd name="T92" fmla="*/ 11 w 11"/>
                <a:gd name="T93" fmla="*/ 11 h 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" h="11">
                  <a:moveTo>
                    <a:pt x="6" y="11"/>
                  </a:moveTo>
                  <a:lnTo>
                    <a:pt x="7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2" name="Freeform 73"/>
            <p:cNvSpPr>
              <a:spLocks/>
            </p:cNvSpPr>
            <p:nvPr/>
          </p:nvSpPr>
          <p:spPr bwMode="auto">
            <a:xfrm>
              <a:off x="3899" y="1681"/>
              <a:ext cx="11" cy="11"/>
            </a:xfrm>
            <a:custGeom>
              <a:avLst/>
              <a:gdLst>
                <a:gd name="T0" fmla="*/ 6 w 11"/>
                <a:gd name="T1" fmla="*/ 11 h 11"/>
                <a:gd name="T2" fmla="*/ 6 w 11"/>
                <a:gd name="T3" fmla="*/ 11 h 11"/>
                <a:gd name="T4" fmla="*/ 8 w 11"/>
                <a:gd name="T5" fmla="*/ 10 h 11"/>
                <a:gd name="T6" fmla="*/ 9 w 11"/>
                <a:gd name="T7" fmla="*/ 10 h 11"/>
                <a:gd name="T8" fmla="*/ 10 w 11"/>
                <a:gd name="T9" fmla="*/ 9 h 11"/>
                <a:gd name="T10" fmla="*/ 10 w 11"/>
                <a:gd name="T11" fmla="*/ 8 h 11"/>
                <a:gd name="T12" fmla="*/ 11 w 11"/>
                <a:gd name="T13" fmla="*/ 7 h 11"/>
                <a:gd name="T14" fmla="*/ 11 w 11"/>
                <a:gd name="T15" fmla="*/ 6 h 11"/>
                <a:gd name="T16" fmla="*/ 11 w 11"/>
                <a:gd name="T17" fmla="*/ 5 h 11"/>
                <a:gd name="T18" fmla="*/ 11 w 11"/>
                <a:gd name="T19" fmla="*/ 4 h 11"/>
                <a:gd name="T20" fmla="*/ 11 w 11"/>
                <a:gd name="T21" fmla="*/ 3 h 11"/>
                <a:gd name="T22" fmla="*/ 10 w 11"/>
                <a:gd name="T23" fmla="*/ 2 h 11"/>
                <a:gd name="T24" fmla="*/ 10 w 11"/>
                <a:gd name="T25" fmla="*/ 1 h 11"/>
                <a:gd name="T26" fmla="*/ 9 w 11"/>
                <a:gd name="T27" fmla="*/ 0 h 11"/>
                <a:gd name="T28" fmla="*/ 8 w 11"/>
                <a:gd name="T29" fmla="*/ 0 h 11"/>
                <a:gd name="T30" fmla="*/ 6 w 11"/>
                <a:gd name="T31" fmla="*/ 0 h 11"/>
                <a:gd name="T32" fmla="*/ 6 w 11"/>
                <a:gd name="T33" fmla="*/ 0 h 11"/>
                <a:gd name="T34" fmla="*/ 4 w 11"/>
                <a:gd name="T35" fmla="*/ 0 h 11"/>
                <a:gd name="T36" fmla="*/ 3 w 11"/>
                <a:gd name="T37" fmla="*/ 0 h 11"/>
                <a:gd name="T38" fmla="*/ 2 w 11"/>
                <a:gd name="T39" fmla="*/ 0 h 11"/>
                <a:gd name="T40" fmla="*/ 2 w 11"/>
                <a:gd name="T41" fmla="*/ 1 h 11"/>
                <a:gd name="T42" fmla="*/ 1 w 11"/>
                <a:gd name="T43" fmla="*/ 2 h 11"/>
                <a:gd name="T44" fmla="*/ 0 w 11"/>
                <a:gd name="T45" fmla="*/ 3 h 11"/>
                <a:gd name="T46" fmla="*/ 0 w 11"/>
                <a:gd name="T47" fmla="*/ 4 h 11"/>
                <a:gd name="T48" fmla="*/ 0 w 11"/>
                <a:gd name="T49" fmla="*/ 5 h 11"/>
                <a:gd name="T50" fmla="*/ 0 w 11"/>
                <a:gd name="T51" fmla="*/ 6 h 11"/>
                <a:gd name="T52" fmla="*/ 0 w 11"/>
                <a:gd name="T53" fmla="*/ 7 h 11"/>
                <a:gd name="T54" fmla="*/ 1 w 11"/>
                <a:gd name="T55" fmla="*/ 8 h 11"/>
                <a:gd name="T56" fmla="*/ 2 w 11"/>
                <a:gd name="T57" fmla="*/ 9 h 11"/>
                <a:gd name="T58" fmla="*/ 2 w 11"/>
                <a:gd name="T59" fmla="*/ 10 h 11"/>
                <a:gd name="T60" fmla="*/ 3 w 11"/>
                <a:gd name="T61" fmla="*/ 10 h 11"/>
                <a:gd name="T62" fmla="*/ 4 w 11"/>
                <a:gd name="T63" fmla="*/ 11 h 11"/>
                <a:gd name="T64" fmla="*/ 6 w 11"/>
                <a:gd name="T65" fmla="*/ 11 h 11"/>
                <a:gd name="T66" fmla="*/ 6 w 11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1"/>
                <a:gd name="T104" fmla="*/ 11 w 11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3" name="Freeform 74"/>
            <p:cNvSpPr>
              <a:spLocks/>
            </p:cNvSpPr>
            <p:nvPr/>
          </p:nvSpPr>
          <p:spPr bwMode="auto">
            <a:xfrm>
              <a:off x="3840" y="1695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6 w 11"/>
                <a:gd name="T3" fmla="*/ 11 h 11"/>
                <a:gd name="T4" fmla="*/ 7 w 11"/>
                <a:gd name="T5" fmla="*/ 10 h 11"/>
                <a:gd name="T6" fmla="*/ 8 w 11"/>
                <a:gd name="T7" fmla="*/ 10 h 11"/>
                <a:gd name="T8" fmla="*/ 9 w 11"/>
                <a:gd name="T9" fmla="*/ 10 h 11"/>
                <a:gd name="T10" fmla="*/ 10 w 11"/>
                <a:gd name="T11" fmla="*/ 8 h 11"/>
                <a:gd name="T12" fmla="*/ 10 w 11"/>
                <a:gd name="T13" fmla="*/ 8 h 11"/>
                <a:gd name="T14" fmla="*/ 10 w 11"/>
                <a:gd name="T15" fmla="*/ 7 h 11"/>
                <a:gd name="T16" fmla="*/ 11 w 11"/>
                <a:gd name="T17" fmla="*/ 6 h 11"/>
                <a:gd name="T18" fmla="*/ 10 w 11"/>
                <a:gd name="T19" fmla="*/ 4 h 11"/>
                <a:gd name="T20" fmla="*/ 10 w 11"/>
                <a:gd name="T21" fmla="*/ 3 h 11"/>
                <a:gd name="T22" fmla="*/ 10 w 11"/>
                <a:gd name="T23" fmla="*/ 2 h 11"/>
                <a:gd name="T24" fmla="*/ 9 w 11"/>
                <a:gd name="T25" fmla="*/ 2 h 11"/>
                <a:gd name="T26" fmla="*/ 8 w 11"/>
                <a:gd name="T27" fmla="*/ 1 h 11"/>
                <a:gd name="T28" fmla="*/ 7 w 11"/>
                <a:gd name="T29" fmla="*/ 0 h 11"/>
                <a:gd name="T30" fmla="*/ 6 w 11"/>
                <a:gd name="T31" fmla="*/ 0 h 11"/>
                <a:gd name="T32" fmla="*/ 5 w 11"/>
                <a:gd name="T33" fmla="*/ 0 h 11"/>
                <a:gd name="T34" fmla="*/ 4 w 11"/>
                <a:gd name="T35" fmla="*/ 0 h 11"/>
                <a:gd name="T36" fmla="*/ 3 w 11"/>
                <a:gd name="T37" fmla="*/ 0 h 11"/>
                <a:gd name="T38" fmla="*/ 2 w 11"/>
                <a:gd name="T39" fmla="*/ 1 h 11"/>
                <a:gd name="T40" fmla="*/ 1 w 11"/>
                <a:gd name="T41" fmla="*/ 2 h 11"/>
                <a:gd name="T42" fmla="*/ 1 w 11"/>
                <a:gd name="T43" fmla="*/ 2 h 11"/>
                <a:gd name="T44" fmla="*/ 0 w 11"/>
                <a:gd name="T45" fmla="*/ 3 h 11"/>
                <a:gd name="T46" fmla="*/ 0 w 11"/>
                <a:gd name="T47" fmla="*/ 4 h 11"/>
                <a:gd name="T48" fmla="*/ 0 w 11"/>
                <a:gd name="T49" fmla="*/ 6 h 11"/>
                <a:gd name="T50" fmla="*/ 0 w 11"/>
                <a:gd name="T51" fmla="*/ 7 h 11"/>
                <a:gd name="T52" fmla="*/ 0 w 11"/>
                <a:gd name="T53" fmla="*/ 8 h 11"/>
                <a:gd name="T54" fmla="*/ 1 w 11"/>
                <a:gd name="T55" fmla="*/ 8 h 11"/>
                <a:gd name="T56" fmla="*/ 1 w 11"/>
                <a:gd name="T57" fmla="*/ 10 h 11"/>
                <a:gd name="T58" fmla="*/ 2 w 11"/>
                <a:gd name="T59" fmla="*/ 10 h 11"/>
                <a:gd name="T60" fmla="*/ 3 w 11"/>
                <a:gd name="T61" fmla="*/ 10 h 11"/>
                <a:gd name="T62" fmla="*/ 4 w 11"/>
                <a:gd name="T63" fmla="*/ 11 h 11"/>
                <a:gd name="T64" fmla="*/ 5 w 11"/>
                <a:gd name="T65" fmla="*/ 11 h 11"/>
                <a:gd name="T66" fmla="*/ 5 w 11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1"/>
                <a:gd name="T104" fmla="*/ 11 w 11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1">
                  <a:moveTo>
                    <a:pt x="5" y="11"/>
                  </a:moveTo>
                  <a:lnTo>
                    <a:pt x="6" y="11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1" y="6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4" name="Freeform 75"/>
            <p:cNvSpPr>
              <a:spLocks/>
            </p:cNvSpPr>
            <p:nvPr/>
          </p:nvSpPr>
          <p:spPr bwMode="auto">
            <a:xfrm>
              <a:off x="3777" y="1597"/>
              <a:ext cx="12" cy="12"/>
            </a:xfrm>
            <a:custGeom>
              <a:avLst/>
              <a:gdLst>
                <a:gd name="T0" fmla="*/ 6 w 12"/>
                <a:gd name="T1" fmla="*/ 12 h 12"/>
                <a:gd name="T2" fmla="*/ 7 w 12"/>
                <a:gd name="T3" fmla="*/ 12 h 12"/>
                <a:gd name="T4" fmla="*/ 8 w 12"/>
                <a:gd name="T5" fmla="*/ 11 h 12"/>
                <a:gd name="T6" fmla="*/ 9 w 12"/>
                <a:gd name="T7" fmla="*/ 11 h 12"/>
                <a:gd name="T8" fmla="*/ 10 w 12"/>
                <a:gd name="T9" fmla="*/ 10 h 12"/>
                <a:gd name="T10" fmla="*/ 10 w 12"/>
                <a:gd name="T11" fmla="*/ 9 h 12"/>
                <a:gd name="T12" fmla="*/ 11 w 12"/>
                <a:gd name="T13" fmla="*/ 8 h 12"/>
                <a:gd name="T14" fmla="*/ 11 w 12"/>
                <a:gd name="T15" fmla="*/ 7 h 12"/>
                <a:gd name="T16" fmla="*/ 12 w 12"/>
                <a:gd name="T17" fmla="*/ 6 h 12"/>
                <a:gd name="T18" fmla="*/ 11 w 12"/>
                <a:gd name="T19" fmla="*/ 5 h 12"/>
                <a:gd name="T20" fmla="*/ 11 w 12"/>
                <a:gd name="T21" fmla="*/ 4 h 12"/>
                <a:gd name="T22" fmla="*/ 10 w 12"/>
                <a:gd name="T23" fmla="*/ 3 h 12"/>
                <a:gd name="T24" fmla="*/ 10 w 12"/>
                <a:gd name="T25" fmla="*/ 2 h 12"/>
                <a:gd name="T26" fmla="*/ 9 w 12"/>
                <a:gd name="T27" fmla="*/ 1 h 12"/>
                <a:gd name="T28" fmla="*/ 8 w 12"/>
                <a:gd name="T29" fmla="*/ 1 h 12"/>
                <a:gd name="T30" fmla="*/ 7 w 12"/>
                <a:gd name="T31" fmla="*/ 0 h 12"/>
                <a:gd name="T32" fmla="*/ 6 w 12"/>
                <a:gd name="T33" fmla="*/ 0 h 12"/>
                <a:gd name="T34" fmla="*/ 5 w 12"/>
                <a:gd name="T35" fmla="*/ 0 h 12"/>
                <a:gd name="T36" fmla="*/ 3 w 12"/>
                <a:gd name="T37" fmla="*/ 1 h 12"/>
                <a:gd name="T38" fmla="*/ 2 w 12"/>
                <a:gd name="T39" fmla="*/ 1 h 12"/>
                <a:gd name="T40" fmla="*/ 2 w 12"/>
                <a:gd name="T41" fmla="*/ 2 h 12"/>
                <a:gd name="T42" fmla="*/ 1 w 12"/>
                <a:gd name="T43" fmla="*/ 3 h 12"/>
                <a:gd name="T44" fmla="*/ 0 w 12"/>
                <a:gd name="T45" fmla="*/ 4 h 12"/>
                <a:gd name="T46" fmla="*/ 0 w 12"/>
                <a:gd name="T47" fmla="*/ 5 h 12"/>
                <a:gd name="T48" fmla="*/ 0 w 12"/>
                <a:gd name="T49" fmla="*/ 6 h 12"/>
                <a:gd name="T50" fmla="*/ 0 w 12"/>
                <a:gd name="T51" fmla="*/ 7 h 12"/>
                <a:gd name="T52" fmla="*/ 0 w 12"/>
                <a:gd name="T53" fmla="*/ 8 h 12"/>
                <a:gd name="T54" fmla="*/ 1 w 12"/>
                <a:gd name="T55" fmla="*/ 9 h 12"/>
                <a:gd name="T56" fmla="*/ 2 w 12"/>
                <a:gd name="T57" fmla="*/ 10 h 12"/>
                <a:gd name="T58" fmla="*/ 2 w 12"/>
                <a:gd name="T59" fmla="*/ 11 h 12"/>
                <a:gd name="T60" fmla="*/ 3 w 12"/>
                <a:gd name="T61" fmla="*/ 11 h 12"/>
                <a:gd name="T62" fmla="*/ 5 w 12"/>
                <a:gd name="T63" fmla="*/ 12 h 12"/>
                <a:gd name="T64" fmla="*/ 6 w 12"/>
                <a:gd name="T65" fmla="*/ 12 h 12"/>
                <a:gd name="T66" fmla="*/ 6 w 12"/>
                <a:gd name="T67" fmla="*/ 12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"/>
                <a:gd name="T103" fmla="*/ 0 h 12"/>
                <a:gd name="T104" fmla="*/ 12 w 12"/>
                <a:gd name="T105" fmla="*/ 12 h 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" h="12">
                  <a:moveTo>
                    <a:pt x="6" y="12"/>
                  </a:moveTo>
                  <a:lnTo>
                    <a:pt x="7" y="12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5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5" name="Freeform 76"/>
            <p:cNvSpPr>
              <a:spLocks/>
            </p:cNvSpPr>
            <p:nvPr/>
          </p:nvSpPr>
          <p:spPr bwMode="auto">
            <a:xfrm>
              <a:off x="3590" y="1614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6 w 11"/>
                <a:gd name="T3" fmla="*/ 11 h 11"/>
                <a:gd name="T4" fmla="*/ 7 w 11"/>
                <a:gd name="T5" fmla="*/ 11 h 11"/>
                <a:gd name="T6" fmla="*/ 8 w 11"/>
                <a:gd name="T7" fmla="*/ 10 h 11"/>
                <a:gd name="T8" fmla="*/ 9 w 11"/>
                <a:gd name="T9" fmla="*/ 9 h 11"/>
                <a:gd name="T10" fmla="*/ 10 w 11"/>
                <a:gd name="T11" fmla="*/ 8 h 11"/>
                <a:gd name="T12" fmla="*/ 10 w 11"/>
                <a:gd name="T13" fmla="*/ 7 h 11"/>
                <a:gd name="T14" fmla="*/ 11 w 11"/>
                <a:gd name="T15" fmla="*/ 6 h 11"/>
                <a:gd name="T16" fmla="*/ 11 w 11"/>
                <a:gd name="T17" fmla="*/ 5 h 11"/>
                <a:gd name="T18" fmla="*/ 11 w 11"/>
                <a:gd name="T19" fmla="*/ 4 h 11"/>
                <a:gd name="T20" fmla="*/ 10 w 11"/>
                <a:gd name="T21" fmla="*/ 3 h 11"/>
                <a:gd name="T22" fmla="*/ 10 w 11"/>
                <a:gd name="T23" fmla="*/ 2 h 11"/>
                <a:gd name="T24" fmla="*/ 9 w 11"/>
                <a:gd name="T25" fmla="*/ 1 h 11"/>
                <a:gd name="T26" fmla="*/ 8 w 11"/>
                <a:gd name="T27" fmla="*/ 1 h 11"/>
                <a:gd name="T28" fmla="*/ 7 w 11"/>
                <a:gd name="T29" fmla="*/ 0 h 11"/>
                <a:gd name="T30" fmla="*/ 6 w 11"/>
                <a:gd name="T31" fmla="*/ 0 h 11"/>
                <a:gd name="T32" fmla="*/ 5 w 11"/>
                <a:gd name="T33" fmla="*/ 0 h 11"/>
                <a:gd name="T34" fmla="*/ 4 w 11"/>
                <a:gd name="T35" fmla="*/ 0 h 11"/>
                <a:gd name="T36" fmla="*/ 3 w 11"/>
                <a:gd name="T37" fmla="*/ 0 h 11"/>
                <a:gd name="T38" fmla="*/ 2 w 11"/>
                <a:gd name="T39" fmla="*/ 1 h 11"/>
                <a:gd name="T40" fmla="*/ 1 w 11"/>
                <a:gd name="T41" fmla="*/ 1 h 11"/>
                <a:gd name="T42" fmla="*/ 1 w 11"/>
                <a:gd name="T43" fmla="*/ 2 h 11"/>
                <a:gd name="T44" fmla="*/ 0 w 11"/>
                <a:gd name="T45" fmla="*/ 3 h 11"/>
                <a:gd name="T46" fmla="*/ 0 w 11"/>
                <a:gd name="T47" fmla="*/ 4 h 11"/>
                <a:gd name="T48" fmla="*/ 0 w 11"/>
                <a:gd name="T49" fmla="*/ 5 h 11"/>
                <a:gd name="T50" fmla="*/ 0 w 11"/>
                <a:gd name="T51" fmla="*/ 6 h 11"/>
                <a:gd name="T52" fmla="*/ 0 w 11"/>
                <a:gd name="T53" fmla="*/ 7 h 11"/>
                <a:gd name="T54" fmla="*/ 1 w 11"/>
                <a:gd name="T55" fmla="*/ 8 h 11"/>
                <a:gd name="T56" fmla="*/ 1 w 11"/>
                <a:gd name="T57" fmla="*/ 9 h 11"/>
                <a:gd name="T58" fmla="*/ 2 w 11"/>
                <a:gd name="T59" fmla="*/ 10 h 11"/>
                <a:gd name="T60" fmla="*/ 3 w 11"/>
                <a:gd name="T61" fmla="*/ 11 h 11"/>
                <a:gd name="T62" fmla="*/ 4 w 11"/>
                <a:gd name="T63" fmla="*/ 11 h 11"/>
                <a:gd name="T64" fmla="*/ 5 w 11"/>
                <a:gd name="T65" fmla="*/ 11 h 11"/>
                <a:gd name="T66" fmla="*/ 5 w 11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"/>
                <a:gd name="T103" fmla="*/ 0 h 11"/>
                <a:gd name="T104" fmla="*/ 11 w 11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" h="11">
                  <a:moveTo>
                    <a:pt x="5" y="11"/>
                  </a:moveTo>
                  <a:lnTo>
                    <a:pt x="6" y="11"/>
                  </a:lnTo>
                  <a:lnTo>
                    <a:pt x="7" y="11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1"/>
                  </a:lnTo>
                  <a:lnTo>
                    <a:pt x="8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6" name="Freeform 77"/>
            <p:cNvSpPr>
              <a:spLocks/>
            </p:cNvSpPr>
            <p:nvPr/>
          </p:nvSpPr>
          <p:spPr bwMode="auto">
            <a:xfrm>
              <a:off x="3764" y="1344"/>
              <a:ext cx="12" cy="11"/>
            </a:xfrm>
            <a:custGeom>
              <a:avLst/>
              <a:gdLst>
                <a:gd name="T0" fmla="*/ 6 w 12"/>
                <a:gd name="T1" fmla="*/ 11 h 11"/>
                <a:gd name="T2" fmla="*/ 7 w 12"/>
                <a:gd name="T3" fmla="*/ 11 h 11"/>
                <a:gd name="T4" fmla="*/ 8 w 12"/>
                <a:gd name="T5" fmla="*/ 11 h 11"/>
                <a:gd name="T6" fmla="*/ 9 w 12"/>
                <a:gd name="T7" fmla="*/ 10 h 11"/>
                <a:gd name="T8" fmla="*/ 10 w 12"/>
                <a:gd name="T9" fmla="*/ 9 h 11"/>
                <a:gd name="T10" fmla="*/ 10 w 12"/>
                <a:gd name="T11" fmla="*/ 8 h 11"/>
                <a:gd name="T12" fmla="*/ 11 w 12"/>
                <a:gd name="T13" fmla="*/ 8 h 11"/>
                <a:gd name="T14" fmla="*/ 11 w 12"/>
                <a:gd name="T15" fmla="*/ 6 h 11"/>
                <a:gd name="T16" fmla="*/ 12 w 12"/>
                <a:gd name="T17" fmla="*/ 5 h 11"/>
                <a:gd name="T18" fmla="*/ 11 w 12"/>
                <a:gd name="T19" fmla="*/ 4 h 11"/>
                <a:gd name="T20" fmla="*/ 11 w 12"/>
                <a:gd name="T21" fmla="*/ 3 h 11"/>
                <a:gd name="T22" fmla="*/ 10 w 12"/>
                <a:gd name="T23" fmla="*/ 2 h 11"/>
                <a:gd name="T24" fmla="*/ 10 w 12"/>
                <a:gd name="T25" fmla="*/ 1 h 11"/>
                <a:gd name="T26" fmla="*/ 9 w 12"/>
                <a:gd name="T27" fmla="*/ 0 h 11"/>
                <a:gd name="T28" fmla="*/ 8 w 12"/>
                <a:gd name="T29" fmla="*/ 0 h 11"/>
                <a:gd name="T30" fmla="*/ 7 w 12"/>
                <a:gd name="T31" fmla="*/ 0 h 11"/>
                <a:gd name="T32" fmla="*/ 6 w 12"/>
                <a:gd name="T33" fmla="*/ 0 h 11"/>
                <a:gd name="T34" fmla="*/ 5 w 12"/>
                <a:gd name="T35" fmla="*/ 0 h 11"/>
                <a:gd name="T36" fmla="*/ 3 w 12"/>
                <a:gd name="T37" fmla="*/ 0 h 11"/>
                <a:gd name="T38" fmla="*/ 2 w 12"/>
                <a:gd name="T39" fmla="*/ 0 h 11"/>
                <a:gd name="T40" fmla="*/ 2 w 12"/>
                <a:gd name="T41" fmla="*/ 1 h 11"/>
                <a:gd name="T42" fmla="*/ 1 w 12"/>
                <a:gd name="T43" fmla="*/ 2 h 11"/>
                <a:gd name="T44" fmla="*/ 1 w 12"/>
                <a:gd name="T45" fmla="*/ 3 h 11"/>
                <a:gd name="T46" fmla="*/ 0 w 12"/>
                <a:gd name="T47" fmla="*/ 4 h 11"/>
                <a:gd name="T48" fmla="*/ 0 w 12"/>
                <a:gd name="T49" fmla="*/ 5 h 11"/>
                <a:gd name="T50" fmla="*/ 0 w 12"/>
                <a:gd name="T51" fmla="*/ 6 h 11"/>
                <a:gd name="T52" fmla="*/ 1 w 12"/>
                <a:gd name="T53" fmla="*/ 8 h 11"/>
                <a:gd name="T54" fmla="*/ 1 w 12"/>
                <a:gd name="T55" fmla="*/ 8 h 11"/>
                <a:gd name="T56" fmla="*/ 2 w 12"/>
                <a:gd name="T57" fmla="*/ 9 h 11"/>
                <a:gd name="T58" fmla="*/ 2 w 12"/>
                <a:gd name="T59" fmla="*/ 10 h 11"/>
                <a:gd name="T60" fmla="*/ 3 w 12"/>
                <a:gd name="T61" fmla="*/ 11 h 11"/>
                <a:gd name="T62" fmla="*/ 5 w 12"/>
                <a:gd name="T63" fmla="*/ 11 h 11"/>
                <a:gd name="T64" fmla="*/ 6 w 12"/>
                <a:gd name="T65" fmla="*/ 11 h 11"/>
                <a:gd name="T66" fmla="*/ 6 w 12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"/>
                <a:gd name="T103" fmla="*/ 0 h 11"/>
                <a:gd name="T104" fmla="*/ 12 w 12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" h="11">
                  <a:moveTo>
                    <a:pt x="6" y="11"/>
                  </a:moveTo>
                  <a:lnTo>
                    <a:pt x="7" y="11"/>
                  </a:lnTo>
                  <a:lnTo>
                    <a:pt x="8" y="11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7" name="Freeform 78"/>
            <p:cNvSpPr>
              <a:spLocks/>
            </p:cNvSpPr>
            <p:nvPr/>
          </p:nvSpPr>
          <p:spPr bwMode="auto">
            <a:xfrm>
              <a:off x="3515" y="1625"/>
              <a:ext cx="10" cy="11"/>
            </a:xfrm>
            <a:custGeom>
              <a:avLst/>
              <a:gdLst>
                <a:gd name="T0" fmla="*/ 5 w 10"/>
                <a:gd name="T1" fmla="*/ 11 h 11"/>
                <a:gd name="T2" fmla="*/ 6 w 10"/>
                <a:gd name="T3" fmla="*/ 11 h 11"/>
                <a:gd name="T4" fmla="*/ 7 w 10"/>
                <a:gd name="T5" fmla="*/ 10 h 11"/>
                <a:gd name="T6" fmla="*/ 8 w 10"/>
                <a:gd name="T7" fmla="*/ 10 h 11"/>
                <a:gd name="T8" fmla="*/ 9 w 10"/>
                <a:gd name="T9" fmla="*/ 10 h 11"/>
                <a:gd name="T10" fmla="*/ 9 w 10"/>
                <a:gd name="T11" fmla="*/ 9 h 11"/>
                <a:gd name="T12" fmla="*/ 10 w 10"/>
                <a:gd name="T13" fmla="*/ 8 h 11"/>
                <a:gd name="T14" fmla="*/ 10 w 10"/>
                <a:gd name="T15" fmla="*/ 7 h 11"/>
                <a:gd name="T16" fmla="*/ 10 w 10"/>
                <a:gd name="T17" fmla="*/ 6 h 11"/>
                <a:gd name="T18" fmla="*/ 10 w 10"/>
                <a:gd name="T19" fmla="*/ 4 h 11"/>
                <a:gd name="T20" fmla="*/ 10 w 10"/>
                <a:gd name="T21" fmla="*/ 3 h 11"/>
                <a:gd name="T22" fmla="*/ 9 w 10"/>
                <a:gd name="T23" fmla="*/ 2 h 11"/>
                <a:gd name="T24" fmla="*/ 9 w 10"/>
                <a:gd name="T25" fmla="*/ 2 h 11"/>
                <a:gd name="T26" fmla="*/ 8 w 10"/>
                <a:gd name="T27" fmla="*/ 0 h 11"/>
                <a:gd name="T28" fmla="*/ 7 w 10"/>
                <a:gd name="T29" fmla="*/ 0 h 11"/>
                <a:gd name="T30" fmla="*/ 6 w 10"/>
                <a:gd name="T31" fmla="*/ 0 h 11"/>
                <a:gd name="T32" fmla="*/ 5 w 10"/>
                <a:gd name="T33" fmla="*/ 0 h 11"/>
                <a:gd name="T34" fmla="*/ 4 w 10"/>
                <a:gd name="T35" fmla="*/ 0 h 11"/>
                <a:gd name="T36" fmla="*/ 3 w 10"/>
                <a:gd name="T37" fmla="*/ 0 h 11"/>
                <a:gd name="T38" fmla="*/ 2 w 10"/>
                <a:gd name="T39" fmla="*/ 0 h 11"/>
                <a:gd name="T40" fmla="*/ 1 w 10"/>
                <a:gd name="T41" fmla="*/ 2 h 11"/>
                <a:gd name="T42" fmla="*/ 0 w 10"/>
                <a:gd name="T43" fmla="*/ 2 h 11"/>
                <a:gd name="T44" fmla="*/ 0 w 10"/>
                <a:gd name="T45" fmla="*/ 3 h 11"/>
                <a:gd name="T46" fmla="*/ 0 w 10"/>
                <a:gd name="T47" fmla="*/ 4 h 11"/>
                <a:gd name="T48" fmla="*/ 0 w 10"/>
                <a:gd name="T49" fmla="*/ 6 h 11"/>
                <a:gd name="T50" fmla="*/ 0 w 10"/>
                <a:gd name="T51" fmla="*/ 7 h 11"/>
                <a:gd name="T52" fmla="*/ 0 w 10"/>
                <a:gd name="T53" fmla="*/ 8 h 11"/>
                <a:gd name="T54" fmla="*/ 0 w 10"/>
                <a:gd name="T55" fmla="*/ 9 h 11"/>
                <a:gd name="T56" fmla="*/ 1 w 10"/>
                <a:gd name="T57" fmla="*/ 10 h 11"/>
                <a:gd name="T58" fmla="*/ 2 w 10"/>
                <a:gd name="T59" fmla="*/ 10 h 11"/>
                <a:gd name="T60" fmla="*/ 3 w 10"/>
                <a:gd name="T61" fmla="*/ 10 h 11"/>
                <a:gd name="T62" fmla="*/ 4 w 10"/>
                <a:gd name="T63" fmla="*/ 11 h 11"/>
                <a:gd name="T64" fmla="*/ 5 w 10"/>
                <a:gd name="T65" fmla="*/ 11 h 11"/>
                <a:gd name="T66" fmla="*/ 5 w 10"/>
                <a:gd name="T67" fmla="*/ 11 h 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"/>
                <a:gd name="T103" fmla="*/ 0 h 11"/>
                <a:gd name="T104" fmla="*/ 10 w 10"/>
                <a:gd name="T105" fmla="*/ 11 h 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" h="11">
                  <a:moveTo>
                    <a:pt x="5" y="11"/>
                  </a:moveTo>
                  <a:lnTo>
                    <a:pt x="6" y="11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2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8439" name="Picture 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4652963"/>
            <a:ext cx="1584325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40" name="Group 86"/>
          <p:cNvGrpSpPr>
            <a:grpSpLocks/>
          </p:cNvGrpSpPr>
          <p:nvPr/>
        </p:nvGrpSpPr>
        <p:grpSpPr bwMode="auto">
          <a:xfrm>
            <a:off x="6227763" y="2781300"/>
            <a:ext cx="787400" cy="1119188"/>
            <a:chOff x="2364" y="2248"/>
            <a:chExt cx="496" cy="705"/>
          </a:xfrm>
        </p:grpSpPr>
        <p:sp>
          <p:nvSpPr>
            <p:cNvPr id="18457" name="Freeform 87"/>
            <p:cNvSpPr>
              <a:spLocks noChangeArrowheads="1"/>
            </p:cNvSpPr>
            <p:nvPr/>
          </p:nvSpPr>
          <p:spPr bwMode="auto">
            <a:xfrm>
              <a:off x="2646" y="2359"/>
              <a:ext cx="166" cy="577"/>
            </a:xfrm>
            <a:custGeom>
              <a:avLst/>
              <a:gdLst>
                <a:gd name="T0" fmla="*/ 443 w 731"/>
                <a:gd name="T1" fmla="*/ 0 h 2545"/>
                <a:gd name="T2" fmla="*/ 730 w 731"/>
                <a:gd name="T3" fmla="*/ 33 h 2545"/>
                <a:gd name="T4" fmla="*/ 260 w 731"/>
                <a:gd name="T5" fmla="*/ 2544 h 2545"/>
                <a:gd name="T6" fmla="*/ 115 w 731"/>
                <a:gd name="T7" fmla="*/ 2531 h 2545"/>
                <a:gd name="T8" fmla="*/ 0 w 731"/>
                <a:gd name="T9" fmla="*/ 2352 h 2545"/>
                <a:gd name="T10" fmla="*/ 446 w 731"/>
                <a:gd name="T11" fmla="*/ 0 h 2545"/>
                <a:gd name="T12" fmla="*/ 443 w 731"/>
                <a:gd name="T13" fmla="*/ 0 h 25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1"/>
                <a:gd name="T22" fmla="*/ 0 h 2545"/>
                <a:gd name="T23" fmla="*/ 731 w 731"/>
                <a:gd name="T24" fmla="*/ 2545 h 25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1" h="2545">
                  <a:moveTo>
                    <a:pt x="443" y="0"/>
                  </a:moveTo>
                  <a:lnTo>
                    <a:pt x="730" y="33"/>
                  </a:lnTo>
                  <a:lnTo>
                    <a:pt x="260" y="2544"/>
                  </a:lnTo>
                  <a:lnTo>
                    <a:pt x="115" y="2531"/>
                  </a:lnTo>
                  <a:lnTo>
                    <a:pt x="0" y="2352"/>
                  </a:lnTo>
                  <a:lnTo>
                    <a:pt x="446" y="0"/>
                  </a:lnTo>
                  <a:lnTo>
                    <a:pt x="443" y="0"/>
                  </a:lnTo>
                </a:path>
              </a:pathLst>
            </a:cu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8" name="Freeform 88"/>
            <p:cNvSpPr>
              <a:spLocks noChangeArrowheads="1"/>
            </p:cNvSpPr>
            <p:nvPr/>
          </p:nvSpPr>
          <p:spPr bwMode="auto">
            <a:xfrm>
              <a:off x="2364" y="2342"/>
              <a:ext cx="497" cy="612"/>
            </a:xfrm>
            <a:custGeom>
              <a:avLst/>
              <a:gdLst>
                <a:gd name="T0" fmla="*/ 367 w 2192"/>
                <a:gd name="T1" fmla="*/ 45 h 2700"/>
                <a:gd name="T2" fmla="*/ 1701 w 2192"/>
                <a:gd name="T3" fmla="*/ 0 h 2700"/>
                <a:gd name="T4" fmla="*/ 1993 w 2192"/>
                <a:gd name="T5" fmla="*/ 45 h 2700"/>
                <a:gd name="T6" fmla="*/ 2191 w 2192"/>
                <a:gd name="T7" fmla="*/ 143 h 2700"/>
                <a:gd name="T8" fmla="*/ 1740 w 2192"/>
                <a:gd name="T9" fmla="*/ 2672 h 2700"/>
                <a:gd name="T10" fmla="*/ 1518 w 2192"/>
                <a:gd name="T11" fmla="*/ 2699 h 2700"/>
                <a:gd name="T12" fmla="*/ 462 w 2192"/>
                <a:gd name="T13" fmla="*/ 2609 h 2700"/>
                <a:gd name="T14" fmla="*/ 0 w 2192"/>
                <a:gd name="T15" fmla="*/ 2359 h 2700"/>
                <a:gd name="T16" fmla="*/ 370 w 2192"/>
                <a:gd name="T17" fmla="*/ 42 h 2700"/>
                <a:gd name="T18" fmla="*/ 367 w 2192"/>
                <a:gd name="T19" fmla="*/ 45 h 27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92"/>
                <a:gd name="T31" fmla="*/ 0 h 2700"/>
                <a:gd name="T32" fmla="*/ 2192 w 2192"/>
                <a:gd name="T33" fmla="*/ 2700 h 27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92" h="2700">
                  <a:moveTo>
                    <a:pt x="367" y="45"/>
                  </a:moveTo>
                  <a:lnTo>
                    <a:pt x="1701" y="0"/>
                  </a:lnTo>
                  <a:lnTo>
                    <a:pt x="1993" y="45"/>
                  </a:lnTo>
                  <a:lnTo>
                    <a:pt x="2191" y="143"/>
                  </a:lnTo>
                  <a:lnTo>
                    <a:pt x="1740" y="2672"/>
                  </a:lnTo>
                  <a:lnTo>
                    <a:pt x="1518" y="2699"/>
                  </a:lnTo>
                  <a:lnTo>
                    <a:pt x="462" y="2609"/>
                  </a:lnTo>
                  <a:lnTo>
                    <a:pt x="0" y="2359"/>
                  </a:lnTo>
                  <a:lnTo>
                    <a:pt x="370" y="42"/>
                  </a:lnTo>
                  <a:lnTo>
                    <a:pt x="367" y="45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9" name="Freeform 89"/>
            <p:cNvSpPr>
              <a:spLocks noChangeArrowheads="1"/>
            </p:cNvSpPr>
            <p:nvPr/>
          </p:nvSpPr>
          <p:spPr bwMode="auto">
            <a:xfrm>
              <a:off x="2379" y="2359"/>
              <a:ext cx="365" cy="556"/>
            </a:xfrm>
            <a:custGeom>
              <a:avLst/>
              <a:gdLst>
                <a:gd name="T0" fmla="*/ 359 w 1611"/>
                <a:gd name="T1" fmla="*/ 29 h 2453"/>
                <a:gd name="T2" fmla="*/ 1610 w 1611"/>
                <a:gd name="T3" fmla="*/ 0 h 2453"/>
                <a:gd name="T4" fmla="*/ 1166 w 1611"/>
                <a:gd name="T5" fmla="*/ 2364 h 2453"/>
                <a:gd name="T6" fmla="*/ 408 w 1611"/>
                <a:gd name="T7" fmla="*/ 2452 h 2453"/>
                <a:gd name="T8" fmla="*/ 0 w 1611"/>
                <a:gd name="T9" fmla="*/ 2255 h 2453"/>
                <a:gd name="T10" fmla="*/ 356 w 1611"/>
                <a:gd name="T11" fmla="*/ 25 h 2453"/>
                <a:gd name="T12" fmla="*/ 359 w 1611"/>
                <a:gd name="T13" fmla="*/ 29 h 2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1"/>
                <a:gd name="T22" fmla="*/ 0 h 2453"/>
                <a:gd name="T23" fmla="*/ 1611 w 1611"/>
                <a:gd name="T24" fmla="*/ 2453 h 24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1" h="2453">
                  <a:moveTo>
                    <a:pt x="359" y="29"/>
                  </a:moveTo>
                  <a:lnTo>
                    <a:pt x="1610" y="0"/>
                  </a:lnTo>
                  <a:lnTo>
                    <a:pt x="1166" y="2364"/>
                  </a:lnTo>
                  <a:lnTo>
                    <a:pt x="408" y="2452"/>
                  </a:lnTo>
                  <a:lnTo>
                    <a:pt x="0" y="2255"/>
                  </a:lnTo>
                  <a:lnTo>
                    <a:pt x="356" y="25"/>
                  </a:lnTo>
                  <a:lnTo>
                    <a:pt x="359" y="29"/>
                  </a:lnTo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0" name="Freeform 90"/>
            <p:cNvSpPr>
              <a:spLocks noChangeArrowheads="1"/>
            </p:cNvSpPr>
            <p:nvPr/>
          </p:nvSpPr>
          <p:spPr bwMode="auto">
            <a:xfrm>
              <a:off x="2405" y="2382"/>
              <a:ext cx="311" cy="433"/>
            </a:xfrm>
            <a:custGeom>
              <a:avLst/>
              <a:gdLst>
                <a:gd name="T0" fmla="*/ 300 w 1372"/>
                <a:gd name="T1" fmla="*/ 3 h 1911"/>
                <a:gd name="T2" fmla="*/ 1371 w 1372"/>
                <a:gd name="T3" fmla="*/ 0 h 1911"/>
                <a:gd name="T4" fmla="*/ 993 w 1372"/>
                <a:gd name="T5" fmla="*/ 1910 h 1911"/>
                <a:gd name="T6" fmla="*/ 0 w 1372"/>
                <a:gd name="T7" fmla="*/ 1765 h 1911"/>
                <a:gd name="T8" fmla="*/ 300 w 1372"/>
                <a:gd name="T9" fmla="*/ 3 h 19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2"/>
                <a:gd name="T16" fmla="*/ 0 h 1911"/>
                <a:gd name="T17" fmla="*/ 1372 w 1372"/>
                <a:gd name="T18" fmla="*/ 1911 h 19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2" h="1911">
                  <a:moveTo>
                    <a:pt x="300" y="3"/>
                  </a:moveTo>
                  <a:lnTo>
                    <a:pt x="1371" y="0"/>
                  </a:lnTo>
                  <a:lnTo>
                    <a:pt x="993" y="1910"/>
                  </a:lnTo>
                  <a:lnTo>
                    <a:pt x="0" y="1765"/>
                  </a:lnTo>
                  <a:lnTo>
                    <a:pt x="300" y="3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1" name="Freeform 91"/>
            <p:cNvSpPr>
              <a:spLocks noChangeArrowheads="1"/>
            </p:cNvSpPr>
            <p:nvPr/>
          </p:nvSpPr>
          <p:spPr bwMode="auto">
            <a:xfrm>
              <a:off x="2419" y="2394"/>
              <a:ext cx="282" cy="377"/>
            </a:xfrm>
            <a:custGeom>
              <a:avLst/>
              <a:gdLst>
                <a:gd name="T0" fmla="*/ 282 w 1242"/>
                <a:gd name="T1" fmla="*/ 5 h 1664"/>
                <a:gd name="T2" fmla="*/ 1241 w 1242"/>
                <a:gd name="T3" fmla="*/ 0 h 1664"/>
                <a:gd name="T4" fmla="*/ 1232 w 1242"/>
                <a:gd name="T5" fmla="*/ 29 h 1664"/>
                <a:gd name="T6" fmla="*/ 317 w 1242"/>
                <a:gd name="T7" fmla="*/ 38 h 1664"/>
                <a:gd name="T8" fmla="*/ 33 w 1242"/>
                <a:gd name="T9" fmla="*/ 1663 h 1664"/>
                <a:gd name="T10" fmla="*/ 0 w 1242"/>
                <a:gd name="T11" fmla="*/ 1658 h 1664"/>
                <a:gd name="T12" fmla="*/ 282 w 1242"/>
                <a:gd name="T13" fmla="*/ 2 h 1664"/>
                <a:gd name="T14" fmla="*/ 282 w 1242"/>
                <a:gd name="T15" fmla="*/ 5 h 16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2"/>
                <a:gd name="T25" fmla="*/ 0 h 1664"/>
                <a:gd name="T26" fmla="*/ 1242 w 1242"/>
                <a:gd name="T27" fmla="*/ 1664 h 16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2" h="1664">
                  <a:moveTo>
                    <a:pt x="282" y="5"/>
                  </a:moveTo>
                  <a:lnTo>
                    <a:pt x="1241" y="0"/>
                  </a:lnTo>
                  <a:lnTo>
                    <a:pt x="1232" y="29"/>
                  </a:lnTo>
                  <a:lnTo>
                    <a:pt x="317" y="38"/>
                  </a:lnTo>
                  <a:lnTo>
                    <a:pt x="33" y="1663"/>
                  </a:lnTo>
                  <a:lnTo>
                    <a:pt x="0" y="1658"/>
                  </a:lnTo>
                  <a:lnTo>
                    <a:pt x="282" y="2"/>
                  </a:lnTo>
                  <a:lnTo>
                    <a:pt x="282" y="5"/>
                  </a:lnTo>
                </a:path>
              </a:pathLst>
            </a:custGeom>
            <a:solidFill>
              <a:srgbClr val="CC6633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2" name="Freeform 92"/>
            <p:cNvSpPr>
              <a:spLocks noChangeArrowheads="1"/>
            </p:cNvSpPr>
            <p:nvPr/>
          </p:nvSpPr>
          <p:spPr bwMode="auto">
            <a:xfrm>
              <a:off x="2702" y="2368"/>
              <a:ext cx="145" cy="571"/>
            </a:xfrm>
            <a:custGeom>
              <a:avLst/>
              <a:gdLst>
                <a:gd name="T0" fmla="*/ 468 w 638"/>
                <a:gd name="T1" fmla="*/ 0 h 2519"/>
                <a:gd name="T2" fmla="*/ 637 w 638"/>
                <a:gd name="T3" fmla="*/ 79 h 2519"/>
                <a:gd name="T4" fmla="*/ 206 w 638"/>
                <a:gd name="T5" fmla="*/ 2499 h 2519"/>
                <a:gd name="T6" fmla="*/ 0 w 638"/>
                <a:gd name="T7" fmla="*/ 2518 h 2519"/>
                <a:gd name="T8" fmla="*/ 468 w 638"/>
                <a:gd name="T9" fmla="*/ 3 h 2519"/>
                <a:gd name="T10" fmla="*/ 468 w 638"/>
                <a:gd name="T11" fmla="*/ 0 h 25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2519"/>
                <a:gd name="T20" fmla="*/ 638 w 638"/>
                <a:gd name="T21" fmla="*/ 2519 h 25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2519">
                  <a:moveTo>
                    <a:pt x="468" y="0"/>
                  </a:moveTo>
                  <a:lnTo>
                    <a:pt x="637" y="79"/>
                  </a:lnTo>
                  <a:lnTo>
                    <a:pt x="206" y="2499"/>
                  </a:lnTo>
                  <a:lnTo>
                    <a:pt x="0" y="2518"/>
                  </a:lnTo>
                  <a:lnTo>
                    <a:pt x="468" y="3"/>
                  </a:lnTo>
                  <a:lnTo>
                    <a:pt x="468" y="0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3" name="Line 93"/>
            <p:cNvSpPr>
              <a:spLocks noChangeShapeType="1"/>
            </p:cNvSpPr>
            <p:nvPr/>
          </p:nvSpPr>
          <p:spPr bwMode="auto">
            <a:xfrm flipH="1">
              <a:off x="2486" y="2401"/>
              <a:ext cx="2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64" name="Line 94"/>
            <p:cNvSpPr>
              <a:spLocks noChangeShapeType="1"/>
            </p:cNvSpPr>
            <p:nvPr/>
          </p:nvSpPr>
          <p:spPr bwMode="auto">
            <a:xfrm flipV="1">
              <a:off x="2427" y="2399"/>
              <a:ext cx="64" cy="3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65" name="Freeform 95"/>
            <p:cNvSpPr>
              <a:spLocks noChangeArrowheads="1"/>
            </p:cNvSpPr>
            <p:nvPr/>
          </p:nvSpPr>
          <p:spPr bwMode="auto">
            <a:xfrm>
              <a:off x="2428" y="2403"/>
              <a:ext cx="271" cy="397"/>
            </a:xfrm>
            <a:custGeom>
              <a:avLst/>
              <a:gdLst>
                <a:gd name="T0" fmla="*/ 283 w 1193"/>
                <a:gd name="T1" fmla="*/ 8 h 1752"/>
                <a:gd name="T2" fmla="*/ 1192 w 1193"/>
                <a:gd name="T3" fmla="*/ 0 h 1752"/>
                <a:gd name="T4" fmla="*/ 841 w 1193"/>
                <a:gd name="T5" fmla="*/ 1751 h 1752"/>
                <a:gd name="T6" fmla="*/ 0 w 1193"/>
                <a:gd name="T7" fmla="*/ 1627 h 1752"/>
                <a:gd name="T8" fmla="*/ 283 w 1193"/>
                <a:gd name="T9" fmla="*/ 8 h 1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3"/>
                <a:gd name="T16" fmla="*/ 0 h 1752"/>
                <a:gd name="T17" fmla="*/ 1193 w 1193"/>
                <a:gd name="T18" fmla="*/ 1752 h 1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3" h="1752">
                  <a:moveTo>
                    <a:pt x="283" y="8"/>
                  </a:moveTo>
                  <a:lnTo>
                    <a:pt x="1192" y="0"/>
                  </a:lnTo>
                  <a:lnTo>
                    <a:pt x="841" y="1751"/>
                  </a:lnTo>
                  <a:lnTo>
                    <a:pt x="0" y="1627"/>
                  </a:lnTo>
                  <a:lnTo>
                    <a:pt x="283" y="8"/>
                  </a:lnTo>
                </a:path>
              </a:pathLst>
            </a:custGeom>
            <a:solidFill>
              <a:srgbClr val="E6E6E6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6" name="Freeform 96"/>
            <p:cNvSpPr>
              <a:spLocks noChangeArrowheads="1"/>
            </p:cNvSpPr>
            <p:nvPr/>
          </p:nvSpPr>
          <p:spPr bwMode="auto">
            <a:xfrm>
              <a:off x="2645" y="2360"/>
              <a:ext cx="166" cy="579"/>
            </a:xfrm>
            <a:custGeom>
              <a:avLst/>
              <a:gdLst>
                <a:gd name="T0" fmla="*/ 441 w 732"/>
                <a:gd name="T1" fmla="*/ 0 h 2554"/>
                <a:gd name="T2" fmla="*/ 731 w 732"/>
                <a:gd name="T3" fmla="*/ 41 h 2554"/>
                <a:gd name="T4" fmla="*/ 263 w 732"/>
                <a:gd name="T5" fmla="*/ 2553 h 2554"/>
                <a:gd name="T6" fmla="*/ 122 w 732"/>
                <a:gd name="T7" fmla="*/ 2542 h 2554"/>
                <a:gd name="T8" fmla="*/ 0 w 732"/>
                <a:gd name="T9" fmla="*/ 2361 h 2554"/>
                <a:gd name="T10" fmla="*/ 444 w 732"/>
                <a:gd name="T11" fmla="*/ 0 h 2554"/>
                <a:gd name="T12" fmla="*/ 441 w 732"/>
                <a:gd name="T13" fmla="*/ 0 h 25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2"/>
                <a:gd name="T22" fmla="*/ 0 h 2554"/>
                <a:gd name="T23" fmla="*/ 732 w 732"/>
                <a:gd name="T24" fmla="*/ 2554 h 25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2" h="2554">
                  <a:moveTo>
                    <a:pt x="441" y="0"/>
                  </a:moveTo>
                  <a:lnTo>
                    <a:pt x="731" y="41"/>
                  </a:lnTo>
                  <a:lnTo>
                    <a:pt x="263" y="2553"/>
                  </a:lnTo>
                  <a:lnTo>
                    <a:pt x="122" y="2542"/>
                  </a:lnTo>
                  <a:lnTo>
                    <a:pt x="0" y="2361"/>
                  </a:lnTo>
                  <a:lnTo>
                    <a:pt x="444" y="0"/>
                  </a:lnTo>
                  <a:lnTo>
                    <a:pt x="441" y="0"/>
                  </a:lnTo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7" name="Oval 97"/>
            <p:cNvSpPr>
              <a:spLocks noChangeArrowheads="1"/>
            </p:cNvSpPr>
            <p:nvPr/>
          </p:nvSpPr>
          <p:spPr bwMode="auto">
            <a:xfrm>
              <a:off x="2601" y="2862"/>
              <a:ext cx="29" cy="29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68" name="Oval 98"/>
            <p:cNvSpPr>
              <a:spLocks noChangeArrowheads="1"/>
            </p:cNvSpPr>
            <p:nvPr/>
          </p:nvSpPr>
          <p:spPr bwMode="auto">
            <a:xfrm rot="720000">
              <a:off x="2428" y="2865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69" name="Oval 99"/>
            <p:cNvSpPr>
              <a:spLocks noChangeArrowheads="1"/>
            </p:cNvSpPr>
            <p:nvPr/>
          </p:nvSpPr>
          <p:spPr bwMode="auto">
            <a:xfrm rot="780000">
              <a:off x="2473" y="2873"/>
              <a:ext cx="32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70" name="Oval 100"/>
            <p:cNvSpPr>
              <a:spLocks noChangeArrowheads="1"/>
            </p:cNvSpPr>
            <p:nvPr/>
          </p:nvSpPr>
          <p:spPr bwMode="auto">
            <a:xfrm rot="720000">
              <a:off x="2519" y="2878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8471" name="Freeform 101"/>
            <p:cNvSpPr>
              <a:spLocks noChangeArrowheads="1"/>
            </p:cNvSpPr>
            <p:nvPr/>
          </p:nvSpPr>
          <p:spPr bwMode="auto">
            <a:xfrm>
              <a:off x="2477" y="2421"/>
              <a:ext cx="205" cy="151"/>
            </a:xfrm>
            <a:custGeom>
              <a:avLst/>
              <a:gdLst>
                <a:gd name="T0" fmla="*/ 123 w 903"/>
                <a:gd name="T1" fmla="*/ 7 h 665"/>
                <a:gd name="T2" fmla="*/ 902 w 903"/>
                <a:gd name="T3" fmla="*/ 0 h 665"/>
                <a:gd name="T4" fmla="*/ 298 w 903"/>
                <a:gd name="T5" fmla="*/ 164 h 665"/>
                <a:gd name="T6" fmla="*/ 0 w 903"/>
                <a:gd name="T7" fmla="*/ 664 h 665"/>
                <a:gd name="T8" fmla="*/ 119 w 903"/>
                <a:gd name="T9" fmla="*/ 12 h 665"/>
                <a:gd name="T10" fmla="*/ 123 w 903"/>
                <a:gd name="T11" fmla="*/ 12 h 665"/>
                <a:gd name="T12" fmla="*/ 123 w 903"/>
                <a:gd name="T13" fmla="*/ 7 h 6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3"/>
                <a:gd name="T22" fmla="*/ 0 h 665"/>
                <a:gd name="T23" fmla="*/ 903 w 903"/>
                <a:gd name="T24" fmla="*/ 665 h 6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3" h="665">
                  <a:moveTo>
                    <a:pt x="123" y="7"/>
                  </a:moveTo>
                  <a:lnTo>
                    <a:pt x="902" y="0"/>
                  </a:lnTo>
                  <a:lnTo>
                    <a:pt x="298" y="164"/>
                  </a:lnTo>
                  <a:lnTo>
                    <a:pt x="0" y="664"/>
                  </a:lnTo>
                  <a:lnTo>
                    <a:pt x="119" y="12"/>
                  </a:lnTo>
                  <a:lnTo>
                    <a:pt x="123" y="12"/>
                  </a:lnTo>
                  <a:lnTo>
                    <a:pt x="123" y="7"/>
                  </a:lnTo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Freeform 102"/>
            <p:cNvSpPr>
              <a:spLocks noChangeArrowheads="1"/>
            </p:cNvSpPr>
            <p:nvPr/>
          </p:nvSpPr>
          <p:spPr bwMode="auto">
            <a:xfrm>
              <a:off x="2670" y="2363"/>
              <a:ext cx="117" cy="575"/>
            </a:xfrm>
            <a:custGeom>
              <a:avLst/>
              <a:gdLst>
                <a:gd name="T0" fmla="*/ 487 w 515"/>
                <a:gd name="T1" fmla="*/ 0 h 2536"/>
                <a:gd name="T2" fmla="*/ 514 w 515"/>
                <a:gd name="T3" fmla="*/ 3 h 2536"/>
                <a:gd name="T4" fmla="*/ 27 w 515"/>
                <a:gd name="T5" fmla="*/ 2535 h 2536"/>
                <a:gd name="T6" fmla="*/ 0 w 515"/>
                <a:gd name="T7" fmla="*/ 2531 h 2536"/>
                <a:gd name="T8" fmla="*/ 485 w 515"/>
                <a:gd name="T9" fmla="*/ 0 h 2536"/>
                <a:gd name="T10" fmla="*/ 487 w 515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5"/>
                <a:gd name="T19" fmla="*/ 0 h 2536"/>
                <a:gd name="T20" fmla="*/ 515 w 515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5" h="2536">
                  <a:moveTo>
                    <a:pt x="487" y="0"/>
                  </a:moveTo>
                  <a:lnTo>
                    <a:pt x="514" y="3"/>
                  </a:lnTo>
                  <a:lnTo>
                    <a:pt x="27" y="2535"/>
                  </a:lnTo>
                  <a:lnTo>
                    <a:pt x="0" y="2531"/>
                  </a:lnTo>
                  <a:lnTo>
                    <a:pt x="485" y="0"/>
                  </a:lnTo>
                  <a:lnTo>
                    <a:pt x="487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3" name="Freeform 103"/>
            <p:cNvSpPr>
              <a:spLocks noChangeArrowheads="1"/>
            </p:cNvSpPr>
            <p:nvPr/>
          </p:nvSpPr>
          <p:spPr bwMode="auto">
            <a:xfrm>
              <a:off x="2472" y="2894"/>
              <a:ext cx="203" cy="41"/>
            </a:xfrm>
            <a:custGeom>
              <a:avLst/>
              <a:gdLst>
                <a:gd name="T0" fmla="*/ 889 w 893"/>
                <a:gd name="T1" fmla="*/ 177 h 181"/>
                <a:gd name="T2" fmla="*/ 758 w 893"/>
                <a:gd name="T3" fmla="*/ 0 h 181"/>
                <a:gd name="T4" fmla="*/ 0 w 893"/>
                <a:gd name="T5" fmla="*/ 89 h 181"/>
                <a:gd name="T6" fmla="*/ 892 w 893"/>
                <a:gd name="T7" fmla="*/ 180 h 181"/>
                <a:gd name="T8" fmla="*/ 889 w 893"/>
                <a:gd name="T9" fmla="*/ 177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3"/>
                <a:gd name="T16" fmla="*/ 0 h 181"/>
                <a:gd name="T17" fmla="*/ 893 w 893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3" h="181">
                  <a:moveTo>
                    <a:pt x="889" y="177"/>
                  </a:moveTo>
                  <a:lnTo>
                    <a:pt x="758" y="0"/>
                  </a:lnTo>
                  <a:lnTo>
                    <a:pt x="0" y="89"/>
                  </a:lnTo>
                  <a:lnTo>
                    <a:pt x="892" y="180"/>
                  </a:lnTo>
                  <a:lnTo>
                    <a:pt x="889" y="177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4" name="Freeform 104"/>
            <p:cNvSpPr>
              <a:spLocks noChangeArrowheads="1"/>
            </p:cNvSpPr>
            <p:nvPr/>
          </p:nvSpPr>
          <p:spPr bwMode="auto">
            <a:xfrm>
              <a:off x="2390" y="2796"/>
              <a:ext cx="266" cy="45"/>
            </a:xfrm>
            <a:custGeom>
              <a:avLst/>
              <a:gdLst>
                <a:gd name="T0" fmla="*/ 4 w 1175"/>
                <a:gd name="T1" fmla="*/ 0 h 199"/>
                <a:gd name="T2" fmla="*/ 1174 w 1175"/>
                <a:gd name="T3" fmla="*/ 170 h 199"/>
                <a:gd name="T4" fmla="*/ 1167 w 1175"/>
                <a:gd name="T5" fmla="*/ 198 h 199"/>
                <a:gd name="T6" fmla="*/ 0 w 1175"/>
                <a:gd name="T7" fmla="*/ 26 h 199"/>
                <a:gd name="T8" fmla="*/ 2 w 1175"/>
                <a:gd name="T9" fmla="*/ 0 h 199"/>
                <a:gd name="T10" fmla="*/ 4 w 1175"/>
                <a:gd name="T11" fmla="*/ 0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5"/>
                <a:gd name="T19" fmla="*/ 0 h 199"/>
                <a:gd name="T20" fmla="*/ 1175 w 1175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5" h="199">
                  <a:moveTo>
                    <a:pt x="4" y="0"/>
                  </a:moveTo>
                  <a:lnTo>
                    <a:pt x="1174" y="170"/>
                  </a:lnTo>
                  <a:lnTo>
                    <a:pt x="1167" y="198"/>
                  </a:lnTo>
                  <a:lnTo>
                    <a:pt x="0" y="26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5" name="Freeform 105"/>
            <p:cNvSpPr>
              <a:spLocks noChangeArrowheads="1"/>
            </p:cNvSpPr>
            <p:nvPr/>
          </p:nvSpPr>
          <p:spPr bwMode="auto">
            <a:xfrm>
              <a:off x="2655" y="2831"/>
              <a:ext cx="40" cy="10"/>
            </a:xfrm>
            <a:custGeom>
              <a:avLst/>
              <a:gdLst>
                <a:gd name="T0" fmla="*/ 5 w 176"/>
                <a:gd name="T1" fmla="*/ 16 h 44"/>
                <a:gd name="T2" fmla="*/ 175 w 176"/>
                <a:gd name="T3" fmla="*/ 0 h 44"/>
                <a:gd name="T4" fmla="*/ 171 w 176"/>
                <a:gd name="T5" fmla="*/ 29 h 44"/>
                <a:gd name="T6" fmla="*/ 0 w 176"/>
                <a:gd name="T7" fmla="*/ 43 h 44"/>
                <a:gd name="T8" fmla="*/ 2 w 176"/>
                <a:gd name="T9" fmla="*/ 16 h 44"/>
                <a:gd name="T10" fmla="*/ 5 w 176"/>
                <a:gd name="T11" fmla="*/ 1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6"/>
                <a:gd name="T19" fmla="*/ 0 h 44"/>
                <a:gd name="T20" fmla="*/ 176 w 176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6" h="44">
                  <a:moveTo>
                    <a:pt x="5" y="16"/>
                  </a:moveTo>
                  <a:lnTo>
                    <a:pt x="175" y="0"/>
                  </a:lnTo>
                  <a:lnTo>
                    <a:pt x="171" y="29"/>
                  </a:lnTo>
                  <a:lnTo>
                    <a:pt x="0" y="43"/>
                  </a:lnTo>
                  <a:lnTo>
                    <a:pt x="2" y="16"/>
                  </a:lnTo>
                  <a:lnTo>
                    <a:pt x="5" y="16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6" name="Freeform 106"/>
            <p:cNvSpPr>
              <a:spLocks noChangeArrowheads="1"/>
            </p:cNvSpPr>
            <p:nvPr/>
          </p:nvSpPr>
          <p:spPr bwMode="auto">
            <a:xfrm>
              <a:off x="2483" y="2248"/>
              <a:ext cx="45" cy="106"/>
            </a:xfrm>
            <a:custGeom>
              <a:avLst/>
              <a:gdLst>
                <a:gd name="T0" fmla="*/ 0 w 198"/>
                <a:gd name="T1" fmla="*/ 461 h 466"/>
                <a:gd name="T2" fmla="*/ 62 w 198"/>
                <a:gd name="T3" fmla="*/ 116 h 466"/>
                <a:gd name="T4" fmla="*/ 91 w 198"/>
                <a:gd name="T5" fmla="*/ 103 h 466"/>
                <a:gd name="T6" fmla="*/ 67 w 198"/>
                <a:gd name="T7" fmla="*/ 77 h 466"/>
                <a:gd name="T8" fmla="*/ 81 w 198"/>
                <a:gd name="T9" fmla="*/ 0 h 466"/>
                <a:gd name="T10" fmla="*/ 197 w 198"/>
                <a:gd name="T11" fmla="*/ 9 h 466"/>
                <a:gd name="T12" fmla="*/ 181 w 198"/>
                <a:gd name="T13" fmla="*/ 86 h 466"/>
                <a:gd name="T14" fmla="*/ 152 w 198"/>
                <a:gd name="T15" fmla="*/ 101 h 466"/>
                <a:gd name="T16" fmla="*/ 175 w 198"/>
                <a:gd name="T17" fmla="*/ 127 h 466"/>
                <a:gd name="T18" fmla="*/ 121 w 198"/>
                <a:gd name="T19" fmla="*/ 463 h 466"/>
                <a:gd name="T20" fmla="*/ 3 w 198"/>
                <a:gd name="T21" fmla="*/ 465 h 466"/>
                <a:gd name="T22" fmla="*/ 0 w 198"/>
                <a:gd name="T23" fmla="*/ 461 h 4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8"/>
                <a:gd name="T37" fmla="*/ 0 h 466"/>
                <a:gd name="T38" fmla="*/ 198 w 198"/>
                <a:gd name="T39" fmla="*/ 466 h 4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8" h="466">
                  <a:moveTo>
                    <a:pt x="0" y="461"/>
                  </a:moveTo>
                  <a:lnTo>
                    <a:pt x="62" y="116"/>
                  </a:lnTo>
                  <a:lnTo>
                    <a:pt x="91" y="103"/>
                  </a:lnTo>
                  <a:lnTo>
                    <a:pt x="67" y="77"/>
                  </a:lnTo>
                  <a:lnTo>
                    <a:pt x="81" y="0"/>
                  </a:lnTo>
                  <a:lnTo>
                    <a:pt x="197" y="9"/>
                  </a:lnTo>
                  <a:lnTo>
                    <a:pt x="181" y="86"/>
                  </a:lnTo>
                  <a:lnTo>
                    <a:pt x="152" y="101"/>
                  </a:lnTo>
                  <a:lnTo>
                    <a:pt x="175" y="127"/>
                  </a:lnTo>
                  <a:lnTo>
                    <a:pt x="121" y="463"/>
                  </a:lnTo>
                  <a:lnTo>
                    <a:pt x="3" y="465"/>
                  </a:lnTo>
                  <a:lnTo>
                    <a:pt x="0" y="46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8441" name="Picture 138" descr="Anonymous_Architetto_--_Chiave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9840000">
            <a:off x="2743200" y="2133600"/>
            <a:ext cx="684213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509" name="Group 77"/>
          <p:cNvGrpSpPr>
            <a:grpSpLocks/>
          </p:cNvGrpSpPr>
          <p:nvPr/>
        </p:nvGrpSpPr>
        <p:grpSpPr bwMode="auto">
          <a:xfrm>
            <a:off x="1447800" y="1752600"/>
            <a:ext cx="5502275" cy="3581400"/>
            <a:chOff x="912" y="1104"/>
            <a:chExt cx="3466" cy="2256"/>
          </a:xfrm>
        </p:grpSpPr>
        <p:pic>
          <p:nvPicPr>
            <p:cNvPr id="18442" name="Picture 143" descr="Anonymous_Architetto_--_Chiave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4" y="1968"/>
              <a:ext cx="2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9" name="Line 108"/>
            <p:cNvSpPr>
              <a:spLocks noChangeShapeType="1"/>
            </p:cNvSpPr>
            <p:nvPr/>
          </p:nvSpPr>
          <p:spPr bwMode="auto">
            <a:xfrm rot="1602308">
              <a:off x="1610" y="1888"/>
              <a:ext cx="0" cy="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Text Box 109"/>
            <p:cNvSpPr txBox="1">
              <a:spLocks noChangeArrowheads="1"/>
            </p:cNvSpPr>
            <p:nvPr/>
          </p:nvSpPr>
          <p:spPr bwMode="auto">
            <a:xfrm rot="-3895687">
              <a:off x="727" y="1954"/>
              <a:ext cx="113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Imprinting and configuration</a:t>
              </a:r>
            </a:p>
          </p:txBody>
        </p:sp>
        <p:sp>
          <p:nvSpPr>
            <p:cNvPr id="18451" name="Line 110"/>
            <p:cNvSpPr>
              <a:spLocks noChangeShapeType="1"/>
            </p:cNvSpPr>
            <p:nvPr/>
          </p:nvSpPr>
          <p:spPr bwMode="auto">
            <a:xfrm rot="-1788843">
              <a:off x="2562" y="1933"/>
              <a:ext cx="0" cy="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Line 111"/>
            <p:cNvSpPr>
              <a:spLocks noChangeShapeType="1"/>
            </p:cNvSpPr>
            <p:nvPr/>
          </p:nvSpPr>
          <p:spPr bwMode="auto">
            <a:xfrm rot="7086850">
              <a:off x="3288" y="1434"/>
              <a:ext cx="1" cy="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Line 112"/>
            <p:cNvSpPr>
              <a:spLocks noChangeShapeType="1"/>
            </p:cNvSpPr>
            <p:nvPr/>
          </p:nvSpPr>
          <p:spPr bwMode="auto">
            <a:xfrm rot="5400000">
              <a:off x="3265" y="641"/>
              <a:ext cx="1" cy="10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8454" name="Picture 141" descr="Anonymous_Architetto_--_Chiave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3024" y="3120"/>
              <a:ext cx="2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5" name="Picture 142" descr="Anonymous_Architetto_--_Chiave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912" y="2880"/>
              <a:ext cx="2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6" name="Picture 144" descr="Anonymous_Architetto_--_Chiave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4128" y="1104"/>
              <a:ext cx="25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444" name="Group 146"/>
          <p:cNvGrpSpPr>
            <a:grpSpLocks/>
          </p:cNvGrpSpPr>
          <p:nvPr/>
        </p:nvGrpSpPr>
        <p:grpSpPr bwMode="auto">
          <a:xfrm>
            <a:off x="3276600" y="1219200"/>
            <a:ext cx="838200" cy="1117600"/>
            <a:chOff x="1409700" y="1606550"/>
            <a:chExt cx="1058863" cy="1411288"/>
          </a:xfrm>
        </p:grpSpPr>
        <p:sp>
          <p:nvSpPr>
            <p:cNvPr id="18445" name="Freeform 5"/>
            <p:cNvSpPr>
              <a:spLocks/>
            </p:cNvSpPr>
            <p:nvPr/>
          </p:nvSpPr>
          <p:spPr bwMode="auto">
            <a:xfrm>
              <a:off x="1409700" y="2195513"/>
              <a:ext cx="1058863" cy="822325"/>
            </a:xfrm>
            <a:custGeom>
              <a:avLst/>
              <a:gdLst>
                <a:gd name="T0" fmla="*/ 1450 w 2940"/>
                <a:gd name="T1" fmla="*/ 24 h 2281"/>
                <a:gd name="T2" fmla="*/ 300 w 2940"/>
                <a:gd name="T3" fmla="*/ 1830 h 2281"/>
                <a:gd name="T4" fmla="*/ 2653 w 2940"/>
                <a:gd name="T5" fmla="*/ 1830 h 2281"/>
                <a:gd name="T6" fmla="*/ 1450 w 2940"/>
                <a:gd name="T7" fmla="*/ 24 h 22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0"/>
                <a:gd name="T13" fmla="*/ 0 h 2281"/>
                <a:gd name="T14" fmla="*/ 2940 w 2940"/>
                <a:gd name="T15" fmla="*/ 2281 h 22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0" h="2281">
                  <a:moveTo>
                    <a:pt x="1450" y="24"/>
                  </a:moveTo>
                  <a:cubicBezTo>
                    <a:pt x="637" y="47"/>
                    <a:pt x="0" y="1378"/>
                    <a:pt x="300" y="1830"/>
                  </a:cubicBezTo>
                  <a:cubicBezTo>
                    <a:pt x="601" y="2281"/>
                    <a:pt x="2366" y="2281"/>
                    <a:pt x="2653" y="1830"/>
                  </a:cubicBezTo>
                  <a:cubicBezTo>
                    <a:pt x="2940" y="1378"/>
                    <a:pt x="2290" y="0"/>
                    <a:pt x="1450" y="24"/>
                  </a:cubicBezTo>
                  <a:close/>
                </a:path>
              </a:pathLst>
            </a:custGeom>
            <a:solidFill>
              <a:srgbClr val="33CC33"/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Freeform 6"/>
            <p:cNvSpPr>
              <a:spLocks/>
            </p:cNvSpPr>
            <p:nvPr/>
          </p:nvSpPr>
          <p:spPr bwMode="auto">
            <a:xfrm>
              <a:off x="1595438" y="1693863"/>
              <a:ext cx="728663" cy="814388"/>
            </a:xfrm>
            <a:custGeom>
              <a:avLst/>
              <a:gdLst>
                <a:gd name="T0" fmla="*/ 0 w 2022"/>
                <a:gd name="T1" fmla="*/ 1129 h 2258"/>
                <a:gd name="T2" fmla="*/ 1011 w 2022"/>
                <a:gd name="T3" fmla="*/ 2258 h 2258"/>
                <a:gd name="T4" fmla="*/ 2022 w 2022"/>
                <a:gd name="T5" fmla="*/ 1129 h 2258"/>
                <a:gd name="T6" fmla="*/ 1011 w 2022"/>
                <a:gd name="T7" fmla="*/ 0 h 2258"/>
                <a:gd name="T8" fmla="*/ 0 w 2022"/>
                <a:gd name="T9" fmla="*/ 1120 h 22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2"/>
                <a:gd name="T16" fmla="*/ 0 h 2258"/>
                <a:gd name="T17" fmla="*/ 2022 w 2022"/>
                <a:gd name="T18" fmla="*/ 2258 h 22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2" h="2258">
                  <a:moveTo>
                    <a:pt x="0" y="1129"/>
                  </a:moveTo>
                  <a:cubicBezTo>
                    <a:pt x="0" y="1752"/>
                    <a:pt x="452" y="2258"/>
                    <a:pt x="1011" y="2258"/>
                  </a:cubicBezTo>
                  <a:cubicBezTo>
                    <a:pt x="1569" y="2258"/>
                    <a:pt x="2022" y="1752"/>
                    <a:pt x="2022" y="1129"/>
                  </a:cubicBezTo>
                  <a:cubicBezTo>
                    <a:pt x="2022" y="505"/>
                    <a:pt x="1569" y="0"/>
                    <a:pt x="1011" y="0"/>
                  </a:cubicBezTo>
                  <a:cubicBezTo>
                    <a:pt x="455" y="0"/>
                    <a:pt x="4" y="500"/>
                    <a:pt x="0" y="1120"/>
                  </a:cubicBezTo>
                </a:path>
              </a:pathLst>
            </a:custGeom>
            <a:solidFill>
              <a:srgbClr val="FFCCAA"/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Freeform 7"/>
            <p:cNvSpPr>
              <a:spLocks/>
            </p:cNvSpPr>
            <p:nvPr/>
          </p:nvSpPr>
          <p:spPr bwMode="auto">
            <a:xfrm>
              <a:off x="1447800" y="1606550"/>
              <a:ext cx="917575" cy="747713"/>
            </a:xfrm>
            <a:custGeom>
              <a:avLst/>
              <a:gdLst>
                <a:gd name="T0" fmla="*/ 830 w 2546"/>
                <a:gd name="T1" fmla="*/ 883 h 2072"/>
                <a:gd name="T2" fmla="*/ 1652 w 2546"/>
                <a:gd name="T3" fmla="*/ 1199 h 2072"/>
                <a:gd name="T4" fmla="*/ 2522 w 2546"/>
                <a:gd name="T5" fmla="*/ 1017 h 2072"/>
                <a:gd name="T6" fmla="*/ 1402 w 2546"/>
                <a:gd name="T7" fmla="*/ 11 h 2072"/>
                <a:gd name="T8" fmla="*/ 152 w 2546"/>
                <a:gd name="T9" fmla="*/ 1017 h 2072"/>
                <a:gd name="T10" fmla="*/ 419 w 2546"/>
                <a:gd name="T11" fmla="*/ 2072 h 2072"/>
                <a:gd name="T12" fmla="*/ 744 w 2546"/>
                <a:gd name="T13" fmla="*/ 1558 h 2072"/>
                <a:gd name="T14" fmla="*/ 830 w 2546"/>
                <a:gd name="T15" fmla="*/ 883 h 20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46"/>
                <a:gd name="T25" fmla="*/ 0 h 2072"/>
                <a:gd name="T26" fmla="*/ 2546 w 2546"/>
                <a:gd name="T27" fmla="*/ 2072 h 20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46" h="2072">
                  <a:moveTo>
                    <a:pt x="830" y="883"/>
                  </a:moveTo>
                  <a:cubicBezTo>
                    <a:pt x="830" y="883"/>
                    <a:pt x="1218" y="1226"/>
                    <a:pt x="1652" y="1199"/>
                  </a:cubicBezTo>
                  <a:cubicBezTo>
                    <a:pt x="2087" y="1172"/>
                    <a:pt x="2522" y="1017"/>
                    <a:pt x="2522" y="1017"/>
                  </a:cubicBezTo>
                  <a:cubicBezTo>
                    <a:pt x="2522" y="1017"/>
                    <a:pt x="2546" y="26"/>
                    <a:pt x="1402" y="11"/>
                  </a:cubicBezTo>
                  <a:cubicBezTo>
                    <a:pt x="617" y="0"/>
                    <a:pt x="302" y="359"/>
                    <a:pt x="152" y="1017"/>
                  </a:cubicBezTo>
                  <a:cubicBezTo>
                    <a:pt x="0" y="1682"/>
                    <a:pt x="419" y="2072"/>
                    <a:pt x="419" y="2072"/>
                  </a:cubicBezTo>
                  <a:cubicBezTo>
                    <a:pt x="419" y="2072"/>
                    <a:pt x="642" y="1855"/>
                    <a:pt x="744" y="1558"/>
                  </a:cubicBezTo>
                  <a:cubicBezTo>
                    <a:pt x="847" y="1261"/>
                    <a:pt x="830" y="883"/>
                    <a:pt x="830" y="883"/>
                  </a:cubicBezTo>
                  <a:close/>
                </a:path>
              </a:pathLst>
            </a:custGeom>
            <a:solidFill>
              <a:srgbClr val="4C4C4F"/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Freeform 13"/>
            <p:cNvSpPr>
              <a:spLocks/>
            </p:cNvSpPr>
            <p:nvPr/>
          </p:nvSpPr>
          <p:spPr bwMode="auto">
            <a:xfrm>
              <a:off x="1979613" y="2478088"/>
              <a:ext cx="184150" cy="377825"/>
            </a:xfrm>
            <a:custGeom>
              <a:avLst/>
              <a:gdLst>
                <a:gd name="T0" fmla="*/ 0 w 116"/>
                <a:gd name="T1" fmla="*/ 20 h 238"/>
                <a:gd name="T2" fmla="*/ 30 w 116"/>
                <a:gd name="T3" fmla="*/ 59 h 238"/>
                <a:gd name="T4" fmla="*/ 13 w 116"/>
                <a:gd name="T5" fmla="*/ 185 h 238"/>
                <a:gd name="T6" fmla="*/ 88 w 116"/>
                <a:gd name="T7" fmla="*/ 238 h 238"/>
                <a:gd name="T8" fmla="*/ 116 w 116"/>
                <a:gd name="T9" fmla="*/ 154 h 238"/>
                <a:gd name="T10" fmla="*/ 63 w 116"/>
                <a:gd name="T11" fmla="*/ 53 h 238"/>
                <a:gd name="T12" fmla="*/ 74 w 116"/>
                <a:gd name="T13" fmla="*/ 0 h 238"/>
                <a:gd name="T14" fmla="*/ 0 w 116"/>
                <a:gd name="T15" fmla="*/ 20 h 2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"/>
                <a:gd name="T25" fmla="*/ 0 h 238"/>
                <a:gd name="T26" fmla="*/ 116 w 116"/>
                <a:gd name="T27" fmla="*/ 238 h 2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" h="238">
                  <a:moveTo>
                    <a:pt x="0" y="20"/>
                  </a:moveTo>
                  <a:lnTo>
                    <a:pt x="30" y="59"/>
                  </a:lnTo>
                  <a:lnTo>
                    <a:pt x="13" y="185"/>
                  </a:lnTo>
                  <a:lnTo>
                    <a:pt x="88" y="238"/>
                  </a:lnTo>
                  <a:lnTo>
                    <a:pt x="116" y="154"/>
                  </a:lnTo>
                  <a:lnTo>
                    <a:pt x="63" y="53"/>
                  </a:lnTo>
                  <a:lnTo>
                    <a:pt x="74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C000"/>
            </a:solidFill>
            <a:ln w="9525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F42577-43CF-46B8-97D8-B31B1DFD91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Imprinting in PNs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Using public key infrastructure PKI adapted to the PN:</a:t>
            </a:r>
          </a:p>
          <a:p>
            <a:pPr lvl="1">
              <a:defRPr/>
            </a:pPr>
            <a:r>
              <a:rPr lang="en-US" dirty="0" smtClean="0"/>
              <a:t>PN certification authority (PNCA) signs the public key of the duckling during imprinting</a:t>
            </a:r>
          </a:p>
          <a:p>
            <a:pPr lvl="1">
              <a:defRPr/>
            </a:pPr>
            <a:r>
              <a:rPr lang="en-US" dirty="0" smtClean="0"/>
              <a:t>Generated certificate and PNCA certificate are stored in duckling</a:t>
            </a:r>
          </a:p>
          <a:p>
            <a:pPr lvl="1">
              <a:defRPr/>
            </a:pPr>
            <a:r>
              <a:rPr lang="en-US" dirty="0" smtClean="0"/>
              <a:t>PKI light weight solutions with elliptic curve cryptography (ECC)</a:t>
            </a:r>
          </a:p>
          <a:p>
            <a:pPr>
              <a:defRPr/>
            </a:pPr>
            <a:r>
              <a:rPr lang="en-US" dirty="0" smtClean="0"/>
              <a:t>Shared key:</a:t>
            </a:r>
          </a:p>
          <a:p>
            <a:pPr lvl="1">
              <a:defRPr/>
            </a:pPr>
            <a:r>
              <a:rPr lang="en-US" dirty="0" smtClean="0"/>
              <a:t>Pair-wise key with mother</a:t>
            </a:r>
          </a:p>
          <a:p>
            <a:pPr lvl="1">
              <a:defRPr/>
            </a:pPr>
            <a:r>
              <a:rPr lang="en-US" dirty="0" smtClean="0"/>
              <a:t>Simple but with limited scalability</a:t>
            </a:r>
          </a:p>
        </p:txBody>
      </p:sp>
      <p:sp>
        <p:nvSpPr>
          <p:cNvPr id="1946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94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251759-C2BC-422E-9786-D228CBE6DCA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Certified PN Formation Protocol (PNFP)</a:t>
            </a:r>
          </a:p>
        </p:txBody>
      </p:sp>
      <p:sp>
        <p:nvSpPr>
          <p:cNvPr id="20482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From European Project Magnet Beyond</a:t>
            </a:r>
          </a:p>
          <a:p>
            <a:r>
              <a:rPr lang="en-US" smtClean="0"/>
              <a:t>Two phases:</a:t>
            </a:r>
          </a:p>
          <a:p>
            <a:pPr lvl="1"/>
            <a:r>
              <a:rPr lang="en-US" smtClean="0"/>
              <a:t>Imprinting</a:t>
            </a:r>
          </a:p>
          <a:p>
            <a:pPr lvl="1"/>
            <a:r>
              <a:rPr lang="en-US" smtClean="0"/>
              <a:t>Establishment of pair-wise keys </a:t>
            </a:r>
          </a:p>
          <a:p>
            <a:endParaRPr lang="en-US" smtClean="0"/>
          </a:p>
          <a:p>
            <a:endParaRPr lang="nl-NL" smtClean="0"/>
          </a:p>
        </p:txBody>
      </p:sp>
      <p:sp>
        <p:nvSpPr>
          <p:cNvPr id="2048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030401-5A57-4811-91FF-EFF60C6EDBE1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Certified PNFP- Phase 1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Uses a </a:t>
            </a:r>
            <a:r>
              <a:rPr lang="en-US" b="1" dirty="0" smtClean="0">
                <a:solidFill>
                  <a:srgbClr val="7030A0"/>
                </a:solidFill>
              </a:rPr>
              <a:t>location limited channel (LLC)</a:t>
            </a:r>
          </a:p>
          <a:p>
            <a:pPr lvl="1">
              <a:defRPr/>
            </a:pPr>
            <a:r>
              <a:rPr lang="en-US" dirty="0" smtClean="0"/>
              <a:t>Physical characteristics of channel provide security</a:t>
            </a:r>
          </a:p>
          <a:p>
            <a:pPr lvl="1">
              <a:defRPr/>
            </a:pPr>
            <a:r>
              <a:rPr lang="en-US" dirty="0" smtClean="0"/>
              <a:t>But often has limited capacity</a:t>
            </a:r>
          </a:p>
          <a:p>
            <a:pPr>
              <a:defRPr/>
            </a:pPr>
            <a:r>
              <a:rPr lang="en-US" dirty="0" smtClean="0"/>
              <a:t>Examples of LLC:</a:t>
            </a:r>
          </a:p>
          <a:p>
            <a:pPr lvl="1">
              <a:defRPr/>
            </a:pPr>
            <a:r>
              <a:rPr lang="en-US" dirty="0" smtClean="0"/>
              <a:t>Cable</a:t>
            </a:r>
          </a:p>
          <a:p>
            <a:pPr lvl="1">
              <a:defRPr/>
            </a:pPr>
            <a:r>
              <a:rPr lang="en-US" dirty="0" smtClean="0"/>
              <a:t>Physical contact</a:t>
            </a:r>
          </a:p>
          <a:p>
            <a:pPr lvl="1">
              <a:defRPr/>
            </a:pPr>
            <a:r>
              <a:rPr lang="en-US" dirty="0" smtClean="0"/>
              <a:t>Removable media (e.g., USB stick)</a:t>
            </a:r>
          </a:p>
          <a:p>
            <a:pPr lvl="1">
              <a:defRPr/>
            </a:pPr>
            <a:r>
              <a:rPr lang="en-US" dirty="0" smtClean="0"/>
              <a:t>Near-field communication (NFC)</a:t>
            </a:r>
          </a:p>
          <a:p>
            <a:pPr lvl="1">
              <a:defRPr/>
            </a:pPr>
            <a:r>
              <a:rPr lang="en-US" dirty="0" smtClean="0"/>
              <a:t>Second channel, e.g., audio, infrared</a:t>
            </a:r>
          </a:p>
          <a:p>
            <a:pPr lvl="1">
              <a:defRPr/>
            </a:pPr>
            <a:r>
              <a:rPr lang="en-US" dirty="0" smtClean="0"/>
              <a:t>Channel observable by user: audio, visual</a:t>
            </a:r>
          </a:p>
          <a:p>
            <a:pPr lvl="1">
              <a:defRPr/>
            </a:pPr>
            <a:r>
              <a:rPr lang="en-US" dirty="0" smtClean="0"/>
              <a:t>User as a channel (e.g., typing a PIN number)</a:t>
            </a:r>
          </a:p>
        </p:txBody>
      </p:sp>
      <p:sp>
        <p:nvSpPr>
          <p:cNvPr id="2150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150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06770F-18AB-4FF8-A003-1D0773429DA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Certified PNFP- Phase 1</a:t>
            </a:r>
          </a:p>
        </p:txBody>
      </p:sp>
      <p:sp>
        <p:nvSpPr>
          <p:cNvPr id="22530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Public keys are exchanged</a:t>
            </a:r>
          </a:p>
          <a:p>
            <a:pPr lvl="1"/>
            <a:r>
              <a:rPr lang="en-US" smtClean="0"/>
              <a:t>Between PNCA and the new device</a:t>
            </a:r>
          </a:p>
          <a:p>
            <a:pPr lvl="1"/>
            <a:r>
              <a:rPr lang="en-US" smtClean="0"/>
              <a:t>Using non-authenticated wireless channel</a:t>
            </a:r>
          </a:p>
          <a:p>
            <a:r>
              <a:rPr lang="en-US" smtClean="0"/>
              <a:t>Keys are later authenticated using a LLC</a:t>
            </a:r>
          </a:p>
          <a:p>
            <a:r>
              <a:rPr lang="en-US" smtClean="0"/>
              <a:t>Two flavors:</a:t>
            </a:r>
          </a:p>
          <a:p>
            <a:pPr lvl="1"/>
            <a:r>
              <a:rPr lang="en-US" smtClean="0"/>
              <a:t>Using a private LLC (privacy is guaranteed)</a:t>
            </a:r>
          </a:p>
          <a:p>
            <a:pPr lvl="1"/>
            <a:r>
              <a:rPr lang="en-US" smtClean="0"/>
              <a:t>Using a public LLC</a:t>
            </a:r>
          </a:p>
        </p:txBody>
      </p:sp>
      <p:sp>
        <p:nvSpPr>
          <p:cNvPr id="2253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253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FE9388-4DF4-4D65-82FD-A95B8BA6589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1926</Words>
  <Application>Microsoft Office PowerPoint</Application>
  <PresentationFormat>On-screen Show (4:3)</PresentationFormat>
  <Paragraphs>366</Paragraphs>
  <Slides>35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Default Design</vt:lpstr>
      <vt:lpstr>Personal Networks Security</vt:lpstr>
      <vt:lpstr>Slide 2</vt:lpstr>
      <vt:lpstr>Personalization</vt:lpstr>
      <vt:lpstr>Imprinting</vt:lpstr>
      <vt:lpstr>Personal Networks – Establishing</vt:lpstr>
      <vt:lpstr>Imprinting in PNs</vt:lpstr>
      <vt:lpstr>Certified PN Formation Protocol (PNFP)</vt:lpstr>
      <vt:lpstr>Certified PNFP- Phase 1</vt:lpstr>
      <vt:lpstr>Certified PNFP- Phase 1</vt:lpstr>
      <vt:lpstr>Imprinting over a Private LLC</vt:lpstr>
      <vt:lpstr>Imprinting over a Public LLC</vt:lpstr>
      <vt:lpstr>Certified PNFP- Phase 2</vt:lpstr>
      <vt:lpstr>Eviction of Personal Nodes</vt:lpstr>
      <vt:lpstr>Slide 14</vt:lpstr>
      <vt:lpstr>Secure Unicast PN Communication</vt:lpstr>
      <vt:lpstr>Secure Unicast PN Communication</vt:lpstr>
      <vt:lpstr>Secure Cluster-Wide Broadcasting</vt:lpstr>
      <vt:lpstr>Secure Inter-Cluster Communication</vt:lpstr>
      <vt:lpstr>Slide 19</vt:lpstr>
      <vt:lpstr>Definition: Anonymity</vt:lpstr>
      <vt:lpstr>Anonymity (1)</vt:lpstr>
      <vt:lpstr>Why do we Need Anonymity?</vt:lpstr>
      <vt:lpstr>Anonymity (2)</vt:lpstr>
      <vt:lpstr>Anonymity (3)</vt:lpstr>
      <vt:lpstr>Hardware Anonymity</vt:lpstr>
      <vt:lpstr>Link Layer Anonymity</vt:lpstr>
      <vt:lpstr>Network Layer Anonymity</vt:lpstr>
      <vt:lpstr>Higher Layer Anonymity</vt:lpstr>
      <vt:lpstr>Node Using Public Server (1)</vt:lpstr>
      <vt:lpstr>Node Using Public Server (2)</vt:lpstr>
      <vt:lpstr>Anonymous Intra-Cluster Communication</vt:lpstr>
      <vt:lpstr>Problem with Anonymous Intra-Cluster Communication</vt:lpstr>
      <vt:lpstr>Possible Solutions Anonymous Intra-Cluster Communication</vt:lpstr>
      <vt:lpstr>Anonymous PN-to-PN Communication</vt:lpstr>
      <vt:lpstr>Recap - Securtity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37</cp:revision>
  <dcterms:created xsi:type="dcterms:W3CDTF">2011-06-08T14:58:11Z</dcterms:created>
  <dcterms:modified xsi:type="dcterms:W3CDTF">2011-06-22T21:06:11Z</dcterms:modified>
</cp:coreProperties>
</file>