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emf" ContentType="image/x-emf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87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33CC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3086B9C-398D-49CE-969E-A206D559E2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3241A6-7896-4F24-8A16-CC97D2D6FCD2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2038" y="4349750"/>
            <a:ext cx="4740275" cy="3514725"/>
          </a:xfrm>
          <a:noFill/>
          <a:ln/>
        </p:spPr>
        <p:txBody>
          <a:bodyPr wrap="none" anchor="ctr"/>
          <a:lstStyle/>
          <a:p>
            <a:pPr defTabSz="457200"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462600-D4B9-4572-9EB8-2A0D11899817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E685FF-9C36-4BD5-8A68-17FAD2DD17DF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5842CA-8909-4264-943A-C2A8C37D06D9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709E7C-0915-4DAB-95C4-E1B536640A63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7993C9-EE9F-4954-A97C-EAB7945EAAB8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CCAEED-BD7F-48C1-93DA-FF8717564AEC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743200"/>
            <a:ext cx="6400800" cy="2895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664D3-E9CF-4EEE-85E4-97ECCBAB27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3FF6E-7A3F-4081-B968-52E0AAA5C4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C2E39-54C3-40BB-801B-8B6869934D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90EF-E543-4A85-9D9A-1C2FE3689A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288BB-346C-40D6-B987-A1CA52FEB8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2FA31-4A12-447F-8AE4-6ECE91C454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CBF1A-4E57-4A48-B89C-A477339ABC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27F99-EC37-4F26-B9DA-D6829BE99E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6B50F-1486-4415-8907-AD535A107B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E95A6-136B-4FAB-905D-5AD94A6CD8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6ED95-8D63-4817-BB6B-4615F91567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0033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810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dirty="0" smtClean="0"/>
              <a:t>Copyright 2011 Delft University of Technology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C4A09749-35A5-4F5D-9C2B-64E2D7A3A3C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dt="0"/>
  <p:txStyles>
    <p:titleStyle>
      <a:lvl1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2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4" Type="http://schemas.openxmlformats.org/officeDocument/2006/relationships/image" Target="../media/image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4" Type="http://schemas.openxmlformats.org/officeDocument/2006/relationships/image" Target="../media/image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4" Type="http://schemas.openxmlformats.org/officeDocument/2006/relationships/image" Target="../media/image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4" Type="http://schemas.openxmlformats.org/officeDocument/2006/relationships/image" Target="../media/image5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Personal Network Architecture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en-US" dirty="0" smtClean="0"/>
              <a:t>Dr. Martin Jacobsson</a:t>
            </a:r>
          </a:p>
          <a:p>
            <a:pPr eaLnBrk="1" hangingPunct="1"/>
            <a:r>
              <a:rPr lang="en-US" dirty="0" smtClean="0"/>
              <a:t>Prof.dr.ir. Ignas Niemegeers</a:t>
            </a:r>
          </a:p>
          <a:p>
            <a:pPr eaLnBrk="1" hangingPunct="1"/>
            <a:r>
              <a:rPr lang="en-US" dirty="0" smtClean="0"/>
              <a:t>Prof.dr.ir. Sonia Heemstra de Groot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Delft University of Technology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0664D3-E9CF-4EEE-85E4-97ECCBAB27D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The Big Picture</a:t>
            </a:r>
          </a:p>
        </p:txBody>
      </p:sp>
      <p:sp>
        <p:nvSpPr>
          <p:cNvPr id="23555" name="Footer Placeholder 3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</a:p>
        </p:txBody>
      </p:sp>
      <p:sp>
        <p:nvSpPr>
          <p:cNvPr id="23556" name="Slide Number Placeholder 4"/>
          <p:cNvSpPr>
            <a:spLocks noGrp="1"/>
          </p:cNvSpPr>
          <p:nvPr>
            <p:ph type="sldNum" sz="quarter" idx="14"/>
          </p:nvPr>
        </p:nvSpPr>
        <p:spPr>
          <a:noFill/>
        </p:spPr>
        <p:txBody>
          <a:bodyPr/>
          <a:lstStyle/>
          <a:p>
            <a:fld id="{9B6441B2-AE50-4970-ADAF-07877755A198}" type="slidenum">
              <a:rPr lang="en-US" smtClean="0"/>
              <a:pPr/>
              <a:t>10</a:t>
            </a:fld>
            <a:endParaRPr lang="en-US" smtClean="0"/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1079500" y="1628775"/>
            <a:ext cx="6926263" cy="3590925"/>
            <a:chOff x="1226" y="1154"/>
            <a:chExt cx="4363" cy="2262"/>
          </a:xfrm>
        </p:grpSpPr>
        <p:sp>
          <p:nvSpPr>
            <p:cNvPr id="23715" name="Oval 3"/>
            <p:cNvSpPr>
              <a:spLocks noChangeArrowheads="1"/>
            </p:cNvSpPr>
            <p:nvPr/>
          </p:nvSpPr>
          <p:spPr bwMode="auto">
            <a:xfrm>
              <a:off x="4588" y="1420"/>
              <a:ext cx="731" cy="793"/>
            </a:xfrm>
            <a:prstGeom prst="ellipse">
              <a:avLst/>
            </a:prstGeom>
            <a:solidFill>
              <a:srgbClr val="CC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3716" name="Oval 4"/>
            <p:cNvSpPr>
              <a:spLocks noChangeArrowheads="1"/>
            </p:cNvSpPr>
            <p:nvPr/>
          </p:nvSpPr>
          <p:spPr bwMode="auto">
            <a:xfrm>
              <a:off x="3744" y="1154"/>
              <a:ext cx="460" cy="488"/>
            </a:xfrm>
            <a:prstGeom prst="ellipse">
              <a:avLst/>
            </a:prstGeom>
            <a:solidFill>
              <a:srgbClr val="CC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3717" name="Oval 5"/>
            <p:cNvSpPr>
              <a:spLocks noChangeArrowheads="1"/>
            </p:cNvSpPr>
            <p:nvPr/>
          </p:nvSpPr>
          <p:spPr bwMode="auto">
            <a:xfrm>
              <a:off x="2936" y="1236"/>
              <a:ext cx="337" cy="318"/>
            </a:xfrm>
            <a:prstGeom prst="ellipse">
              <a:avLst/>
            </a:prstGeom>
            <a:solidFill>
              <a:srgbClr val="CC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3718" name="Oval 6"/>
            <p:cNvSpPr>
              <a:spLocks noChangeArrowheads="1"/>
            </p:cNvSpPr>
            <p:nvPr/>
          </p:nvSpPr>
          <p:spPr bwMode="auto">
            <a:xfrm>
              <a:off x="5252" y="2936"/>
              <a:ext cx="337" cy="318"/>
            </a:xfrm>
            <a:prstGeom prst="ellipse">
              <a:avLst/>
            </a:prstGeom>
            <a:solidFill>
              <a:srgbClr val="CC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3719" name="Oval 7"/>
            <p:cNvSpPr>
              <a:spLocks noChangeArrowheads="1"/>
            </p:cNvSpPr>
            <p:nvPr/>
          </p:nvSpPr>
          <p:spPr bwMode="auto">
            <a:xfrm>
              <a:off x="3779" y="2392"/>
              <a:ext cx="1017" cy="1025"/>
            </a:xfrm>
            <a:prstGeom prst="ellipse">
              <a:avLst/>
            </a:prstGeom>
            <a:solidFill>
              <a:srgbClr val="CC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3720" name="Oval 8"/>
            <p:cNvSpPr>
              <a:spLocks noChangeArrowheads="1"/>
            </p:cNvSpPr>
            <p:nvPr/>
          </p:nvSpPr>
          <p:spPr bwMode="auto">
            <a:xfrm>
              <a:off x="2472" y="2429"/>
              <a:ext cx="1017" cy="841"/>
            </a:xfrm>
            <a:prstGeom prst="ellipse">
              <a:avLst/>
            </a:prstGeom>
            <a:solidFill>
              <a:srgbClr val="CC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3721" name="Oval 9"/>
            <p:cNvSpPr>
              <a:spLocks noChangeArrowheads="1"/>
            </p:cNvSpPr>
            <p:nvPr/>
          </p:nvSpPr>
          <p:spPr bwMode="auto">
            <a:xfrm>
              <a:off x="1536" y="1497"/>
              <a:ext cx="1017" cy="841"/>
            </a:xfrm>
            <a:prstGeom prst="ellipse">
              <a:avLst/>
            </a:prstGeom>
            <a:solidFill>
              <a:srgbClr val="CC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3722" name="Oval 10"/>
            <p:cNvSpPr>
              <a:spLocks noChangeArrowheads="1"/>
            </p:cNvSpPr>
            <p:nvPr/>
          </p:nvSpPr>
          <p:spPr bwMode="auto">
            <a:xfrm>
              <a:off x="1226" y="2850"/>
              <a:ext cx="460" cy="488"/>
            </a:xfrm>
            <a:prstGeom prst="ellipse">
              <a:avLst/>
            </a:prstGeom>
            <a:solidFill>
              <a:srgbClr val="CC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23558" name="Oval 12"/>
          <p:cNvSpPr>
            <a:spLocks noChangeArrowheads="1"/>
          </p:cNvSpPr>
          <p:nvPr/>
        </p:nvSpPr>
        <p:spPr bwMode="auto">
          <a:xfrm>
            <a:off x="7950200" y="1754188"/>
            <a:ext cx="150813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559" name="Line 13"/>
          <p:cNvSpPr>
            <a:spLocks noChangeShapeType="1"/>
          </p:cNvSpPr>
          <p:nvPr/>
        </p:nvSpPr>
        <p:spPr bwMode="auto">
          <a:xfrm flipH="1" flipV="1">
            <a:off x="1725613" y="1954213"/>
            <a:ext cx="600075" cy="3429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0" name="Line 14"/>
          <p:cNvSpPr>
            <a:spLocks noChangeShapeType="1"/>
          </p:cNvSpPr>
          <p:nvPr/>
        </p:nvSpPr>
        <p:spPr bwMode="auto">
          <a:xfrm flipH="1">
            <a:off x="1882775" y="2293938"/>
            <a:ext cx="444500" cy="65722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1" name="Line 15"/>
          <p:cNvSpPr>
            <a:spLocks noChangeShapeType="1"/>
          </p:cNvSpPr>
          <p:nvPr/>
        </p:nvSpPr>
        <p:spPr bwMode="auto">
          <a:xfrm>
            <a:off x="2325688" y="2293938"/>
            <a:ext cx="15875" cy="922337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2" name="Line 16"/>
          <p:cNvSpPr>
            <a:spLocks noChangeShapeType="1"/>
          </p:cNvSpPr>
          <p:nvPr/>
        </p:nvSpPr>
        <p:spPr bwMode="auto">
          <a:xfrm>
            <a:off x="2325688" y="2293938"/>
            <a:ext cx="617537" cy="72707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3" name="Line 17"/>
          <p:cNvSpPr>
            <a:spLocks noChangeShapeType="1"/>
          </p:cNvSpPr>
          <p:nvPr/>
        </p:nvSpPr>
        <p:spPr bwMode="auto">
          <a:xfrm flipH="1" flipV="1">
            <a:off x="1882775" y="2932113"/>
            <a:ext cx="460375" cy="287337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4" name="Line 18"/>
          <p:cNvSpPr>
            <a:spLocks noChangeShapeType="1"/>
          </p:cNvSpPr>
          <p:nvPr/>
        </p:nvSpPr>
        <p:spPr bwMode="auto">
          <a:xfrm flipH="1">
            <a:off x="2336800" y="3014663"/>
            <a:ext cx="623888" cy="18732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5" name="Line 19"/>
          <p:cNvSpPr>
            <a:spLocks noChangeShapeType="1"/>
          </p:cNvSpPr>
          <p:nvPr/>
        </p:nvSpPr>
        <p:spPr bwMode="auto">
          <a:xfrm flipH="1" flipV="1">
            <a:off x="1890713" y="2949575"/>
            <a:ext cx="1077912" cy="8413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6" name="Line 20"/>
          <p:cNvSpPr>
            <a:spLocks noChangeShapeType="1"/>
          </p:cNvSpPr>
          <p:nvPr/>
        </p:nvSpPr>
        <p:spPr bwMode="auto">
          <a:xfrm flipV="1">
            <a:off x="1033463" y="1954213"/>
            <a:ext cx="695325" cy="23177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7" name="Line 21"/>
          <p:cNvSpPr>
            <a:spLocks noChangeShapeType="1"/>
          </p:cNvSpPr>
          <p:nvPr/>
        </p:nvSpPr>
        <p:spPr bwMode="auto">
          <a:xfrm flipV="1">
            <a:off x="1330325" y="1955800"/>
            <a:ext cx="400050" cy="87312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8" name="Line 22"/>
          <p:cNvSpPr>
            <a:spLocks noChangeShapeType="1"/>
          </p:cNvSpPr>
          <p:nvPr/>
        </p:nvSpPr>
        <p:spPr bwMode="auto">
          <a:xfrm flipH="1" flipV="1">
            <a:off x="1014413" y="2197100"/>
            <a:ext cx="327025" cy="60801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9" name="Line 23"/>
          <p:cNvSpPr>
            <a:spLocks noChangeShapeType="1"/>
          </p:cNvSpPr>
          <p:nvPr/>
        </p:nvSpPr>
        <p:spPr bwMode="auto">
          <a:xfrm flipV="1">
            <a:off x="2325688" y="1908175"/>
            <a:ext cx="1023937" cy="38893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0" name="Line 24"/>
          <p:cNvSpPr>
            <a:spLocks noChangeShapeType="1"/>
          </p:cNvSpPr>
          <p:nvPr/>
        </p:nvSpPr>
        <p:spPr bwMode="auto">
          <a:xfrm flipH="1" flipV="1">
            <a:off x="3324225" y="1908175"/>
            <a:ext cx="739775" cy="8255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1" name="Line 25"/>
          <p:cNvSpPr>
            <a:spLocks noChangeShapeType="1"/>
          </p:cNvSpPr>
          <p:nvPr/>
        </p:nvSpPr>
        <p:spPr bwMode="auto">
          <a:xfrm>
            <a:off x="3349625" y="1933575"/>
            <a:ext cx="360363" cy="53975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2" name="Line 26"/>
          <p:cNvSpPr>
            <a:spLocks noChangeShapeType="1"/>
          </p:cNvSpPr>
          <p:nvPr/>
        </p:nvSpPr>
        <p:spPr bwMode="auto">
          <a:xfrm flipH="1">
            <a:off x="3714750" y="2005013"/>
            <a:ext cx="365125" cy="46196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3" name="Line 27"/>
          <p:cNvSpPr>
            <a:spLocks noChangeShapeType="1"/>
          </p:cNvSpPr>
          <p:nvPr/>
        </p:nvSpPr>
        <p:spPr bwMode="auto">
          <a:xfrm flipH="1" flipV="1">
            <a:off x="2327275" y="3230563"/>
            <a:ext cx="687388" cy="388937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4" name="Line 28"/>
          <p:cNvSpPr>
            <a:spLocks noChangeShapeType="1"/>
          </p:cNvSpPr>
          <p:nvPr/>
        </p:nvSpPr>
        <p:spPr bwMode="auto">
          <a:xfrm flipH="1" flipV="1">
            <a:off x="2954338" y="3019425"/>
            <a:ext cx="60325" cy="56038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5" name="Line 29"/>
          <p:cNvSpPr>
            <a:spLocks noChangeShapeType="1"/>
          </p:cNvSpPr>
          <p:nvPr/>
        </p:nvSpPr>
        <p:spPr bwMode="auto">
          <a:xfrm flipH="1">
            <a:off x="2595563" y="3625850"/>
            <a:ext cx="412750" cy="64928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6" name="Line 30"/>
          <p:cNvSpPr>
            <a:spLocks noChangeShapeType="1"/>
          </p:cNvSpPr>
          <p:nvPr/>
        </p:nvSpPr>
        <p:spPr bwMode="auto">
          <a:xfrm flipH="1" flipV="1">
            <a:off x="2595563" y="4273550"/>
            <a:ext cx="968375" cy="26987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7" name="Line 31"/>
          <p:cNvSpPr>
            <a:spLocks noChangeShapeType="1"/>
          </p:cNvSpPr>
          <p:nvPr/>
        </p:nvSpPr>
        <p:spPr bwMode="auto">
          <a:xfrm>
            <a:off x="3005138" y="3625850"/>
            <a:ext cx="742950" cy="23336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8" name="Line 32"/>
          <p:cNvSpPr>
            <a:spLocks noChangeShapeType="1"/>
          </p:cNvSpPr>
          <p:nvPr/>
        </p:nvSpPr>
        <p:spPr bwMode="auto">
          <a:xfrm>
            <a:off x="2058988" y="4024313"/>
            <a:ext cx="539750" cy="25082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9" name="Line 33"/>
          <p:cNvSpPr>
            <a:spLocks noChangeShapeType="1"/>
          </p:cNvSpPr>
          <p:nvPr/>
        </p:nvSpPr>
        <p:spPr bwMode="auto">
          <a:xfrm flipH="1">
            <a:off x="2392363" y="4291013"/>
            <a:ext cx="207962" cy="6731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80" name="Line 34"/>
          <p:cNvSpPr>
            <a:spLocks noChangeShapeType="1"/>
          </p:cNvSpPr>
          <p:nvPr/>
        </p:nvSpPr>
        <p:spPr bwMode="auto">
          <a:xfrm flipH="1" flipV="1">
            <a:off x="2595563" y="4270375"/>
            <a:ext cx="827087" cy="85883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81" name="Line 35"/>
          <p:cNvSpPr>
            <a:spLocks noChangeShapeType="1"/>
          </p:cNvSpPr>
          <p:nvPr/>
        </p:nvSpPr>
        <p:spPr bwMode="auto">
          <a:xfrm flipV="1">
            <a:off x="3005138" y="3121025"/>
            <a:ext cx="1047750" cy="50641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82" name="Line 36"/>
          <p:cNvSpPr>
            <a:spLocks noChangeShapeType="1"/>
          </p:cNvSpPr>
          <p:nvPr/>
        </p:nvSpPr>
        <p:spPr bwMode="auto">
          <a:xfrm>
            <a:off x="3694113" y="2506663"/>
            <a:ext cx="376237" cy="611187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83" name="Line 37"/>
          <p:cNvSpPr>
            <a:spLocks noChangeShapeType="1"/>
          </p:cNvSpPr>
          <p:nvPr/>
        </p:nvSpPr>
        <p:spPr bwMode="auto">
          <a:xfrm flipV="1">
            <a:off x="3756025" y="3113088"/>
            <a:ext cx="312738" cy="7493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84" name="Line 38"/>
          <p:cNvSpPr>
            <a:spLocks noChangeShapeType="1"/>
          </p:cNvSpPr>
          <p:nvPr/>
        </p:nvSpPr>
        <p:spPr bwMode="auto">
          <a:xfrm flipH="1">
            <a:off x="4067175" y="2559050"/>
            <a:ext cx="490538" cy="55562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85" name="Line 39"/>
          <p:cNvSpPr>
            <a:spLocks noChangeShapeType="1"/>
          </p:cNvSpPr>
          <p:nvPr/>
        </p:nvSpPr>
        <p:spPr bwMode="auto">
          <a:xfrm flipH="1">
            <a:off x="4067175" y="3052763"/>
            <a:ext cx="584200" cy="6191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86" name="Line 40"/>
          <p:cNvSpPr>
            <a:spLocks noChangeShapeType="1"/>
          </p:cNvSpPr>
          <p:nvPr/>
        </p:nvSpPr>
        <p:spPr bwMode="auto">
          <a:xfrm flipH="1" flipV="1">
            <a:off x="4065588" y="3111500"/>
            <a:ext cx="757237" cy="49212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87" name="Line 41"/>
          <p:cNvSpPr>
            <a:spLocks noChangeShapeType="1"/>
          </p:cNvSpPr>
          <p:nvPr/>
        </p:nvSpPr>
        <p:spPr bwMode="auto">
          <a:xfrm>
            <a:off x="4821238" y="3602038"/>
            <a:ext cx="85725" cy="69691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88" name="Line 42"/>
          <p:cNvSpPr>
            <a:spLocks noChangeShapeType="1"/>
          </p:cNvSpPr>
          <p:nvPr/>
        </p:nvSpPr>
        <p:spPr bwMode="auto">
          <a:xfrm flipH="1">
            <a:off x="3744913" y="3602038"/>
            <a:ext cx="1077912" cy="24130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89" name="Line 43"/>
          <p:cNvSpPr>
            <a:spLocks noChangeShapeType="1"/>
          </p:cNvSpPr>
          <p:nvPr/>
        </p:nvSpPr>
        <p:spPr bwMode="auto">
          <a:xfrm flipV="1">
            <a:off x="4273550" y="4303713"/>
            <a:ext cx="649288" cy="23177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90" name="Line 44"/>
          <p:cNvSpPr>
            <a:spLocks noChangeShapeType="1"/>
          </p:cNvSpPr>
          <p:nvPr/>
        </p:nvSpPr>
        <p:spPr bwMode="auto">
          <a:xfrm flipH="1">
            <a:off x="3582988" y="4533900"/>
            <a:ext cx="693737" cy="793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91" name="Line 45"/>
          <p:cNvSpPr>
            <a:spLocks noChangeShapeType="1"/>
          </p:cNvSpPr>
          <p:nvPr/>
        </p:nvSpPr>
        <p:spPr bwMode="auto">
          <a:xfrm flipH="1" flipV="1">
            <a:off x="3756025" y="3856038"/>
            <a:ext cx="520700" cy="67945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92" name="Line 46"/>
          <p:cNvSpPr>
            <a:spLocks noChangeShapeType="1"/>
          </p:cNvSpPr>
          <p:nvPr/>
        </p:nvSpPr>
        <p:spPr bwMode="auto">
          <a:xfrm flipV="1">
            <a:off x="3584575" y="3840163"/>
            <a:ext cx="163513" cy="687387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93" name="Line 47"/>
          <p:cNvSpPr>
            <a:spLocks noChangeShapeType="1"/>
          </p:cNvSpPr>
          <p:nvPr/>
        </p:nvSpPr>
        <p:spPr bwMode="auto">
          <a:xfrm flipH="1" flipV="1">
            <a:off x="4903788" y="4295775"/>
            <a:ext cx="44450" cy="80327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94" name="Line 48"/>
          <p:cNvSpPr>
            <a:spLocks noChangeShapeType="1"/>
          </p:cNvSpPr>
          <p:nvPr/>
        </p:nvSpPr>
        <p:spPr bwMode="auto">
          <a:xfrm flipH="1">
            <a:off x="4903788" y="4032250"/>
            <a:ext cx="749300" cy="26511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95" name="Line 49"/>
          <p:cNvSpPr>
            <a:spLocks noChangeShapeType="1"/>
          </p:cNvSpPr>
          <p:nvPr/>
        </p:nvSpPr>
        <p:spPr bwMode="auto">
          <a:xfrm flipH="1">
            <a:off x="5570538" y="4032250"/>
            <a:ext cx="82550" cy="82867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96" name="Line 50"/>
          <p:cNvSpPr>
            <a:spLocks noChangeShapeType="1"/>
          </p:cNvSpPr>
          <p:nvPr/>
        </p:nvSpPr>
        <p:spPr bwMode="auto">
          <a:xfrm>
            <a:off x="5651500" y="4032250"/>
            <a:ext cx="280988" cy="42227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97" name="Line 51"/>
          <p:cNvSpPr>
            <a:spLocks noChangeShapeType="1"/>
          </p:cNvSpPr>
          <p:nvPr/>
        </p:nvSpPr>
        <p:spPr bwMode="auto">
          <a:xfrm flipH="1" flipV="1">
            <a:off x="5921375" y="4445000"/>
            <a:ext cx="482600" cy="3651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98" name="Line 52"/>
          <p:cNvSpPr>
            <a:spLocks noChangeShapeType="1"/>
          </p:cNvSpPr>
          <p:nvPr/>
        </p:nvSpPr>
        <p:spPr bwMode="auto">
          <a:xfrm flipH="1">
            <a:off x="5921375" y="3906838"/>
            <a:ext cx="458788" cy="53975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99" name="Line 53"/>
          <p:cNvSpPr>
            <a:spLocks noChangeShapeType="1"/>
          </p:cNvSpPr>
          <p:nvPr/>
        </p:nvSpPr>
        <p:spPr bwMode="auto">
          <a:xfrm>
            <a:off x="6378575" y="3906838"/>
            <a:ext cx="31750" cy="58737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00" name="Line 54"/>
          <p:cNvSpPr>
            <a:spLocks noChangeShapeType="1"/>
          </p:cNvSpPr>
          <p:nvPr/>
        </p:nvSpPr>
        <p:spPr bwMode="auto">
          <a:xfrm flipV="1">
            <a:off x="6378575" y="3873500"/>
            <a:ext cx="665163" cy="3651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01" name="Line 55"/>
          <p:cNvSpPr>
            <a:spLocks noChangeShapeType="1"/>
          </p:cNvSpPr>
          <p:nvPr/>
        </p:nvSpPr>
        <p:spPr bwMode="auto">
          <a:xfrm flipH="1" flipV="1">
            <a:off x="5889625" y="3459163"/>
            <a:ext cx="492125" cy="45085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02" name="Line 56"/>
          <p:cNvSpPr>
            <a:spLocks noChangeShapeType="1"/>
          </p:cNvSpPr>
          <p:nvPr/>
        </p:nvSpPr>
        <p:spPr bwMode="auto">
          <a:xfrm flipH="1" flipV="1">
            <a:off x="6407150" y="4491038"/>
            <a:ext cx="631825" cy="592137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03" name="Line 57"/>
          <p:cNvSpPr>
            <a:spLocks noChangeShapeType="1"/>
          </p:cNvSpPr>
          <p:nvPr/>
        </p:nvSpPr>
        <p:spPr bwMode="auto">
          <a:xfrm flipV="1">
            <a:off x="7035800" y="4692650"/>
            <a:ext cx="695325" cy="39052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04" name="Line 58"/>
          <p:cNvSpPr>
            <a:spLocks noChangeShapeType="1"/>
          </p:cNvSpPr>
          <p:nvPr/>
        </p:nvSpPr>
        <p:spPr bwMode="auto">
          <a:xfrm flipH="1">
            <a:off x="7727950" y="4227513"/>
            <a:ext cx="249238" cy="46831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05" name="Line 59"/>
          <p:cNvSpPr>
            <a:spLocks noChangeShapeType="1"/>
          </p:cNvSpPr>
          <p:nvPr/>
        </p:nvSpPr>
        <p:spPr bwMode="auto">
          <a:xfrm flipH="1" flipV="1">
            <a:off x="7432675" y="4076700"/>
            <a:ext cx="546100" cy="15398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06" name="Line 60"/>
          <p:cNvSpPr>
            <a:spLocks noChangeShapeType="1"/>
          </p:cNvSpPr>
          <p:nvPr/>
        </p:nvSpPr>
        <p:spPr bwMode="auto">
          <a:xfrm>
            <a:off x="7043738" y="3867150"/>
            <a:ext cx="392112" cy="21113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07" name="Line 61"/>
          <p:cNvSpPr>
            <a:spLocks noChangeShapeType="1"/>
          </p:cNvSpPr>
          <p:nvPr/>
        </p:nvSpPr>
        <p:spPr bwMode="auto">
          <a:xfrm flipH="1">
            <a:off x="5891213" y="3076575"/>
            <a:ext cx="395287" cy="38258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08" name="Line 62"/>
          <p:cNvSpPr>
            <a:spLocks noChangeShapeType="1"/>
          </p:cNvSpPr>
          <p:nvPr/>
        </p:nvSpPr>
        <p:spPr bwMode="auto">
          <a:xfrm>
            <a:off x="5516563" y="3101975"/>
            <a:ext cx="376237" cy="36036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09" name="Line 63"/>
          <p:cNvSpPr>
            <a:spLocks noChangeShapeType="1"/>
          </p:cNvSpPr>
          <p:nvPr/>
        </p:nvSpPr>
        <p:spPr bwMode="auto">
          <a:xfrm flipV="1">
            <a:off x="5518150" y="2643188"/>
            <a:ext cx="398463" cy="46037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10" name="Line 64"/>
          <p:cNvSpPr>
            <a:spLocks noChangeShapeType="1"/>
          </p:cNvSpPr>
          <p:nvPr/>
        </p:nvSpPr>
        <p:spPr bwMode="auto">
          <a:xfrm>
            <a:off x="6284913" y="3076575"/>
            <a:ext cx="508000" cy="793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11" name="Line 65"/>
          <p:cNvSpPr>
            <a:spLocks noChangeShapeType="1"/>
          </p:cNvSpPr>
          <p:nvPr/>
        </p:nvSpPr>
        <p:spPr bwMode="auto">
          <a:xfrm flipH="1">
            <a:off x="6791325" y="2725738"/>
            <a:ext cx="247650" cy="36036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12" name="Line 66"/>
          <p:cNvSpPr>
            <a:spLocks noChangeShapeType="1"/>
          </p:cNvSpPr>
          <p:nvPr/>
        </p:nvSpPr>
        <p:spPr bwMode="auto">
          <a:xfrm flipH="1" flipV="1">
            <a:off x="6696075" y="2408238"/>
            <a:ext cx="342900" cy="319087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13" name="Line 67"/>
          <p:cNvSpPr>
            <a:spLocks noChangeShapeType="1"/>
          </p:cNvSpPr>
          <p:nvPr/>
        </p:nvSpPr>
        <p:spPr bwMode="auto">
          <a:xfrm flipV="1">
            <a:off x="7035800" y="2328863"/>
            <a:ext cx="242888" cy="39846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14" name="Line 68"/>
          <p:cNvSpPr>
            <a:spLocks noChangeShapeType="1"/>
          </p:cNvSpPr>
          <p:nvPr/>
        </p:nvSpPr>
        <p:spPr bwMode="auto">
          <a:xfrm>
            <a:off x="7035800" y="2725738"/>
            <a:ext cx="484188" cy="39052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15" name="Line 69"/>
          <p:cNvSpPr>
            <a:spLocks noChangeShapeType="1"/>
          </p:cNvSpPr>
          <p:nvPr/>
        </p:nvSpPr>
        <p:spPr bwMode="auto">
          <a:xfrm flipH="1">
            <a:off x="7518400" y="2779713"/>
            <a:ext cx="349250" cy="336550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16" name="Line 70"/>
          <p:cNvSpPr>
            <a:spLocks noChangeShapeType="1"/>
          </p:cNvSpPr>
          <p:nvPr/>
        </p:nvSpPr>
        <p:spPr bwMode="auto">
          <a:xfrm>
            <a:off x="7011988" y="1793875"/>
            <a:ext cx="265112" cy="54133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17" name="Line 71"/>
          <p:cNvSpPr>
            <a:spLocks noChangeShapeType="1"/>
          </p:cNvSpPr>
          <p:nvPr/>
        </p:nvSpPr>
        <p:spPr bwMode="auto">
          <a:xfrm flipH="1">
            <a:off x="6321425" y="1793875"/>
            <a:ext cx="693738" cy="29686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18" name="Line 72"/>
          <p:cNvSpPr>
            <a:spLocks noChangeShapeType="1"/>
          </p:cNvSpPr>
          <p:nvPr/>
        </p:nvSpPr>
        <p:spPr bwMode="auto">
          <a:xfrm flipH="1">
            <a:off x="5270500" y="1817688"/>
            <a:ext cx="296863" cy="376237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19" name="Line 73"/>
          <p:cNvSpPr>
            <a:spLocks noChangeShapeType="1"/>
          </p:cNvSpPr>
          <p:nvPr/>
        </p:nvSpPr>
        <p:spPr bwMode="auto">
          <a:xfrm flipH="1">
            <a:off x="1271588" y="4510088"/>
            <a:ext cx="296862" cy="376237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20" name="Line 74"/>
          <p:cNvSpPr>
            <a:spLocks noChangeShapeType="1"/>
          </p:cNvSpPr>
          <p:nvPr/>
        </p:nvSpPr>
        <p:spPr bwMode="auto">
          <a:xfrm flipV="1">
            <a:off x="4554538" y="1900238"/>
            <a:ext cx="265112" cy="66357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21" name="Line 75"/>
          <p:cNvSpPr>
            <a:spLocks noChangeShapeType="1"/>
          </p:cNvSpPr>
          <p:nvPr/>
        </p:nvSpPr>
        <p:spPr bwMode="auto">
          <a:xfrm flipV="1">
            <a:off x="4086225" y="1898650"/>
            <a:ext cx="736600" cy="11588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22" name="Line 76"/>
          <p:cNvSpPr>
            <a:spLocks noChangeShapeType="1"/>
          </p:cNvSpPr>
          <p:nvPr/>
        </p:nvSpPr>
        <p:spPr bwMode="auto">
          <a:xfrm flipH="1" flipV="1">
            <a:off x="4818063" y="1900238"/>
            <a:ext cx="450850" cy="29527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23" name="Line 77"/>
          <p:cNvSpPr>
            <a:spLocks noChangeShapeType="1"/>
          </p:cNvSpPr>
          <p:nvPr/>
        </p:nvSpPr>
        <p:spPr bwMode="auto">
          <a:xfrm flipH="1" flipV="1">
            <a:off x="4660900" y="3025775"/>
            <a:ext cx="882650" cy="6826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24" name="Line 78"/>
          <p:cNvSpPr>
            <a:spLocks noChangeShapeType="1"/>
          </p:cNvSpPr>
          <p:nvPr/>
        </p:nvSpPr>
        <p:spPr bwMode="auto">
          <a:xfrm>
            <a:off x="5580063" y="1824038"/>
            <a:ext cx="736600" cy="26511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25" name="Oval 79"/>
          <p:cNvSpPr>
            <a:spLocks noChangeArrowheads="1"/>
          </p:cNvSpPr>
          <p:nvPr/>
        </p:nvSpPr>
        <p:spPr bwMode="auto">
          <a:xfrm>
            <a:off x="1985963" y="3946525"/>
            <a:ext cx="150812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26" name="Oval 80"/>
          <p:cNvSpPr>
            <a:spLocks noChangeArrowheads="1"/>
          </p:cNvSpPr>
          <p:nvPr/>
        </p:nvSpPr>
        <p:spPr bwMode="auto">
          <a:xfrm>
            <a:off x="1258888" y="2765425"/>
            <a:ext cx="150812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27" name="Oval 81"/>
          <p:cNvSpPr>
            <a:spLocks noChangeArrowheads="1"/>
          </p:cNvSpPr>
          <p:nvPr/>
        </p:nvSpPr>
        <p:spPr bwMode="auto">
          <a:xfrm>
            <a:off x="944563" y="2130425"/>
            <a:ext cx="150812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28" name="Oval 82"/>
          <p:cNvSpPr>
            <a:spLocks noChangeArrowheads="1"/>
          </p:cNvSpPr>
          <p:nvPr/>
        </p:nvSpPr>
        <p:spPr bwMode="auto">
          <a:xfrm>
            <a:off x="1657350" y="1887538"/>
            <a:ext cx="150813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29" name="Oval 83"/>
          <p:cNvSpPr>
            <a:spLocks noChangeArrowheads="1"/>
          </p:cNvSpPr>
          <p:nvPr/>
        </p:nvSpPr>
        <p:spPr bwMode="auto">
          <a:xfrm>
            <a:off x="4005263" y="3046413"/>
            <a:ext cx="150812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30" name="Oval 84"/>
          <p:cNvSpPr>
            <a:spLocks noChangeArrowheads="1"/>
          </p:cNvSpPr>
          <p:nvPr/>
        </p:nvSpPr>
        <p:spPr bwMode="auto">
          <a:xfrm>
            <a:off x="3629025" y="2413000"/>
            <a:ext cx="150813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31" name="Oval 85"/>
          <p:cNvSpPr>
            <a:spLocks noChangeArrowheads="1"/>
          </p:cNvSpPr>
          <p:nvPr/>
        </p:nvSpPr>
        <p:spPr bwMode="auto">
          <a:xfrm>
            <a:off x="2517775" y="4219575"/>
            <a:ext cx="150813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32" name="Oval 86"/>
          <p:cNvSpPr>
            <a:spLocks noChangeArrowheads="1"/>
          </p:cNvSpPr>
          <p:nvPr/>
        </p:nvSpPr>
        <p:spPr bwMode="auto">
          <a:xfrm>
            <a:off x="4881563" y="5027613"/>
            <a:ext cx="150812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33" name="Oval 87"/>
          <p:cNvSpPr>
            <a:spLocks noChangeArrowheads="1"/>
          </p:cNvSpPr>
          <p:nvPr/>
        </p:nvSpPr>
        <p:spPr bwMode="auto">
          <a:xfrm>
            <a:off x="3355975" y="5065713"/>
            <a:ext cx="150813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34" name="Oval 88"/>
          <p:cNvSpPr>
            <a:spLocks noChangeArrowheads="1"/>
          </p:cNvSpPr>
          <p:nvPr/>
        </p:nvSpPr>
        <p:spPr bwMode="auto">
          <a:xfrm>
            <a:off x="2330450" y="4908550"/>
            <a:ext cx="150813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35" name="Oval 89"/>
          <p:cNvSpPr>
            <a:spLocks noChangeArrowheads="1"/>
          </p:cNvSpPr>
          <p:nvPr/>
        </p:nvSpPr>
        <p:spPr bwMode="auto">
          <a:xfrm>
            <a:off x="7894638" y="4157663"/>
            <a:ext cx="150812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36" name="Oval 90"/>
          <p:cNvSpPr>
            <a:spLocks noChangeArrowheads="1"/>
          </p:cNvSpPr>
          <p:nvPr/>
        </p:nvSpPr>
        <p:spPr bwMode="auto">
          <a:xfrm>
            <a:off x="7353300" y="4017963"/>
            <a:ext cx="150813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37" name="Oval 91"/>
          <p:cNvSpPr>
            <a:spLocks noChangeArrowheads="1"/>
          </p:cNvSpPr>
          <p:nvPr/>
        </p:nvSpPr>
        <p:spPr bwMode="auto">
          <a:xfrm>
            <a:off x="7785100" y="2725738"/>
            <a:ext cx="150813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38" name="Oval 92"/>
          <p:cNvSpPr>
            <a:spLocks noChangeArrowheads="1"/>
          </p:cNvSpPr>
          <p:nvPr/>
        </p:nvSpPr>
        <p:spPr bwMode="auto">
          <a:xfrm>
            <a:off x="6970713" y="3806825"/>
            <a:ext cx="150812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39" name="Oval 93"/>
          <p:cNvSpPr>
            <a:spLocks noChangeArrowheads="1"/>
          </p:cNvSpPr>
          <p:nvPr/>
        </p:nvSpPr>
        <p:spPr bwMode="auto">
          <a:xfrm>
            <a:off x="4475163" y="2482850"/>
            <a:ext cx="150812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40" name="Oval 94"/>
          <p:cNvSpPr>
            <a:spLocks noChangeArrowheads="1"/>
          </p:cNvSpPr>
          <p:nvPr/>
        </p:nvSpPr>
        <p:spPr bwMode="auto">
          <a:xfrm>
            <a:off x="7464425" y="3062288"/>
            <a:ext cx="150813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41" name="Line 95"/>
          <p:cNvSpPr>
            <a:spLocks noChangeShapeType="1"/>
          </p:cNvSpPr>
          <p:nvPr/>
        </p:nvSpPr>
        <p:spPr bwMode="auto">
          <a:xfrm flipV="1">
            <a:off x="5557838" y="4441825"/>
            <a:ext cx="368300" cy="43656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42" name="Oval 96"/>
          <p:cNvSpPr>
            <a:spLocks noChangeArrowheads="1"/>
          </p:cNvSpPr>
          <p:nvPr/>
        </p:nvSpPr>
        <p:spPr bwMode="auto">
          <a:xfrm>
            <a:off x="5835650" y="2568575"/>
            <a:ext cx="150813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43" name="Oval 97"/>
          <p:cNvSpPr>
            <a:spLocks noChangeArrowheads="1"/>
          </p:cNvSpPr>
          <p:nvPr/>
        </p:nvSpPr>
        <p:spPr bwMode="auto">
          <a:xfrm>
            <a:off x="5468938" y="3024188"/>
            <a:ext cx="150812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44" name="Oval 98"/>
          <p:cNvSpPr>
            <a:spLocks noChangeArrowheads="1"/>
          </p:cNvSpPr>
          <p:nvPr/>
        </p:nvSpPr>
        <p:spPr bwMode="auto">
          <a:xfrm>
            <a:off x="4560888" y="2974975"/>
            <a:ext cx="150812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45" name="Oval 99"/>
          <p:cNvSpPr>
            <a:spLocks noChangeArrowheads="1"/>
          </p:cNvSpPr>
          <p:nvPr/>
        </p:nvSpPr>
        <p:spPr bwMode="auto">
          <a:xfrm>
            <a:off x="4748213" y="3538538"/>
            <a:ext cx="150812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grpSp>
        <p:nvGrpSpPr>
          <p:cNvPr id="103" name="Group 100"/>
          <p:cNvGrpSpPr>
            <a:grpSpLocks/>
          </p:cNvGrpSpPr>
          <p:nvPr/>
        </p:nvGrpSpPr>
        <p:grpSpPr bwMode="auto">
          <a:xfrm>
            <a:off x="1274763" y="1817688"/>
            <a:ext cx="6000750" cy="3065462"/>
            <a:chOff x="1349" y="1273"/>
            <a:chExt cx="3780" cy="1931"/>
          </a:xfrm>
        </p:grpSpPr>
        <p:sp>
          <p:nvSpPr>
            <p:cNvPr id="23695" name="Line 101"/>
            <p:cNvSpPr>
              <a:spLocks noChangeShapeType="1"/>
            </p:cNvSpPr>
            <p:nvPr/>
          </p:nvSpPr>
          <p:spPr bwMode="auto">
            <a:xfrm flipH="1">
              <a:off x="1733" y="1573"/>
              <a:ext cx="280" cy="414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96" name="Line 102"/>
            <p:cNvSpPr>
              <a:spLocks noChangeShapeType="1"/>
            </p:cNvSpPr>
            <p:nvPr/>
          </p:nvSpPr>
          <p:spPr bwMode="auto">
            <a:xfrm>
              <a:off x="2011" y="1573"/>
              <a:ext cx="9" cy="581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97" name="Line 103"/>
            <p:cNvSpPr>
              <a:spLocks noChangeShapeType="1"/>
            </p:cNvSpPr>
            <p:nvPr/>
          </p:nvSpPr>
          <p:spPr bwMode="auto">
            <a:xfrm>
              <a:off x="2011" y="1573"/>
              <a:ext cx="389" cy="458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98" name="Line 104"/>
            <p:cNvSpPr>
              <a:spLocks noChangeShapeType="1"/>
            </p:cNvSpPr>
            <p:nvPr/>
          </p:nvSpPr>
          <p:spPr bwMode="auto">
            <a:xfrm flipH="1" flipV="1">
              <a:off x="1732" y="1976"/>
              <a:ext cx="290" cy="181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99" name="Line 105"/>
            <p:cNvSpPr>
              <a:spLocks noChangeShapeType="1"/>
            </p:cNvSpPr>
            <p:nvPr/>
          </p:nvSpPr>
          <p:spPr bwMode="auto">
            <a:xfrm flipH="1" flipV="1">
              <a:off x="1738" y="1986"/>
              <a:ext cx="679" cy="53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00" name="Line 106"/>
            <p:cNvSpPr>
              <a:spLocks noChangeShapeType="1"/>
            </p:cNvSpPr>
            <p:nvPr/>
          </p:nvSpPr>
          <p:spPr bwMode="auto">
            <a:xfrm flipH="1">
              <a:off x="2803" y="2983"/>
              <a:ext cx="437" cy="5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01" name="Line 107"/>
            <p:cNvSpPr>
              <a:spLocks noChangeShapeType="1"/>
            </p:cNvSpPr>
            <p:nvPr/>
          </p:nvSpPr>
          <p:spPr bwMode="auto">
            <a:xfrm flipH="1" flipV="1">
              <a:off x="2912" y="2557"/>
              <a:ext cx="328" cy="428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02" name="Line 108"/>
            <p:cNvSpPr>
              <a:spLocks noChangeShapeType="1"/>
            </p:cNvSpPr>
            <p:nvPr/>
          </p:nvSpPr>
          <p:spPr bwMode="auto">
            <a:xfrm flipV="1">
              <a:off x="2804" y="2547"/>
              <a:ext cx="103" cy="433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03" name="Line 109"/>
            <p:cNvSpPr>
              <a:spLocks noChangeShapeType="1"/>
            </p:cNvSpPr>
            <p:nvPr/>
          </p:nvSpPr>
          <p:spPr bwMode="auto">
            <a:xfrm flipH="1">
              <a:off x="4054" y="2668"/>
              <a:ext cx="53" cy="522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04" name="Line 110"/>
            <p:cNvSpPr>
              <a:spLocks noChangeShapeType="1"/>
            </p:cNvSpPr>
            <p:nvPr/>
          </p:nvSpPr>
          <p:spPr bwMode="auto">
            <a:xfrm>
              <a:off x="4105" y="2668"/>
              <a:ext cx="177" cy="266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05" name="Line 111"/>
            <p:cNvSpPr>
              <a:spLocks noChangeShapeType="1"/>
            </p:cNvSpPr>
            <p:nvPr/>
          </p:nvSpPr>
          <p:spPr bwMode="auto">
            <a:xfrm flipH="1" flipV="1">
              <a:off x="4276" y="2927"/>
              <a:ext cx="304" cy="23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06" name="Line 112"/>
            <p:cNvSpPr>
              <a:spLocks noChangeShapeType="1"/>
            </p:cNvSpPr>
            <p:nvPr/>
          </p:nvSpPr>
          <p:spPr bwMode="auto">
            <a:xfrm flipH="1">
              <a:off x="4276" y="2589"/>
              <a:ext cx="289" cy="340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07" name="Line 113"/>
            <p:cNvSpPr>
              <a:spLocks noChangeShapeType="1"/>
            </p:cNvSpPr>
            <p:nvPr/>
          </p:nvSpPr>
          <p:spPr bwMode="auto">
            <a:xfrm>
              <a:off x="4563" y="2589"/>
              <a:ext cx="20" cy="370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08" name="Line 114"/>
            <p:cNvSpPr>
              <a:spLocks noChangeShapeType="1"/>
            </p:cNvSpPr>
            <p:nvPr/>
          </p:nvSpPr>
          <p:spPr bwMode="auto">
            <a:xfrm flipH="1">
              <a:off x="4823" y="1844"/>
              <a:ext cx="156" cy="227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09" name="Line 115"/>
            <p:cNvSpPr>
              <a:spLocks noChangeShapeType="1"/>
            </p:cNvSpPr>
            <p:nvPr/>
          </p:nvSpPr>
          <p:spPr bwMode="auto">
            <a:xfrm flipH="1" flipV="1">
              <a:off x="4763" y="1645"/>
              <a:ext cx="216" cy="201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10" name="Line 116"/>
            <p:cNvSpPr>
              <a:spLocks noChangeShapeType="1"/>
            </p:cNvSpPr>
            <p:nvPr/>
          </p:nvSpPr>
          <p:spPr bwMode="auto">
            <a:xfrm flipV="1">
              <a:off x="4977" y="1595"/>
              <a:ext cx="153" cy="251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11" name="Line 117"/>
            <p:cNvSpPr>
              <a:spLocks noChangeShapeType="1"/>
            </p:cNvSpPr>
            <p:nvPr/>
          </p:nvSpPr>
          <p:spPr bwMode="auto">
            <a:xfrm flipH="1">
              <a:off x="3867" y="1273"/>
              <a:ext cx="186" cy="236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12" name="Line 118"/>
            <p:cNvSpPr>
              <a:spLocks noChangeShapeType="1"/>
            </p:cNvSpPr>
            <p:nvPr/>
          </p:nvSpPr>
          <p:spPr bwMode="auto">
            <a:xfrm flipH="1">
              <a:off x="1348" y="2968"/>
              <a:ext cx="187" cy="237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13" name="Line 119"/>
            <p:cNvSpPr>
              <a:spLocks noChangeShapeType="1"/>
            </p:cNvSpPr>
            <p:nvPr/>
          </p:nvSpPr>
          <p:spPr bwMode="auto">
            <a:xfrm flipV="1">
              <a:off x="4046" y="2926"/>
              <a:ext cx="232" cy="275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14" name="Line 120"/>
            <p:cNvSpPr>
              <a:spLocks noChangeShapeType="1"/>
            </p:cNvSpPr>
            <p:nvPr/>
          </p:nvSpPr>
          <p:spPr bwMode="auto">
            <a:xfrm flipH="1">
              <a:off x="2018" y="2027"/>
              <a:ext cx="393" cy="118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647" name="Oval 121"/>
          <p:cNvSpPr>
            <a:spLocks noChangeArrowheads="1"/>
          </p:cNvSpPr>
          <p:nvPr/>
        </p:nvSpPr>
        <p:spPr bwMode="auto">
          <a:xfrm>
            <a:off x="2266950" y="3163888"/>
            <a:ext cx="150813" cy="149225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48" name="Oval 122"/>
          <p:cNvSpPr>
            <a:spLocks noChangeArrowheads="1"/>
          </p:cNvSpPr>
          <p:nvPr/>
        </p:nvSpPr>
        <p:spPr bwMode="auto">
          <a:xfrm>
            <a:off x="1812925" y="2881313"/>
            <a:ext cx="150813" cy="149225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49" name="Oval 123"/>
          <p:cNvSpPr>
            <a:spLocks noChangeArrowheads="1"/>
          </p:cNvSpPr>
          <p:nvPr/>
        </p:nvSpPr>
        <p:spPr bwMode="auto">
          <a:xfrm>
            <a:off x="1500188" y="4432300"/>
            <a:ext cx="150812" cy="149225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50" name="Oval 124"/>
          <p:cNvSpPr>
            <a:spLocks noChangeArrowheads="1"/>
          </p:cNvSpPr>
          <p:nvPr/>
        </p:nvSpPr>
        <p:spPr bwMode="auto">
          <a:xfrm>
            <a:off x="3511550" y="4470400"/>
            <a:ext cx="150813" cy="149225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51" name="Oval 125"/>
          <p:cNvSpPr>
            <a:spLocks noChangeArrowheads="1"/>
          </p:cNvSpPr>
          <p:nvPr/>
        </p:nvSpPr>
        <p:spPr bwMode="auto">
          <a:xfrm>
            <a:off x="1204913" y="4830763"/>
            <a:ext cx="150812" cy="149225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52" name="Oval 126"/>
          <p:cNvSpPr>
            <a:spLocks noChangeArrowheads="1"/>
          </p:cNvSpPr>
          <p:nvPr/>
        </p:nvSpPr>
        <p:spPr bwMode="auto">
          <a:xfrm>
            <a:off x="6602413" y="2341563"/>
            <a:ext cx="150812" cy="149225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53" name="Oval 127"/>
          <p:cNvSpPr>
            <a:spLocks noChangeArrowheads="1"/>
          </p:cNvSpPr>
          <p:nvPr/>
        </p:nvSpPr>
        <p:spPr bwMode="auto">
          <a:xfrm>
            <a:off x="6940550" y="2662238"/>
            <a:ext cx="150813" cy="149225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54" name="Oval 128"/>
          <p:cNvSpPr>
            <a:spLocks noChangeArrowheads="1"/>
          </p:cNvSpPr>
          <p:nvPr/>
        </p:nvSpPr>
        <p:spPr bwMode="auto">
          <a:xfrm>
            <a:off x="5499100" y="4806950"/>
            <a:ext cx="150813" cy="149225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55" name="Oval 129"/>
          <p:cNvSpPr>
            <a:spLocks noChangeArrowheads="1"/>
          </p:cNvSpPr>
          <p:nvPr/>
        </p:nvSpPr>
        <p:spPr bwMode="auto">
          <a:xfrm>
            <a:off x="5853113" y="4384675"/>
            <a:ext cx="150812" cy="149225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grpSp>
        <p:nvGrpSpPr>
          <p:cNvPr id="133" name="Group 130"/>
          <p:cNvGrpSpPr>
            <a:grpSpLocks/>
          </p:cNvGrpSpPr>
          <p:nvPr/>
        </p:nvGrpSpPr>
        <p:grpSpPr bwMode="auto">
          <a:xfrm>
            <a:off x="2324100" y="1793875"/>
            <a:ext cx="5405438" cy="3284538"/>
            <a:chOff x="2010" y="1258"/>
            <a:chExt cx="3405" cy="2069"/>
          </a:xfrm>
        </p:grpSpPr>
        <p:sp>
          <p:nvSpPr>
            <p:cNvPr id="23679" name="Line 131"/>
            <p:cNvSpPr>
              <a:spLocks noChangeShapeType="1"/>
            </p:cNvSpPr>
            <p:nvPr/>
          </p:nvSpPr>
          <p:spPr bwMode="auto">
            <a:xfrm flipV="1">
              <a:off x="2010" y="1330"/>
              <a:ext cx="645" cy="245"/>
            </a:xfrm>
            <a:prstGeom prst="line">
              <a:avLst/>
            </a:prstGeom>
            <a:noFill/>
            <a:ln w="720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80" name="Line 132"/>
            <p:cNvSpPr>
              <a:spLocks noChangeShapeType="1"/>
            </p:cNvSpPr>
            <p:nvPr/>
          </p:nvSpPr>
          <p:spPr bwMode="auto">
            <a:xfrm flipH="1" flipV="1">
              <a:off x="2640" y="1329"/>
              <a:ext cx="466" cy="53"/>
            </a:xfrm>
            <a:prstGeom prst="line">
              <a:avLst/>
            </a:prstGeom>
            <a:noFill/>
            <a:ln w="720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81" name="Line 133"/>
            <p:cNvSpPr>
              <a:spLocks noChangeShapeType="1"/>
            </p:cNvSpPr>
            <p:nvPr/>
          </p:nvSpPr>
          <p:spPr bwMode="auto">
            <a:xfrm flipH="1" flipV="1">
              <a:off x="2408" y="2029"/>
              <a:ext cx="38" cy="354"/>
            </a:xfrm>
            <a:prstGeom prst="line">
              <a:avLst/>
            </a:prstGeom>
            <a:noFill/>
            <a:ln w="720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82" name="Line 134"/>
            <p:cNvSpPr>
              <a:spLocks noChangeShapeType="1"/>
            </p:cNvSpPr>
            <p:nvPr/>
          </p:nvSpPr>
          <p:spPr bwMode="auto">
            <a:xfrm>
              <a:off x="2439" y="2411"/>
              <a:ext cx="469" cy="147"/>
            </a:xfrm>
            <a:prstGeom prst="line">
              <a:avLst/>
            </a:prstGeom>
            <a:noFill/>
            <a:ln w="720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83" name="Line 135"/>
            <p:cNvSpPr>
              <a:spLocks noChangeShapeType="1"/>
            </p:cNvSpPr>
            <p:nvPr/>
          </p:nvSpPr>
          <p:spPr bwMode="auto">
            <a:xfrm flipV="1">
              <a:off x="3237" y="2838"/>
              <a:ext cx="410" cy="146"/>
            </a:xfrm>
            <a:prstGeom prst="line">
              <a:avLst/>
            </a:prstGeom>
            <a:noFill/>
            <a:ln w="720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84" name="Line 136"/>
            <p:cNvSpPr>
              <a:spLocks noChangeShapeType="1"/>
            </p:cNvSpPr>
            <p:nvPr/>
          </p:nvSpPr>
          <p:spPr bwMode="auto">
            <a:xfrm flipH="1">
              <a:off x="3635" y="2667"/>
              <a:ext cx="472" cy="167"/>
            </a:xfrm>
            <a:prstGeom prst="line">
              <a:avLst/>
            </a:prstGeom>
            <a:noFill/>
            <a:ln w="720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85" name="Line 137"/>
            <p:cNvSpPr>
              <a:spLocks noChangeShapeType="1"/>
            </p:cNvSpPr>
            <p:nvPr/>
          </p:nvSpPr>
          <p:spPr bwMode="auto">
            <a:xfrm flipH="1" flipV="1">
              <a:off x="4255" y="2306"/>
              <a:ext cx="310" cy="284"/>
            </a:xfrm>
            <a:prstGeom prst="line">
              <a:avLst/>
            </a:prstGeom>
            <a:noFill/>
            <a:ln w="720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86" name="Line 138"/>
            <p:cNvSpPr>
              <a:spLocks noChangeShapeType="1"/>
            </p:cNvSpPr>
            <p:nvPr/>
          </p:nvSpPr>
          <p:spPr bwMode="auto">
            <a:xfrm flipH="1">
              <a:off x="4256" y="2066"/>
              <a:ext cx="250" cy="241"/>
            </a:xfrm>
            <a:prstGeom prst="line">
              <a:avLst/>
            </a:prstGeom>
            <a:noFill/>
            <a:ln w="720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87" name="Line 139"/>
            <p:cNvSpPr>
              <a:spLocks noChangeShapeType="1"/>
            </p:cNvSpPr>
            <p:nvPr/>
          </p:nvSpPr>
          <p:spPr bwMode="auto">
            <a:xfrm>
              <a:off x="4504" y="2066"/>
              <a:ext cx="320" cy="5"/>
            </a:xfrm>
            <a:prstGeom prst="line">
              <a:avLst/>
            </a:prstGeom>
            <a:noFill/>
            <a:ln w="720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88" name="Line 140"/>
            <p:cNvSpPr>
              <a:spLocks noChangeShapeType="1"/>
            </p:cNvSpPr>
            <p:nvPr/>
          </p:nvSpPr>
          <p:spPr bwMode="auto">
            <a:xfrm>
              <a:off x="4962" y="1258"/>
              <a:ext cx="167" cy="341"/>
            </a:xfrm>
            <a:prstGeom prst="line">
              <a:avLst/>
            </a:prstGeom>
            <a:noFill/>
            <a:ln w="720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89" name="Line 141"/>
            <p:cNvSpPr>
              <a:spLocks noChangeShapeType="1"/>
            </p:cNvSpPr>
            <p:nvPr/>
          </p:nvSpPr>
          <p:spPr bwMode="auto">
            <a:xfrm flipH="1">
              <a:off x="4528" y="1258"/>
              <a:ext cx="437" cy="187"/>
            </a:xfrm>
            <a:prstGeom prst="line">
              <a:avLst/>
            </a:prstGeom>
            <a:noFill/>
            <a:ln w="720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90" name="Line 142"/>
            <p:cNvSpPr>
              <a:spLocks noChangeShapeType="1"/>
            </p:cNvSpPr>
            <p:nvPr/>
          </p:nvSpPr>
          <p:spPr bwMode="auto">
            <a:xfrm>
              <a:off x="4061" y="1277"/>
              <a:ext cx="464" cy="167"/>
            </a:xfrm>
            <a:prstGeom prst="line">
              <a:avLst/>
            </a:prstGeom>
            <a:noFill/>
            <a:ln w="720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91" name="Line 143"/>
            <p:cNvSpPr>
              <a:spLocks noChangeShapeType="1"/>
            </p:cNvSpPr>
            <p:nvPr/>
          </p:nvSpPr>
          <p:spPr bwMode="auto">
            <a:xfrm flipV="1">
              <a:off x="3119" y="1324"/>
              <a:ext cx="464" cy="73"/>
            </a:xfrm>
            <a:prstGeom prst="line">
              <a:avLst/>
            </a:prstGeom>
            <a:noFill/>
            <a:ln w="720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92" name="Line 144"/>
            <p:cNvSpPr>
              <a:spLocks noChangeShapeType="1"/>
            </p:cNvSpPr>
            <p:nvPr/>
          </p:nvSpPr>
          <p:spPr bwMode="auto">
            <a:xfrm flipH="1" flipV="1">
              <a:off x="3581" y="1325"/>
              <a:ext cx="284" cy="186"/>
            </a:xfrm>
            <a:prstGeom prst="line">
              <a:avLst/>
            </a:prstGeom>
            <a:noFill/>
            <a:ln w="720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93" name="Line 145"/>
            <p:cNvSpPr>
              <a:spLocks noChangeShapeType="1"/>
            </p:cNvSpPr>
            <p:nvPr/>
          </p:nvSpPr>
          <p:spPr bwMode="auto">
            <a:xfrm flipH="1" flipV="1">
              <a:off x="4581" y="2955"/>
              <a:ext cx="398" cy="373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94" name="Line 146"/>
            <p:cNvSpPr>
              <a:spLocks noChangeShapeType="1"/>
            </p:cNvSpPr>
            <p:nvPr/>
          </p:nvSpPr>
          <p:spPr bwMode="auto">
            <a:xfrm flipV="1">
              <a:off x="4977" y="3082"/>
              <a:ext cx="439" cy="246"/>
            </a:xfrm>
            <a:prstGeom prst="line">
              <a:avLst/>
            </a:prstGeom>
            <a:noFill/>
            <a:ln w="540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657" name="Oval 147"/>
          <p:cNvSpPr>
            <a:spLocks noChangeArrowheads="1"/>
          </p:cNvSpPr>
          <p:nvPr/>
        </p:nvSpPr>
        <p:spPr bwMode="auto">
          <a:xfrm>
            <a:off x="2266950" y="2239963"/>
            <a:ext cx="150813" cy="149225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58" name="Oval 148"/>
          <p:cNvSpPr>
            <a:spLocks noChangeArrowheads="1"/>
          </p:cNvSpPr>
          <p:nvPr/>
        </p:nvSpPr>
        <p:spPr bwMode="auto">
          <a:xfrm>
            <a:off x="2878138" y="2951163"/>
            <a:ext cx="150812" cy="149225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59" name="Oval 149"/>
          <p:cNvSpPr>
            <a:spLocks noChangeArrowheads="1"/>
          </p:cNvSpPr>
          <p:nvPr/>
        </p:nvSpPr>
        <p:spPr bwMode="auto">
          <a:xfrm>
            <a:off x="3683000" y="3789363"/>
            <a:ext cx="150813" cy="149225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60" name="Oval 150"/>
          <p:cNvSpPr>
            <a:spLocks noChangeArrowheads="1"/>
          </p:cNvSpPr>
          <p:nvPr/>
        </p:nvSpPr>
        <p:spPr bwMode="auto">
          <a:xfrm>
            <a:off x="3268663" y="1833563"/>
            <a:ext cx="150812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61" name="Oval 151"/>
          <p:cNvSpPr>
            <a:spLocks noChangeArrowheads="1"/>
          </p:cNvSpPr>
          <p:nvPr/>
        </p:nvSpPr>
        <p:spPr bwMode="auto">
          <a:xfrm>
            <a:off x="4005263" y="1927225"/>
            <a:ext cx="150812" cy="149225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62" name="Oval 152"/>
          <p:cNvSpPr>
            <a:spLocks noChangeArrowheads="1"/>
          </p:cNvSpPr>
          <p:nvPr/>
        </p:nvSpPr>
        <p:spPr bwMode="auto">
          <a:xfrm>
            <a:off x="4208463" y="4454525"/>
            <a:ext cx="150812" cy="149225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63" name="Oval 153"/>
          <p:cNvSpPr>
            <a:spLocks noChangeArrowheads="1"/>
          </p:cNvSpPr>
          <p:nvPr/>
        </p:nvSpPr>
        <p:spPr bwMode="auto">
          <a:xfrm>
            <a:off x="4725988" y="1849438"/>
            <a:ext cx="150812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64" name="Oval 154"/>
          <p:cNvSpPr>
            <a:spLocks noChangeArrowheads="1"/>
          </p:cNvSpPr>
          <p:nvPr/>
        </p:nvSpPr>
        <p:spPr bwMode="auto">
          <a:xfrm>
            <a:off x="2932113" y="3570288"/>
            <a:ext cx="150812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65" name="Oval 155"/>
          <p:cNvSpPr>
            <a:spLocks noChangeArrowheads="1"/>
          </p:cNvSpPr>
          <p:nvPr/>
        </p:nvSpPr>
        <p:spPr bwMode="auto">
          <a:xfrm>
            <a:off x="5202238" y="2138363"/>
            <a:ext cx="150812" cy="149225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66" name="Oval 156"/>
          <p:cNvSpPr>
            <a:spLocks noChangeArrowheads="1"/>
          </p:cNvSpPr>
          <p:nvPr/>
        </p:nvSpPr>
        <p:spPr bwMode="auto">
          <a:xfrm>
            <a:off x="5499100" y="1739900"/>
            <a:ext cx="150813" cy="149225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67" name="Oval 157"/>
          <p:cNvSpPr>
            <a:spLocks noChangeArrowheads="1"/>
          </p:cNvSpPr>
          <p:nvPr/>
        </p:nvSpPr>
        <p:spPr bwMode="auto">
          <a:xfrm>
            <a:off x="6948488" y="1700213"/>
            <a:ext cx="150812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68" name="Oval 158"/>
          <p:cNvSpPr>
            <a:spLocks noChangeArrowheads="1"/>
          </p:cNvSpPr>
          <p:nvPr/>
        </p:nvSpPr>
        <p:spPr bwMode="auto">
          <a:xfrm>
            <a:off x="6259513" y="2020888"/>
            <a:ext cx="150812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69" name="Oval 159"/>
          <p:cNvSpPr>
            <a:spLocks noChangeArrowheads="1"/>
          </p:cNvSpPr>
          <p:nvPr/>
        </p:nvSpPr>
        <p:spPr bwMode="auto">
          <a:xfrm>
            <a:off x="7667625" y="4635500"/>
            <a:ext cx="150813" cy="149225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70" name="Oval 160"/>
          <p:cNvSpPr>
            <a:spLocks noChangeArrowheads="1"/>
          </p:cNvSpPr>
          <p:nvPr/>
        </p:nvSpPr>
        <p:spPr bwMode="auto">
          <a:xfrm>
            <a:off x="6962775" y="4995863"/>
            <a:ext cx="150813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71" name="Oval 161"/>
          <p:cNvSpPr>
            <a:spLocks noChangeArrowheads="1"/>
          </p:cNvSpPr>
          <p:nvPr/>
        </p:nvSpPr>
        <p:spPr bwMode="auto">
          <a:xfrm>
            <a:off x="5578475" y="3954463"/>
            <a:ext cx="150813" cy="149225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72" name="Oval 162"/>
          <p:cNvSpPr>
            <a:spLocks noChangeArrowheads="1"/>
          </p:cNvSpPr>
          <p:nvPr/>
        </p:nvSpPr>
        <p:spPr bwMode="auto">
          <a:xfrm>
            <a:off x="6329363" y="4408488"/>
            <a:ext cx="150812" cy="149225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73" name="Oval 163"/>
          <p:cNvSpPr>
            <a:spLocks noChangeArrowheads="1"/>
          </p:cNvSpPr>
          <p:nvPr/>
        </p:nvSpPr>
        <p:spPr bwMode="auto">
          <a:xfrm>
            <a:off x="6305550" y="3835400"/>
            <a:ext cx="150813" cy="149225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74" name="Oval 164"/>
          <p:cNvSpPr>
            <a:spLocks noChangeArrowheads="1"/>
          </p:cNvSpPr>
          <p:nvPr/>
        </p:nvSpPr>
        <p:spPr bwMode="auto">
          <a:xfrm>
            <a:off x="6719888" y="3006725"/>
            <a:ext cx="150812" cy="149225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75" name="Oval 165"/>
          <p:cNvSpPr>
            <a:spLocks noChangeArrowheads="1"/>
          </p:cNvSpPr>
          <p:nvPr/>
        </p:nvSpPr>
        <p:spPr bwMode="auto">
          <a:xfrm>
            <a:off x="7199313" y="2271713"/>
            <a:ext cx="150812" cy="149225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76" name="Oval 166"/>
          <p:cNvSpPr>
            <a:spLocks noChangeArrowheads="1"/>
          </p:cNvSpPr>
          <p:nvPr/>
        </p:nvSpPr>
        <p:spPr bwMode="auto">
          <a:xfrm>
            <a:off x="4851400" y="4237038"/>
            <a:ext cx="150813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77" name="Oval 167"/>
          <p:cNvSpPr>
            <a:spLocks noChangeArrowheads="1"/>
          </p:cNvSpPr>
          <p:nvPr/>
        </p:nvSpPr>
        <p:spPr bwMode="auto">
          <a:xfrm>
            <a:off x="6188075" y="3030538"/>
            <a:ext cx="150813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3678" name="Oval 168"/>
          <p:cNvSpPr>
            <a:spLocks noChangeArrowheads="1"/>
          </p:cNvSpPr>
          <p:nvPr/>
        </p:nvSpPr>
        <p:spPr bwMode="auto">
          <a:xfrm>
            <a:off x="5829300" y="3375025"/>
            <a:ext cx="150813" cy="149225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When a Node Meets</a:t>
            </a:r>
            <a:br>
              <a:rPr lang="en-GB" smtClean="0"/>
            </a:br>
            <a:r>
              <a:rPr lang="en-GB" smtClean="0"/>
              <a:t>Another Node</a:t>
            </a:r>
          </a:p>
        </p:txBody>
      </p:sp>
      <p:sp>
        <p:nvSpPr>
          <p:cNvPr id="24578" name="Slide Number Placeholder 2"/>
          <p:cNvSpPr>
            <a:spLocks noGrp="1"/>
          </p:cNvSpPr>
          <p:nvPr>
            <p:ph type="sldNum" sz="quarter" idx="14"/>
          </p:nvPr>
        </p:nvSpPr>
        <p:spPr>
          <a:noFill/>
        </p:spPr>
        <p:txBody>
          <a:bodyPr/>
          <a:lstStyle/>
          <a:p>
            <a:fld id="{72A42B87-63DE-46CF-8D8C-A7149C401D59}" type="slidenum">
              <a:rPr lang="en-US" smtClean="0"/>
              <a:pPr/>
              <a:t>11</a:t>
            </a:fld>
            <a:endParaRPr lang="en-US" smtClean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" y="1392238"/>
            <a:ext cx="1830388" cy="174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8116" name="Freeform 4"/>
          <p:cNvSpPr>
            <a:spLocks noChangeArrowheads="1"/>
          </p:cNvSpPr>
          <p:nvPr/>
        </p:nvSpPr>
        <p:spPr bwMode="auto">
          <a:xfrm>
            <a:off x="3665538" y="2165350"/>
            <a:ext cx="2322512" cy="576263"/>
          </a:xfrm>
          <a:custGeom>
            <a:avLst/>
            <a:gdLst>
              <a:gd name="T0" fmla="*/ 2304516 w 6453"/>
              <a:gd name="T1" fmla="*/ 209485 h 1601"/>
              <a:gd name="T2" fmla="*/ 995157 w 6453"/>
              <a:gd name="T3" fmla="*/ 0 h 1601"/>
              <a:gd name="T4" fmla="*/ 1292084 w 6453"/>
              <a:gd name="T5" fmla="*/ 314227 h 1601"/>
              <a:gd name="T6" fmla="*/ 0 w 6453"/>
              <a:gd name="T7" fmla="*/ 156934 h 1601"/>
              <a:gd name="T8" fmla="*/ 1588652 w 6453"/>
              <a:gd name="T9" fmla="*/ 575903 h 1601"/>
              <a:gd name="T10" fmla="*/ 1396458 w 6453"/>
              <a:gd name="T11" fmla="*/ 209485 h 1601"/>
              <a:gd name="T12" fmla="*/ 2322152 w 6453"/>
              <a:gd name="T13" fmla="*/ 191848 h 1601"/>
              <a:gd name="T14" fmla="*/ 2304516 w 6453"/>
              <a:gd name="T15" fmla="*/ 209485 h 160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453"/>
              <a:gd name="T25" fmla="*/ 0 h 1601"/>
              <a:gd name="T26" fmla="*/ 6453 w 6453"/>
              <a:gd name="T27" fmla="*/ 1601 h 160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453" h="1601">
                <a:moveTo>
                  <a:pt x="6403" y="582"/>
                </a:moveTo>
                <a:lnTo>
                  <a:pt x="2765" y="0"/>
                </a:lnTo>
                <a:lnTo>
                  <a:pt x="3590" y="873"/>
                </a:lnTo>
                <a:lnTo>
                  <a:pt x="0" y="436"/>
                </a:lnTo>
                <a:lnTo>
                  <a:pt x="4414" y="1600"/>
                </a:lnTo>
                <a:lnTo>
                  <a:pt x="3880" y="582"/>
                </a:lnTo>
                <a:lnTo>
                  <a:pt x="6452" y="533"/>
                </a:lnTo>
                <a:lnTo>
                  <a:pt x="6403" y="582"/>
                </a:lnTo>
              </a:path>
            </a:pathLst>
          </a:cu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2854325" y="1579563"/>
            <a:ext cx="4318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ts val="4225"/>
              </a:lnSpc>
              <a:buClr>
                <a:srgbClr val="000000"/>
              </a:buClr>
              <a:buSzPct val="45000"/>
              <a:buFont typeface="StarSymbol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600">
                <a:solidFill>
                  <a:srgbClr val="FFFFFF"/>
                </a:solidFill>
                <a:latin typeface="Arial Black" pitchFamily="34" charset="0"/>
              </a:rPr>
              <a:t>A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991225" y="1512888"/>
            <a:ext cx="1011238" cy="1435100"/>
            <a:chOff x="3852" y="1058"/>
            <a:chExt cx="637" cy="904"/>
          </a:xfrm>
        </p:grpSpPr>
        <p:grpSp>
          <p:nvGrpSpPr>
            <p:cNvPr id="24598" name="Group 7"/>
            <p:cNvGrpSpPr>
              <a:grpSpLocks/>
            </p:cNvGrpSpPr>
            <p:nvPr/>
          </p:nvGrpSpPr>
          <p:grpSpPr bwMode="auto">
            <a:xfrm>
              <a:off x="3852" y="1058"/>
              <a:ext cx="637" cy="904"/>
              <a:chOff x="3852" y="1058"/>
              <a:chExt cx="637" cy="904"/>
            </a:xfrm>
          </p:grpSpPr>
          <p:sp>
            <p:nvSpPr>
              <p:cNvPr id="24600" name="Freeform 8"/>
              <p:cNvSpPr>
                <a:spLocks noChangeArrowheads="1"/>
              </p:cNvSpPr>
              <p:nvPr/>
            </p:nvSpPr>
            <p:spPr bwMode="auto">
              <a:xfrm>
                <a:off x="4210" y="1200"/>
                <a:ext cx="212" cy="740"/>
              </a:xfrm>
              <a:custGeom>
                <a:avLst/>
                <a:gdLst>
                  <a:gd name="T0" fmla="*/ 129 w 934"/>
                  <a:gd name="T1" fmla="*/ 1 h 3265"/>
                  <a:gd name="T2" fmla="*/ 212 w 934"/>
                  <a:gd name="T3" fmla="*/ 10 h 3265"/>
                  <a:gd name="T4" fmla="*/ 76 w 934"/>
                  <a:gd name="T5" fmla="*/ 740 h 3265"/>
                  <a:gd name="T6" fmla="*/ 33 w 934"/>
                  <a:gd name="T7" fmla="*/ 736 h 3265"/>
                  <a:gd name="T8" fmla="*/ 0 w 934"/>
                  <a:gd name="T9" fmla="*/ 684 h 3265"/>
                  <a:gd name="T10" fmla="*/ 129 w 934"/>
                  <a:gd name="T11" fmla="*/ 0 h 3265"/>
                  <a:gd name="T12" fmla="*/ 129 w 934"/>
                  <a:gd name="T13" fmla="*/ 1 h 326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34"/>
                  <a:gd name="T22" fmla="*/ 0 h 3265"/>
                  <a:gd name="T23" fmla="*/ 934 w 934"/>
                  <a:gd name="T24" fmla="*/ 3265 h 326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34" h="3265">
                    <a:moveTo>
                      <a:pt x="567" y="3"/>
                    </a:moveTo>
                    <a:lnTo>
                      <a:pt x="933" y="45"/>
                    </a:lnTo>
                    <a:lnTo>
                      <a:pt x="333" y="3264"/>
                    </a:lnTo>
                    <a:lnTo>
                      <a:pt x="147" y="3247"/>
                    </a:lnTo>
                    <a:lnTo>
                      <a:pt x="0" y="3018"/>
                    </a:lnTo>
                    <a:lnTo>
                      <a:pt x="570" y="0"/>
                    </a:lnTo>
                    <a:lnTo>
                      <a:pt x="567" y="3"/>
                    </a:lnTo>
                  </a:path>
                </a:pathLst>
              </a:custGeom>
              <a:solidFill>
                <a:srgbClr val="00B8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01" name="Freeform 9"/>
              <p:cNvSpPr>
                <a:spLocks noChangeArrowheads="1"/>
              </p:cNvSpPr>
              <p:nvPr/>
            </p:nvSpPr>
            <p:spPr bwMode="auto">
              <a:xfrm>
                <a:off x="3852" y="1178"/>
                <a:ext cx="638" cy="784"/>
              </a:xfrm>
              <a:custGeom>
                <a:avLst/>
                <a:gdLst>
                  <a:gd name="T0" fmla="*/ 107 w 2813"/>
                  <a:gd name="T1" fmla="*/ 14 h 3458"/>
                  <a:gd name="T2" fmla="*/ 495 w 2813"/>
                  <a:gd name="T3" fmla="*/ 0 h 3458"/>
                  <a:gd name="T4" fmla="*/ 580 w 2813"/>
                  <a:gd name="T5" fmla="*/ 14 h 3458"/>
                  <a:gd name="T6" fmla="*/ 638 w 2813"/>
                  <a:gd name="T7" fmla="*/ 42 h 3458"/>
                  <a:gd name="T8" fmla="*/ 506 w 2813"/>
                  <a:gd name="T9" fmla="*/ 776 h 3458"/>
                  <a:gd name="T10" fmla="*/ 442 w 2813"/>
                  <a:gd name="T11" fmla="*/ 784 h 3458"/>
                  <a:gd name="T12" fmla="*/ 134 w 2813"/>
                  <a:gd name="T13" fmla="*/ 758 h 3458"/>
                  <a:gd name="T14" fmla="*/ 0 w 2813"/>
                  <a:gd name="T15" fmla="*/ 685 h 3458"/>
                  <a:gd name="T16" fmla="*/ 108 w 2813"/>
                  <a:gd name="T17" fmla="*/ 13 h 3458"/>
                  <a:gd name="T18" fmla="*/ 107 w 2813"/>
                  <a:gd name="T19" fmla="*/ 14 h 345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813"/>
                  <a:gd name="T31" fmla="*/ 0 h 3458"/>
                  <a:gd name="T32" fmla="*/ 2813 w 2813"/>
                  <a:gd name="T33" fmla="*/ 3458 h 345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813" h="3458">
                    <a:moveTo>
                      <a:pt x="471" y="60"/>
                    </a:moveTo>
                    <a:lnTo>
                      <a:pt x="2182" y="0"/>
                    </a:lnTo>
                    <a:lnTo>
                      <a:pt x="2559" y="60"/>
                    </a:lnTo>
                    <a:lnTo>
                      <a:pt x="2812" y="186"/>
                    </a:lnTo>
                    <a:lnTo>
                      <a:pt x="2233" y="3422"/>
                    </a:lnTo>
                    <a:lnTo>
                      <a:pt x="1947" y="3457"/>
                    </a:lnTo>
                    <a:lnTo>
                      <a:pt x="593" y="3342"/>
                    </a:lnTo>
                    <a:lnTo>
                      <a:pt x="0" y="3022"/>
                    </a:lnTo>
                    <a:lnTo>
                      <a:pt x="475" y="56"/>
                    </a:lnTo>
                    <a:lnTo>
                      <a:pt x="471" y="60"/>
                    </a:lnTo>
                  </a:path>
                </a:pathLst>
              </a:custGeom>
              <a:solidFill>
                <a:srgbClr val="000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02" name="Freeform 10"/>
              <p:cNvSpPr>
                <a:spLocks noChangeArrowheads="1"/>
              </p:cNvSpPr>
              <p:nvPr/>
            </p:nvSpPr>
            <p:spPr bwMode="auto">
              <a:xfrm>
                <a:off x="3871" y="1200"/>
                <a:ext cx="469" cy="712"/>
              </a:xfrm>
              <a:custGeom>
                <a:avLst/>
                <a:gdLst>
                  <a:gd name="T0" fmla="*/ 105 w 2070"/>
                  <a:gd name="T1" fmla="*/ 9 h 3141"/>
                  <a:gd name="T2" fmla="*/ 469 w 2070"/>
                  <a:gd name="T3" fmla="*/ 0 h 3141"/>
                  <a:gd name="T4" fmla="*/ 340 w 2070"/>
                  <a:gd name="T5" fmla="*/ 686 h 3141"/>
                  <a:gd name="T6" fmla="*/ 119 w 2070"/>
                  <a:gd name="T7" fmla="*/ 712 h 3141"/>
                  <a:gd name="T8" fmla="*/ 0 w 2070"/>
                  <a:gd name="T9" fmla="*/ 654 h 3141"/>
                  <a:gd name="T10" fmla="*/ 104 w 2070"/>
                  <a:gd name="T11" fmla="*/ 7 h 3141"/>
                  <a:gd name="T12" fmla="*/ 105 w 2070"/>
                  <a:gd name="T13" fmla="*/ 9 h 31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70"/>
                  <a:gd name="T22" fmla="*/ 0 h 3141"/>
                  <a:gd name="T23" fmla="*/ 2070 w 2070"/>
                  <a:gd name="T24" fmla="*/ 3141 h 31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70" h="3141">
                    <a:moveTo>
                      <a:pt x="465" y="38"/>
                    </a:moveTo>
                    <a:lnTo>
                      <a:pt x="2069" y="0"/>
                    </a:lnTo>
                    <a:lnTo>
                      <a:pt x="1499" y="3027"/>
                    </a:lnTo>
                    <a:lnTo>
                      <a:pt x="527" y="3140"/>
                    </a:lnTo>
                    <a:lnTo>
                      <a:pt x="0" y="2887"/>
                    </a:lnTo>
                    <a:lnTo>
                      <a:pt x="461" y="33"/>
                    </a:lnTo>
                    <a:lnTo>
                      <a:pt x="465" y="38"/>
                    </a:lnTo>
                  </a:path>
                </a:pathLst>
              </a:cu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03" name="Freeform 11"/>
              <p:cNvSpPr>
                <a:spLocks noChangeArrowheads="1"/>
              </p:cNvSpPr>
              <p:nvPr/>
            </p:nvSpPr>
            <p:spPr bwMode="auto">
              <a:xfrm>
                <a:off x="3903" y="1229"/>
                <a:ext cx="400" cy="554"/>
              </a:xfrm>
              <a:custGeom>
                <a:avLst/>
                <a:gdLst>
                  <a:gd name="T0" fmla="*/ 88 w 1762"/>
                  <a:gd name="T1" fmla="*/ 1 h 2445"/>
                  <a:gd name="T2" fmla="*/ 400 w 1762"/>
                  <a:gd name="T3" fmla="*/ 0 h 2445"/>
                  <a:gd name="T4" fmla="*/ 289 w 1762"/>
                  <a:gd name="T5" fmla="*/ 554 h 2445"/>
                  <a:gd name="T6" fmla="*/ 0 w 1762"/>
                  <a:gd name="T7" fmla="*/ 512 h 2445"/>
                  <a:gd name="T8" fmla="*/ 88 w 1762"/>
                  <a:gd name="T9" fmla="*/ 1 h 24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62"/>
                  <a:gd name="T16" fmla="*/ 0 h 2445"/>
                  <a:gd name="T17" fmla="*/ 1762 w 1762"/>
                  <a:gd name="T18" fmla="*/ 2445 h 24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62" h="2445">
                    <a:moveTo>
                      <a:pt x="388" y="3"/>
                    </a:moveTo>
                    <a:lnTo>
                      <a:pt x="1761" y="0"/>
                    </a:lnTo>
                    <a:lnTo>
                      <a:pt x="1275" y="2444"/>
                    </a:lnTo>
                    <a:lnTo>
                      <a:pt x="0" y="2259"/>
                    </a:lnTo>
                    <a:lnTo>
                      <a:pt x="388" y="3"/>
                    </a:lnTo>
                  </a:path>
                </a:pathLst>
              </a:custGeom>
              <a:solidFill>
                <a:srgbClr val="000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04" name="Freeform 12"/>
              <p:cNvSpPr>
                <a:spLocks noChangeArrowheads="1"/>
              </p:cNvSpPr>
              <p:nvPr/>
            </p:nvSpPr>
            <p:spPr bwMode="auto">
              <a:xfrm>
                <a:off x="3921" y="1244"/>
                <a:ext cx="361" cy="482"/>
              </a:xfrm>
              <a:custGeom>
                <a:avLst/>
                <a:gdLst>
                  <a:gd name="T0" fmla="*/ 82 w 1590"/>
                  <a:gd name="T1" fmla="*/ 1 h 2126"/>
                  <a:gd name="T2" fmla="*/ 361 w 1590"/>
                  <a:gd name="T3" fmla="*/ 0 h 2126"/>
                  <a:gd name="T4" fmla="*/ 358 w 1590"/>
                  <a:gd name="T5" fmla="*/ 8 h 2126"/>
                  <a:gd name="T6" fmla="*/ 92 w 1590"/>
                  <a:gd name="T7" fmla="*/ 11 h 2126"/>
                  <a:gd name="T8" fmla="*/ 10 w 1590"/>
                  <a:gd name="T9" fmla="*/ 482 h 2126"/>
                  <a:gd name="T10" fmla="*/ 0 w 1590"/>
                  <a:gd name="T11" fmla="*/ 480 h 2126"/>
                  <a:gd name="T12" fmla="*/ 82 w 1590"/>
                  <a:gd name="T13" fmla="*/ 1 h 2126"/>
                  <a:gd name="T14" fmla="*/ 82 w 1590"/>
                  <a:gd name="T15" fmla="*/ 1 h 212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90"/>
                  <a:gd name="T25" fmla="*/ 0 h 2126"/>
                  <a:gd name="T26" fmla="*/ 1590 w 1590"/>
                  <a:gd name="T27" fmla="*/ 2126 h 212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90" h="2126">
                    <a:moveTo>
                      <a:pt x="362" y="6"/>
                    </a:moveTo>
                    <a:lnTo>
                      <a:pt x="1589" y="0"/>
                    </a:lnTo>
                    <a:lnTo>
                      <a:pt x="1577" y="37"/>
                    </a:lnTo>
                    <a:lnTo>
                      <a:pt x="406" y="48"/>
                    </a:lnTo>
                    <a:lnTo>
                      <a:pt x="44" y="2125"/>
                    </a:lnTo>
                    <a:lnTo>
                      <a:pt x="0" y="2118"/>
                    </a:lnTo>
                    <a:lnTo>
                      <a:pt x="362" y="3"/>
                    </a:lnTo>
                    <a:lnTo>
                      <a:pt x="362" y="6"/>
                    </a:lnTo>
                  </a:path>
                </a:pathLst>
              </a:custGeom>
              <a:solidFill>
                <a:srgbClr val="CC6633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05" name="Freeform 13"/>
              <p:cNvSpPr>
                <a:spLocks noChangeArrowheads="1"/>
              </p:cNvSpPr>
              <p:nvPr/>
            </p:nvSpPr>
            <p:spPr bwMode="auto">
              <a:xfrm>
                <a:off x="4286" y="1211"/>
                <a:ext cx="185" cy="731"/>
              </a:xfrm>
              <a:custGeom>
                <a:avLst/>
                <a:gdLst>
                  <a:gd name="T0" fmla="*/ 136 w 815"/>
                  <a:gd name="T1" fmla="*/ 0 h 3225"/>
                  <a:gd name="T2" fmla="*/ 185 w 815"/>
                  <a:gd name="T3" fmla="*/ 23 h 3225"/>
                  <a:gd name="T4" fmla="*/ 60 w 815"/>
                  <a:gd name="T5" fmla="*/ 725 h 3225"/>
                  <a:gd name="T6" fmla="*/ 0 w 815"/>
                  <a:gd name="T7" fmla="*/ 731 h 3225"/>
                  <a:gd name="T8" fmla="*/ 136 w 815"/>
                  <a:gd name="T9" fmla="*/ 1 h 3225"/>
                  <a:gd name="T10" fmla="*/ 136 w 815"/>
                  <a:gd name="T11" fmla="*/ 0 h 32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5"/>
                  <a:gd name="T19" fmla="*/ 0 h 3225"/>
                  <a:gd name="T20" fmla="*/ 815 w 815"/>
                  <a:gd name="T21" fmla="*/ 3225 h 32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5" h="3225">
                    <a:moveTo>
                      <a:pt x="598" y="0"/>
                    </a:moveTo>
                    <a:lnTo>
                      <a:pt x="814" y="102"/>
                    </a:lnTo>
                    <a:lnTo>
                      <a:pt x="264" y="3199"/>
                    </a:lnTo>
                    <a:lnTo>
                      <a:pt x="0" y="3224"/>
                    </a:lnTo>
                    <a:lnTo>
                      <a:pt x="598" y="4"/>
                    </a:lnTo>
                    <a:lnTo>
                      <a:pt x="598" y="0"/>
                    </a:lnTo>
                  </a:path>
                </a:pathLst>
              </a:custGeom>
              <a:solidFill>
                <a:srgbClr val="FF7957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06" name="Line 14"/>
              <p:cNvSpPr>
                <a:spLocks noChangeShapeType="1"/>
              </p:cNvSpPr>
              <p:nvPr/>
            </p:nvSpPr>
            <p:spPr bwMode="auto">
              <a:xfrm flipH="1">
                <a:off x="4011" y="1254"/>
                <a:ext cx="276" cy="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07" name="Line 15"/>
              <p:cNvSpPr>
                <a:spLocks noChangeShapeType="1"/>
              </p:cNvSpPr>
              <p:nvPr/>
            </p:nvSpPr>
            <p:spPr bwMode="auto">
              <a:xfrm flipV="1">
                <a:off x="3932" y="1254"/>
                <a:ext cx="83" cy="47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08" name="Freeform 16"/>
              <p:cNvSpPr>
                <a:spLocks noChangeArrowheads="1"/>
              </p:cNvSpPr>
              <p:nvPr/>
            </p:nvSpPr>
            <p:spPr bwMode="auto">
              <a:xfrm>
                <a:off x="3932" y="1255"/>
                <a:ext cx="347" cy="508"/>
              </a:xfrm>
              <a:custGeom>
                <a:avLst/>
                <a:gdLst>
                  <a:gd name="T0" fmla="*/ 82 w 1528"/>
                  <a:gd name="T1" fmla="*/ 2 h 2242"/>
                  <a:gd name="T2" fmla="*/ 347 w 1528"/>
                  <a:gd name="T3" fmla="*/ 0 h 2242"/>
                  <a:gd name="T4" fmla="*/ 245 w 1528"/>
                  <a:gd name="T5" fmla="*/ 508 h 2242"/>
                  <a:gd name="T6" fmla="*/ 0 w 1528"/>
                  <a:gd name="T7" fmla="*/ 472 h 2242"/>
                  <a:gd name="T8" fmla="*/ 82 w 1528"/>
                  <a:gd name="T9" fmla="*/ 2 h 22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28"/>
                  <a:gd name="T16" fmla="*/ 0 h 2242"/>
                  <a:gd name="T17" fmla="*/ 1528 w 1528"/>
                  <a:gd name="T18" fmla="*/ 2242 h 22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28" h="2242">
                    <a:moveTo>
                      <a:pt x="363" y="11"/>
                    </a:moveTo>
                    <a:lnTo>
                      <a:pt x="1527" y="0"/>
                    </a:lnTo>
                    <a:lnTo>
                      <a:pt x="1077" y="2241"/>
                    </a:lnTo>
                    <a:lnTo>
                      <a:pt x="0" y="2083"/>
                    </a:lnTo>
                    <a:lnTo>
                      <a:pt x="363" y="11"/>
                    </a:lnTo>
                  </a:path>
                </a:pathLst>
              </a:custGeom>
              <a:solidFill>
                <a:srgbClr val="E6E6E6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09" name="Freeform 17"/>
              <p:cNvSpPr>
                <a:spLocks noChangeArrowheads="1"/>
              </p:cNvSpPr>
              <p:nvPr/>
            </p:nvSpPr>
            <p:spPr bwMode="auto">
              <a:xfrm>
                <a:off x="4210" y="1201"/>
                <a:ext cx="214" cy="742"/>
              </a:xfrm>
              <a:custGeom>
                <a:avLst/>
                <a:gdLst>
                  <a:gd name="T0" fmla="*/ 129 w 942"/>
                  <a:gd name="T1" fmla="*/ 0 h 3270"/>
                  <a:gd name="T2" fmla="*/ 214 w 942"/>
                  <a:gd name="T3" fmla="*/ 12 h 3270"/>
                  <a:gd name="T4" fmla="*/ 77 w 942"/>
                  <a:gd name="T5" fmla="*/ 742 h 3270"/>
                  <a:gd name="T6" fmla="*/ 36 w 942"/>
                  <a:gd name="T7" fmla="*/ 738 h 3270"/>
                  <a:gd name="T8" fmla="*/ 0 w 942"/>
                  <a:gd name="T9" fmla="*/ 686 h 3270"/>
                  <a:gd name="T10" fmla="*/ 130 w 942"/>
                  <a:gd name="T11" fmla="*/ 0 h 3270"/>
                  <a:gd name="T12" fmla="*/ 129 w 942"/>
                  <a:gd name="T13" fmla="*/ 0 h 32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42"/>
                  <a:gd name="T22" fmla="*/ 0 h 3270"/>
                  <a:gd name="T23" fmla="*/ 942 w 942"/>
                  <a:gd name="T24" fmla="*/ 3270 h 327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42" h="3270">
                    <a:moveTo>
                      <a:pt x="568" y="0"/>
                    </a:moveTo>
                    <a:lnTo>
                      <a:pt x="941" y="54"/>
                    </a:lnTo>
                    <a:lnTo>
                      <a:pt x="340" y="3269"/>
                    </a:lnTo>
                    <a:lnTo>
                      <a:pt x="158" y="3254"/>
                    </a:lnTo>
                    <a:lnTo>
                      <a:pt x="0" y="3023"/>
                    </a:lnTo>
                    <a:lnTo>
                      <a:pt x="572" y="0"/>
                    </a:lnTo>
                    <a:lnTo>
                      <a:pt x="568" y="0"/>
                    </a:lnTo>
                  </a:path>
                </a:pathLst>
              </a:cu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10" name="Oval 18"/>
              <p:cNvSpPr>
                <a:spLocks noChangeArrowheads="1"/>
              </p:cNvSpPr>
              <p:nvPr/>
            </p:nvSpPr>
            <p:spPr bwMode="auto">
              <a:xfrm>
                <a:off x="4153" y="1845"/>
                <a:ext cx="38" cy="37"/>
              </a:xfrm>
              <a:prstGeom prst="ellipse">
                <a:avLst/>
              </a:prstGeom>
              <a:noFill/>
              <a:ln w="360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4611" name="Oval 19"/>
              <p:cNvSpPr>
                <a:spLocks noChangeArrowheads="1"/>
              </p:cNvSpPr>
              <p:nvPr/>
            </p:nvSpPr>
            <p:spPr bwMode="auto">
              <a:xfrm rot="780000">
                <a:off x="3932" y="1848"/>
                <a:ext cx="42" cy="23"/>
              </a:xfrm>
              <a:prstGeom prst="ellipse">
                <a:avLst/>
              </a:prstGeom>
              <a:noFill/>
              <a:ln w="360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4612" name="Oval 20"/>
              <p:cNvSpPr>
                <a:spLocks noChangeArrowheads="1"/>
              </p:cNvSpPr>
              <p:nvPr/>
            </p:nvSpPr>
            <p:spPr bwMode="auto">
              <a:xfrm rot="780000">
                <a:off x="3989" y="1858"/>
                <a:ext cx="42" cy="23"/>
              </a:xfrm>
              <a:prstGeom prst="ellipse">
                <a:avLst/>
              </a:prstGeom>
              <a:noFill/>
              <a:ln w="360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4613" name="Oval 21"/>
              <p:cNvSpPr>
                <a:spLocks noChangeArrowheads="1"/>
              </p:cNvSpPr>
              <p:nvPr/>
            </p:nvSpPr>
            <p:spPr bwMode="auto">
              <a:xfrm rot="780000">
                <a:off x="4048" y="1866"/>
                <a:ext cx="42" cy="22"/>
              </a:xfrm>
              <a:prstGeom prst="ellipse">
                <a:avLst/>
              </a:prstGeom>
              <a:noFill/>
              <a:ln w="360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4614" name="Freeform 22"/>
              <p:cNvSpPr>
                <a:spLocks noChangeArrowheads="1"/>
              </p:cNvSpPr>
              <p:nvPr/>
            </p:nvSpPr>
            <p:spPr bwMode="auto">
              <a:xfrm>
                <a:off x="3995" y="1279"/>
                <a:ext cx="263" cy="193"/>
              </a:xfrm>
              <a:custGeom>
                <a:avLst/>
                <a:gdLst>
                  <a:gd name="T0" fmla="*/ 36 w 1159"/>
                  <a:gd name="T1" fmla="*/ 2 h 851"/>
                  <a:gd name="T2" fmla="*/ 263 w 1159"/>
                  <a:gd name="T3" fmla="*/ 0 h 851"/>
                  <a:gd name="T4" fmla="*/ 87 w 1159"/>
                  <a:gd name="T5" fmla="*/ 48 h 851"/>
                  <a:gd name="T6" fmla="*/ 0 w 1159"/>
                  <a:gd name="T7" fmla="*/ 193 h 851"/>
                  <a:gd name="T8" fmla="*/ 35 w 1159"/>
                  <a:gd name="T9" fmla="*/ 3 h 851"/>
                  <a:gd name="T10" fmla="*/ 36 w 1159"/>
                  <a:gd name="T11" fmla="*/ 3 h 851"/>
                  <a:gd name="T12" fmla="*/ 36 w 1159"/>
                  <a:gd name="T13" fmla="*/ 2 h 85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59"/>
                  <a:gd name="T22" fmla="*/ 0 h 851"/>
                  <a:gd name="T23" fmla="*/ 1159 w 1159"/>
                  <a:gd name="T24" fmla="*/ 851 h 85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59" h="851">
                    <a:moveTo>
                      <a:pt x="159" y="9"/>
                    </a:moveTo>
                    <a:lnTo>
                      <a:pt x="1158" y="0"/>
                    </a:lnTo>
                    <a:lnTo>
                      <a:pt x="383" y="210"/>
                    </a:lnTo>
                    <a:lnTo>
                      <a:pt x="0" y="850"/>
                    </a:lnTo>
                    <a:lnTo>
                      <a:pt x="153" y="15"/>
                    </a:lnTo>
                    <a:lnTo>
                      <a:pt x="159" y="15"/>
                    </a:lnTo>
                    <a:lnTo>
                      <a:pt x="159" y="9"/>
                    </a:lnTo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15" name="Freeform 23"/>
              <p:cNvSpPr>
                <a:spLocks noChangeArrowheads="1"/>
              </p:cNvSpPr>
              <p:nvPr/>
            </p:nvSpPr>
            <p:spPr bwMode="auto">
              <a:xfrm>
                <a:off x="4243" y="1204"/>
                <a:ext cx="149" cy="736"/>
              </a:xfrm>
              <a:custGeom>
                <a:avLst/>
                <a:gdLst>
                  <a:gd name="T0" fmla="*/ 141 w 656"/>
                  <a:gd name="T1" fmla="*/ 0 h 3245"/>
                  <a:gd name="T2" fmla="*/ 149 w 656"/>
                  <a:gd name="T3" fmla="*/ 1 h 3245"/>
                  <a:gd name="T4" fmla="*/ 8 w 656"/>
                  <a:gd name="T5" fmla="*/ 736 h 3245"/>
                  <a:gd name="T6" fmla="*/ 0 w 656"/>
                  <a:gd name="T7" fmla="*/ 735 h 3245"/>
                  <a:gd name="T8" fmla="*/ 140 w 656"/>
                  <a:gd name="T9" fmla="*/ 0 h 3245"/>
                  <a:gd name="T10" fmla="*/ 141 w 656"/>
                  <a:gd name="T11" fmla="*/ 0 h 32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56"/>
                  <a:gd name="T19" fmla="*/ 0 h 3245"/>
                  <a:gd name="T20" fmla="*/ 656 w 656"/>
                  <a:gd name="T21" fmla="*/ 3245 h 32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56" h="3245">
                    <a:moveTo>
                      <a:pt x="620" y="2"/>
                    </a:moveTo>
                    <a:lnTo>
                      <a:pt x="655" y="4"/>
                    </a:lnTo>
                    <a:lnTo>
                      <a:pt x="36" y="3244"/>
                    </a:lnTo>
                    <a:lnTo>
                      <a:pt x="0" y="3239"/>
                    </a:lnTo>
                    <a:lnTo>
                      <a:pt x="618" y="0"/>
                    </a:lnTo>
                    <a:lnTo>
                      <a:pt x="620" y="2"/>
                    </a:ln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16" name="Freeform 24"/>
              <p:cNvSpPr>
                <a:spLocks noChangeArrowheads="1"/>
              </p:cNvSpPr>
              <p:nvPr/>
            </p:nvSpPr>
            <p:spPr bwMode="auto">
              <a:xfrm>
                <a:off x="3989" y="1886"/>
                <a:ext cx="259" cy="53"/>
              </a:xfrm>
              <a:custGeom>
                <a:avLst/>
                <a:gdLst>
                  <a:gd name="T0" fmla="*/ 258 w 1144"/>
                  <a:gd name="T1" fmla="*/ 52 h 233"/>
                  <a:gd name="T2" fmla="*/ 220 w 1144"/>
                  <a:gd name="T3" fmla="*/ 0 h 233"/>
                  <a:gd name="T4" fmla="*/ 0 w 1144"/>
                  <a:gd name="T5" fmla="*/ 26 h 233"/>
                  <a:gd name="T6" fmla="*/ 259 w 1144"/>
                  <a:gd name="T7" fmla="*/ 53 h 233"/>
                  <a:gd name="T8" fmla="*/ 258 w 1144"/>
                  <a:gd name="T9" fmla="*/ 52 h 2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4"/>
                  <a:gd name="T16" fmla="*/ 0 h 233"/>
                  <a:gd name="T17" fmla="*/ 1144 w 1144"/>
                  <a:gd name="T18" fmla="*/ 233 h 2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4" h="233">
                    <a:moveTo>
                      <a:pt x="1140" y="229"/>
                    </a:moveTo>
                    <a:lnTo>
                      <a:pt x="973" y="0"/>
                    </a:lnTo>
                    <a:lnTo>
                      <a:pt x="0" y="116"/>
                    </a:lnTo>
                    <a:lnTo>
                      <a:pt x="1143" y="232"/>
                    </a:lnTo>
                    <a:lnTo>
                      <a:pt x="1140" y="229"/>
                    </a:lnTo>
                  </a:path>
                </a:pathLst>
              </a:custGeom>
              <a:solidFill>
                <a:srgbClr val="FF7957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17" name="Freeform 25"/>
              <p:cNvSpPr>
                <a:spLocks noChangeArrowheads="1"/>
              </p:cNvSpPr>
              <p:nvPr/>
            </p:nvSpPr>
            <p:spPr bwMode="auto">
              <a:xfrm>
                <a:off x="3884" y="1761"/>
                <a:ext cx="341" cy="57"/>
              </a:xfrm>
              <a:custGeom>
                <a:avLst/>
                <a:gdLst>
                  <a:gd name="T0" fmla="*/ 1 w 1502"/>
                  <a:gd name="T1" fmla="*/ 0 h 251"/>
                  <a:gd name="T2" fmla="*/ 341 w 1502"/>
                  <a:gd name="T3" fmla="*/ 49 h 251"/>
                  <a:gd name="T4" fmla="*/ 339 w 1502"/>
                  <a:gd name="T5" fmla="*/ 57 h 251"/>
                  <a:gd name="T6" fmla="*/ 0 w 1502"/>
                  <a:gd name="T7" fmla="*/ 7 h 251"/>
                  <a:gd name="T8" fmla="*/ 1 w 1502"/>
                  <a:gd name="T9" fmla="*/ 0 h 251"/>
                  <a:gd name="T10" fmla="*/ 1 w 1502"/>
                  <a:gd name="T11" fmla="*/ 0 h 2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02"/>
                  <a:gd name="T19" fmla="*/ 0 h 251"/>
                  <a:gd name="T20" fmla="*/ 1502 w 1502"/>
                  <a:gd name="T21" fmla="*/ 251 h 2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02" h="251">
                    <a:moveTo>
                      <a:pt x="5" y="0"/>
                    </a:moveTo>
                    <a:lnTo>
                      <a:pt x="1501" y="215"/>
                    </a:lnTo>
                    <a:lnTo>
                      <a:pt x="1493" y="250"/>
                    </a:lnTo>
                    <a:lnTo>
                      <a:pt x="0" y="32"/>
                    </a:lnTo>
                    <a:lnTo>
                      <a:pt x="3" y="0"/>
                    </a:lnTo>
                    <a:lnTo>
                      <a:pt x="5" y="0"/>
                    </a:ln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18" name="Freeform 26"/>
              <p:cNvSpPr>
                <a:spLocks noChangeArrowheads="1"/>
              </p:cNvSpPr>
              <p:nvPr/>
            </p:nvSpPr>
            <p:spPr bwMode="auto">
              <a:xfrm>
                <a:off x="4221" y="1806"/>
                <a:ext cx="51" cy="12"/>
              </a:xfrm>
              <a:custGeom>
                <a:avLst/>
                <a:gdLst>
                  <a:gd name="T0" fmla="*/ 1 w 224"/>
                  <a:gd name="T1" fmla="*/ 4 h 53"/>
                  <a:gd name="T2" fmla="*/ 51 w 224"/>
                  <a:gd name="T3" fmla="*/ 0 h 53"/>
                  <a:gd name="T4" fmla="*/ 49 w 224"/>
                  <a:gd name="T5" fmla="*/ 8 h 53"/>
                  <a:gd name="T6" fmla="*/ 0 w 224"/>
                  <a:gd name="T7" fmla="*/ 12 h 53"/>
                  <a:gd name="T8" fmla="*/ 0 w 224"/>
                  <a:gd name="T9" fmla="*/ 4 h 53"/>
                  <a:gd name="T10" fmla="*/ 1 w 224"/>
                  <a:gd name="T11" fmla="*/ 4 h 5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24"/>
                  <a:gd name="T19" fmla="*/ 0 h 53"/>
                  <a:gd name="T20" fmla="*/ 224 w 224"/>
                  <a:gd name="T21" fmla="*/ 53 h 5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24" h="53">
                    <a:moveTo>
                      <a:pt x="4" y="18"/>
                    </a:moveTo>
                    <a:lnTo>
                      <a:pt x="223" y="0"/>
                    </a:lnTo>
                    <a:lnTo>
                      <a:pt x="217" y="36"/>
                    </a:lnTo>
                    <a:lnTo>
                      <a:pt x="0" y="52"/>
                    </a:lnTo>
                    <a:lnTo>
                      <a:pt x="2" y="18"/>
                    </a:lnTo>
                    <a:lnTo>
                      <a:pt x="4" y="18"/>
                    </a:ln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19" name="Freeform 27"/>
              <p:cNvSpPr>
                <a:spLocks noChangeArrowheads="1"/>
              </p:cNvSpPr>
              <p:nvPr/>
            </p:nvSpPr>
            <p:spPr bwMode="auto">
              <a:xfrm>
                <a:off x="4003" y="1058"/>
                <a:ext cx="58" cy="135"/>
              </a:xfrm>
              <a:custGeom>
                <a:avLst/>
                <a:gdLst>
                  <a:gd name="T0" fmla="*/ 0 w 254"/>
                  <a:gd name="T1" fmla="*/ 134 h 595"/>
                  <a:gd name="T2" fmla="*/ 18 w 254"/>
                  <a:gd name="T3" fmla="*/ 34 h 595"/>
                  <a:gd name="T4" fmla="*/ 26 w 254"/>
                  <a:gd name="T5" fmla="*/ 30 h 595"/>
                  <a:gd name="T6" fmla="*/ 19 w 254"/>
                  <a:gd name="T7" fmla="*/ 22 h 595"/>
                  <a:gd name="T8" fmla="*/ 24 w 254"/>
                  <a:gd name="T9" fmla="*/ 0 h 595"/>
                  <a:gd name="T10" fmla="*/ 58 w 254"/>
                  <a:gd name="T11" fmla="*/ 3 h 595"/>
                  <a:gd name="T12" fmla="*/ 53 w 254"/>
                  <a:gd name="T13" fmla="*/ 25 h 595"/>
                  <a:gd name="T14" fmla="*/ 45 w 254"/>
                  <a:gd name="T15" fmla="*/ 29 h 595"/>
                  <a:gd name="T16" fmla="*/ 51 w 254"/>
                  <a:gd name="T17" fmla="*/ 37 h 595"/>
                  <a:gd name="T18" fmla="*/ 35 w 254"/>
                  <a:gd name="T19" fmla="*/ 134 h 595"/>
                  <a:gd name="T20" fmla="*/ 1 w 254"/>
                  <a:gd name="T21" fmla="*/ 135 h 595"/>
                  <a:gd name="T22" fmla="*/ 0 w 254"/>
                  <a:gd name="T23" fmla="*/ 134 h 59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595"/>
                  <a:gd name="T38" fmla="*/ 254 w 254"/>
                  <a:gd name="T39" fmla="*/ 595 h 59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595">
                    <a:moveTo>
                      <a:pt x="0" y="590"/>
                    </a:moveTo>
                    <a:lnTo>
                      <a:pt x="78" y="148"/>
                    </a:lnTo>
                    <a:lnTo>
                      <a:pt x="116" y="132"/>
                    </a:lnTo>
                    <a:lnTo>
                      <a:pt x="85" y="98"/>
                    </a:lnTo>
                    <a:lnTo>
                      <a:pt x="103" y="0"/>
                    </a:lnTo>
                    <a:lnTo>
                      <a:pt x="253" y="12"/>
                    </a:lnTo>
                    <a:lnTo>
                      <a:pt x="232" y="110"/>
                    </a:lnTo>
                    <a:lnTo>
                      <a:pt x="195" y="129"/>
                    </a:lnTo>
                    <a:lnTo>
                      <a:pt x="224" y="162"/>
                    </a:lnTo>
                    <a:lnTo>
                      <a:pt x="155" y="591"/>
                    </a:lnTo>
                    <a:lnTo>
                      <a:pt x="3" y="594"/>
                    </a:lnTo>
                    <a:lnTo>
                      <a:pt x="0" y="590"/>
                    </a:ln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4599" name="Text Box 28"/>
            <p:cNvSpPr txBox="1">
              <a:spLocks noChangeArrowheads="1"/>
            </p:cNvSpPr>
            <p:nvPr/>
          </p:nvSpPr>
          <p:spPr bwMode="auto">
            <a:xfrm>
              <a:off x="3997" y="1343"/>
              <a:ext cx="204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lnSpc>
                  <a:spcPts val="4225"/>
                </a:lnSpc>
                <a:buClr>
                  <a:srgbClr val="000000"/>
                </a:buClr>
                <a:buSzPct val="45000"/>
                <a:buFont typeface="StarSymbol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3600">
                  <a:solidFill>
                    <a:srgbClr val="000000"/>
                  </a:solidFill>
                  <a:latin typeface="Arial Black" pitchFamily="34" charset="0"/>
                </a:rPr>
                <a:t>B</a:t>
              </a:r>
            </a:p>
          </p:txBody>
        </p:sp>
      </p:grp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3051175" y="3405188"/>
            <a:ext cx="3473450" cy="2471737"/>
            <a:chOff x="2000" y="2250"/>
            <a:chExt cx="2188" cy="1557"/>
          </a:xfrm>
        </p:grpSpPr>
        <p:grpSp>
          <p:nvGrpSpPr>
            <p:cNvPr id="24586" name="Group 30"/>
            <p:cNvGrpSpPr>
              <a:grpSpLocks/>
            </p:cNvGrpSpPr>
            <p:nvPr/>
          </p:nvGrpSpPr>
          <p:grpSpPr bwMode="auto">
            <a:xfrm>
              <a:off x="2000" y="2250"/>
              <a:ext cx="2188" cy="305"/>
              <a:chOff x="2000" y="2250"/>
              <a:chExt cx="2188" cy="305"/>
            </a:xfrm>
          </p:grpSpPr>
          <p:sp>
            <p:nvSpPr>
              <p:cNvPr id="24596" name="Line 31"/>
              <p:cNvSpPr>
                <a:spLocks noChangeShapeType="1"/>
              </p:cNvSpPr>
              <p:nvPr/>
            </p:nvSpPr>
            <p:spPr bwMode="auto">
              <a:xfrm>
                <a:off x="2000" y="2250"/>
                <a:ext cx="2189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7" name="Text Box 32"/>
              <p:cNvSpPr txBox="1">
                <a:spLocks noChangeArrowheads="1"/>
              </p:cNvSpPr>
              <p:nvPr/>
            </p:nvSpPr>
            <p:spPr bwMode="auto">
              <a:xfrm>
                <a:off x="2497" y="2250"/>
                <a:ext cx="1193" cy="3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lnSpc>
                    <a:spcPts val="3675"/>
                  </a:lnSpc>
                  <a:buClr>
                    <a:srgbClr val="000000"/>
                  </a:buClr>
                  <a:buSzPct val="45000"/>
                  <a:buFont typeface="StarSymbol"/>
                  <a:buNone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 sz="2400">
                    <a:solidFill>
                      <a:srgbClr val="000000"/>
                    </a:solidFill>
                    <a:latin typeface="Times New Roman" pitchFamily="18" charset="0"/>
                  </a:rPr>
                  <a:t>{Hello, A}</a:t>
                </a:r>
                <a:r>
                  <a:rPr lang="en-GB" sz="2400" baseline="-33000">
                    <a:solidFill>
                      <a:srgbClr val="000000"/>
                    </a:solidFill>
                    <a:latin typeface="Times New Roman" pitchFamily="18" charset="0"/>
                  </a:rPr>
                  <a:t>PID</a:t>
                </a:r>
              </a:p>
            </p:txBody>
          </p:sp>
        </p:grpSp>
        <p:grpSp>
          <p:nvGrpSpPr>
            <p:cNvPr id="24587" name="Group 33"/>
            <p:cNvGrpSpPr>
              <a:grpSpLocks/>
            </p:cNvGrpSpPr>
            <p:nvPr/>
          </p:nvGrpSpPr>
          <p:grpSpPr bwMode="auto">
            <a:xfrm>
              <a:off x="2000" y="2668"/>
              <a:ext cx="2188" cy="305"/>
              <a:chOff x="2000" y="2668"/>
              <a:chExt cx="2188" cy="305"/>
            </a:xfrm>
          </p:grpSpPr>
          <p:sp>
            <p:nvSpPr>
              <p:cNvPr id="24594" name="Line 34"/>
              <p:cNvSpPr>
                <a:spLocks noChangeShapeType="1"/>
              </p:cNvSpPr>
              <p:nvPr/>
            </p:nvSpPr>
            <p:spPr bwMode="auto">
              <a:xfrm flipH="1">
                <a:off x="1998" y="2668"/>
                <a:ext cx="2191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5" name="Text Box 35"/>
              <p:cNvSpPr txBox="1">
                <a:spLocks noChangeArrowheads="1"/>
              </p:cNvSpPr>
              <p:nvPr/>
            </p:nvSpPr>
            <p:spPr bwMode="auto">
              <a:xfrm>
                <a:off x="2502" y="2668"/>
                <a:ext cx="1185" cy="3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lnSpc>
                    <a:spcPts val="3675"/>
                  </a:lnSpc>
                  <a:buClr>
                    <a:srgbClr val="000000"/>
                  </a:buClr>
                  <a:buSzPct val="45000"/>
                  <a:buFont typeface="StarSymbol"/>
                  <a:buNone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 sz="2400">
                    <a:solidFill>
                      <a:srgbClr val="000000"/>
                    </a:solidFill>
                    <a:latin typeface="Times New Roman" pitchFamily="18" charset="0"/>
                  </a:rPr>
                  <a:t>{Hello, B}</a:t>
                </a:r>
                <a:r>
                  <a:rPr lang="en-GB" sz="2400" baseline="-33000">
                    <a:solidFill>
                      <a:srgbClr val="000000"/>
                    </a:solidFill>
                    <a:latin typeface="Times New Roman" pitchFamily="18" charset="0"/>
                  </a:rPr>
                  <a:t>PID</a:t>
                </a:r>
              </a:p>
            </p:txBody>
          </p:sp>
        </p:grpSp>
        <p:grpSp>
          <p:nvGrpSpPr>
            <p:cNvPr id="24588" name="Group 36"/>
            <p:cNvGrpSpPr>
              <a:grpSpLocks/>
            </p:cNvGrpSpPr>
            <p:nvPr/>
          </p:nvGrpSpPr>
          <p:grpSpPr bwMode="auto">
            <a:xfrm>
              <a:off x="2000" y="3085"/>
              <a:ext cx="2188" cy="305"/>
              <a:chOff x="2000" y="3085"/>
              <a:chExt cx="2188" cy="305"/>
            </a:xfrm>
          </p:grpSpPr>
          <p:sp>
            <p:nvSpPr>
              <p:cNvPr id="24592" name="Line 37"/>
              <p:cNvSpPr>
                <a:spLocks noChangeShapeType="1"/>
              </p:cNvSpPr>
              <p:nvPr/>
            </p:nvSpPr>
            <p:spPr bwMode="auto">
              <a:xfrm flipH="1">
                <a:off x="1998" y="3085"/>
                <a:ext cx="2191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3" name="Text Box 38"/>
              <p:cNvSpPr txBox="1">
                <a:spLocks noChangeArrowheads="1"/>
              </p:cNvSpPr>
              <p:nvPr/>
            </p:nvSpPr>
            <p:spPr bwMode="auto">
              <a:xfrm>
                <a:off x="2502" y="3085"/>
                <a:ext cx="1442" cy="3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lnSpc>
                    <a:spcPts val="3675"/>
                  </a:lnSpc>
                  <a:buClr>
                    <a:srgbClr val="000000"/>
                  </a:buClr>
                  <a:buSzPct val="45000"/>
                  <a:buFont typeface="StarSymbol"/>
                  <a:buNone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 sz="2400">
                    <a:solidFill>
                      <a:srgbClr val="000000"/>
                    </a:solidFill>
                    <a:latin typeface="Times New Roman" pitchFamily="18" charset="0"/>
                  </a:rPr>
                  <a:t>{Mgmt Data}</a:t>
                </a:r>
                <a:r>
                  <a:rPr lang="en-GB" sz="2400" baseline="-33000">
                    <a:solidFill>
                      <a:srgbClr val="000000"/>
                    </a:solidFill>
                    <a:latin typeface="Times New Roman" pitchFamily="18" charset="0"/>
                  </a:rPr>
                  <a:t>PID</a:t>
                </a:r>
              </a:p>
            </p:txBody>
          </p:sp>
        </p:grpSp>
        <p:grpSp>
          <p:nvGrpSpPr>
            <p:cNvPr id="24589" name="Group 39"/>
            <p:cNvGrpSpPr>
              <a:grpSpLocks/>
            </p:cNvGrpSpPr>
            <p:nvPr/>
          </p:nvGrpSpPr>
          <p:grpSpPr bwMode="auto">
            <a:xfrm>
              <a:off x="2000" y="3502"/>
              <a:ext cx="2188" cy="305"/>
              <a:chOff x="2000" y="3502"/>
              <a:chExt cx="2188" cy="305"/>
            </a:xfrm>
          </p:grpSpPr>
          <p:sp>
            <p:nvSpPr>
              <p:cNvPr id="24590" name="Line 40"/>
              <p:cNvSpPr>
                <a:spLocks noChangeShapeType="1"/>
              </p:cNvSpPr>
              <p:nvPr/>
            </p:nvSpPr>
            <p:spPr bwMode="auto">
              <a:xfrm flipH="1">
                <a:off x="1998" y="3502"/>
                <a:ext cx="2191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1" name="Text Box 41"/>
              <p:cNvSpPr txBox="1">
                <a:spLocks noChangeArrowheads="1"/>
              </p:cNvSpPr>
              <p:nvPr/>
            </p:nvSpPr>
            <p:spPr bwMode="auto">
              <a:xfrm>
                <a:off x="2502" y="3502"/>
                <a:ext cx="1442" cy="3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lnSpc>
                    <a:spcPts val="3675"/>
                  </a:lnSpc>
                  <a:buClr>
                    <a:srgbClr val="000000"/>
                  </a:buClr>
                  <a:buSzPct val="45000"/>
                  <a:buFont typeface="StarSymbol"/>
                  <a:buNone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GB" sz="2400">
                    <a:solidFill>
                      <a:srgbClr val="000000"/>
                    </a:solidFill>
                    <a:latin typeface="Times New Roman" pitchFamily="18" charset="0"/>
                  </a:rPr>
                  <a:t>{Data}</a:t>
                </a:r>
                <a:r>
                  <a:rPr lang="en-GB" sz="2400" baseline="-33000">
                    <a:solidFill>
                      <a:srgbClr val="000000"/>
                    </a:solidFill>
                    <a:latin typeface="Times New Roman" pitchFamily="18" charset="0"/>
                  </a:rPr>
                  <a:t>PID</a:t>
                </a:r>
              </a:p>
            </p:txBody>
          </p:sp>
        </p:grpSp>
      </p:grpSp>
      <p:sp>
        <p:nvSpPr>
          <p:cNvPr id="24585" name="Footer Placeholder 3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8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Personal Networks</a:t>
            </a:r>
          </a:p>
        </p:txBody>
      </p:sp>
      <p:sp>
        <p:nvSpPr>
          <p:cNvPr id="26626" name="Slide Number Placeholder 2"/>
          <p:cNvSpPr>
            <a:spLocks noGrp="1"/>
          </p:cNvSpPr>
          <p:nvPr>
            <p:ph type="sldNum" sz="quarter" idx="14"/>
          </p:nvPr>
        </p:nvSpPr>
        <p:spPr>
          <a:noFill/>
        </p:spPr>
        <p:txBody>
          <a:bodyPr/>
          <a:lstStyle/>
          <a:p>
            <a:fld id="{63D62B09-0CF2-473C-8562-9AFB35882B1B}" type="slidenum">
              <a:rPr lang="en-US" smtClean="0"/>
              <a:pPr/>
              <a:t>12</a:t>
            </a:fld>
            <a:endParaRPr lang="en-US" smtClean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392238" y="1093788"/>
            <a:ext cx="6454775" cy="3011487"/>
            <a:chOff x="865" y="655"/>
            <a:chExt cx="4066" cy="2185"/>
          </a:xfrm>
        </p:grpSpPr>
        <p:sp>
          <p:nvSpPr>
            <p:cNvPr id="26661" name="Oval 6"/>
            <p:cNvSpPr>
              <a:spLocks noChangeArrowheads="1"/>
            </p:cNvSpPr>
            <p:nvPr/>
          </p:nvSpPr>
          <p:spPr bwMode="auto">
            <a:xfrm>
              <a:off x="865" y="655"/>
              <a:ext cx="4066" cy="2185"/>
            </a:xfrm>
            <a:prstGeom prst="ellipse">
              <a:avLst/>
            </a:prstGeom>
            <a:solidFill>
              <a:srgbClr val="CC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26662" name="Group 7"/>
            <p:cNvGrpSpPr>
              <a:grpSpLocks/>
            </p:cNvGrpSpPr>
            <p:nvPr/>
          </p:nvGrpSpPr>
          <p:grpSpPr bwMode="auto">
            <a:xfrm>
              <a:off x="2508" y="717"/>
              <a:ext cx="967" cy="269"/>
              <a:chOff x="2508" y="717"/>
              <a:chExt cx="967" cy="269"/>
            </a:xfrm>
          </p:grpSpPr>
          <p:sp>
            <p:nvSpPr>
              <p:cNvPr id="26663" name="AutoShape 8"/>
              <p:cNvSpPr>
                <a:spLocks noChangeArrowheads="1"/>
              </p:cNvSpPr>
              <p:nvPr/>
            </p:nvSpPr>
            <p:spPr bwMode="auto">
              <a:xfrm>
                <a:off x="2508" y="717"/>
                <a:ext cx="967" cy="269"/>
              </a:xfrm>
              <a:prstGeom prst="roundRect">
                <a:avLst>
                  <a:gd name="adj" fmla="val 370"/>
                </a:avLst>
              </a:prstGeom>
              <a:solidFill>
                <a:srgbClr val="CC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6664" name="Text Box 9"/>
              <p:cNvSpPr txBox="1">
                <a:spLocks noChangeArrowheads="1"/>
              </p:cNvSpPr>
              <p:nvPr/>
            </p:nvSpPr>
            <p:spPr bwMode="auto">
              <a:xfrm>
                <a:off x="2508" y="717"/>
                <a:ext cx="967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>
                  <a:lnSpc>
                    <a:spcPts val="2788"/>
                  </a:lnSpc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400">
                    <a:solidFill>
                      <a:srgbClr val="000000"/>
                    </a:solidFill>
                    <a:latin typeface="Arial Black" pitchFamily="34" charset="0"/>
                  </a:rPr>
                  <a:t>Cluster 1</a:t>
                </a:r>
              </a:p>
            </p:txBody>
          </p:sp>
        </p:grpSp>
      </p:grpSp>
      <p:sp>
        <p:nvSpPr>
          <p:cNvPr id="26628" name="Freeform 10"/>
          <p:cNvSpPr>
            <a:spLocks noChangeArrowheads="1"/>
          </p:cNvSpPr>
          <p:nvPr/>
        </p:nvSpPr>
        <p:spPr bwMode="auto">
          <a:xfrm>
            <a:off x="2301875" y="1704975"/>
            <a:ext cx="4649788" cy="1943100"/>
          </a:xfrm>
          <a:custGeom>
            <a:avLst/>
            <a:gdLst>
              <a:gd name="T0" fmla="*/ 541083 w 12916"/>
              <a:gd name="T1" fmla="*/ 486222 h 6522"/>
              <a:gd name="T2" fmla="*/ 128521 w 12916"/>
              <a:gd name="T3" fmla="*/ 1018921 h 6522"/>
              <a:gd name="T4" fmla="*/ 776525 w 12916"/>
              <a:gd name="T5" fmla="*/ 1208404 h 6522"/>
              <a:gd name="T6" fmla="*/ 1109887 w 12916"/>
              <a:gd name="T7" fmla="*/ 1658577 h 6522"/>
              <a:gd name="T8" fmla="*/ 1758611 w 12916"/>
              <a:gd name="T9" fmla="*/ 1770301 h 6522"/>
              <a:gd name="T10" fmla="*/ 2367014 w 12916"/>
              <a:gd name="T11" fmla="*/ 1732166 h 6522"/>
              <a:gd name="T12" fmla="*/ 3034459 w 12916"/>
              <a:gd name="T13" fmla="*/ 1794731 h 6522"/>
              <a:gd name="T14" fmla="*/ 3525502 w 12916"/>
              <a:gd name="T15" fmla="*/ 1470583 h 6522"/>
              <a:gd name="T16" fmla="*/ 4134625 w 12916"/>
              <a:gd name="T17" fmla="*/ 1556387 h 6522"/>
              <a:gd name="T18" fmla="*/ 4625308 w 12916"/>
              <a:gd name="T19" fmla="*/ 1278716 h 6522"/>
              <a:gd name="T20" fmla="*/ 4153345 w 12916"/>
              <a:gd name="T21" fmla="*/ 733206 h 6522"/>
              <a:gd name="T22" fmla="*/ 3858143 w 12916"/>
              <a:gd name="T23" fmla="*/ 417102 h 6522"/>
              <a:gd name="T24" fmla="*/ 3486261 w 12916"/>
              <a:gd name="T25" fmla="*/ 32176 h 6522"/>
              <a:gd name="T26" fmla="*/ 2895857 w 12916"/>
              <a:gd name="T27" fmla="*/ 241621 h 6522"/>
              <a:gd name="T28" fmla="*/ 2228413 w 12916"/>
              <a:gd name="T29" fmla="*/ 22345 h 6522"/>
              <a:gd name="T30" fmla="*/ 1758611 w 12916"/>
              <a:gd name="T31" fmla="*/ 312827 h 6522"/>
              <a:gd name="T32" fmla="*/ 1051206 w 12916"/>
              <a:gd name="T33" fmla="*/ 191569 h 6522"/>
              <a:gd name="T34" fmla="*/ 580323 w 12916"/>
              <a:gd name="T35" fmla="*/ 482051 h 6522"/>
              <a:gd name="T36" fmla="*/ 580323 w 12916"/>
              <a:gd name="T37" fmla="*/ 482051 h 6522"/>
              <a:gd name="T38" fmla="*/ 541083 w 12916"/>
              <a:gd name="T39" fmla="*/ 486222 h 652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2916"/>
              <a:gd name="T61" fmla="*/ 0 h 6522"/>
              <a:gd name="T62" fmla="*/ 12916 w 12916"/>
              <a:gd name="T63" fmla="*/ 6522 h 6522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2916" h="6522">
                <a:moveTo>
                  <a:pt x="1503" y="1632"/>
                </a:moveTo>
                <a:cubicBezTo>
                  <a:pt x="657" y="1769"/>
                  <a:pt x="0" y="2753"/>
                  <a:pt x="357" y="3420"/>
                </a:cubicBezTo>
                <a:cubicBezTo>
                  <a:pt x="653" y="3977"/>
                  <a:pt x="1673" y="3600"/>
                  <a:pt x="2157" y="4056"/>
                </a:cubicBezTo>
                <a:cubicBezTo>
                  <a:pt x="2651" y="4519"/>
                  <a:pt x="2522" y="5357"/>
                  <a:pt x="3083" y="5567"/>
                </a:cubicBezTo>
                <a:cubicBezTo>
                  <a:pt x="3644" y="5777"/>
                  <a:pt x="4521" y="6521"/>
                  <a:pt x="4885" y="5942"/>
                </a:cubicBezTo>
                <a:cubicBezTo>
                  <a:pt x="5538" y="4903"/>
                  <a:pt x="6124" y="5630"/>
                  <a:pt x="6575" y="5814"/>
                </a:cubicBezTo>
                <a:cubicBezTo>
                  <a:pt x="7128" y="6039"/>
                  <a:pt x="7748" y="6048"/>
                  <a:pt x="8429" y="6024"/>
                </a:cubicBezTo>
                <a:cubicBezTo>
                  <a:pt x="9110" y="6000"/>
                  <a:pt x="9321" y="5434"/>
                  <a:pt x="9793" y="4936"/>
                </a:cubicBezTo>
                <a:cubicBezTo>
                  <a:pt x="10214" y="4502"/>
                  <a:pt x="10891" y="5208"/>
                  <a:pt x="11485" y="5224"/>
                </a:cubicBezTo>
                <a:cubicBezTo>
                  <a:pt x="12015" y="5232"/>
                  <a:pt x="12793" y="5020"/>
                  <a:pt x="12848" y="4292"/>
                </a:cubicBezTo>
                <a:cubicBezTo>
                  <a:pt x="12915" y="3395"/>
                  <a:pt x="11992" y="2988"/>
                  <a:pt x="11537" y="2461"/>
                </a:cubicBezTo>
                <a:cubicBezTo>
                  <a:pt x="11190" y="2053"/>
                  <a:pt x="9710" y="2654"/>
                  <a:pt x="10717" y="1400"/>
                </a:cubicBezTo>
                <a:cubicBezTo>
                  <a:pt x="11115" y="912"/>
                  <a:pt x="10400" y="162"/>
                  <a:pt x="9684" y="108"/>
                </a:cubicBezTo>
                <a:cubicBezTo>
                  <a:pt x="9088" y="66"/>
                  <a:pt x="8777" y="617"/>
                  <a:pt x="8044" y="811"/>
                </a:cubicBezTo>
                <a:cubicBezTo>
                  <a:pt x="7311" y="1005"/>
                  <a:pt x="6868" y="169"/>
                  <a:pt x="6190" y="75"/>
                </a:cubicBezTo>
                <a:cubicBezTo>
                  <a:pt x="5664" y="0"/>
                  <a:pt x="5613" y="742"/>
                  <a:pt x="4885" y="1050"/>
                </a:cubicBezTo>
                <a:cubicBezTo>
                  <a:pt x="4120" y="1371"/>
                  <a:pt x="3598" y="670"/>
                  <a:pt x="2920" y="643"/>
                </a:cubicBezTo>
                <a:cubicBezTo>
                  <a:pt x="2358" y="617"/>
                  <a:pt x="1553" y="939"/>
                  <a:pt x="1612" y="1618"/>
                </a:cubicBezTo>
                <a:lnTo>
                  <a:pt x="1503" y="1632"/>
                </a:lnTo>
              </a:path>
            </a:pathLst>
          </a:custGeom>
          <a:solidFill>
            <a:srgbClr val="FFFF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6629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68463" y="1314450"/>
            <a:ext cx="2017712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630" name="Group 12"/>
          <p:cNvGrpSpPr>
            <a:grpSpLocks/>
          </p:cNvGrpSpPr>
          <p:nvPr/>
        </p:nvGrpSpPr>
        <p:grpSpPr bwMode="auto">
          <a:xfrm>
            <a:off x="6169025" y="1446213"/>
            <a:ext cx="1111250" cy="1577975"/>
            <a:chOff x="3874" y="877"/>
            <a:chExt cx="700" cy="994"/>
          </a:xfrm>
        </p:grpSpPr>
        <p:grpSp>
          <p:nvGrpSpPr>
            <p:cNvPr id="26639" name="Group 13"/>
            <p:cNvGrpSpPr>
              <a:grpSpLocks/>
            </p:cNvGrpSpPr>
            <p:nvPr/>
          </p:nvGrpSpPr>
          <p:grpSpPr bwMode="auto">
            <a:xfrm>
              <a:off x="3874" y="877"/>
              <a:ext cx="700" cy="994"/>
              <a:chOff x="3874" y="877"/>
              <a:chExt cx="700" cy="994"/>
            </a:xfrm>
          </p:grpSpPr>
          <p:sp>
            <p:nvSpPr>
              <p:cNvPr id="26641" name="Freeform 14"/>
              <p:cNvSpPr>
                <a:spLocks noChangeArrowheads="1"/>
              </p:cNvSpPr>
              <p:nvPr/>
            </p:nvSpPr>
            <p:spPr bwMode="auto">
              <a:xfrm>
                <a:off x="4269" y="1034"/>
                <a:ext cx="233" cy="814"/>
              </a:xfrm>
              <a:custGeom>
                <a:avLst/>
                <a:gdLst>
                  <a:gd name="T0" fmla="*/ 141 w 1029"/>
                  <a:gd name="T1" fmla="*/ 0 h 3588"/>
                  <a:gd name="T2" fmla="*/ 233 w 1029"/>
                  <a:gd name="T3" fmla="*/ 11 h 3588"/>
                  <a:gd name="T4" fmla="*/ 83 w 1029"/>
                  <a:gd name="T5" fmla="*/ 814 h 3588"/>
                  <a:gd name="T6" fmla="*/ 37 w 1029"/>
                  <a:gd name="T7" fmla="*/ 809 h 3588"/>
                  <a:gd name="T8" fmla="*/ 0 w 1029"/>
                  <a:gd name="T9" fmla="*/ 753 h 3588"/>
                  <a:gd name="T10" fmla="*/ 142 w 1029"/>
                  <a:gd name="T11" fmla="*/ 0 h 3588"/>
                  <a:gd name="T12" fmla="*/ 141 w 1029"/>
                  <a:gd name="T13" fmla="*/ 0 h 358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29"/>
                  <a:gd name="T22" fmla="*/ 0 h 3588"/>
                  <a:gd name="T23" fmla="*/ 1029 w 1029"/>
                  <a:gd name="T24" fmla="*/ 3588 h 358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29" h="3588">
                    <a:moveTo>
                      <a:pt x="624" y="2"/>
                    </a:moveTo>
                    <a:lnTo>
                      <a:pt x="1028" y="49"/>
                    </a:lnTo>
                    <a:lnTo>
                      <a:pt x="367" y="3587"/>
                    </a:lnTo>
                    <a:lnTo>
                      <a:pt x="162" y="3568"/>
                    </a:lnTo>
                    <a:lnTo>
                      <a:pt x="0" y="3317"/>
                    </a:lnTo>
                    <a:lnTo>
                      <a:pt x="628" y="0"/>
                    </a:lnTo>
                    <a:lnTo>
                      <a:pt x="624" y="2"/>
                    </a:lnTo>
                  </a:path>
                </a:pathLst>
              </a:custGeom>
              <a:solidFill>
                <a:srgbClr val="00B8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42" name="Freeform 15"/>
              <p:cNvSpPr>
                <a:spLocks noChangeArrowheads="1"/>
              </p:cNvSpPr>
              <p:nvPr/>
            </p:nvSpPr>
            <p:spPr bwMode="auto">
              <a:xfrm>
                <a:off x="3874" y="1010"/>
                <a:ext cx="701" cy="862"/>
              </a:xfrm>
              <a:custGeom>
                <a:avLst/>
                <a:gdLst>
                  <a:gd name="T0" fmla="*/ 117 w 3092"/>
                  <a:gd name="T1" fmla="*/ 15 h 3803"/>
                  <a:gd name="T2" fmla="*/ 544 w 3092"/>
                  <a:gd name="T3" fmla="*/ 0 h 3803"/>
                  <a:gd name="T4" fmla="*/ 638 w 3092"/>
                  <a:gd name="T5" fmla="*/ 15 h 3803"/>
                  <a:gd name="T6" fmla="*/ 701 w 3092"/>
                  <a:gd name="T7" fmla="*/ 46 h 3803"/>
                  <a:gd name="T8" fmla="*/ 557 w 3092"/>
                  <a:gd name="T9" fmla="*/ 853 h 3803"/>
                  <a:gd name="T10" fmla="*/ 485 w 3092"/>
                  <a:gd name="T11" fmla="*/ 862 h 3803"/>
                  <a:gd name="T12" fmla="*/ 148 w 3092"/>
                  <a:gd name="T13" fmla="*/ 833 h 3803"/>
                  <a:gd name="T14" fmla="*/ 0 w 3092"/>
                  <a:gd name="T15" fmla="*/ 753 h 3803"/>
                  <a:gd name="T16" fmla="*/ 118 w 3092"/>
                  <a:gd name="T17" fmla="*/ 14 h 3803"/>
                  <a:gd name="T18" fmla="*/ 117 w 3092"/>
                  <a:gd name="T19" fmla="*/ 15 h 380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092"/>
                  <a:gd name="T31" fmla="*/ 0 h 3803"/>
                  <a:gd name="T32" fmla="*/ 3092 w 3092"/>
                  <a:gd name="T33" fmla="*/ 3803 h 380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092" h="3803">
                    <a:moveTo>
                      <a:pt x="518" y="65"/>
                    </a:moveTo>
                    <a:lnTo>
                      <a:pt x="2399" y="0"/>
                    </a:lnTo>
                    <a:lnTo>
                      <a:pt x="2812" y="65"/>
                    </a:lnTo>
                    <a:lnTo>
                      <a:pt x="3091" y="204"/>
                    </a:lnTo>
                    <a:lnTo>
                      <a:pt x="2455" y="3764"/>
                    </a:lnTo>
                    <a:lnTo>
                      <a:pt x="2141" y="3802"/>
                    </a:lnTo>
                    <a:lnTo>
                      <a:pt x="652" y="3675"/>
                    </a:lnTo>
                    <a:lnTo>
                      <a:pt x="0" y="3324"/>
                    </a:lnTo>
                    <a:lnTo>
                      <a:pt x="522" y="61"/>
                    </a:lnTo>
                    <a:lnTo>
                      <a:pt x="518" y="65"/>
                    </a:lnTo>
                  </a:path>
                </a:pathLst>
              </a:custGeom>
              <a:solidFill>
                <a:srgbClr val="000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43" name="Freeform 16"/>
              <p:cNvSpPr>
                <a:spLocks noChangeArrowheads="1"/>
              </p:cNvSpPr>
              <p:nvPr/>
            </p:nvSpPr>
            <p:spPr bwMode="auto">
              <a:xfrm>
                <a:off x="3895" y="1034"/>
                <a:ext cx="516" cy="783"/>
              </a:xfrm>
              <a:custGeom>
                <a:avLst/>
                <a:gdLst>
                  <a:gd name="T0" fmla="*/ 115 w 2274"/>
                  <a:gd name="T1" fmla="*/ 10 h 3455"/>
                  <a:gd name="T2" fmla="*/ 516 w 2274"/>
                  <a:gd name="T3" fmla="*/ 0 h 3455"/>
                  <a:gd name="T4" fmla="*/ 373 w 2274"/>
                  <a:gd name="T5" fmla="*/ 755 h 3455"/>
                  <a:gd name="T6" fmla="*/ 131 w 2274"/>
                  <a:gd name="T7" fmla="*/ 783 h 3455"/>
                  <a:gd name="T8" fmla="*/ 0 w 2274"/>
                  <a:gd name="T9" fmla="*/ 720 h 3455"/>
                  <a:gd name="T10" fmla="*/ 115 w 2274"/>
                  <a:gd name="T11" fmla="*/ 8 h 3455"/>
                  <a:gd name="T12" fmla="*/ 115 w 2274"/>
                  <a:gd name="T13" fmla="*/ 10 h 34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74"/>
                  <a:gd name="T22" fmla="*/ 0 h 3455"/>
                  <a:gd name="T23" fmla="*/ 2274 w 2274"/>
                  <a:gd name="T24" fmla="*/ 3455 h 34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74" h="3455">
                    <a:moveTo>
                      <a:pt x="509" y="42"/>
                    </a:moveTo>
                    <a:lnTo>
                      <a:pt x="2273" y="0"/>
                    </a:lnTo>
                    <a:lnTo>
                      <a:pt x="1646" y="3330"/>
                    </a:lnTo>
                    <a:lnTo>
                      <a:pt x="578" y="3454"/>
                    </a:lnTo>
                    <a:lnTo>
                      <a:pt x="0" y="3176"/>
                    </a:lnTo>
                    <a:lnTo>
                      <a:pt x="505" y="37"/>
                    </a:lnTo>
                    <a:lnTo>
                      <a:pt x="509" y="42"/>
                    </a:lnTo>
                  </a:path>
                </a:pathLst>
              </a:cu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44" name="Freeform 17"/>
              <p:cNvSpPr>
                <a:spLocks noChangeArrowheads="1"/>
              </p:cNvSpPr>
              <p:nvPr/>
            </p:nvSpPr>
            <p:spPr bwMode="auto">
              <a:xfrm>
                <a:off x="3931" y="1066"/>
                <a:ext cx="439" cy="610"/>
              </a:xfrm>
              <a:custGeom>
                <a:avLst/>
                <a:gdLst>
                  <a:gd name="T0" fmla="*/ 96 w 1934"/>
                  <a:gd name="T1" fmla="*/ 1 h 2691"/>
                  <a:gd name="T2" fmla="*/ 439 w 1934"/>
                  <a:gd name="T3" fmla="*/ 0 h 2691"/>
                  <a:gd name="T4" fmla="*/ 318 w 1934"/>
                  <a:gd name="T5" fmla="*/ 610 h 2691"/>
                  <a:gd name="T6" fmla="*/ 0 w 1934"/>
                  <a:gd name="T7" fmla="*/ 563 h 2691"/>
                  <a:gd name="T8" fmla="*/ 96 w 1934"/>
                  <a:gd name="T9" fmla="*/ 1 h 26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4"/>
                  <a:gd name="T16" fmla="*/ 0 h 2691"/>
                  <a:gd name="T17" fmla="*/ 1934 w 1934"/>
                  <a:gd name="T18" fmla="*/ 2691 h 26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4" h="2691">
                    <a:moveTo>
                      <a:pt x="424" y="4"/>
                    </a:moveTo>
                    <a:lnTo>
                      <a:pt x="1933" y="0"/>
                    </a:lnTo>
                    <a:lnTo>
                      <a:pt x="1399" y="2690"/>
                    </a:lnTo>
                    <a:lnTo>
                      <a:pt x="0" y="2485"/>
                    </a:lnTo>
                    <a:lnTo>
                      <a:pt x="424" y="4"/>
                    </a:lnTo>
                  </a:path>
                </a:pathLst>
              </a:custGeom>
              <a:solidFill>
                <a:srgbClr val="000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45" name="Freeform 18"/>
              <p:cNvSpPr>
                <a:spLocks noChangeArrowheads="1"/>
              </p:cNvSpPr>
              <p:nvPr/>
            </p:nvSpPr>
            <p:spPr bwMode="auto">
              <a:xfrm>
                <a:off x="3951" y="1083"/>
                <a:ext cx="396" cy="531"/>
              </a:xfrm>
              <a:custGeom>
                <a:avLst/>
                <a:gdLst>
                  <a:gd name="T0" fmla="*/ 90 w 1748"/>
                  <a:gd name="T1" fmla="*/ 2 h 2342"/>
                  <a:gd name="T2" fmla="*/ 396 w 1748"/>
                  <a:gd name="T3" fmla="*/ 0 h 2342"/>
                  <a:gd name="T4" fmla="*/ 393 w 1748"/>
                  <a:gd name="T5" fmla="*/ 9 h 2342"/>
                  <a:gd name="T6" fmla="*/ 101 w 1748"/>
                  <a:gd name="T7" fmla="*/ 12 h 2342"/>
                  <a:gd name="T8" fmla="*/ 11 w 1748"/>
                  <a:gd name="T9" fmla="*/ 531 h 2342"/>
                  <a:gd name="T10" fmla="*/ 0 w 1748"/>
                  <a:gd name="T11" fmla="*/ 529 h 2342"/>
                  <a:gd name="T12" fmla="*/ 90 w 1748"/>
                  <a:gd name="T13" fmla="*/ 1 h 2342"/>
                  <a:gd name="T14" fmla="*/ 90 w 1748"/>
                  <a:gd name="T15" fmla="*/ 2 h 23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748"/>
                  <a:gd name="T25" fmla="*/ 0 h 2342"/>
                  <a:gd name="T26" fmla="*/ 1748 w 1748"/>
                  <a:gd name="T27" fmla="*/ 2342 h 234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748" h="2342">
                    <a:moveTo>
                      <a:pt x="398" y="7"/>
                    </a:moveTo>
                    <a:lnTo>
                      <a:pt x="1747" y="0"/>
                    </a:lnTo>
                    <a:lnTo>
                      <a:pt x="1734" y="41"/>
                    </a:lnTo>
                    <a:lnTo>
                      <a:pt x="446" y="53"/>
                    </a:lnTo>
                    <a:lnTo>
                      <a:pt x="47" y="2341"/>
                    </a:lnTo>
                    <a:lnTo>
                      <a:pt x="0" y="2333"/>
                    </a:lnTo>
                    <a:lnTo>
                      <a:pt x="398" y="3"/>
                    </a:lnTo>
                    <a:lnTo>
                      <a:pt x="398" y="7"/>
                    </a:lnTo>
                  </a:path>
                </a:pathLst>
              </a:custGeom>
              <a:solidFill>
                <a:srgbClr val="CC6633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46" name="Freeform 19"/>
              <p:cNvSpPr>
                <a:spLocks noChangeArrowheads="1"/>
              </p:cNvSpPr>
              <p:nvPr/>
            </p:nvSpPr>
            <p:spPr bwMode="auto">
              <a:xfrm>
                <a:off x="4350" y="1046"/>
                <a:ext cx="203" cy="804"/>
              </a:xfrm>
              <a:custGeom>
                <a:avLst/>
                <a:gdLst>
                  <a:gd name="T0" fmla="*/ 149 w 895"/>
                  <a:gd name="T1" fmla="*/ 0 h 3544"/>
                  <a:gd name="T2" fmla="*/ 203 w 895"/>
                  <a:gd name="T3" fmla="*/ 25 h 3544"/>
                  <a:gd name="T4" fmla="*/ 66 w 895"/>
                  <a:gd name="T5" fmla="*/ 798 h 3544"/>
                  <a:gd name="T6" fmla="*/ 0 w 895"/>
                  <a:gd name="T7" fmla="*/ 804 h 3544"/>
                  <a:gd name="T8" fmla="*/ 149 w 895"/>
                  <a:gd name="T9" fmla="*/ 1 h 3544"/>
                  <a:gd name="T10" fmla="*/ 149 w 895"/>
                  <a:gd name="T11" fmla="*/ 0 h 35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95"/>
                  <a:gd name="T19" fmla="*/ 0 h 3544"/>
                  <a:gd name="T20" fmla="*/ 895 w 895"/>
                  <a:gd name="T21" fmla="*/ 3544 h 354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95" h="3544">
                    <a:moveTo>
                      <a:pt x="656" y="0"/>
                    </a:moveTo>
                    <a:lnTo>
                      <a:pt x="894" y="110"/>
                    </a:lnTo>
                    <a:lnTo>
                      <a:pt x="289" y="3516"/>
                    </a:lnTo>
                    <a:lnTo>
                      <a:pt x="0" y="3543"/>
                    </a:lnTo>
                    <a:lnTo>
                      <a:pt x="656" y="3"/>
                    </a:lnTo>
                    <a:lnTo>
                      <a:pt x="656" y="0"/>
                    </a:lnTo>
                  </a:path>
                </a:pathLst>
              </a:custGeom>
              <a:solidFill>
                <a:srgbClr val="FF7957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47" name="Line 20"/>
              <p:cNvSpPr>
                <a:spLocks noChangeShapeType="1"/>
              </p:cNvSpPr>
              <p:nvPr/>
            </p:nvSpPr>
            <p:spPr bwMode="auto">
              <a:xfrm flipH="1">
                <a:off x="4046" y="1094"/>
                <a:ext cx="308" cy="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8" name="Line 21"/>
              <p:cNvSpPr>
                <a:spLocks noChangeShapeType="1"/>
              </p:cNvSpPr>
              <p:nvPr/>
            </p:nvSpPr>
            <p:spPr bwMode="auto">
              <a:xfrm flipV="1">
                <a:off x="3963" y="1091"/>
                <a:ext cx="91" cy="52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9" name="Freeform 22"/>
              <p:cNvSpPr>
                <a:spLocks noChangeArrowheads="1"/>
              </p:cNvSpPr>
              <p:nvPr/>
            </p:nvSpPr>
            <p:spPr bwMode="auto">
              <a:xfrm>
                <a:off x="3963" y="1095"/>
                <a:ext cx="382" cy="559"/>
              </a:xfrm>
              <a:custGeom>
                <a:avLst/>
                <a:gdLst>
                  <a:gd name="T0" fmla="*/ 91 w 1683"/>
                  <a:gd name="T1" fmla="*/ 3 h 2466"/>
                  <a:gd name="T2" fmla="*/ 382 w 1683"/>
                  <a:gd name="T3" fmla="*/ 0 h 2466"/>
                  <a:gd name="T4" fmla="*/ 269 w 1683"/>
                  <a:gd name="T5" fmla="*/ 559 h 2466"/>
                  <a:gd name="T6" fmla="*/ 0 w 1683"/>
                  <a:gd name="T7" fmla="*/ 519 h 2466"/>
                  <a:gd name="T8" fmla="*/ 91 w 1683"/>
                  <a:gd name="T9" fmla="*/ 3 h 24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3"/>
                  <a:gd name="T16" fmla="*/ 0 h 2466"/>
                  <a:gd name="T17" fmla="*/ 1683 w 1683"/>
                  <a:gd name="T18" fmla="*/ 2466 h 24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3" h="2466">
                    <a:moveTo>
                      <a:pt x="400" y="12"/>
                    </a:moveTo>
                    <a:lnTo>
                      <a:pt x="1682" y="0"/>
                    </a:lnTo>
                    <a:lnTo>
                      <a:pt x="1187" y="2465"/>
                    </a:lnTo>
                    <a:lnTo>
                      <a:pt x="0" y="2291"/>
                    </a:lnTo>
                    <a:lnTo>
                      <a:pt x="400" y="12"/>
                    </a:lnTo>
                  </a:path>
                </a:pathLst>
              </a:custGeom>
              <a:solidFill>
                <a:srgbClr val="E6E6E6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50" name="Freeform 23"/>
              <p:cNvSpPr>
                <a:spLocks noChangeArrowheads="1"/>
              </p:cNvSpPr>
              <p:nvPr/>
            </p:nvSpPr>
            <p:spPr bwMode="auto">
              <a:xfrm>
                <a:off x="4267" y="1035"/>
                <a:ext cx="234" cy="815"/>
              </a:xfrm>
              <a:custGeom>
                <a:avLst/>
                <a:gdLst>
                  <a:gd name="T0" fmla="*/ 141 w 1034"/>
                  <a:gd name="T1" fmla="*/ 0 h 3596"/>
                  <a:gd name="T2" fmla="*/ 234 w 1034"/>
                  <a:gd name="T3" fmla="*/ 13 h 3596"/>
                  <a:gd name="T4" fmla="*/ 84 w 1034"/>
                  <a:gd name="T5" fmla="*/ 815 h 3596"/>
                  <a:gd name="T6" fmla="*/ 39 w 1034"/>
                  <a:gd name="T7" fmla="*/ 811 h 3596"/>
                  <a:gd name="T8" fmla="*/ 0 w 1034"/>
                  <a:gd name="T9" fmla="*/ 754 h 3596"/>
                  <a:gd name="T10" fmla="*/ 142 w 1034"/>
                  <a:gd name="T11" fmla="*/ 0 h 3596"/>
                  <a:gd name="T12" fmla="*/ 141 w 1034"/>
                  <a:gd name="T13" fmla="*/ 0 h 35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34"/>
                  <a:gd name="T22" fmla="*/ 0 h 3596"/>
                  <a:gd name="T23" fmla="*/ 1034 w 1034"/>
                  <a:gd name="T24" fmla="*/ 3596 h 35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34" h="3596">
                    <a:moveTo>
                      <a:pt x="623" y="0"/>
                    </a:moveTo>
                    <a:lnTo>
                      <a:pt x="1033" y="59"/>
                    </a:lnTo>
                    <a:lnTo>
                      <a:pt x="373" y="3595"/>
                    </a:lnTo>
                    <a:lnTo>
                      <a:pt x="173" y="3579"/>
                    </a:lnTo>
                    <a:lnTo>
                      <a:pt x="0" y="3325"/>
                    </a:lnTo>
                    <a:lnTo>
                      <a:pt x="628" y="0"/>
                    </a:lnTo>
                    <a:lnTo>
                      <a:pt x="623" y="0"/>
                    </a:lnTo>
                  </a:path>
                </a:pathLst>
              </a:cu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51" name="Oval 24"/>
              <p:cNvSpPr>
                <a:spLocks noChangeArrowheads="1"/>
              </p:cNvSpPr>
              <p:nvPr/>
            </p:nvSpPr>
            <p:spPr bwMode="auto">
              <a:xfrm>
                <a:off x="4206" y="1743"/>
                <a:ext cx="41" cy="41"/>
              </a:xfrm>
              <a:prstGeom prst="ellipse">
                <a:avLst/>
              </a:prstGeom>
              <a:noFill/>
              <a:ln w="360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6652" name="Oval 25"/>
              <p:cNvSpPr>
                <a:spLocks noChangeArrowheads="1"/>
              </p:cNvSpPr>
              <p:nvPr/>
            </p:nvSpPr>
            <p:spPr bwMode="auto">
              <a:xfrm rot="780000">
                <a:off x="3963" y="1745"/>
                <a:ext cx="46" cy="25"/>
              </a:xfrm>
              <a:prstGeom prst="ellipse">
                <a:avLst/>
              </a:prstGeom>
              <a:noFill/>
              <a:ln w="360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6653" name="Oval 26"/>
              <p:cNvSpPr>
                <a:spLocks noChangeArrowheads="1"/>
              </p:cNvSpPr>
              <p:nvPr/>
            </p:nvSpPr>
            <p:spPr bwMode="auto">
              <a:xfrm rot="780000">
                <a:off x="4025" y="1755"/>
                <a:ext cx="46" cy="25"/>
              </a:xfrm>
              <a:prstGeom prst="ellipse">
                <a:avLst/>
              </a:prstGeom>
              <a:noFill/>
              <a:ln w="360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6654" name="Oval 27"/>
              <p:cNvSpPr>
                <a:spLocks noChangeArrowheads="1"/>
              </p:cNvSpPr>
              <p:nvPr/>
            </p:nvSpPr>
            <p:spPr bwMode="auto">
              <a:xfrm rot="780000">
                <a:off x="4091" y="1763"/>
                <a:ext cx="46" cy="25"/>
              </a:xfrm>
              <a:prstGeom prst="ellipse">
                <a:avLst/>
              </a:prstGeom>
              <a:noFill/>
              <a:ln w="360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6655" name="Freeform 28"/>
              <p:cNvSpPr>
                <a:spLocks noChangeArrowheads="1"/>
              </p:cNvSpPr>
              <p:nvPr/>
            </p:nvSpPr>
            <p:spPr bwMode="auto">
              <a:xfrm>
                <a:off x="4032" y="1121"/>
                <a:ext cx="290" cy="212"/>
              </a:xfrm>
              <a:custGeom>
                <a:avLst/>
                <a:gdLst>
                  <a:gd name="T0" fmla="*/ 40 w 1277"/>
                  <a:gd name="T1" fmla="*/ 2 h 937"/>
                  <a:gd name="T2" fmla="*/ 290 w 1277"/>
                  <a:gd name="T3" fmla="*/ 0 h 937"/>
                  <a:gd name="T4" fmla="*/ 96 w 1277"/>
                  <a:gd name="T5" fmla="*/ 52 h 937"/>
                  <a:gd name="T6" fmla="*/ 0 w 1277"/>
                  <a:gd name="T7" fmla="*/ 212 h 937"/>
                  <a:gd name="T8" fmla="*/ 38 w 1277"/>
                  <a:gd name="T9" fmla="*/ 4 h 937"/>
                  <a:gd name="T10" fmla="*/ 40 w 1277"/>
                  <a:gd name="T11" fmla="*/ 4 h 937"/>
                  <a:gd name="T12" fmla="*/ 40 w 1277"/>
                  <a:gd name="T13" fmla="*/ 2 h 93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77"/>
                  <a:gd name="T22" fmla="*/ 0 h 937"/>
                  <a:gd name="T23" fmla="*/ 1277 w 1277"/>
                  <a:gd name="T24" fmla="*/ 937 h 93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77" h="937">
                    <a:moveTo>
                      <a:pt x="175" y="10"/>
                    </a:moveTo>
                    <a:lnTo>
                      <a:pt x="1276" y="0"/>
                    </a:lnTo>
                    <a:lnTo>
                      <a:pt x="421" y="231"/>
                    </a:lnTo>
                    <a:lnTo>
                      <a:pt x="0" y="936"/>
                    </a:lnTo>
                    <a:lnTo>
                      <a:pt x="169" y="16"/>
                    </a:lnTo>
                    <a:lnTo>
                      <a:pt x="175" y="16"/>
                    </a:lnTo>
                    <a:lnTo>
                      <a:pt x="175" y="10"/>
                    </a:lnTo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56" name="Freeform 29"/>
              <p:cNvSpPr>
                <a:spLocks noChangeArrowheads="1"/>
              </p:cNvSpPr>
              <p:nvPr/>
            </p:nvSpPr>
            <p:spPr bwMode="auto">
              <a:xfrm>
                <a:off x="4304" y="1039"/>
                <a:ext cx="164" cy="809"/>
              </a:xfrm>
              <a:custGeom>
                <a:avLst/>
                <a:gdLst>
                  <a:gd name="T0" fmla="*/ 155 w 722"/>
                  <a:gd name="T1" fmla="*/ 0 h 3566"/>
                  <a:gd name="T2" fmla="*/ 164 w 722"/>
                  <a:gd name="T3" fmla="*/ 1 h 3566"/>
                  <a:gd name="T4" fmla="*/ 9 w 722"/>
                  <a:gd name="T5" fmla="*/ 809 h 3566"/>
                  <a:gd name="T6" fmla="*/ 0 w 722"/>
                  <a:gd name="T7" fmla="*/ 808 h 3566"/>
                  <a:gd name="T8" fmla="*/ 154 w 722"/>
                  <a:gd name="T9" fmla="*/ 0 h 3566"/>
                  <a:gd name="T10" fmla="*/ 155 w 722"/>
                  <a:gd name="T11" fmla="*/ 0 h 35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22"/>
                  <a:gd name="T19" fmla="*/ 0 h 3566"/>
                  <a:gd name="T20" fmla="*/ 722 w 722"/>
                  <a:gd name="T21" fmla="*/ 3566 h 35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22" h="3566">
                    <a:moveTo>
                      <a:pt x="683" y="1"/>
                    </a:moveTo>
                    <a:lnTo>
                      <a:pt x="721" y="4"/>
                    </a:lnTo>
                    <a:lnTo>
                      <a:pt x="39" y="3565"/>
                    </a:lnTo>
                    <a:lnTo>
                      <a:pt x="0" y="3560"/>
                    </a:lnTo>
                    <a:lnTo>
                      <a:pt x="680" y="0"/>
                    </a:lnTo>
                    <a:lnTo>
                      <a:pt x="683" y="1"/>
                    </a:ln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57" name="Freeform 30"/>
              <p:cNvSpPr>
                <a:spLocks noChangeArrowheads="1"/>
              </p:cNvSpPr>
              <p:nvPr/>
            </p:nvSpPr>
            <p:spPr bwMode="auto">
              <a:xfrm>
                <a:off x="4026" y="1787"/>
                <a:ext cx="286" cy="58"/>
              </a:xfrm>
              <a:custGeom>
                <a:avLst/>
                <a:gdLst>
                  <a:gd name="T0" fmla="*/ 285 w 1260"/>
                  <a:gd name="T1" fmla="*/ 57 h 256"/>
                  <a:gd name="T2" fmla="*/ 243 w 1260"/>
                  <a:gd name="T3" fmla="*/ 0 h 256"/>
                  <a:gd name="T4" fmla="*/ 0 w 1260"/>
                  <a:gd name="T5" fmla="*/ 29 h 256"/>
                  <a:gd name="T6" fmla="*/ 286 w 1260"/>
                  <a:gd name="T7" fmla="*/ 58 h 256"/>
                  <a:gd name="T8" fmla="*/ 285 w 1260"/>
                  <a:gd name="T9" fmla="*/ 57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0"/>
                  <a:gd name="T16" fmla="*/ 0 h 256"/>
                  <a:gd name="T17" fmla="*/ 1260 w 1260"/>
                  <a:gd name="T18" fmla="*/ 256 h 2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0" h="256">
                    <a:moveTo>
                      <a:pt x="1255" y="251"/>
                    </a:moveTo>
                    <a:lnTo>
                      <a:pt x="1071" y="0"/>
                    </a:lnTo>
                    <a:lnTo>
                      <a:pt x="0" y="127"/>
                    </a:lnTo>
                    <a:lnTo>
                      <a:pt x="1259" y="255"/>
                    </a:lnTo>
                    <a:lnTo>
                      <a:pt x="1255" y="251"/>
                    </a:lnTo>
                  </a:path>
                </a:pathLst>
              </a:custGeom>
              <a:solidFill>
                <a:srgbClr val="FF7957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58" name="Freeform 31"/>
              <p:cNvSpPr>
                <a:spLocks noChangeArrowheads="1"/>
              </p:cNvSpPr>
              <p:nvPr/>
            </p:nvSpPr>
            <p:spPr bwMode="auto">
              <a:xfrm>
                <a:off x="3910" y="1650"/>
                <a:ext cx="375" cy="63"/>
              </a:xfrm>
              <a:custGeom>
                <a:avLst/>
                <a:gdLst>
                  <a:gd name="T0" fmla="*/ 1 w 1653"/>
                  <a:gd name="T1" fmla="*/ 0 h 277"/>
                  <a:gd name="T2" fmla="*/ 375 w 1653"/>
                  <a:gd name="T3" fmla="*/ 54 h 277"/>
                  <a:gd name="T4" fmla="*/ 373 w 1653"/>
                  <a:gd name="T5" fmla="*/ 63 h 277"/>
                  <a:gd name="T6" fmla="*/ 0 w 1653"/>
                  <a:gd name="T7" fmla="*/ 8 h 277"/>
                  <a:gd name="T8" fmla="*/ 1 w 1653"/>
                  <a:gd name="T9" fmla="*/ 0 h 277"/>
                  <a:gd name="T10" fmla="*/ 1 w 1653"/>
                  <a:gd name="T11" fmla="*/ 0 h 2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53"/>
                  <a:gd name="T19" fmla="*/ 0 h 277"/>
                  <a:gd name="T20" fmla="*/ 1653 w 1653"/>
                  <a:gd name="T21" fmla="*/ 277 h 2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53" h="277">
                    <a:moveTo>
                      <a:pt x="6" y="0"/>
                    </a:moveTo>
                    <a:lnTo>
                      <a:pt x="1652" y="237"/>
                    </a:lnTo>
                    <a:lnTo>
                      <a:pt x="1643" y="276"/>
                    </a:lnTo>
                    <a:lnTo>
                      <a:pt x="0" y="36"/>
                    </a:lnTo>
                    <a:lnTo>
                      <a:pt x="3" y="0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59" name="Freeform 32"/>
              <p:cNvSpPr>
                <a:spLocks noChangeArrowheads="1"/>
              </p:cNvSpPr>
              <p:nvPr/>
            </p:nvSpPr>
            <p:spPr bwMode="auto">
              <a:xfrm>
                <a:off x="4280" y="1699"/>
                <a:ext cx="56" cy="13"/>
              </a:xfrm>
              <a:custGeom>
                <a:avLst/>
                <a:gdLst>
                  <a:gd name="T0" fmla="*/ 1 w 246"/>
                  <a:gd name="T1" fmla="*/ 4 h 58"/>
                  <a:gd name="T2" fmla="*/ 56 w 246"/>
                  <a:gd name="T3" fmla="*/ 0 h 58"/>
                  <a:gd name="T4" fmla="*/ 54 w 246"/>
                  <a:gd name="T5" fmla="*/ 9 h 58"/>
                  <a:gd name="T6" fmla="*/ 0 w 246"/>
                  <a:gd name="T7" fmla="*/ 13 h 58"/>
                  <a:gd name="T8" fmla="*/ 0 w 246"/>
                  <a:gd name="T9" fmla="*/ 4 h 58"/>
                  <a:gd name="T10" fmla="*/ 1 w 246"/>
                  <a:gd name="T11" fmla="*/ 4 h 5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6"/>
                  <a:gd name="T19" fmla="*/ 0 h 58"/>
                  <a:gd name="T20" fmla="*/ 246 w 246"/>
                  <a:gd name="T21" fmla="*/ 58 h 5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6" h="58">
                    <a:moveTo>
                      <a:pt x="5" y="20"/>
                    </a:moveTo>
                    <a:lnTo>
                      <a:pt x="245" y="0"/>
                    </a:lnTo>
                    <a:lnTo>
                      <a:pt x="239" y="39"/>
                    </a:lnTo>
                    <a:lnTo>
                      <a:pt x="0" y="57"/>
                    </a:lnTo>
                    <a:lnTo>
                      <a:pt x="2" y="20"/>
                    </a:lnTo>
                    <a:lnTo>
                      <a:pt x="5" y="20"/>
                    </a:ln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60" name="Freeform 33"/>
              <p:cNvSpPr>
                <a:spLocks noChangeArrowheads="1"/>
              </p:cNvSpPr>
              <p:nvPr/>
            </p:nvSpPr>
            <p:spPr bwMode="auto">
              <a:xfrm>
                <a:off x="4041" y="877"/>
                <a:ext cx="63" cy="149"/>
              </a:xfrm>
              <a:custGeom>
                <a:avLst/>
                <a:gdLst>
                  <a:gd name="T0" fmla="*/ 0 w 278"/>
                  <a:gd name="T1" fmla="*/ 148 h 656"/>
                  <a:gd name="T2" fmla="*/ 19 w 278"/>
                  <a:gd name="T3" fmla="*/ 37 h 656"/>
                  <a:gd name="T4" fmla="*/ 29 w 278"/>
                  <a:gd name="T5" fmla="*/ 33 h 656"/>
                  <a:gd name="T6" fmla="*/ 21 w 278"/>
                  <a:gd name="T7" fmla="*/ 25 h 656"/>
                  <a:gd name="T8" fmla="*/ 26 w 278"/>
                  <a:gd name="T9" fmla="*/ 0 h 656"/>
                  <a:gd name="T10" fmla="*/ 63 w 278"/>
                  <a:gd name="T11" fmla="*/ 3 h 656"/>
                  <a:gd name="T12" fmla="*/ 58 w 278"/>
                  <a:gd name="T13" fmla="*/ 27 h 656"/>
                  <a:gd name="T14" fmla="*/ 48 w 278"/>
                  <a:gd name="T15" fmla="*/ 32 h 656"/>
                  <a:gd name="T16" fmla="*/ 56 w 278"/>
                  <a:gd name="T17" fmla="*/ 41 h 656"/>
                  <a:gd name="T18" fmla="*/ 39 w 278"/>
                  <a:gd name="T19" fmla="*/ 148 h 656"/>
                  <a:gd name="T20" fmla="*/ 1 w 278"/>
                  <a:gd name="T21" fmla="*/ 149 h 656"/>
                  <a:gd name="T22" fmla="*/ 0 w 278"/>
                  <a:gd name="T23" fmla="*/ 148 h 65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78"/>
                  <a:gd name="T37" fmla="*/ 0 h 656"/>
                  <a:gd name="T38" fmla="*/ 278 w 278"/>
                  <a:gd name="T39" fmla="*/ 656 h 65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78" h="656">
                    <a:moveTo>
                      <a:pt x="0" y="650"/>
                    </a:moveTo>
                    <a:lnTo>
                      <a:pt x="86" y="163"/>
                    </a:lnTo>
                    <a:lnTo>
                      <a:pt x="127" y="145"/>
                    </a:lnTo>
                    <a:lnTo>
                      <a:pt x="93" y="108"/>
                    </a:lnTo>
                    <a:lnTo>
                      <a:pt x="113" y="0"/>
                    </a:lnTo>
                    <a:lnTo>
                      <a:pt x="277" y="13"/>
                    </a:lnTo>
                    <a:lnTo>
                      <a:pt x="254" y="121"/>
                    </a:lnTo>
                    <a:lnTo>
                      <a:pt x="214" y="142"/>
                    </a:lnTo>
                    <a:lnTo>
                      <a:pt x="246" y="179"/>
                    </a:lnTo>
                    <a:lnTo>
                      <a:pt x="170" y="652"/>
                    </a:lnTo>
                    <a:lnTo>
                      <a:pt x="3" y="655"/>
                    </a:lnTo>
                    <a:lnTo>
                      <a:pt x="0" y="650"/>
                    </a:ln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6640" name="Text Box 34"/>
            <p:cNvSpPr txBox="1">
              <a:spLocks noChangeArrowheads="1"/>
            </p:cNvSpPr>
            <p:nvPr/>
          </p:nvSpPr>
          <p:spPr bwMode="auto">
            <a:xfrm>
              <a:off x="4034" y="1192"/>
              <a:ext cx="225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lnSpc>
                  <a:spcPts val="42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3600">
                  <a:solidFill>
                    <a:srgbClr val="000000"/>
                  </a:solidFill>
                  <a:latin typeface="Arial Black" pitchFamily="34" charset="0"/>
                </a:rPr>
                <a:t>B</a:t>
              </a:r>
            </a:p>
          </p:txBody>
        </p:sp>
      </p:grpSp>
      <p:sp>
        <p:nvSpPr>
          <p:cNvPr id="26631" name="Text Box 35"/>
          <p:cNvSpPr txBox="1">
            <a:spLocks noChangeArrowheads="1"/>
          </p:cNvSpPr>
          <p:nvPr/>
        </p:nvSpPr>
        <p:spPr bwMode="auto">
          <a:xfrm>
            <a:off x="2713038" y="1581150"/>
            <a:ext cx="4762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ts val="42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600">
                <a:solidFill>
                  <a:srgbClr val="FFFFFF"/>
                </a:solidFill>
                <a:latin typeface="Arial Black" pitchFamily="34" charset="0"/>
              </a:rPr>
              <a:t>A</a:t>
            </a:r>
          </a:p>
        </p:txBody>
      </p:sp>
      <p:sp>
        <p:nvSpPr>
          <p:cNvPr id="115855" name="Line 143"/>
          <p:cNvSpPr>
            <a:spLocks noChangeShapeType="1"/>
          </p:cNvSpPr>
          <p:nvPr/>
        </p:nvSpPr>
        <p:spPr bwMode="auto">
          <a:xfrm flipV="1">
            <a:off x="3709988" y="2312988"/>
            <a:ext cx="2243137" cy="31750"/>
          </a:xfrm>
          <a:prstGeom prst="line">
            <a:avLst/>
          </a:prstGeom>
          <a:noFill/>
          <a:ln w="1080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7" name="Group 146"/>
          <p:cNvGrpSpPr>
            <a:grpSpLocks/>
          </p:cNvGrpSpPr>
          <p:nvPr/>
        </p:nvGrpSpPr>
        <p:grpSpPr bwMode="auto">
          <a:xfrm>
            <a:off x="3494088" y="2657475"/>
            <a:ext cx="2555875" cy="688975"/>
            <a:chOff x="2442" y="2294"/>
            <a:chExt cx="1610" cy="434"/>
          </a:xfrm>
        </p:grpSpPr>
        <p:sp>
          <p:nvSpPr>
            <p:cNvPr id="26637" name="Line 144"/>
            <p:cNvSpPr>
              <a:spLocks noChangeShapeType="1"/>
            </p:cNvSpPr>
            <p:nvPr/>
          </p:nvSpPr>
          <p:spPr bwMode="auto">
            <a:xfrm flipV="1">
              <a:off x="3499" y="2294"/>
              <a:ext cx="553" cy="384"/>
            </a:xfrm>
            <a:prstGeom prst="line">
              <a:avLst/>
            </a:prstGeom>
            <a:noFill/>
            <a:ln w="1080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38" name="Line 145"/>
            <p:cNvSpPr>
              <a:spLocks noChangeShapeType="1"/>
            </p:cNvSpPr>
            <p:nvPr/>
          </p:nvSpPr>
          <p:spPr bwMode="auto">
            <a:xfrm flipH="1" flipV="1">
              <a:off x="2442" y="2362"/>
              <a:ext cx="624" cy="366"/>
            </a:xfrm>
            <a:prstGeom prst="line">
              <a:avLst/>
            </a:prstGeom>
            <a:noFill/>
            <a:ln w="1080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635" name="Footer Placeholder 3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</a:p>
        </p:txBody>
      </p:sp>
      <p:pic>
        <p:nvPicPr>
          <p:cNvPr id="148" name="Picture 4" descr="C:\Users\martin\Desktop\EPO\clipart\new\128474313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30738" y="3157538"/>
            <a:ext cx="447675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85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Personal Networks</a:t>
            </a:r>
          </a:p>
        </p:txBody>
      </p:sp>
      <p:sp>
        <p:nvSpPr>
          <p:cNvPr id="28674" name="Slide Number Placeholder 2"/>
          <p:cNvSpPr>
            <a:spLocks noGrp="1"/>
          </p:cNvSpPr>
          <p:nvPr>
            <p:ph type="sldNum" sz="quarter" idx="14"/>
          </p:nvPr>
        </p:nvSpPr>
        <p:spPr>
          <a:noFill/>
        </p:spPr>
        <p:txBody>
          <a:bodyPr/>
          <a:lstStyle/>
          <a:p>
            <a:fld id="{2CEF9C77-4F37-4664-A168-66DE2AA030F1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28675" name="Oval 5"/>
          <p:cNvSpPr>
            <a:spLocks noChangeArrowheads="1"/>
          </p:cNvSpPr>
          <p:nvPr/>
        </p:nvSpPr>
        <p:spPr bwMode="auto">
          <a:xfrm>
            <a:off x="684213" y="1052513"/>
            <a:ext cx="7900987" cy="4957762"/>
          </a:xfrm>
          <a:prstGeom prst="ellipse">
            <a:avLst/>
          </a:prstGeom>
          <a:solidFill>
            <a:srgbClr val="CCFF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8676" name="Freeform 6"/>
          <p:cNvSpPr>
            <a:spLocks noChangeArrowheads="1"/>
          </p:cNvSpPr>
          <p:nvPr/>
        </p:nvSpPr>
        <p:spPr bwMode="auto">
          <a:xfrm>
            <a:off x="2549525" y="3419475"/>
            <a:ext cx="4649788" cy="1933575"/>
          </a:xfrm>
          <a:custGeom>
            <a:avLst/>
            <a:gdLst>
              <a:gd name="T0" fmla="*/ 540723 w 12916"/>
              <a:gd name="T1" fmla="*/ 1450901 h 5372"/>
              <a:gd name="T2" fmla="*/ 129241 w 12916"/>
              <a:gd name="T3" fmla="*/ 919636 h 5372"/>
              <a:gd name="T4" fmla="*/ 776525 w 12916"/>
              <a:gd name="T5" fmla="*/ 730670 h 5372"/>
              <a:gd name="T6" fmla="*/ 1109527 w 12916"/>
              <a:gd name="T7" fmla="*/ 283629 h 5372"/>
              <a:gd name="T8" fmla="*/ 1758971 w 12916"/>
              <a:gd name="T9" fmla="*/ 171689 h 5372"/>
              <a:gd name="T10" fmla="*/ 2366654 w 12916"/>
              <a:gd name="T11" fmla="*/ 210562 h 5372"/>
              <a:gd name="T12" fmla="*/ 3034099 w 12916"/>
              <a:gd name="T13" fmla="*/ 147214 h 5372"/>
              <a:gd name="T14" fmla="*/ 3523702 w 12916"/>
              <a:gd name="T15" fmla="*/ 469716 h 5372"/>
              <a:gd name="T16" fmla="*/ 4133185 w 12916"/>
              <a:gd name="T17" fmla="*/ 385131 h 5372"/>
              <a:gd name="T18" fmla="*/ 4624588 w 12916"/>
              <a:gd name="T19" fmla="*/ 661202 h 5372"/>
              <a:gd name="T20" fmla="*/ 4152625 w 12916"/>
              <a:gd name="T21" fmla="*/ 1204705 h 5372"/>
              <a:gd name="T22" fmla="*/ 3858863 w 12916"/>
              <a:gd name="T23" fmla="*/ 1518569 h 5372"/>
              <a:gd name="T24" fmla="*/ 3485541 w 12916"/>
              <a:gd name="T25" fmla="*/ 1901181 h 5372"/>
              <a:gd name="T26" fmla="*/ 2896577 w 12916"/>
              <a:gd name="T27" fmla="*/ 1694218 h 5372"/>
              <a:gd name="T28" fmla="*/ 2229133 w 12916"/>
              <a:gd name="T29" fmla="*/ 1912339 h 5372"/>
              <a:gd name="T30" fmla="*/ 1758251 w 12916"/>
              <a:gd name="T31" fmla="*/ 1622591 h 5372"/>
              <a:gd name="T32" fmla="*/ 1050486 w 12916"/>
              <a:gd name="T33" fmla="*/ 1743529 h 5372"/>
              <a:gd name="T34" fmla="*/ 579603 w 12916"/>
              <a:gd name="T35" fmla="*/ 1453420 h 5372"/>
              <a:gd name="T36" fmla="*/ 579603 w 12916"/>
              <a:gd name="T37" fmla="*/ 1453420 h 5372"/>
              <a:gd name="T38" fmla="*/ 540723 w 12916"/>
              <a:gd name="T39" fmla="*/ 1450901 h 537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2916"/>
              <a:gd name="T61" fmla="*/ 0 h 5372"/>
              <a:gd name="T62" fmla="*/ 12916 w 12916"/>
              <a:gd name="T63" fmla="*/ 5372 h 5372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2916" h="5372">
                <a:moveTo>
                  <a:pt x="1502" y="4031"/>
                </a:moveTo>
                <a:cubicBezTo>
                  <a:pt x="657" y="3917"/>
                  <a:pt x="0" y="3105"/>
                  <a:pt x="359" y="2555"/>
                </a:cubicBezTo>
                <a:cubicBezTo>
                  <a:pt x="653" y="2094"/>
                  <a:pt x="1673" y="2404"/>
                  <a:pt x="2157" y="2030"/>
                </a:cubicBezTo>
                <a:cubicBezTo>
                  <a:pt x="2651" y="1649"/>
                  <a:pt x="2524" y="960"/>
                  <a:pt x="3082" y="788"/>
                </a:cubicBezTo>
                <a:cubicBezTo>
                  <a:pt x="3640" y="616"/>
                  <a:pt x="4520" y="0"/>
                  <a:pt x="4886" y="477"/>
                </a:cubicBezTo>
                <a:cubicBezTo>
                  <a:pt x="5537" y="1334"/>
                  <a:pt x="6128" y="733"/>
                  <a:pt x="6574" y="585"/>
                </a:cubicBezTo>
                <a:cubicBezTo>
                  <a:pt x="7126" y="399"/>
                  <a:pt x="7744" y="387"/>
                  <a:pt x="8428" y="409"/>
                </a:cubicBezTo>
                <a:cubicBezTo>
                  <a:pt x="9112" y="431"/>
                  <a:pt x="9320" y="898"/>
                  <a:pt x="9788" y="1305"/>
                </a:cubicBezTo>
                <a:cubicBezTo>
                  <a:pt x="10211" y="1664"/>
                  <a:pt x="10890" y="1080"/>
                  <a:pt x="11481" y="1070"/>
                </a:cubicBezTo>
                <a:cubicBezTo>
                  <a:pt x="12011" y="1062"/>
                  <a:pt x="12793" y="1237"/>
                  <a:pt x="12846" y="1837"/>
                </a:cubicBezTo>
                <a:cubicBezTo>
                  <a:pt x="12915" y="2576"/>
                  <a:pt x="11992" y="2911"/>
                  <a:pt x="11535" y="3347"/>
                </a:cubicBezTo>
                <a:cubicBezTo>
                  <a:pt x="11189" y="3682"/>
                  <a:pt x="9709" y="3188"/>
                  <a:pt x="10719" y="4219"/>
                </a:cubicBezTo>
                <a:cubicBezTo>
                  <a:pt x="11111" y="4621"/>
                  <a:pt x="10400" y="5241"/>
                  <a:pt x="9682" y="5282"/>
                </a:cubicBezTo>
                <a:cubicBezTo>
                  <a:pt x="9086" y="5319"/>
                  <a:pt x="8775" y="4865"/>
                  <a:pt x="8046" y="4707"/>
                </a:cubicBezTo>
                <a:cubicBezTo>
                  <a:pt x="7307" y="4548"/>
                  <a:pt x="6865" y="5235"/>
                  <a:pt x="6192" y="5313"/>
                </a:cubicBezTo>
                <a:cubicBezTo>
                  <a:pt x="5664" y="5371"/>
                  <a:pt x="5614" y="4760"/>
                  <a:pt x="4884" y="4508"/>
                </a:cubicBezTo>
                <a:cubicBezTo>
                  <a:pt x="4118" y="4243"/>
                  <a:pt x="3598" y="4820"/>
                  <a:pt x="2918" y="4844"/>
                </a:cubicBezTo>
                <a:cubicBezTo>
                  <a:pt x="2362" y="4866"/>
                  <a:pt x="1554" y="4600"/>
                  <a:pt x="1610" y="4038"/>
                </a:cubicBezTo>
                <a:lnTo>
                  <a:pt x="1502" y="4031"/>
                </a:lnTo>
              </a:path>
            </a:pathLst>
          </a:custGeom>
          <a:solidFill>
            <a:srgbClr val="FFC8C8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8677" name="Group 8"/>
          <p:cNvGrpSpPr>
            <a:grpSpLocks/>
          </p:cNvGrpSpPr>
          <p:nvPr/>
        </p:nvGrpSpPr>
        <p:grpSpPr bwMode="auto">
          <a:xfrm>
            <a:off x="2300288" y="3794125"/>
            <a:ext cx="1211262" cy="1319213"/>
            <a:chOff x="1413" y="2723"/>
            <a:chExt cx="763" cy="831"/>
          </a:xfrm>
        </p:grpSpPr>
        <p:grpSp>
          <p:nvGrpSpPr>
            <p:cNvPr id="28755" name="Group 9"/>
            <p:cNvGrpSpPr>
              <a:grpSpLocks/>
            </p:cNvGrpSpPr>
            <p:nvPr/>
          </p:nvGrpSpPr>
          <p:grpSpPr bwMode="auto">
            <a:xfrm>
              <a:off x="1413" y="3262"/>
              <a:ext cx="260" cy="291"/>
              <a:chOff x="1413" y="3262"/>
              <a:chExt cx="260" cy="291"/>
            </a:xfrm>
          </p:grpSpPr>
          <p:sp>
            <p:nvSpPr>
              <p:cNvPr id="28790" name="Freeform 10"/>
              <p:cNvSpPr>
                <a:spLocks noChangeArrowheads="1"/>
              </p:cNvSpPr>
              <p:nvPr/>
            </p:nvSpPr>
            <p:spPr bwMode="auto">
              <a:xfrm>
                <a:off x="1413" y="3262"/>
                <a:ext cx="261" cy="292"/>
              </a:xfrm>
              <a:custGeom>
                <a:avLst/>
                <a:gdLst>
                  <a:gd name="T0" fmla="*/ 261 w 1151"/>
                  <a:gd name="T1" fmla="*/ 292 h 1289"/>
                  <a:gd name="T2" fmla="*/ 261 w 1151"/>
                  <a:gd name="T3" fmla="*/ 158 h 1289"/>
                  <a:gd name="T4" fmla="*/ 0 w 1151"/>
                  <a:gd name="T5" fmla="*/ 0 h 1289"/>
                  <a:gd name="T6" fmla="*/ 0 w 1151"/>
                  <a:gd name="T7" fmla="*/ 132 h 1289"/>
                  <a:gd name="T8" fmla="*/ 261 w 1151"/>
                  <a:gd name="T9" fmla="*/ 292 h 12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1"/>
                  <a:gd name="T16" fmla="*/ 0 h 1289"/>
                  <a:gd name="T17" fmla="*/ 1151 w 1151"/>
                  <a:gd name="T18" fmla="*/ 1289 h 12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1" h="1289">
                    <a:moveTo>
                      <a:pt x="1150" y="1288"/>
                    </a:moveTo>
                    <a:lnTo>
                      <a:pt x="1150" y="698"/>
                    </a:lnTo>
                    <a:lnTo>
                      <a:pt x="0" y="0"/>
                    </a:lnTo>
                    <a:lnTo>
                      <a:pt x="0" y="583"/>
                    </a:lnTo>
                    <a:lnTo>
                      <a:pt x="1150" y="1288"/>
                    </a:lnTo>
                  </a:path>
                </a:pathLst>
              </a:custGeom>
              <a:solidFill>
                <a:srgbClr val="DADADA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91" name="Freeform 11"/>
              <p:cNvSpPr>
                <a:spLocks noChangeArrowheads="1"/>
              </p:cNvSpPr>
              <p:nvPr/>
            </p:nvSpPr>
            <p:spPr bwMode="auto">
              <a:xfrm>
                <a:off x="1413" y="3262"/>
                <a:ext cx="261" cy="292"/>
              </a:xfrm>
              <a:custGeom>
                <a:avLst/>
                <a:gdLst>
                  <a:gd name="T0" fmla="*/ 261 w 1151"/>
                  <a:gd name="T1" fmla="*/ 292 h 1289"/>
                  <a:gd name="T2" fmla="*/ 261 w 1151"/>
                  <a:gd name="T3" fmla="*/ 158 h 1289"/>
                  <a:gd name="T4" fmla="*/ 0 w 1151"/>
                  <a:gd name="T5" fmla="*/ 0 h 1289"/>
                  <a:gd name="T6" fmla="*/ 0 w 1151"/>
                  <a:gd name="T7" fmla="*/ 132 h 1289"/>
                  <a:gd name="T8" fmla="*/ 261 w 1151"/>
                  <a:gd name="T9" fmla="*/ 292 h 12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1"/>
                  <a:gd name="T16" fmla="*/ 0 h 1289"/>
                  <a:gd name="T17" fmla="*/ 1151 w 1151"/>
                  <a:gd name="T18" fmla="*/ 1289 h 12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1" h="1289">
                    <a:moveTo>
                      <a:pt x="1150" y="1288"/>
                    </a:moveTo>
                    <a:lnTo>
                      <a:pt x="1150" y="698"/>
                    </a:lnTo>
                    <a:lnTo>
                      <a:pt x="0" y="0"/>
                    </a:lnTo>
                    <a:lnTo>
                      <a:pt x="0" y="583"/>
                    </a:lnTo>
                    <a:lnTo>
                      <a:pt x="1150" y="1288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756" name="Group 12"/>
            <p:cNvGrpSpPr>
              <a:grpSpLocks/>
            </p:cNvGrpSpPr>
            <p:nvPr/>
          </p:nvGrpSpPr>
          <p:grpSpPr bwMode="auto">
            <a:xfrm>
              <a:off x="1413" y="3152"/>
              <a:ext cx="763" cy="269"/>
              <a:chOff x="1413" y="3152"/>
              <a:chExt cx="763" cy="269"/>
            </a:xfrm>
          </p:grpSpPr>
          <p:sp>
            <p:nvSpPr>
              <p:cNvPr id="28788" name="Freeform 13"/>
              <p:cNvSpPr>
                <a:spLocks noChangeArrowheads="1"/>
              </p:cNvSpPr>
              <p:nvPr/>
            </p:nvSpPr>
            <p:spPr bwMode="auto">
              <a:xfrm>
                <a:off x="1413" y="3152"/>
                <a:ext cx="764" cy="270"/>
              </a:xfrm>
              <a:custGeom>
                <a:avLst/>
                <a:gdLst>
                  <a:gd name="T0" fmla="*/ 263 w 3370"/>
                  <a:gd name="T1" fmla="*/ 270 h 1192"/>
                  <a:gd name="T2" fmla="*/ 764 w 3370"/>
                  <a:gd name="T3" fmla="*/ 134 h 1192"/>
                  <a:gd name="T4" fmla="*/ 486 w 3370"/>
                  <a:gd name="T5" fmla="*/ 0 h 1192"/>
                  <a:gd name="T6" fmla="*/ 0 w 3370"/>
                  <a:gd name="T7" fmla="*/ 109 h 1192"/>
                  <a:gd name="T8" fmla="*/ 263 w 3370"/>
                  <a:gd name="T9" fmla="*/ 270 h 1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70"/>
                  <a:gd name="T16" fmla="*/ 0 h 1192"/>
                  <a:gd name="T17" fmla="*/ 3370 w 3370"/>
                  <a:gd name="T18" fmla="*/ 1192 h 1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70" h="1192">
                    <a:moveTo>
                      <a:pt x="1158" y="1191"/>
                    </a:moveTo>
                    <a:lnTo>
                      <a:pt x="3369" y="592"/>
                    </a:lnTo>
                    <a:lnTo>
                      <a:pt x="2143" y="0"/>
                    </a:lnTo>
                    <a:lnTo>
                      <a:pt x="0" y="480"/>
                    </a:lnTo>
                    <a:lnTo>
                      <a:pt x="1158" y="1191"/>
                    </a:lnTo>
                  </a:path>
                </a:pathLst>
              </a:custGeom>
              <a:solidFill>
                <a:srgbClr val="DADADA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89" name="Freeform 14"/>
              <p:cNvSpPr>
                <a:spLocks noChangeArrowheads="1"/>
              </p:cNvSpPr>
              <p:nvPr/>
            </p:nvSpPr>
            <p:spPr bwMode="auto">
              <a:xfrm>
                <a:off x="1413" y="3152"/>
                <a:ext cx="764" cy="270"/>
              </a:xfrm>
              <a:custGeom>
                <a:avLst/>
                <a:gdLst>
                  <a:gd name="T0" fmla="*/ 263 w 3370"/>
                  <a:gd name="T1" fmla="*/ 270 h 1192"/>
                  <a:gd name="T2" fmla="*/ 764 w 3370"/>
                  <a:gd name="T3" fmla="*/ 134 h 1192"/>
                  <a:gd name="T4" fmla="*/ 486 w 3370"/>
                  <a:gd name="T5" fmla="*/ 0 h 1192"/>
                  <a:gd name="T6" fmla="*/ 0 w 3370"/>
                  <a:gd name="T7" fmla="*/ 109 h 1192"/>
                  <a:gd name="T8" fmla="*/ 263 w 3370"/>
                  <a:gd name="T9" fmla="*/ 270 h 1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70"/>
                  <a:gd name="T16" fmla="*/ 0 h 1192"/>
                  <a:gd name="T17" fmla="*/ 3370 w 3370"/>
                  <a:gd name="T18" fmla="*/ 1192 h 1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70" h="1192">
                    <a:moveTo>
                      <a:pt x="1158" y="1191"/>
                    </a:moveTo>
                    <a:lnTo>
                      <a:pt x="3369" y="592"/>
                    </a:lnTo>
                    <a:lnTo>
                      <a:pt x="2143" y="0"/>
                    </a:lnTo>
                    <a:lnTo>
                      <a:pt x="0" y="480"/>
                    </a:lnTo>
                    <a:lnTo>
                      <a:pt x="1158" y="1191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757" name="Group 15"/>
            <p:cNvGrpSpPr>
              <a:grpSpLocks/>
            </p:cNvGrpSpPr>
            <p:nvPr/>
          </p:nvGrpSpPr>
          <p:grpSpPr bwMode="auto">
            <a:xfrm>
              <a:off x="1675" y="3287"/>
              <a:ext cx="500" cy="267"/>
              <a:chOff x="1675" y="3287"/>
              <a:chExt cx="500" cy="267"/>
            </a:xfrm>
          </p:grpSpPr>
          <p:sp>
            <p:nvSpPr>
              <p:cNvPr id="28786" name="Freeform 16"/>
              <p:cNvSpPr>
                <a:spLocks noChangeArrowheads="1"/>
              </p:cNvSpPr>
              <p:nvPr/>
            </p:nvSpPr>
            <p:spPr bwMode="auto">
              <a:xfrm>
                <a:off x="1675" y="3287"/>
                <a:ext cx="501" cy="268"/>
              </a:xfrm>
              <a:custGeom>
                <a:avLst/>
                <a:gdLst>
                  <a:gd name="T0" fmla="*/ 501 w 2211"/>
                  <a:gd name="T1" fmla="*/ 0 h 1183"/>
                  <a:gd name="T2" fmla="*/ 500 w 2211"/>
                  <a:gd name="T3" fmla="*/ 131 h 1183"/>
                  <a:gd name="T4" fmla="*/ 0 w 2211"/>
                  <a:gd name="T5" fmla="*/ 268 h 1183"/>
                  <a:gd name="T6" fmla="*/ 0 w 2211"/>
                  <a:gd name="T7" fmla="*/ 134 h 1183"/>
                  <a:gd name="T8" fmla="*/ 501 w 2211"/>
                  <a:gd name="T9" fmla="*/ 0 h 1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11"/>
                  <a:gd name="T16" fmla="*/ 0 h 1183"/>
                  <a:gd name="T17" fmla="*/ 2211 w 2211"/>
                  <a:gd name="T18" fmla="*/ 1183 h 1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11" h="1183">
                    <a:moveTo>
                      <a:pt x="2210" y="0"/>
                    </a:moveTo>
                    <a:lnTo>
                      <a:pt x="2207" y="578"/>
                    </a:lnTo>
                    <a:lnTo>
                      <a:pt x="0" y="1182"/>
                    </a:lnTo>
                    <a:lnTo>
                      <a:pt x="0" y="591"/>
                    </a:lnTo>
                    <a:lnTo>
                      <a:pt x="2210" y="0"/>
                    </a:lnTo>
                  </a:path>
                </a:pathLst>
              </a:custGeom>
              <a:solidFill>
                <a:srgbClr val="FFFF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87" name="Freeform 17"/>
              <p:cNvSpPr>
                <a:spLocks noChangeArrowheads="1"/>
              </p:cNvSpPr>
              <p:nvPr/>
            </p:nvSpPr>
            <p:spPr bwMode="auto">
              <a:xfrm>
                <a:off x="1675" y="3287"/>
                <a:ext cx="501" cy="268"/>
              </a:xfrm>
              <a:custGeom>
                <a:avLst/>
                <a:gdLst>
                  <a:gd name="T0" fmla="*/ 501 w 2211"/>
                  <a:gd name="T1" fmla="*/ 0 h 1183"/>
                  <a:gd name="T2" fmla="*/ 500 w 2211"/>
                  <a:gd name="T3" fmla="*/ 131 h 1183"/>
                  <a:gd name="T4" fmla="*/ 0 w 2211"/>
                  <a:gd name="T5" fmla="*/ 268 h 1183"/>
                  <a:gd name="T6" fmla="*/ 0 w 2211"/>
                  <a:gd name="T7" fmla="*/ 134 h 1183"/>
                  <a:gd name="T8" fmla="*/ 501 w 2211"/>
                  <a:gd name="T9" fmla="*/ 0 h 1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11"/>
                  <a:gd name="T16" fmla="*/ 0 h 1183"/>
                  <a:gd name="T17" fmla="*/ 2211 w 2211"/>
                  <a:gd name="T18" fmla="*/ 1183 h 1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11" h="1183">
                    <a:moveTo>
                      <a:pt x="2210" y="0"/>
                    </a:moveTo>
                    <a:lnTo>
                      <a:pt x="2207" y="578"/>
                    </a:lnTo>
                    <a:lnTo>
                      <a:pt x="0" y="1182"/>
                    </a:lnTo>
                    <a:lnTo>
                      <a:pt x="0" y="591"/>
                    </a:lnTo>
                    <a:lnTo>
                      <a:pt x="2210" y="0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8758" name="Freeform 18"/>
            <p:cNvSpPr>
              <a:spLocks noChangeArrowheads="1"/>
            </p:cNvSpPr>
            <p:nvPr/>
          </p:nvSpPr>
          <p:spPr bwMode="auto">
            <a:xfrm>
              <a:off x="1699" y="3416"/>
              <a:ext cx="103" cy="61"/>
            </a:xfrm>
            <a:custGeom>
              <a:avLst/>
              <a:gdLst>
                <a:gd name="T0" fmla="*/ 0 w 454"/>
                <a:gd name="T1" fmla="*/ 61 h 269"/>
                <a:gd name="T2" fmla="*/ 103 w 454"/>
                <a:gd name="T3" fmla="*/ 34 h 269"/>
                <a:gd name="T4" fmla="*/ 103 w 454"/>
                <a:gd name="T5" fmla="*/ 0 h 269"/>
                <a:gd name="T6" fmla="*/ 0 w 454"/>
                <a:gd name="T7" fmla="*/ 28 h 269"/>
                <a:gd name="T8" fmla="*/ 0 w 454"/>
                <a:gd name="T9" fmla="*/ 61 h 2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4"/>
                <a:gd name="T16" fmla="*/ 0 h 269"/>
                <a:gd name="T17" fmla="*/ 454 w 454"/>
                <a:gd name="T18" fmla="*/ 269 h 2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4" h="269">
                  <a:moveTo>
                    <a:pt x="0" y="268"/>
                  </a:moveTo>
                  <a:lnTo>
                    <a:pt x="453" y="152"/>
                  </a:lnTo>
                  <a:lnTo>
                    <a:pt x="453" y="0"/>
                  </a:lnTo>
                  <a:lnTo>
                    <a:pt x="0" y="125"/>
                  </a:lnTo>
                  <a:lnTo>
                    <a:pt x="0" y="268"/>
                  </a:lnTo>
                </a:path>
              </a:pathLst>
            </a:custGeom>
            <a:solidFill>
              <a:srgbClr val="CECECE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8759" name="Group 19"/>
            <p:cNvGrpSpPr>
              <a:grpSpLocks/>
            </p:cNvGrpSpPr>
            <p:nvPr/>
          </p:nvGrpSpPr>
          <p:grpSpPr bwMode="auto">
            <a:xfrm>
              <a:off x="1960" y="3317"/>
              <a:ext cx="192" cy="134"/>
              <a:chOff x="1960" y="3317"/>
              <a:chExt cx="192" cy="134"/>
            </a:xfrm>
          </p:grpSpPr>
          <p:grpSp>
            <p:nvGrpSpPr>
              <p:cNvPr id="28780" name="Group 20"/>
              <p:cNvGrpSpPr>
                <a:grpSpLocks/>
              </p:cNvGrpSpPr>
              <p:nvPr/>
            </p:nvGrpSpPr>
            <p:grpSpPr bwMode="auto">
              <a:xfrm>
                <a:off x="1963" y="3317"/>
                <a:ext cx="183" cy="134"/>
                <a:chOff x="1963" y="3317"/>
                <a:chExt cx="183" cy="134"/>
              </a:xfrm>
            </p:grpSpPr>
            <p:sp>
              <p:nvSpPr>
                <p:cNvPr id="28784" name="Freeform 21"/>
                <p:cNvSpPr>
                  <a:spLocks noChangeArrowheads="1"/>
                </p:cNvSpPr>
                <p:nvPr/>
              </p:nvSpPr>
              <p:spPr bwMode="auto">
                <a:xfrm>
                  <a:off x="1963" y="3317"/>
                  <a:ext cx="184" cy="135"/>
                </a:xfrm>
                <a:custGeom>
                  <a:avLst/>
                  <a:gdLst>
                    <a:gd name="T0" fmla="*/ 184 w 812"/>
                    <a:gd name="T1" fmla="*/ 0 h 596"/>
                    <a:gd name="T2" fmla="*/ 0 w 812"/>
                    <a:gd name="T3" fmla="*/ 53 h 596"/>
                    <a:gd name="T4" fmla="*/ 0 w 812"/>
                    <a:gd name="T5" fmla="*/ 135 h 596"/>
                    <a:gd name="T6" fmla="*/ 184 w 812"/>
                    <a:gd name="T7" fmla="*/ 84 h 596"/>
                    <a:gd name="T8" fmla="*/ 184 w 812"/>
                    <a:gd name="T9" fmla="*/ 0 h 5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12"/>
                    <a:gd name="T16" fmla="*/ 0 h 596"/>
                    <a:gd name="T17" fmla="*/ 812 w 812"/>
                    <a:gd name="T18" fmla="*/ 596 h 5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12" h="596">
                      <a:moveTo>
                        <a:pt x="811" y="0"/>
                      </a:moveTo>
                      <a:lnTo>
                        <a:pt x="0" y="232"/>
                      </a:lnTo>
                      <a:lnTo>
                        <a:pt x="0" y="595"/>
                      </a:lnTo>
                      <a:lnTo>
                        <a:pt x="811" y="371"/>
                      </a:lnTo>
                      <a:lnTo>
                        <a:pt x="811" y="0"/>
                      </a:lnTo>
                    </a:path>
                  </a:pathLst>
                </a:cu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785" name="Freeform 22"/>
                <p:cNvSpPr>
                  <a:spLocks noChangeArrowheads="1"/>
                </p:cNvSpPr>
                <p:nvPr/>
              </p:nvSpPr>
              <p:spPr bwMode="auto">
                <a:xfrm>
                  <a:off x="1963" y="3317"/>
                  <a:ext cx="184" cy="135"/>
                </a:xfrm>
                <a:custGeom>
                  <a:avLst/>
                  <a:gdLst>
                    <a:gd name="T0" fmla="*/ 184 w 812"/>
                    <a:gd name="T1" fmla="*/ 0 h 596"/>
                    <a:gd name="T2" fmla="*/ 0 w 812"/>
                    <a:gd name="T3" fmla="*/ 53 h 596"/>
                    <a:gd name="T4" fmla="*/ 0 w 812"/>
                    <a:gd name="T5" fmla="*/ 135 h 596"/>
                    <a:gd name="T6" fmla="*/ 184 w 812"/>
                    <a:gd name="T7" fmla="*/ 84 h 596"/>
                    <a:gd name="T8" fmla="*/ 184 w 812"/>
                    <a:gd name="T9" fmla="*/ 0 h 5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12"/>
                    <a:gd name="T16" fmla="*/ 0 h 596"/>
                    <a:gd name="T17" fmla="*/ 812 w 812"/>
                    <a:gd name="T18" fmla="*/ 596 h 5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12" h="596">
                      <a:moveTo>
                        <a:pt x="811" y="0"/>
                      </a:moveTo>
                      <a:lnTo>
                        <a:pt x="0" y="232"/>
                      </a:lnTo>
                      <a:lnTo>
                        <a:pt x="0" y="595"/>
                      </a:lnTo>
                      <a:lnTo>
                        <a:pt x="811" y="371"/>
                      </a:lnTo>
                      <a:lnTo>
                        <a:pt x="811" y="0"/>
                      </a:lnTo>
                    </a:path>
                  </a:pathLst>
                </a:custGeom>
                <a:noFill/>
                <a:ln w="126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8781" name="Line 23"/>
              <p:cNvSpPr>
                <a:spLocks noChangeShapeType="1"/>
              </p:cNvSpPr>
              <p:nvPr/>
            </p:nvSpPr>
            <p:spPr bwMode="auto">
              <a:xfrm flipH="1">
                <a:off x="1959" y="3365"/>
                <a:ext cx="195" cy="46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82" name="Freeform 24"/>
              <p:cNvSpPr>
                <a:spLocks noChangeArrowheads="1"/>
              </p:cNvSpPr>
              <p:nvPr/>
            </p:nvSpPr>
            <p:spPr bwMode="auto">
              <a:xfrm>
                <a:off x="2028" y="3389"/>
                <a:ext cx="67" cy="32"/>
              </a:xfrm>
              <a:custGeom>
                <a:avLst/>
                <a:gdLst>
                  <a:gd name="T0" fmla="*/ 67 w 294"/>
                  <a:gd name="T1" fmla="*/ 0 h 142"/>
                  <a:gd name="T2" fmla="*/ 67 w 294"/>
                  <a:gd name="T3" fmla="*/ 10 h 142"/>
                  <a:gd name="T4" fmla="*/ 0 w 294"/>
                  <a:gd name="T5" fmla="*/ 32 h 142"/>
                  <a:gd name="T6" fmla="*/ 0 w 294"/>
                  <a:gd name="T7" fmla="*/ 19 h 142"/>
                  <a:gd name="T8" fmla="*/ 67 w 294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4"/>
                  <a:gd name="T16" fmla="*/ 0 h 142"/>
                  <a:gd name="T17" fmla="*/ 294 w 294"/>
                  <a:gd name="T18" fmla="*/ 142 h 1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4" h="142">
                    <a:moveTo>
                      <a:pt x="293" y="0"/>
                    </a:moveTo>
                    <a:lnTo>
                      <a:pt x="293" y="46"/>
                    </a:lnTo>
                    <a:lnTo>
                      <a:pt x="0" y="141"/>
                    </a:lnTo>
                    <a:lnTo>
                      <a:pt x="0" y="83"/>
                    </a:lnTo>
                    <a:lnTo>
                      <a:pt x="293" y="0"/>
                    </a:lnTo>
                  </a:path>
                </a:pathLst>
              </a:custGeom>
              <a:solidFill>
                <a:srgbClr val="CECECE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83" name="Freeform 25"/>
              <p:cNvSpPr>
                <a:spLocks noChangeArrowheads="1"/>
              </p:cNvSpPr>
              <p:nvPr/>
            </p:nvSpPr>
            <p:spPr bwMode="auto">
              <a:xfrm>
                <a:off x="2028" y="3349"/>
                <a:ext cx="67" cy="29"/>
              </a:xfrm>
              <a:custGeom>
                <a:avLst/>
                <a:gdLst>
                  <a:gd name="T0" fmla="*/ 67 w 294"/>
                  <a:gd name="T1" fmla="*/ 0 h 128"/>
                  <a:gd name="T2" fmla="*/ 67 w 294"/>
                  <a:gd name="T3" fmla="*/ 11 h 128"/>
                  <a:gd name="T4" fmla="*/ 0 w 294"/>
                  <a:gd name="T5" fmla="*/ 29 h 128"/>
                  <a:gd name="T6" fmla="*/ 0 w 294"/>
                  <a:gd name="T7" fmla="*/ 17 h 128"/>
                  <a:gd name="T8" fmla="*/ 67 w 294"/>
                  <a:gd name="T9" fmla="*/ 0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4"/>
                  <a:gd name="T16" fmla="*/ 0 h 128"/>
                  <a:gd name="T17" fmla="*/ 294 w 294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4" h="128">
                    <a:moveTo>
                      <a:pt x="293" y="0"/>
                    </a:moveTo>
                    <a:lnTo>
                      <a:pt x="293" y="47"/>
                    </a:lnTo>
                    <a:lnTo>
                      <a:pt x="0" y="127"/>
                    </a:lnTo>
                    <a:lnTo>
                      <a:pt x="0" y="77"/>
                    </a:lnTo>
                    <a:lnTo>
                      <a:pt x="293" y="0"/>
                    </a:lnTo>
                  </a:path>
                </a:pathLst>
              </a:custGeom>
              <a:solidFill>
                <a:srgbClr val="CECECE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8760" name="Group 26"/>
            <p:cNvGrpSpPr>
              <a:grpSpLocks/>
            </p:cNvGrpSpPr>
            <p:nvPr/>
          </p:nvGrpSpPr>
          <p:grpSpPr bwMode="auto">
            <a:xfrm>
              <a:off x="1443" y="2723"/>
              <a:ext cx="460" cy="456"/>
              <a:chOff x="1443" y="2723"/>
              <a:chExt cx="460" cy="456"/>
            </a:xfrm>
          </p:grpSpPr>
          <p:sp>
            <p:nvSpPr>
              <p:cNvPr id="28778" name="Freeform 27"/>
              <p:cNvSpPr>
                <a:spLocks noChangeArrowheads="1"/>
              </p:cNvSpPr>
              <p:nvPr/>
            </p:nvSpPr>
            <p:spPr bwMode="auto">
              <a:xfrm>
                <a:off x="1443" y="2723"/>
                <a:ext cx="461" cy="457"/>
              </a:xfrm>
              <a:custGeom>
                <a:avLst/>
                <a:gdLst>
                  <a:gd name="T0" fmla="*/ 80 w 2034"/>
                  <a:gd name="T1" fmla="*/ 457 h 2016"/>
                  <a:gd name="T2" fmla="*/ 0 w 2034"/>
                  <a:gd name="T3" fmla="*/ 356 h 2016"/>
                  <a:gd name="T4" fmla="*/ 0 w 2034"/>
                  <a:gd name="T5" fmla="*/ 78 h 2016"/>
                  <a:gd name="T6" fmla="*/ 339 w 2034"/>
                  <a:gd name="T7" fmla="*/ 0 h 2016"/>
                  <a:gd name="T8" fmla="*/ 461 w 2034"/>
                  <a:gd name="T9" fmla="*/ 35 h 2016"/>
                  <a:gd name="T10" fmla="*/ 80 w 2034"/>
                  <a:gd name="T11" fmla="*/ 457 h 20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34"/>
                  <a:gd name="T19" fmla="*/ 0 h 2016"/>
                  <a:gd name="T20" fmla="*/ 2034 w 2034"/>
                  <a:gd name="T21" fmla="*/ 2016 h 20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34" h="2016">
                    <a:moveTo>
                      <a:pt x="354" y="2015"/>
                    </a:moveTo>
                    <a:lnTo>
                      <a:pt x="0" y="1572"/>
                    </a:lnTo>
                    <a:lnTo>
                      <a:pt x="0" y="346"/>
                    </a:lnTo>
                    <a:lnTo>
                      <a:pt x="1495" y="0"/>
                    </a:lnTo>
                    <a:lnTo>
                      <a:pt x="2033" y="153"/>
                    </a:lnTo>
                    <a:lnTo>
                      <a:pt x="354" y="2015"/>
                    </a:lnTo>
                  </a:path>
                </a:pathLst>
              </a:custGeom>
              <a:solidFill>
                <a:srgbClr val="DADADA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79" name="Freeform 28"/>
              <p:cNvSpPr>
                <a:spLocks noChangeArrowheads="1"/>
              </p:cNvSpPr>
              <p:nvPr/>
            </p:nvSpPr>
            <p:spPr bwMode="auto">
              <a:xfrm>
                <a:off x="1443" y="2723"/>
                <a:ext cx="461" cy="457"/>
              </a:xfrm>
              <a:custGeom>
                <a:avLst/>
                <a:gdLst>
                  <a:gd name="T0" fmla="*/ 80 w 2034"/>
                  <a:gd name="T1" fmla="*/ 457 h 2016"/>
                  <a:gd name="T2" fmla="*/ 0 w 2034"/>
                  <a:gd name="T3" fmla="*/ 356 h 2016"/>
                  <a:gd name="T4" fmla="*/ 0 w 2034"/>
                  <a:gd name="T5" fmla="*/ 78 h 2016"/>
                  <a:gd name="T6" fmla="*/ 339 w 2034"/>
                  <a:gd name="T7" fmla="*/ 0 h 2016"/>
                  <a:gd name="T8" fmla="*/ 461 w 2034"/>
                  <a:gd name="T9" fmla="*/ 35 h 20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34"/>
                  <a:gd name="T16" fmla="*/ 0 h 2016"/>
                  <a:gd name="T17" fmla="*/ 2034 w 2034"/>
                  <a:gd name="T18" fmla="*/ 2016 h 20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34" h="2016">
                    <a:moveTo>
                      <a:pt x="354" y="2015"/>
                    </a:moveTo>
                    <a:lnTo>
                      <a:pt x="0" y="1572"/>
                    </a:lnTo>
                    <a:lnTo>
                      <a:pt x="0" y="346"/>
                    </a:lnTo>
                    <a:lnTo>
                      <a:pt x="1495" y="0"/>
                    </a:lnTo>
                    <a:lnTo>
                      <a:pt x="2033" y="153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761" name="Group 29"/>
            <p:cNvGrpSpPr>
              <a:grpSpLocks/>
            </p:cNvGrpSpPr>
            <p:nvPr/>
          </p:nvGrpSpPr>
          <p:grpSpPr bwMode="auto">
            <a:xfrm>
              <a:off x="1530" y="2844"/>
              <a:ext cx="146" cy="504"/>
              <a:chOff x="1530" y="2844"/>
              <a:chExt cx="146" cy="504"/>
            </a:xfrm>
          </p:grpSpPr>
          <p:sp>
            <p:nvSpPr>
              <p:cNvPr id="28776" name="Freeform 30"/>
              <p:cNvSpPr>
                <a:spLocks noChangeArrowheads="1"/>
              </p:cNvSpPr>
              <p:nvPr/>
            </p:nvSpPr>
            <p:spPr bwMode="auto">
              <a:xfrm>
                <a:off x="1530" y="2844"/>
                <a:ext cx="147" cy="505"/>
              </a:xfrm>
              <a:custGeom>
                <a:avLst/>
                <a:gdLst>
                  <a:gd name="T0" fmla="*/ 147 w 649"/>
                  <a:gd name="T1" fmla="*/ 505 h 2228"/>
                  <a:gd name="T2" fmla="*/ 147 w 649"/>
                  <a:gd name="T3" fmla="*/ 81 h 2228"/>
                  <a:gd name="T4" fmla="*/ 0 w 649"/>
                  <a:gd name="T5" fmla="*/ 0 h 2228"/>
                  <a:gd name="T6" fmla="*/ 0 w 649"/>
                  <a:gd name="T7" fmla="*/ 408 h 2228"/>
                  <a:gd name="T8" fmla="*/ 147 w 649"/>
                  <a:gd name="T9" fmla="*/ 505 h 2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9"/>
                  <a:gd name="T16" fmla="*/ 0 h 2228"/>
                  <a:gd name="T17" fmla="*/ 649 w 649"/>
                  <a:gd name="T18" fmla="*/ 2228 h 2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9" h="2228">
                    <a:moveTo>
                      <a:pt x="648" y="2227"/>
                    </a:moveTo>
                    <a:lnTo>
                      <a:pt x="648" y="359"/>
                    </a:lnTo>
                    <a:lnTo>
                      <a:pt x="0" y="0"/>
                    </a:lnTo>
                    <a:lnTo>
                      <a:pt x="0" y="1800"/>
                    </a:lnTo>
                    <a:lnTo>
                      <a:pt x="648" y="2227"/>
                    </a:lnTo>
                  </a:path>
                </a:pathLst>
              </a:custGeom>
              <a:solidFill>
                <a:srgbClr val="DADADA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77" name="Freeform 31"/>
              <p:cNvSpPr>
                <a:spLocks noChangeArrowheads="1"/>
              </p:cNvSpPr>
              <p:nvPr/>
            </p:nvSpPr>
            <p:spPr bwMode="auto">
              <a:xfrm>
                <a:off x="1530" y="2844"/>
                <a:ext cx="147" cy="505"/>
              </a:xfrm>
              <a:custGeom>
                <a:avLst/>
                <a:gdLst>
                  <a:gd name="T0" fmla="*/ 147 w 649"/>
                  <a:gd name="T1" fmla="*/ 505 h 2228"/>
                  <a:gd name="T2" fmla="*/ 147 w 649"/>
                  <a:gd name="T3" fmla="*/ 81 h 2228"/>
                  <a:gd name="T4" fmla="*/ 0 w 649"/>
                  <a:gd name="T5" fmla="*/ 0 h 2228"/>
                  <a:gd name="T6" fmla="*/ 0 w 649"/>
                  <a:gd name="T7" fmla="*/ 408 h 2228"/>
                  <a:gd name="T8" fmla="*/ 147 w 649"/>
                  <a:gd name="T9" fmla="*/ 505 h 2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9"/>
                  <a:gd name="T16" fmla="*/ 0 h 2228"/>
                  <a:gd name="T17" fmla="*/ 649 w 649"/>
                  <a:gd name="T18" fmla="*/ 2228 h 2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9" h="2228">
                    <a:moveTo>
                      <a:pt x="648" y="2227"/>
                    </a:moveTo>
                    <a:lnTo>
                      <a:pt x="648" y="359"/>
                    </a:lnTo>
                    <a:lnTo>
                      <a:pt x="0" y="0"/>
                    </a:lnTo>
                    <a:lnTo>
                      <a:pt x="0" y="1800"/>
                    </a:lnTo>
                    <a:lnTo>
                      <a:pt x="648" y="2227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762" name="Group 32"/>
            <p:cNvGrpSpPr>
              <a:grpSpLocks/>
            </p:cNvGrpSpPr>
            <p:nvPr/>
          </p:nvGrpSpPr>
          <p:grpSpPr bwMode="auto">
            <a:xfrm>
              <a:off x="1530" y="2740"/>
              <a:ext cx="618" cy="186"/>
              <a:chOff x="1530" y="2740"/>
              <a:chExt cx="618" cy="186"/>
            </a:xfrm>
          </p:grpSpPr>
          <p:sp>
            <p:nvSpPr>
              <p:cNvPr id="28774" name="Freeform 33"/>
              <p:cNvSpPr>
                <a:spLocks noChangeArrowheads="1"/>
              </p:cNvSpPr>
              <p:nvPr/>
            </p:nvSpPr>
            <p:spPr bwMode="auto">
              <a:xfrm>
                <a:off x="1530" y="2740"/>
                <a:ext cx="619" cy="187"/>
              </a:xfrm>
              <a:custGeom>
                <a:avLst/>
                <a:gdLst>
                  <a:gd name="T0" fmla="*/ 151 w 2731"/>
                  <a:gd name="T1" fmla="*/ 187 h 825"/>
                  <a:gd name="T2" fmla="*/ 619 w 2731"/>
                  <a:gd name="T3" fmla="*/ 73 h 825"/>
                  <a:gd name="T4" fmla="*/ 446 w 2731"/>
                  <a:gd name="T5" fmla="*/ 0 h 825"/>
                  <a:gd name="T6" fmla="*/ 0 w 2731"/>
                  <a:gd name="T7" fmla="*/ 104 h 825"/>
                  <a:gd name="T8" fmla="*/ 151 w 2731"/>
                  <a:gd name="T9" fmla="*/ 187 h 8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31"/>
                  <a:gd name="T16" fmla="*/ 0 h 825"/>
                  <a:gd name="T17" fmla="*/ 2731 w 2731"/>
                  <a:gd name="T18" fmla="*/ 825 h 8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31" h="825">
                    <a:moveTo>
                      <a:pt x="666" y="824"/>
                    </a:moveTo>
                    <a:lnTo>
                      <a:pt x="2730" y="320"/>
                    </a:lnTo>
                    <a:lnTo>
                      <a:pt x="1966" y="0"/>
                    </a:lnTo>
                    <a:lnTo>
                      <a:pt x="0" y="459"/>
                    </a:lnTo>
                    <a:lnTo>
                      <a:pt x="666" y="824"/>
                    </a:lnTo>
                  </a:path>
                </a:pathLst>
              </a:custGeom>
              <a:solidFill>
                <a:srgbClr val="FFFF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75" name="Freeform 34"/>
              <p:cNvSpPr>
                <a:spLocks noChangeArrowheads="1"/>
              </p:cNvSpPr>
              <p:nvPr/>
            </p:nvSpPr>
            <p:spPr bwMode="auto">
              <a:xfrm>
                <a:off x="1530" y="2740"/>
                <a:ext cx="619" cy="187"/>
              </a:xfrm>
              <a:custGeom>
                <a:avLst/>
                <a:gdLst>
                  <a:gd name="T0" fmla="*/ 151 w 2731"/>
                  <a:gd name="T1" fmla="*/ 187 h 825"/>
                  <a:gd name="T2" fmla="*/ 619 w 2731"/>
                  <a:gd name="T3" fmla="*/ 73 h 825"/>
                  <a:gd name="T4" fmla="*/ 446 w 2731"/>
                  <a:gd name="T5" fmla="*/ 0 h 825"/>
                  <a:gd name="T6" fmla="*/ 0 w 2731"/>
                  <a:gd name="T7" fmla="*/ 104 h 825"/>
                  <a:gd name="T8" fmla="*/ 151 w 2731"/>
                  <a:gd name="T9" fmla="*/ 187 h 8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31"/>
                  <a:gd name="T16" fmla="*/ 0 h 825"/>
                  <a:gd name="T17" fmla="*/ 2731 w 2731"/>
                  <a:gd name="T18" fmla="*/ 825 h 8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31" h="825">
                    <a:moveTo>
                      <a:pt x="666" y="824"/>
                    </a:moveTo>
                    <a:lnTo>
                      <a:pt x="2730" y="320"/>
                    </a:lnTo>
                    <a:lnTo>
                      <a:pt x="1966" y="0"/>
                    </a:lnTo>
                    <a:lnTo>
                      <a:pt x="0" y="459"/>
                    </a:lnTo>
                    <a:lnTo>
                      <a:pt x="666" y="824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763" name="Group 35"/>
            <p:cNvGrpSpPr>
              <a:grpSpLocks/>
            </p:cNvGrpSpPr>
            <p:nvPr/>
          </p:nvGrpSpPr>
          <p:grpSpPr bwMode="auto">
            <a:xfrm>
              <a:off x="1730" y="3248"/>
              <a:ext cx="323" cy="101"/>
              <a:chOff x="1730" y="3248"/>
              <a:chExt cx="323" cy="101"/>
            </a:xfrm>
          </p:grpSpPr>
          <p:sp>
            <p:nvSpPr>
              <p:cNvPr id="28772" name="Freeform 36"/>
              <p:cNvSpPr>
                <a:spLocks noChangeArrowheads="1"/>
              </p:cNvSpPr>
              <p:nvPr/>
            </p:nvSpPr>
            <p:spPr bwMode="auto">
              <a:xfrm>
                <a:off x="1730" y="3248"/>
                <a:ext cx="324" cy="102"/>
              </a:xfrm>
              <a:custGeom>
                <a:avLst/>
                <a:gdLst>
                  <a:gd name="T0" fmla="*/ 324 w 1430"/>
                  <a:gd name="T1" fmla="*/ 0 h 451"/>
                  <a:gd name="T2" fmla="*/ 324 w 1430"/>
                  <a:gd name="T3" fmla="*/ 19 h 451"/>
                  <a:gd name="T4" fmla="*/ 26 w 1430"/>
                  <a:gd name="T5" fmla="*/ 102 h 451"/>
                  <a:gd name="T6" fmla="*/ 0 w 1430"/>
                  <a:gd name="T7" fmla="*/ 89 h 451"/>
                  <a:gd name="T8" fmla="*/ 324 w 1430"/>
                  <a:gd name="T9" fmla="*/ 0 h 4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30"/>
                  <a:gd name="T16" fmla="*/ 0 h 451"/>
                  <a:gd name="T17" fmla="*/ 1430 w 1430"/>
                  <a:gd name="T18" fmla="*/ 451 h 4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30" h="451">
                    <a:moveTo>
                      <a:pt x="1429" y="0"/>
                    </a:moveTo>
                    <a:lnTo>
                      <a:pt x="1429" y="82"/>
                    </a:lnTo>
                    <a:lnTo>
                      <a:pt x="114" y="450"/>
                    </a:lnTo>
                    <a:lnTo>
                      <a:pt x="0" y="394"/>
                    </a:lnTo>
                    <a:lnTo>
                      <a:pt x="1429" y="0"/>
                    </a:lnTo>
                  </a:path>
                </a:pathLst>
              </a:custGeom>
              <a:solidFill>
                <a:srgbClr val="CECECE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73" name="Freeform 37"/>
              <p:cNvSpPr>
                <a:spLocks noChangeArrowheads="1"/>
              </p:cNvSpPr>
              <p:nvPr/>
            </p:nvSpPr>
            <p:spPr bwMode="auto">
              <a:xfrm>
                <a:off x="1730" y="3248"/>
                <a:ext cx="324" cy="102"/>
              </a:xfrm>
              <a:custGeom>
                <a:avLst/>
                <a:gdLst>
                  <a:gd name="T0" fmla="*/ 324 w 1430"/>
                  <a:gd name="T1" fmla="*/ 0 h 451"/>
                  <a:gd name="T2" fmla="*/ 324 w 1430"/>
                  <a:gd name="T3" fmla="*/ 19 h 451"/>
                  <a:gd name="T4" fmla="*/ 26 w 1430"/>
                  <a:gd name="T5" fmla="*/ 102 h 451"/>
                  <a:gd name="T6" fmla="*/ 0 w 1430"/>
                  <a:gd name="T7" fmla="*/ 89 h 4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30"/>
                  <a:gd name="T13" fmla="*/ 0 h 451"/>
                  <a:gd name="T14" fmla="*/ 1430 w 1430"/>
                  <a:gd name="T15" fmla="*/ 451 h 4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30" h="451">
                    <a:moveTo>
                      <a:pt x="1429" y="0"/>
                    </a:moveTo>
                    <a:lnTo>
                      <a:pt x="1429" y="82"/>
                    </a:lnTo>
                    <a:lnTo>
                      <a:pt x="114" y="450"/>
                    </a:lnTo>
                    <a:lnTo>
                      <a:pt x="0" y="394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764" name="Group 38"/>
            <p:cNvGrpSpPr>
              <a:grpSpLocks/>
            </p:cNvGrpSpPr>
            <p:nvPr/>
          </p:nvGrpSpPr>
          <p:grpSpPr bwMode="auto">
            <a:xfrm>
              <a:off x="1679" y="2812"/>
              <a:ext cx="468" cy="536"/>
              <a:chOff x="1679" y="2812"/>
              <a:chExt cx="468" cy="536"/>
            </a:xfrm>
          </p:grpSpPr>
          <p:sp>
            <p:nvSpPr>
              <p:cNvPr id="28770" name="Freeform 39"/>
              <p:cNvSpPr>
                <a:spLocks noChangeArrowheads="1"/>
              </p:cNvSpPr>
              <p:nvPr/>
            </p:nvSpPr>
            <p:spPr bwMode="auto">
              <a:xfrm>
                <a:off x="1679" y="2812"/>
                <a:ext cx="469" cy="537"/>
              </a:xfrm>
              <a:custGeom>
                <a:avLst/>
                <a:gdLst>
                  <a:gd name="T0" fmla="*/ 0 w 2069"/>
                  <a:gd name="T1" fmla="*/ 537 h 2369"/>
                  <a:gd name="T2" fmla="*/ 0 w 2069"/>
                  <a:gd name="T3" fmla="*/ 113 h 2369"/>
                  <a:gd name="T4" fmla="*/ 469 w 2069"/>
                  <a:gd name="T5" fmla="*/ 0 h 2369"/>
                  <a:gd name="T6" fmla="*/ 469 w 2069"/>
                  <a:gd name="T7" fmla="*/ 413 h 2369"/>
                  <a:gd name="T8" fmla="*/ 0 w 2069"/>
                  <a:gd name="T9" fmla="*/ 537 h 23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69"/>
                  <a:gd name="T16" fmla="*/ 0 h 2369"/>
                  <a:gd name="T17" fmla="*/ 2069 w 2069"/>
                  <a:gd name="T18" fmla="*/ 2369 h 23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69" h="2369">
                    <a:moveTo>
                      <a:pt x="0" y="2368"/>
                    </a:moveTo>
                    <a:lnTo>
                      <a:pt x="0" y="500"/>
                    </a:lnTo>
                    <a:lnTo>
                      <a:pt x="2068" y="0"/>
                    </a:lnTo>
                    <a:lnTo>
                      <a:pt x="2068" y="1820"/>
                    </a:lnTo>
                    <a:lnTo>
                      <a:pt x="0" y="2368"/>
                    </a:lnTo>
                  </a:path>
                </a:pathLst>
              </a:custGeom>
              <a:solidFill>
                <a:srgbClr val="FFFF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71" name="Freeform 40"/>
              <p:cNvSpPr>
                <a:spLocks noChangeArrowheads="1"/>
              </p:cNvSpPr>
              <p:nvPr/>
            </p:nvSpPr>
            <p:spPr bwMode="auto">
              <a:xfrm>
                <a:off x="1679" y="2812"/>
                <a:ext cx="469" cy="537"/>
              </a:xfrm>
              <a:custGeom>
                <a:avLst/>
                <a:gdLst>
                  <a:gd name="T0" fmla="*/ 0 w 2069"/>
                  <a:gd name="T1" fmla="*/ 537 h 2369"/>
                  <a:gd name="T2" fmla="*/ 0 w 2069"/>
                  <a:gd name="T3" fmla="*/ 113 h 2369"/>
                  <a:gd name="T4" fmla="*/ 469 w 2069"/>
                  <a:gd name="T5" fmla="*/ 0 h 2369"/>
                  <a:gd name="T6" fmla="*/ 469 w 2069"/>
                  <a:gd name="T7" fmla="*/ 413 h 2369"/>
                  <a:gd name="T8" fmla="*/ 0 w 2069"/>
                  <a:gd name="T9" fmla="*/ 537 h 23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69"/>
                  <a:gd name="T16" fmla="*/ 0 h 2369"/>
                  <a:gd name="T17" fmla="*/ 2069 w 2069"/>
                  <a:gd name="T18" fmla="*/ 2369 h 23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69" h="2369">
                    <a:moveTo>
                      <a:pt x="0" y="2368"/>
                    </a:moveTo>
                    <a:lnTo>
                      <a:pt x="0" y="500"/>
                    </a:lnTo>
                    <a:lnTo>
                      <a:pt x="2068" y="0"/>
                    </a:lnTo>
                    <a:lnTo>
                      <a:pt x="2068" y="1820"/>
                    </a:lnTo>
                    <a:lnTo>
                      <a:pt x="0" y="2368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765" name="Group 41"/>
            <p:cNvGrpSpPr>
              <a:grpSpLocks/>
            </p:cNvGrpSpPr>
            <p:nvPr/>
          </p:nvGrpSpPr>
          <p:grpSpPr bwMode="auto">
            <a:xfrm>
              <a:off x="1746" y="2872"/>
              <a:ext cx="343" cy="390"/>
              <a:chOff x="1746" y="2872"/>
              <a:chExt cx="343" cy="390"/>
            </a:xfrm>
          </p:grpSpPr>
          <p:sp>
            <p:nvSpPr>
              <p:cNvPr id="28768" name="Freeform 42"/>
              <p:cNvSpPr>
                <a:spLocks noChangeArrowheads="1"/>
              </p:cNvSpPr>
              <p:nvPr/>
            </p:nvSpPr>
            <p:spPr bwMode="auto">
              <a:xfrm>
                <a:off x="1746" y="2872"/>
                <a:ext cx="344" cy="391"/>
              </a:xfrm>
              <a:custGeom>
                <a:avLst/>
                <a:gdLst>
                  <a:gd name="T0" fmla="*/ 0 w 1518"/>
                  <a:gd name="T1" fmla="*/ 391 h 1725"/>
                  <a:gd name="T2" fmla="*/ 0 w 1518"/>
                  <a:gd name="T3" fmla="*/ 83 h 1725"/>
                  <a:gd name="T4" fmla="*/ 344 w 1518"/>
                  <a:gd name="T5" fmla="*/ 0 h 1725"/>
                  <a:gd name="T6" fmla="*/ 344 w 1518"/>
                  <a:gd name="T7" fmla="*/ 303 h 1725"/>
                  <a:gd name="T8" fmla="*/ 0 w 1518"/>
                  <a:gd name="T9" fmla="*/ 391 h 17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18"/>
                  <a:gd name="T16" fmla="*/ 0 h 1725"/>
                  <a:gd name="T17" fmla="*/ 1518 w 1518"/>
                  <a:gd name="T18" fmla="*/ 1725 h 17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18" h="1725">
                    <a:moveTo>
                      <a:pt x="0" y="1724"/>
                    </a:moveTo>
                    <a:lnTo>
                      <a:pt x="0" y="366"/>
                    </a:lnTo>
                    <a:lnTo>
                      <a:pt x="1517" y="0"/>
                    </a:lnTo>
                    <a:lnTo>
                      <a:pt x="1517" y="1336"/>
                    </a:lnTo>
                    <a:lnTo>
                      <a:pt x="0" y="1724"/>
                    </a:lnTo>
                  </a:path>
                </a:pathLst>
              </a:custGeom>
              <a:solidFill>
                <a:srgbClr val="CECECE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69" name="Freeform 43"/>
              <p:cNvSpPr>
                <a:spLocks noChangeArrowheads="1"/>
              </p:cNvSpPr>
              <p:nvPr/>
            </p:nvSpPr>
            <p:spPr bwMode="auto">
              <a:xfrm>
                <a:off x="1746" y="2872"/>
                <a:ext cx="344" cy="391"/>
              </a:xfrm>
              <a:custGeom>
                <a:avLst/>
                <a:gdLst>
                  <a:gd name="T0" fmla="*/ 0 w 1518"/>
                  <a:gd name="T1" fmla="*/ 391 h 1725"/>
                  <a:gd name="T2" fmla="*/ 0 w 1518"/>
                  <a:gd name="T3" fmla="*/ 83 h 1725"/>
                  <a:gd name="T4" fmla="*/ 344 w 1518"/>
                  <a:gd name="T5" fmla="*/ 0 h 1725"/>
                  <a:gd name="T6" fmla="*/ 344 w 1518"/>
                  <a:gd name="T7" fmla="*/ 303 h 1725"/>
                  <a:gd name="T8" fmla="*/ 0 w 1518"/>
                  <a:gd name="T9" fmla="*/ 391 h 17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18"/>
                  <a:gd name="T16" fmla="*/ 0 h 1725"/>
                  <a:gd name="T17" fmla="*/ 1518 w 1518"/>
                  <a:gd name="T18" fmla="*/ 1725 h 17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18" h="1725">
                    <a:moveTo>
                      <a:pt x="0" y="1724"/>
                    </a:moveTo>
                    <a:lnTo>
                      <a:pt x="0" y="366"/>
                    </a:lnTo>
                    <a:lnTo>
                      <a:pt x="1517" y="0"/>
                    </a:lnTo>
                    <a:lnTo>
                      <a:pt x="1517" y="1336"/>
                    </a:lnTo>
                    <a:lnTo>
                      <a:pt x="0" y="1724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8766" name="Freeform 44"/>
            <p:cNvSpPr>
              <a:spLocks noChangeArrowheads="1"/>
            </p:cNvSpPr>
            <p:nvPr/>
          </p:nvSpPr>
          <p:spPr bwMode="auto">
            <a:xfrm>
              <a:off x="1758" y="2899"/>
              <a:ext cx="307" cy="337"/>
            </a:xfrm>
            <a:custGeom>
              <a:avLst/>
              <a:gdLst>
                <a:gd name="T0" fmla="*/ 0 w 1354"/>
                <a:gd name="T1" fmla="*/ 337 h 1486"/>
                <a:gd name="T2" fmla="*/ 0 w 1354"/>
                <a:gd name="T3" fmla="*/ 72 h 1486"/>
                <a:gd name="T4" fmla="*/ 307 w 1354"/>
                <a:gd name="T5" fmla="*/ 0 h 1486"/>
                <a:gd name="T6" fmla="*/ 307 w 1354"/>
                <a:gd name="T7" fmla="*/ 260 h 1486"/>
                <a:gd name="T8" fmla="*/ 0 w 1354"/>
                <a:gd name="T9" fmla="*/ 337 h 14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4"/>
                <a:gd name="T16" fmla="*/ 0 h 1486"/>
                <a:gd name="T17" fmla="*/ 1354 w 1354"/>
                <a:gd name="T18" fmla="*/ 1486 h 14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4" h="1486">
                  <a:moveTo>
                    <a:pt x="0" y="1485"/>
                  </a:moveTo>
                  <a:lnTo>
                    <a:pt x="0" y="317"/>
                  </a:lnTo>
                  <a:lnTo>
                    <a:pt x="1353" y="0"/>
                  </a:lnTo>
                  <a:lnTo>
                    <a:pt x="1353" y="1147"/>
                  </a:lnTo>
                  <a:lnTo>
                    <a:pt x="0" y="1485"/>
                  </a:lnTo>
                </a:path>
              </a:pathLst>
            </a:custGeom>
            <a:gradFill rotWithShape="0">
              <a:gsLst>
                <a:gs pos="0">
                  <a:srgbClr val="00FFFF"/>
                </a:gs>
                <a:gs pos="50000">
                  <a:srgbClr val="007575"/>
                </a:gs>
                <a:gs pos="100000">
                  <a:srgbClr val="00FFFF"/>
                </a:gs>
              </a:gsLst>
              <a:lin ang="13500000" scaled="1"/>
            </a:gra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67" name="Freeform 45"/>
            <p:cNvSpPr>
              <a:spLocks noChangeArrowheads="1"/>
            </p:cNvSpPr>
            <p:nvPr/>
          </p:nvSpPr>
          <p:spPr bwMode="auto">
            <a:xfrm>
              <a:off x="1758" y="2899"/>
              <a:ext cx="307" cy="337"/>
            </a:xfrm>
            <a:custGeom>
              <a:avLst/>
              <a:gdLst>
                <a:gd name="T0" fmla="*/ 0 w 1354"/>
                <a:gd name="T1" fmla="*/ 337 h 1486"/>
                <a:gd name="T2" fmla="*/ 0 w 1354"/>
                <a:gd name="T3" fmla="*/ 72 h 1486"/>
                <a:gd name="T4" fmla="*/ 307 w 1354"/>
                <a:gd name="T5" fmla="*/ 0 h 1486"/>
                <a:gd name="T6" fmla="*/ 307 w 1354"/>
                <a:gd name="T7" fmla="*/ 260 h 1486"/>
                <a:gd name="T8" fmla="*/ 0 w 1354"/>
                <a:gd name="T9" fmla="*/ 337 h 14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4"/>
                <a:gd name="T16" fmla="*/ 0 h 1486"/>
                <a:gd name="T17" fmla="*/ 1354 w 1354"/>
                <a:gd name="T18" fmla="*/ 1486 h 14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4" h="1486">
                  <a:moveTo>
                    <a:pt x="0" y="1485"/>
                  </a:moveTo>
                  <a:lnTo>
                    <a:pt x="0" y="317"/>
                  </a:lnTo>
                  <a:lnTo>
                    <a:pt x="1353" y="0"/>
                  </a:lnTo>
                  <a:lnTo>
                    <a:pt x="1353" y="1147"/>
                  </a:lnTo>
                  <a:lnTo>
                    <a:pt x="0" y="1485"/>
                  </a:lnTo>
                </a:path>
              </a:pathLst>
            </a:custGeom>
            <a:noFill/>
            <a:ln w="126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8678" name="Group 46"/>
          <p:cNvGrpSpPr>
            <a:grpSpLocks/>
          </p:cNvGrpSpPr>
          <p:nvPr/>
        </p:nvGrpSpPr>
        <p:grpSpPr bwMode="auto">
          <a:xfrm>
            <a:off x="6178550" y="3703638"/>
            <a:ext cx="1211263" cy="1319212"/>
            <a:chOff x="3856" y="2666"/>
            <a:chExt cx="763" cy="831"/>
          </a:xfrm>
        </p:grpSpPr>
        <p:grpSp>
          <p:nvGrpSpPr>
            <p:cNvPr id="28718" name="Group 47"/>
            <p:cNvGrpSpPr>
              <a:grpSpLocks/>
            </p:cNvGrpSpPr>
            <p:nvPr/>
          </p:nvGrpSpPr>
          <p:grpSpPr bwMode="auto">
            <a:xfrm>
              <a:off x="4359" y="3206"/>
              <a:ext cx="260" cy="291"/>
              <a:chOff x="4359" y="3206"/>
              <a:chExt cx="260" cy="291"/>
            </a:xfrm>
          </p:grpSpPr>
          <p:sp>
            <p:nvSpPr>
              <p:cNvPr id="28753" name="Freeform 48"/>
              <p:cNvSpPr>
                <a:spLocks noChangeArrowheads="1"/>
              </p:cNvSpPr>
              <p:nvPr/>
            </p:nvSpPr>
            <p:spPr bwMode="auto">
              <a:xfrm>
                <a:off x="4359" y="3206"/>
                <a:ext cx="261" cy="292"/>
              </a:xfrm>
              <a:custGeom>
                <a:avLst/>
                <a:gdLst>
                  <a:gd name="T0" fmla="*/ 0 w 1152"/>
                  <a:gd name="T1" fmla="*/ 292 h 1288"/>
                  <a:gd name="T2" fmla="*/ 0 w 1152"/>
                  <a:gd name="T3" fmla="*/ 158 h 1288"/>
                  <a:gd name="T4" fmla="*/ 261 w 1152"/>
                  <a:gd name="T5" fmla="*/ 0 h 1288"/>
                  <a:gd name="T6" fmla="*/ 261 w 1152"/>
                  <a:gd name="T7" fmla="*/ 132 h 1288"/>
                  <a:gd name="T8" fmla="*/ 0 w 1152"/>
                  <a:gd name="T9" fmla="*/ 292 h 1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2"/>
                  <a:gd name="T16" fmla="*/ 0 h 1288"/>
                  <a:gd name="T17" fmla="*/ 1152 w 1152"/>
                  <a:gd name="T18" fmla="*/ 1288 h 12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2" h="1288">
                    <a:moveTo>
                      <a:pt x="0" y="1287"/>
                    </a:moveTo>
                    <a:lnTo>
                      <a:pt x="0" y="698"/>
                    </a:lnTo>
                    <a:lnTo>
                      <a:pt x="1151" y="0"/>
                    </a:lnTo>
                    <a:lnTo>
                      <a:pt x="1151" y="583"/>
                    </a:lnTo>
                    <a:lnTo>
                      <a:pt x="0" y="1287"/>
                    </a:lnTo>
                  </a:path>
                </a:pathLst>
              </a:custGeom>
              <a:solidFill>
                <a:srgbClr val="DADADA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54" name="Freeform 49"/>
              <p:cNvSpPr>
                <a:spLocks noChangeArrowheads="1"/>
              </p:cNvSpPr>
              <p:nvPr/>
            </p:nvSpPr>
            <p:spPr bwMode="auto">
              <a:xfrm>
                <a:off x="4359" y="3206"/>
                <a:ext cx="261" cy="292"/>
              </a:xfrm>
              <a:custGeom>
                <a:avLst/>
                <a:gdLst>
                  <a:gd name="T0" fmla="*/ 0 w 1152"/>
                  <a:gd name="T1" fmla="*/ 292 h 1288"/>
                  <a:gd name="T2" fmla="*/ 0 w 1152"/>
                  <a:gd name="T3" fmla="*/ 158 h 1288"/>
                  <a:gd name="T4" fmla="*/ 261 w 1152"/>
                  <a:gd name="T5" fmla="*/ 0 h 1288"/>
                  <a:gd name="T6" fmla="*/ 261 w 1152"/>
                  <a:gd name="T7" fmla="*/ 132 h 1288"/>
                  <a:gd name="T8" fmla="*/ 0 w 1152"/>
                  <a:gd name="T9" fmla="*/ 292 h 1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2"/>
                  <a:gd name="T16" fmla="*/ 0 h 1288"/>
                  <a:gd name="T17" fmla="*/ 1152 w 1152"/>
                  <a:gd name="T18" fmla="*/ 1288 h 12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2" h="1288">
                    <a:moveTo>
                      <a:pt x="0" y="1287"/>
                    </a:moveTo>
                    <a:lnTo>
                      <a:pt x="0" y="698"/>
                    </a:lnTo>
                    <a:lnTo>
                      <a:pt x="1151" y="0"/>
                    </a:lnTo>
                    <a:lnTo>
                      <a:pt x="1151" y="583"/>
                    </a:lnTo>
                    <a:lnTo>
                      <a:pt x="0" y="1287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719" name="Group 50"/>
            <p:cNvGrpSpPr>
              <a:grpSpLocks/>
            </p:cNvGrpSpPr>
            <p:nvPr/>
          </p:nvGrpSpPr>
          <p:grpSpPr bwMode="auto">
            <a:xfrm>
              <a:off x="3856" y="3097"/>
              <a:ext cx="763" cy="269"/>
              <a:chOff x="3856" y="3097"/>
              <a:chExt cx="763" cy="269"/>
            </a:xfrm>
          </p:grpSpPr>
          <p:sp>
            <p:nvSpPr>
              <p:cNvPr id="28751" name="Freeform 51"/>
              <p:cNvSpPr>
                <a:spLocks noChangeArrowheads="1"/>
              </p:cNvSpPr>
              <p:nvPr/>
            </p:nvSpPr>
            <p:spPr bwMode="auto">
              <a:xfrm>
                <a:off x="3856" y="3097"/>
                <a:ext cx="764" cy="270"/>
              </a:xfrm>
              <a:custGeom>
                <a:avLst/>
                <a:gdLst>
                  <a:gd name="T0" fmla="*/ 501 w 3370"/>
                  <a:gd name="T1" fmla="*/ 270 h 1191"/>
                  <a:gd name="T2" fmla="*/ 0 w 3370"/>
                  <a:gd name="T3" fmla="*/ 134 h 1191"/>
                  <a:gd name="T4" fmla="*/ 278 w 3370"/>
                  <a:gd name="T5" fmla="*/ 0 h 1191"/>
                  <a:gd name="T6" fmla="*/ 764 w 3370"/>
                  <a:gd name="T7" fmla="*/ 109 h 1191"/>
                  <a:gd name="T8" fmla="*/ 501 w 3370"/>
                  <a:gd name="T9" fmla="*/ 270 h 1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70"/>
                  <a:gd name="T16" fmla="*/ 0 h 1191"/>
                  <a:gd name="T17" fmla="*/ 3370 w 3370"/>
                  <a:gd name="T18" fmla="*/ 1191 h 11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70" h="1191">
                    <a:moveTo>
                      <a:pt x="2210" y="1190"/>
                    </a:moveTo>
                    <a:lnTo>
                      <a:pt x="0" y="592"/>
                    </a:lnTo>
                    <a:lnTo>
                      <a:pt x="1225" y="0"/>
                    </a:lnTo>
                    <a:lnTo>
                      <a:pt x="3369" y="480"/>
                    </a:lnTo>
                    <a:lnTo>
                      <a:pt x="2210" y="1190"/>
                    </a:lnTo>
                  </a:path>
                </a:pathLst>
              </a:custGeom>
              <a:solidFill>
                <a:srgbClr val="DADADA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52" name="Freeform 52"/>
              <p:cNvSpPr>
                <a:spLocks noChangeArrowheads="1"/>
              </p:cNvSpPr>
              <p:nvPr/>
            </p:nvSpPr>
            <p:spPr bwMode="auto">
              <a:xfrm>
                <a:off x="3856" y="3097"/>
                <a:ext cx="764" cy="270"/>
              </a:xfrm>
              <a:custGeom>
                <a:avLst/>
                <a:gdLst>
                  <a:gd name="T0" fmla="*/ 501 w 3370"/>
                  <a:gd name="T1" fmla="*/ 270 h 1191"/>
                  <a:gd name="T2" fmla="*/ 0 w 3370"/>
                  <a:gd name="T3" fmla="*/ 134 h 1191"/>
                  <a:gd name="T4" fmla="*/ 278 w 3370"/>
                  <a:gd name="T5" fmla="*/ 0 h 1191"/>
                  <a:gd name="T6" fmla="*/ 764 w 3370"/>
                  <a:gd name="T7" fmla="*/ 109 h 1191"/>
                  <a:gd name="T8" fmla="*/ 501 w 3370"/>
                  <a:gd name="T9" fmla="*/ 270 h 1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70"/>
                  <a:gd name="T16" fmla="*/ 0 h 1191"/>
                  <a:gd name="T17" fmla="*/ 3370 w 3370"/>
                  <a:gd name="T18" fmla="*/ 1191 h 11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70" h="1191">
                    <a:moveTo>
                      <a:pt x="2210" y="1190"/>
                    </a:moveTo>
                    <a:lnTo>
                      <a:pt x="0" y="592"/>
                    </a:lnTo>
                    <a:lnTo>
                      <a:pt x="1225" y="0"/>
                    </a:lnTo>
                    <a:lnTo>
                      <a:pt x="3369" y="480"/>
                    </a:lnTo>
                    <a:lnTo>
                      <a:pt x="2210" y="1190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720" name="Group 53"/>
            <p:cNvGrpSpPr>
              <a:grpSpLocks/>
            </p:cNvGrpSpPr>
            <p:nvPr/>
          </p:nvGrpSpPr>
          <p:grpSpPr bwMode="auto">
            <a:xfrm>
              <a:off x="3856" y="3230"/>
              <a:ext cx="500" cy="267"/>
              <a:chOff x="3856" y="3230"/>
              <a:chExt cx="500" cy="267"/>
            </a:xfrm>
          </p:grpSpPr>
          <p:sp>
            <p:nvSpPr>
              <p:cNvPr id="28749" name="Freeform 54"/>
              <p:cNvSpPr>
                <a:spLocks noChangeArrowheads="1"/>
              </p:cNvSpPr>
              <p:nvPr/>
            </p:nvSpPr>
            <p:spPr bwMode="auto">
              <a:xfrm>
                <a:off x="3856" y="3230"/>
                <a:ext cx="501" cy="268"/>
              </a:xfrm>
              <a:custGeom>
                <a:avLst/>
                <a:gdLst>
                  <a:gd name="T0" fmla="*/ 0 w 2210"/>
                  <a:gd name="T1" fmla="*/ 0 h 1183"/>
                  <a:gd name="T2" fmla="*/ 1 w 2210"/>
                  <a:gd name="T3" fmla="*/ 131 h 1183"/>
                  <a:gd name="T4" fmla="*/ 501 w 2210"/>
                  <a:gd name="T5" fmla="*/ 268 h 1183"/>
                  <a:gd name="T6" fmla="*/ 501 w 2210"/>
                  <a:gd name="T7" fmla="*/ 134 h 1183"/>
                  <a:gd name="T8" fmla="*/ 0 w 2210"/>
                  <a:gd name="T9" fmla="*/ 0 h 1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10"/>
                  <a:gd name="T16" fmla="*/ 0 h 1183"/>
                  <a:gd name="T17" fmla="*/ 2210 w 2210"/>
                  <a:gd name="T18" fmla="*/ 1183 h 1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10" h="1183">
                    <a:moveTo>
                      <a:pt x="0" y="0"/>
                    </a:moveTo>
                    <a:lnTo>
                      <a:pt x="3" y="578"/>
                    </a:lnTo>
                    <a:lnTo>
                      <a:pt x="2209" y="1182"/>
                    </a:lnTo>
                    <a:lnTo>
                      <a:pt x="2209" y="59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50" name="Freeform 55"/>
              <p:cNvSpPr>
                <a:spLocks noChangeArrowheads="1"/>
              </p:cNvSpPr>
              <p:nvPr/>
            </p:nvSpPr>
            <p:spPr bwMode="auto">
              <a:xfrm>
                <a:off x="3856" y="3230"/>
                <a:ext cx="501" cy="268"/>
              </a:xfrm>
              <a:custGeom>
                <a:avLst/>
                <a:gdLst>
                  <a:gd name="T0" fmla="*/ 0 w 2210"/>
                  <a:gd name="T1" fmla="*/ 0 h 1183"/>
                  <a:gd name="T2" fmla="*/ 1 w 2210"/>
                  <a:gd name="T3" fmla="*/ 131 h 1183"/>
                  <a:gd name="T4" fmla="*/ 501 w 2210"/>
                  <a:gd name="T5" fmla="*/ 268 h 1183"/>
                  <a:gd name="T6" fmla="*/ 501 w 2210"/>
                  <a:gd name="T7" fmla="*/ 134 h 1183"/>
                  <a:gd name="T8" fmla="*/ 0 w 2210"/>
                  <a:gd name="T9" fmla="*/ 0 h 1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10"/>
                  <a:gd name="T16" fmla="*/ 0 h 1183"/>
                  <a:gd name="T17" fmla="*/ 2210 w 2210"/>
                  <a:gd name="T18" fmla="*/ 1183 h 1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10" h="1183">
                    <a:moveTo>
                      <a:pt x="0" y="0"/>
                    </a:moveTo>
                    <a:lnTo>
                      <a:pt x="3" y="578"/>
                    </a:lnTo>
                    <a:lnTo>
                      <a:pt x="2209" y="1182"/>
                    </a:lnTo>
                    <a:lnTo>
                      <a:pt x="2209" y="592"/>
                    </a:lnTo>
                    <a:lnTo>
                      <a:pt x="0" y="0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8721" name="Freeform 56"/>
            <p:cNvSpPr>
              <a:spLocks noChangeArrowheads="1"/>
            </p:cNvSpPr>
            <p:nvPr/>
          </p:nvSpPr>
          <p:spPr bwMode="auto">
            <a:xfrm>
              <a:off x="4233" y="3360"/>
              <a:ext cx="103" cy="61"/>
            </a:xfrm>
            <a:custGeom>
              <a:avLst/>
              <a:gdLst>
                <a:gd name="T0" fmla="*/ 103 w 455"/>
                <a:gd name="T1" fmla="*/ 61 h 269"/>
                <a:gd name="T2" fmla="*/ 0 w 455"/>
                <a:gd name="T3" fmla="*/ 34 h 269"/>
                <a:gd name="T4" fmla="*/ 0 w 455"/>
                <a:gd name="T5" fmla="*/ 0 h 269"/>
                <a:gd name="T6" fmla="*/ 103 w 455"/>
                <a:gd name="T7" fmla="*/ 28 h 269"/>
                <a:gd name="T8" fmla="*/ 103 w 455"/>
                <a:gd name="T9" fmla="*/ 61 h 2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5"/>
                <a:gd name="T16" fmla="*/ 0 h 269"/>
                <a:gd name="T17" fmla="*/ 455 w 455"/>
                <a:gd name="T18" fmla="*/ 269 h 2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5" h="269">
                  <a:moveTo>
                    <a:pt x="454" y="268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454" y="125"/>
                  </a:lnTo>
                  <a:lnTo>
                    <a:pt x="454" y="268"/>
                  </a:lnTo>
                </a:path>
              </a:pathLst>
            </a:custGeom>
            <a:solidFill>
              <a:srgbClr val="CECECE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8722" name="Group 57"/>
            <p:cNvGrpSpPr>
              <a:grpSpLocks/>
            </p:cNvGrpSpPr>
            <p:nvPr/>
          </p:nvGrpSpPr>
          <p:grpSpPr bwMode="auto">
            <a:xfrm>
              <a:off x="3881" y="3261"/>
              <a:ext cx="192" cy="134"/>
              <a:chOff x="3881" y="3261"/>
              <a:chExt cx="192" cy="134"/>
            </a:xfrm>
          </p:grpSpPr>
          <p:grpSp>
            <p:nvGrpSpPr>
              <p:cNvPr id="28743" name="Group 58"/>
              <p:cNvGrpSpPr>
                <a:grpSpLocks/>
              </p:cNvGrpSpPr>
              <p:nvPr/>
            </p:nvGrpSpPr>
            <p:grpSpPr bwMode="auto">
              <a:xfrm>
                <a:off x="3881" y="3261"/>
                <a:ext cx="189" cy="134"/>
                <a:chOff x="3881" y="3261"/>
                <a:chExt cx="189" cy="134"/>
              </a:xfrm>
            </p:grpSpPr>
            <p:sp>
              <p:nvSpPr>
                <p:cNvPr id="28747" name="Freeform 59"/>
                <p:cNvSpPr>
                  <a:spLocks noChangeArrowheads="1"/>
                </p:cNvSpPr>
                <p:nvPr/>
              </p:nvSpPr>
              <p:spPr bwMode="auto">
                <a:xfrm>
                  <a:off x="3881" y="3261"/>
                  <a:ext cx="190" cy="135"/>
                </a:xfrm>
                <a:custGeom>
                  <a:avLst/>
                  <a:gdLst>
                    <a:gd name="T0" fmla="*/ 0 w 839"/>
                    <a:gd name="T1" fmla="*/ 0 h 596"/>
                    <a:gd name="T2" fmla="*/ 190 w 839"/>
                    <a:gd name="T3" fmla="*/ 53 h 596"/>
                    <a:gd name="T4" fmla="*/ 190 w 839"/>
                    <a:gd name="T5" fmla="*/ 135 h 596"/>
                    <a:gd name="T6" fmla="*/ 0 w 839"/>
                    <a:gd name="T7" fmla="*/ 84 h 596"/>
                    <a:gd name="T8" fmla="*/ 0 w 839"/>
                    <a:gd name="T9" fmla="*/ 0 h 5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9"/>
                    <a:gd name="T16" fmla="*/ 0 h 596"/>
                    <a:gd name="T17" fmla="*/ 839 w 839"/>
                    <a:gd name="T18" fmla="*/ 596 h 5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9" h="596">
                      <a:moveTo>
                        <a:pt x="0" y="0"/>
                      </a:moveTo>
                      <a:lnTo>
                        <a:pt x="838" y="233"/>
                      </a:lnTo>
                      <a:lnTo>
                        <a:pt x="838" y="595"/>
                      </a:lnTo>
                      <a:lnTo>
                        <a:pt x="0" y="372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748" name="Freeform 60"/>
                <p:cNvSpPr>
                  <a:spLocks noChangeArrowheads="1"/>
                </p:cNvSpPr>
                <p:nvPr/>
              </p:nvSpPr>
              <p:spPr bwMode="auto">
                <a:xfrm>
                  <a:off x="3881" y="3261"/>
                  <a:ext cx="190" cy="135"/>
                </a:xfrm>
                <a:custGeom>
                  <a:avLst/>
                  <a:gdLst>
                    <a:gd name="T0" fmla="*/ 0 w 839"/>
                    <a:gd name="T1" fmla="*/ 0 h 596"/>
                    <a:gd name="T2" fmla="*/ 190 w 839"/>
                    <a:gd name="T3" fmla="*/ 53 h 596"/>
                    <a:gd name="T4" fmla="*/ 190 w 839"/>
                    <a:gd name="T5" fmla="*/ 135 h 596"/>
                    <a:gd name="T6" fmla="*/ 0 w 839"/>
                    <a:gd name="T7" fmla="*/ 84 h 596"/>
                    <a:gd name="T8" fmla="*/ 0 w 839"/>
                    <a:gd name="T9" fmla="*/ 0 h 5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9"/>
                    <a:gd name="T16" fmla="*/ 0 h 596"/>
                    <a:gd name="T17" fmla="*/ 839 w 839"/>
                    <a:gd name="T18" fmla="*/ 596 h 5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9" h="596">
                      <a:moveTo>
                        <a:pt x="0" y="0"/>
                      </a:moveTo>
                      <a:lnTo>
                        <a:pt x="838" y="233"/>
                      </a:lnTo>
                      <a:lnTo>
                        <a:pt x="838" y="595"/>
                      </a:lnTo>
                      <a:lnTo>
                        <a:pt x="0" y="37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6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8744" name="Line 61"/>
              <p:cNvSpPr>
                <a:spLocks noChangeShapeType="1"/>
              </p:cNvSpPr>
              <p:nvPr/>
            </p:nvSpPr>
            <p:spPr bwMode="auto">
              <a:xfrm>
                <a:off x="3881" y="3309"/>
                <a:ext cx="193" cy="46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45" name="Freeform 62"/>
              <p:cNvSpPr>
                <a:spLocks noChangeArrowheads="1"/>
              </p:cNvSpPr>
              <p:nvPr/>
            </p:nvSpPr>
            <p:spPr bwMode="auto">
              <a:xfrm>
                <a:off x="3938" y="3333"/>
                <a:ext cx="70" cy="32"/>
              </a:xfrm>
              <a:custGeom>
                <a:avLst/>
                <a:gdLst>
                  <a:gd name="T0" fmla="*/ 0 w 307"/>
                  <a:gd name="T1" fmla="*/ 0 h 141"/>
                  <a:gd name="T2" fmla="*/ 0 w 307"/>
                  <a:gd name="T3" fmla="*/ 10 h 141"/>
                  <a:gd name="T4" fmla="*/ 70 w 307"/>
                  <a:gd name="T5" fmla="*/ 32 h 141"/>
                  <a:gd name="T6" fmla="*/ 70 w 307"/>
                  <a:gd name="T7" fmla="*/ 19 h 141"/>
                  <a:gd name="T8" fmla="*/ 0 w 307"/>
                  <a:gd name="T9" fmla="*/ 0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7"/>
                  <a:gd name="T16" fmla="*/ 0 h 141"/>
                  <a:gd name="T17" fmla="*/ 307 w 307"/>
                  <a:gd name="T18" fmla="*/ 141 h 1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7" h="141">
                    <a:moveTo>
                      <a:pt x="0" y="0"/>
                    </a:moveTo>
                    <a:lnTo>
                      <a:pt x="0" y="46"/>
                    </a:lnTo>
                    <a:lnTo>
                      <a:pt x="306" y="140"/>
                    </a:lnTo>
                    <a:lnTo>
                      <a:pt x="306" y="8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ECECE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46" name="Freeform 63"/>
              <p:cNvSpPr>
                <a:spLocks noChangeArrowheads="1"/>
              </p:cNvSpPr>
              <p:nvPr/>
            </p:nvSpPr>
            <p:spPr bwMode="auto">
              <a:xfrm>
                <a:off x="3938" y="3293"/>
                <a:ext cx="70" cy="29"/>
              </a:xfrm>
              <a:custGeom>
                <a:avLst/>
                <a:gdLst>
                  <a:gd name="T0" fmla="*/ 0 w 307"/>
                  <a:gd name="T1" fmla="*/ 0 h 128"/>
                  <a:gd name="T2" fmla="*/ 0 w 307"/>
                  <a:gd name="T3" fmla="*/ 11 h 128"/>
                  <a:gd name="T4" fmla="*/ 70 w 307"/>
                  <a:gd name="T5" fmla="*/ 29 h 128"/>
                  <a:gd name="T6" fmla="*/ 70 w 307"/>
                  <a:gd name="T7" fmla="*/ 17 h 128"/>
                  <a:gd name="T8" fmla="*/ 0 w 307"/>
                  <a:gd name="T9" fmla="*/ 0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7"/>
                  <a:gd name="T16" fmla="*/ 0 h 128"/>
                  <a:gd name="T17" fmla="*/ 307 w 307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7" h="128">
                    <a:moveTo>
                      <a:pt x="0" y="0"/>
                    </a:moveTo>
                    <a:lnTo>
                      <a:pt x="0" y="47"/>
                    </a:lnTo>
                    <a:lnTo>
                      <a:pt x="306" y="127"/>
                    </a:lnTo>
                    <a:lnTo>
                      <a:pt x="306" y="7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ECECE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8723" name="Group 64"/>
            <p:cNvGrpSpPr>
              <a:grpSpLocks/>
            </p:cNvGrpSpPr>
            <p:nvPr/>
          </p:nvGrpSpPr>
          <p:grpSpPr bwMode="auto">
            <a:xfrm>
              <a:off x="4127" y="2666"/>
              <a:ext cx="460" cy="457"/>
              <a:chOff x="4127" y="2666"/>
              <a:chExt cx="460" cy="457"/>
            </a:xfrm>
          </p:grpSpPr>
          <p:sp>
            <p:nvSpPr>
              <p:cNvPr id="28741" name="Freeform 65"/>
              <p:cNvSpPr>
                <a:spLocks noChangeArrowheads="1"/>
              </p:cNvSpPr>
              <p:nvPr/>
            </p:nvSpPr>
            <p:spPr bwMode="auto">
              <a:xfrm>
                <a:off x="4127" y="2666"/>
                <a:ext cx="461" cy="458"/>
              </a:xfrm>
              <a:custGeom>
                <a:avLst/>
                <a:gdLst>
                  <a:gd name="T0" fmla="*/ 380 w 2034"/>
                  <a:gd name="T1" fmla="*/ 458 h 2021"/>
                  <a:gd name="T2" fmla="*/ 461 w 2034"/>
                  <a:gd name="T3" fmla="*/ 357 h 2021"/>
                  <a:gd name="T4" fmla="*/ 461 w 2034"/>
                  <a:gd name="T5" fmla="*/ 79 h 2021"/>
                  <a:gd name="T6" fmla="*/ 122 w 2034"/>
                  <a:gd name="T7" fmla="*/ 0 h 2021"/>
                  <a:gd name="T8" fmla="*/ 0 w 2034"/>
                  <a:gd name="T9" fmla="*/ 35 h 2021"/>
                  <a:gd name="T10" fmla="*/ 380 w 2034"/>
                  <a:gd name="T11" fmla="*/ 458 h 20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34"/>
                  <a:gd name="T19" fmla="*/ 0 h 2021"/>
                  <a:gd name="T20" fmla="*/ 2034 w 2034"/>
                  <a:gd name="T21" fmla="*/ 2021 h 20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34" h="2021">
                    <a:moveTo>
                      <a:pt x="1678" y="2020"/>
                    </a:moveTo>
                    <a:lnTo>
                      <a:pt x="2033" y="1576"/>
                    </a:lnTo>
                    <a:lnTo>
                      <a:pt x="2033" y="347"/>
                    </a:lnTo>
                    <a:lnTo>
                      <a:pt x="537" y="0"/>
                    </a:lnTo>
                    <a:lnTo>
                      <a:pt x="0" y="154"/>
                    </a:lnTo>
                    <a:lnTo>
                      <a:pt x="1678" y="2020"/>
                    </a:lnTo>
                  </a:path>
                </a:pathLst>
              </a:custGeom>
              <a:solidFill>
                <a:srgbClr val="DADADA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42" name="Freeform 66"/>
              <p:cNvSpPr>
                <a:spLocks noChangeArrowheads="1"/>
              </p:cNvSpPr>
              <p:nvPr/>
            </p:nvSpPr>
            <p:spPr bwMode="auto">
              <a:xfrm>
                <a:off x="4127" y="2666"/>
                <a:ext cx="461" cy="458"/>
              </a:xfrm>
              <a:custGeom>
                <a:avLst/>
                <a:gdLst>
                  <a:gd name="T0" fmla="*/ 380 w 2034"/>
                  <a:gd name="T1" fmla="*/ 458 h 2021"/>
                  <a:gd name="T2" fmla="*/ 461 w 2034"/>
                  <a:gd name="T3" fmla="*/ 357 h 2021"/>
                  <a:gd name="T4" fmla="*/ 461 w 2034"/>
                  <a:gd name="T5" fmla="*/ 79 h 2021"/>
                  <a:gd name="T6" fmla="*/ 122 w 2034"/>
                  <a:gd name="T7" fmla="*/ 0 h 2021"/>
                  <a:gd name="T8" fmla="*/ 0 w 2034"/>
                  <a:gd name="T9" fmla="*/ 35 h 20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34"/>
                  <a:gd name="T16" fmla="*/ 0 h 2021"/>
                  <a:gd name="T17" fmla="*/ 2034 w 2034"/>
                  <a:gd name="T18" fmla="*/ 2021 h 20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34" h="2021">
                    <a:moveTo>
                      <a:pt x="1678" y="2020"/>
                    </a:moveTo>
                    <a:lnTo>
                      <a:pt x="2033" y="1576"/>
                    </a:lnTo>
                    <a:lnTo>
                      <a:pt x="2033" y="347"/>
                    </a:lnTo>
                    <a:lnTo>
                      <a:pt x="537" y="0"/>
                    </a:lnTo>
                    <a:lnTo>
                      <a:pt x="0" y="154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724" name="Group 67"/>
            <p:cNvGrpSpPr>
              <a:grpSpLocks/>
            </p:cNvGrpSpPr>
            <p:nvPr/>
          </p:nvGrpSpPr>
          <p:grpSpPr bwMode="auto">
            <a:xfrm>
              <a:off x="4355" y="2788"/>
              <a:ext cx="146" cy="504"/>
              <a:chOff x="4355" y="2788"/>
              <a:chExt cx="146" cy="504"/>
            </a:xfrm>
          </p:grpSpPr>
          <p:sp>
            <p:nvSpPr>
              <p:cNvPr id="28739" name="Freeform 68"/>
              <p:cNvSpPr>
                <a:spLocks noChangeArrowheads="1"/>
              </p:cNvSpPr>
              <p:nvPr/>
            </p:nvSpPr>
            <p:spPr bwMode="auto">
              <a:xfrm>
                <a:off x="4355" y="2788"/>
                <a:ext cx="147" cy="505"/>
              </a:xfrm>
              <a:custGeom>
                <a:avLst/>
                <a:gdLst>
                  <a:gd name="T0" fmla="*/ 0 w 650"/>
                  <a:gd name="T1" fmla="*/ 505 h 2228"/>
                  <a:gd name="T2" fmla="*/ 0 w 650"/>
                  <a:gd name="T3" fmla="*/ 81 h 2228"/>
                  <a:gd name="T4" fmla="*/ 147 w 650"/>
                  <a:gd name="T5" fmla="*/ 0 h 2228"/>
                  <a:gd name="T6" fmla="*/ 147 w 650"/>
                  <a:gd name="T7" fmla="*/ 408 h 2228"/>
                  <a:gd name="T8" fmla="*/ 0 w 650"/>
                  <a:gd name="T9" fmla="*/ 505 h 2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0"/>
                  <a:gd name="T16" fmla="*/ 0 h 2228"/>
                  <a:gd name="T17" fmla="*/ 650 w 650"/>
                  <a:gd name="T18" fmla="*/ 2228 h 2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0" h="2228">
                    <a:moveTo>
                      <a:pt x="0" y="2227"/>
                    </a:moveTo>
                    <a:lnTo>
                      <a:pt x="0" y="359"/>
                    </a:lnTo>
                    <a:lnTo>
                      <a:pt x="649" y="0"/>
                    </a:lnTo>
                    <a:lnTo>
                      <a:pt x="649" y="1799"/>
                    </a:lnTo>
                    <a:lnTo>
                      <a:pt x="0" y="2227"/>
                    </a:lnTo>
                  </a:path>
                </a:pathLst>
              </a:custGeom>
              <a:solidFill>
                <a:srgbClr val="DADADA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40" name="Freeform 69"/>
              <p:cNvSpPr>
                <a:spLocks noChangeArrowheads="1"/>
              </p:cNvSpPr>
              <p:nvPr/>
            </p:nvSpPr>
            <p:spPr bwMode="auto">
              <a:xfrm>
                <a:off x="4355" y="2788"/>
                <a:ext cx="147" cy="505"/>
              </a:xfrm>
              <a:custGeom>
                <a:avLst/>
                <a:gdLst>
                  <a:gd name="T0" fmla="*/ 0 w 650"/>
                  <a:gd name="T1" fmla="*/ 505 h 2228"/>
                  <a:gd name="T2" fmla="*/ 0 w 650"/>
                  <a:gd name="T3" fmla="*/ 81 h 2228"/>
                  <a:gd name="T4" fmla="*/ 147 w 650"/>
                  <a:gd name="T5" fmla="*/ 0 h 2228"/>
                  <a:gd name="T6" fmla="*/ 147 w 650"/>
                  <a:gd name="T7" fmla="*/ 408 h 2228"/>
                  <a:gd name="T8" fmla="*/ 0 w 650"/>
                  <a:gd name="T9" fmla="*/ 505 h 2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0"/>
                  <a:gd name="T16" fmla="*/ 0 h 2228"/>
                  <a:gd name="T17" fmla="*/ 650 w 650"/>
                  <a:gd name="T18" fmla="*/ 2228 h 2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0" h="2228">
                    <a:moveTo>
                      <a:pt x="0" y="2227"/>
                    </a:moveTo>
                    <a:lnTo>
                      <a:pt x="0" y="359"/>
                    </a:lnTo>
                    <a:lnTo>
                      <a:pt x="649" y="0"/>
                    </a:lnTo>
                    <a:lnTo>
                      <a:pt x="649" y="1799"/>
                    </a:lnTo>
                    <a:lnTo>
                      <a:pt x="0" y="2227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725" name="Group 70"/>
            <p:cNvGrpSpPr>
              <a:grpSpLocks/>
            </p:cNvGrpSpPr>
            <p:nvPr/>
          </p:nvGrpSpPr>
          <p:grpSpPr bwMode="auto">
            <a:xfrm>
              <a:off x="3883" y="2683"/>
              <a:ext cx="618" cy="186"/>
              <a:chOff x="3883" y="2683"/>
              <a:chExt cx="618" cy="186"/>
            </a:xfrm>
          </p:grpSpPr>
          <p:sp>
            <p:nvSpPr>
              <p:cNvPr id="28737" name="Freeform 71"/>
              <p:cNvSpPr>
                <a:spLocks noChangeArrowheads="1"/>
              </p:cNvSpPr>
              <p:nvPr/>
            </p:nvSpPr>
            <p:spPr bwMode="auto">
              <a:xfrm>
                <a:off x="3883" y="2683"/>
                <a:ext cx="619" cy="187"/>
              </a:xfrm>
              <a:custGeom>
                <a:avLst/>
                <a:gdLst>
                  <a:gd name="T0" fmla="*/ 468 w 2731"/>
                  <a:gd name="T1" fmla="*/ 187 h 826"/>
                  <a:gd name="T2" fmla="*/ 0 w 2731"/>
                  <a:gd name="T3" fmla="*/ 72 h 826"/>
                  <a:gd name="T4" fmla="*/ 173 w 2731"/>
                  <a:gd name="T5" fmla="*/ 0 h 826"/>
                  <a:gd name="T6" fmla="*/ 619 w 2731"/>
                  <a:gd name="T7" fmla="*/ 104 h 826"/>
                  <a:gd name="T8" fmla="*/ 468 w 2731"/>
                  <a:gd name="T9" fmla="*/ 187 h 8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31"/>
                  <a:gd name="T16" fmla="*/ 0 h 826"/>
                  <a:gd name="T17" fmla="*/ 2731 w 2731"/>
                  <a:gd name="T18" fmla="*/ 826 h 8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31" h="826">
                    <a:moveTo>
                      <a:pt x="2064" y="825"/>
                    </a:moveTo>
                    <a:lnTo>
                      <a:pt x="0" y="320"/>
                    </a:lnTo>
                    <a:lnTo>
                      <a:pt x="764" y="0"/>
                    </a:lnTo>
                    <a:lnTo>
                      <a:pt x="2730" y="461"/>
                    </a:lnTo>
                    <a:lnTo>
                      <a:pt x="2064" y="825"/>
                    </a:lnTo>
                  </a:path>
                </a:pathLst>
              </a:custGeom>
              <a:solidFill>
                <a:srgbClr val="FFFF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38" name="Freeform 72"/>
              <p:cNvSpPr>
                <a:spLocks noChangeArrowheads="1"/>
              </p:cNvSpPr>
              <p:nvPr/>
            </p:nvSpPr>
            <p:spPr bwMode="auto">
              <a:xfrm>
                <a:off x="3883" y="2683"/>
                <a:ext cx="619" cy="187"/>
              </a:xfrm>
              <a:custGeom>
                <a:avLst/>
                <a:gdLst>
                  <a:gd name="T0" fmla="*/ 468 w 2731"/>
                  <a:gd name="T1" fmla="*/ 187 h 826"/>
                  <a:gd name="T2" fmla="*/ 0 w 2731"/>
                  <a:gd name="T3" fmla="*/ 72 h 826"/>
                  <a:gd name="T4" fmla="*/ 173 w 2731"/>
                  <a:gd name="T5" fmla="*/ 0 h 826"/>
                  <a:gd name="T6" fmla="*/ 619 w 2731"/>
                  <a:gd name="T7" fmla="*/ 104 h 826"/>
                  <a:gd name="T8" fmla="*/ 468 w 2731"/>
                  <a:gd name="T9" fmla="*/ 187 h 8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31"/>
                  <a:gd name="T16" fmla="*/ 0 h 826"/>
                  <a:gd name="T17" fmla="*/ 2731 w 2731"/>
                  <a:gd name="T18" fmla="*/ 826 h 8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31" h="826">
                    <a:moveTo>
                      <a:pt x="2064" y="825"/>
                    </a:moveTo>
                    <a:lnTo>
                      <a:pt x="0" y="320"/>
                    </a:lnTo>
                    <a:lnTo>
                      <a:pt x="764" y="0"/>
                    </a:lnTo>
                    <a:lnTo>
                      <a:pt x="2730" y="461"/>
                    </a:lnTo>
                    <a:lnTo>
                      <a:pt x="2064" y="825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726" name="Group 73"/>
            <p:cNvGrpSpPr>
              <a:grpSpLocks/>
            </p:cNvGrpSpPr>
            <p:nvPr/>
          </p:nvGrpSpPr>
          <p:grpSpPr bwMode="auto">
            <a:xfrm>
              <a:off x="3978" y="3192"/>
              <a:ext cx="323" cy="101"/>
              <a:chOff x="3978" y="3192"/>
              <a:chExt cx="323" cy="101"/>
            </a:xfrm>
          </p:grpSpPr>
          <p:sp>
            <p:nvSpPr>
              <p:cNvPr id="28735" name="Freeform 74"/>
              <p:cNvSpPr>
                <a:spLocks noChangeArrowheads="1"/>
              </p:cNvSpPr>
              <p:nvPr/>
            </p:nvSpPr>
            <p:spPr bwMode="auto">
              <a:xfrm>
                <a:off x="3978" y="3192"/>
                <a:ext cx="324" cy="102"/>
              </a:xfrm>
              <a:custGeom>
                <a:avLst/>
                <a:gdLst>
                  <a:gd name="T0" fmla="*/ 0 w 1430"/>
                  <a:gd name="T1" fmla="*/ 0 h 451"/>
                  <a:gd name="T2" fmla="*/ 0 w 1430"/>
                  <a:gd name="T3" fmla="*/ 18 h 451"/>
                  <a:gd name="T4" fmla="*/ 298 w 1430"/>
                  <a:gd name="T5" fmla="*/ 102 h 451"/>
                  <a:gd name="T6" fmla="*/ 324 w 1430"/>
                  <a:gd name="T7" fmla="*/ 89 h 451"/>
                  <a:gd name="T8" fmla="*/ 0 w 1430"/>
                  <a:gd name="T9" fmla="*/ 0 h 4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30"/>
                  <a:gd name="T16" fmla="*/ 0 h 451"/>
                  <a:gd name="T17" fmla="*/ 1430 w 1430"/>
                  <a:gd name="T18" fmla="*/ 451 h 4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30" h="451">
                    <a:moveTo>
                      <a:pt x="0" y="0"/>
                    </a:moveTo>
                    <a:lnTo>
                      <a:pt x="0" y="81"/>
                    </a:lnTo>
                    <a:lnTo>
                      <a:pt x="1315" y="450"/>
                    </a:lnTo>
                    <a:lnTo>
                      <a:pt x="1429" y="39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ECECE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36" name="Freeform 75"/>
              <p:cNvSpPr>
                <a:spLocks noChangeArrowheads="1"/>
              </p:cNvSpPr>
              <p:nvPr/>
            </p:nvSpPr>
            <p:spPr bwMode="auto">
              <a:xfrm>
                <a:off x="3978" y="3192"/>
                <a:ext cx="324" cy="102"/>
              </a:xfrm>
              <a:custGeom>
                <a:avLst/>
                <a:gdLst>
                  <a:gd name="T0" fmla="*/ 0 w 1430"/>
                  <a:gd name="T1" fmla="*/ 0 h 451"/>
                  <a:gd name="T2" fmla="*/ 0 w 1430"/>
                  <a:gd name="T3" fmla="*/ 18 h 451"/>
                  <a:gd name="T4" fmla="*/ 298 w 1430"/>
                  <a:gd name="T5" fmla="*/ 102 h 451"/>
                  <a:gd name="T6" fmla="*/ 324 w 1430"/>
                  <a:gd name="T7" fmla="*/ 89 h 4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30"/>
                  <a:gd name="T13" fmla="*/ 0 h 451"/>
                  <a:gd name="T14" fmla="*/ 1430 w 1430"/>
                  <a:gd name="T15" fmla="*/ 451 h 4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30" h="451">
                    <a:moveTo>
                      <a:pt x="0" y="0"/>
                    </a:moveTo>
                    <a:lnTo>
                      <a:pt x="0" y="81"/>
                    </a:lnTo>
                    <a:lnTo>
                      <a:pt x="1315" y="450"/>
                    </a:lnTo>
                    <a:lnTo>
                      <a:pt x="1429" y="394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727" name="Group 76"/>
            <p:cNvGrpSpPr>
              <a:grpSpLocks/>
            </p:cNvGrpSpPr>
            <p:nvPr/>
          </p:nvGrpSpPr>
          <p:grpSpPr bwMode="auto">
            <a:xfrm>
              <a:off x="3883" y="2755"/>
              <a:ext cx="468" cy="536"/>
              <a:chOff x="3883" y="2755"/>
              <a:chExt cx="468" cy="536"/>
            </a:xfrm>
          </p:grpSpPr>
          <p:sp>
            <p:nvSpPr>
              <p:cNvPr id="28733" name="Freeform 77"/>
              <p:cNvSpPr>
                <a:spLocks noChangeArrowheads="1"/>
              </p:cNvSpPr>
              <p:nvPr/>
            </p:nvSpPr>
            <p:spPr bwMode="auto">
              <a:xfrm>
                <a:off x="3883" y="2755"/>
                <a:ext cx="469" cy="537"/>
              </a:xfrm>
              <a:custGeom>
                <a:avLst/>
                <a:gdLst>
                  <a:gd name="T0" fmla="*/ 469 w 2069"/>
                  <a:gd name="T1" fmla="*/ 537 h 2369"/>
                  <a:gd name="T2" fmla="*/ 469 w 2069"/>
                  <a:gd name="T3" fmla="*/ 113 h 2369"/>
                  <a:gd name="T4" fmla="*/ 0 w 2069"/>
                  <a:gd name="T5" fmla="*/ 0 h 2369"/>
                  <a:gd name="T6" fmla="*/ 0 w 2069"/>
                  <a:gd name="T7" fmla="*/ 413 h 2369"/>
                  <a:gd name="T8" fmla="*/ 469 w 2069"/>
                  <a:gd name="T9" fmla="*/ 537 h 23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69"/>
                  <a:gd name="T16" fmla="*/ 0 h 2369"/>
                  <a:gd name="T17" fmla="*/ 2069 w 2069"/>
                  <a:gd name="T18" fmla="*/ 2369 h 23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69" h="2369">
                    <a:moveTo>
                      <a:pt x="2068" y="2368"/>
                    </a:moveTo>
                    <a:lnTo>
                      <a:pt x="2068" y="499"/>
                    </a:lnTo>
                    <a:lnTo>
                      <a:pt x="0" y="0"/>
                    </a:lnTo>
                    <a:lnTo>
                      <a:pt x="0" y="1820"/>
                    </a:lnTo>
                    <a:lnTo>
                      <a:pt x="2068" y="2368"/>
                    </a:lnTo>
                  </a:path>
                </a:pathLst>
              </a:custGeom>
              <a:solidFill>
                <a:srgbClr val="FFFF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34" name="Freeform 78"/>
              <p:cNvSpPr>
                <a:spLocks noChangeArrowheads="1"/>
              </p:cNvSpPr>
              <p:nvPr/>
            </p:nvSpPr>
            <p:spPr bwMode="auto">
              <a:xfrm>
                <a:off x="3883" y="2755"/>
                <a:ext cx="469" cy="537"/>
              </a:xfrm>
              <a:custGeom>
                <a:avLst/>
                <a:gdLst>
                  <a:gd name="T0" fmla="*/ 469 w 2069"/>
                  <a:gd name="T1" fmla="*/ 537 h 2369"/>
                  <a:gd name="T2" fmla="*/ 469 w 2069"/>
                  <a:gd name="T3" fmla="*/ 113 h 2369"/>
                  <a:gd name="T4" fmla="*/ 0 w 2069"/>
                  <a:gd name="T5" fmla="*/ 0 h 2369"/>
                  <a:gd name="T6" fmla="*/ 0 w 2069"/>
                  <a:gd name="T7" fmla="*/ 413 h 2369"/>
                  <a:gd name="T8" fmla="*/ 469 w 2069"/>
                  <a:gd name="T9" fmla="*/ 537 h 23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69"/>
                  <a:gd name="T16" fmla="*/ 0 h 2369"/>
                  <a:gd name="T17" fmla="*/ 2069 w 2069"/>
                  <a:gd name="T18" fmla="*/ 2369 h 23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69" h="2369">
                    <a:moveTo>
                      <a:pt x="2068" y="2368"/>
                    </a:moveTo>
                    <a:lnTo>
                      <a:pt x="2068" y="499"/>
                    </a:lnTo>
                    <a:lnTo>
                      <a:pt x="0" y="0"/>
                    </a:lnTo>
                    <a:lnTo>
                      <a:pt x="0" y="1820"/>
                    </a:lnTo>
                    <a:lnTo>
                      <a:pt x="2068" y="2368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728" name="Group 79"/>
            <p:cNvGrpSpPr>
              <a:grpSpLocks/>
            </p:cNvGrpSpPr>
            <p:nvPr/>
          </p:nvGrpSpPr>
          <p:grpSpPr bwMode="auto">
            <a:xfrm>
              <a:off x="3942" y="2815"/>
              <a:ext cx="343" cy="390"/>
              <a:chOff x="3942" y="2815"/>
              <a:chExt cx="343" cy="390"/>
            </a:xfrm>
          </p:grpSpPr>
          <p:sp>
            <p:nvSpPr>
              <p:cNvPr id="28731" name="Freeform 80"/>
              <p:cNvSpPr>
                <a:spLocks noChangeArrowheads="1"/>
              </p:cNvSpPr>
              <p:nvPr/>
            </p:nvSpPr>
            <p:spPr bwMode="auto">
              <a:xfrm>
                <a:off x="3942" y="2815"/>
                <a:ext cx="344" cy="391"/>
              </a:xfrm>
              <a:custGeom>
                <a:avLst/>
                <a:gdLst>
                  <a:gd name="T0" fmla="*/ 344 w 1518"/>
                  <a:gd name="T1" fmla="*/ 391 h 1726"/>
                  <a:gd name="T2" fmla="*/ 344 w 1518"/>
                  <a:gd name="T3" fmla="*/ 83 h 1726"/>
                  <a:gd name="T4" fmla="*/ 0 w 1518"/>
                  <a:gd name="T5" fmla="*/ 0 h 1726"/>
                  <a:gd name="T6" fmla="*/ 0 w 1518"/>
                  <a:gd name="T7" fmla="*/ 303 h 1726"/>
                  <a:gd name="T8" fmla="*/ 344 w 1518"/>
                  <a:gd name="T9" fmla="*/ 391 h 17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18"/>
                  <a:gd name="T16" fmla="*/ 0 h 1726"/>
                  <a:gd name="T17" fmla="*/ 1518 w 1518"/>
                  <a:gd name="T18" fmla="*/ 1726 h 17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18" h="1726">
                    <a:moveTo>
                      <a:pt x="1517" y="1725"/>
                    </a:moveTo>
                    <a:lnTo>
                      <a:pt x="1517" y="366"/>
                    </a:lnTo>
                    <a:lnTo>
                      <a:pt x="0" y="0"/>
                    </a:lnTo>
                    <a:lnTo>
                      <a:pt x="0" y="1338"/>
                    </a:lnTo>
                    <a:lnTo>
                      <a:pt x="1517" y="1725"/>
                    </a:lnTo>
                  </a:path>
                </a:pathLst>
              </a:custGeom>
              <a:solidFill>
                <a:srgbClr val="CECECE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32" name="Freeform 81"/>
              <p:cNvSpPr>
                <a:spLocks noChangeArrowheads="1"/>
              </p:cNvSpPr>
              <p:nvPr/>
            </p:nvSpPr>
            <p:spPr bwMode="auto">
              <a:xfrm>
                <a:off x="3942" y="2815"/>
                <a:ext cx="344" cy="391"/>
              </a:xfrm>
              <a:custGeom>
                <a:avLst/>
                <a:gdLst>
                  <a:gd name="T0" fmla="*/ 344 w 1518"/>
                  <a:gd name="T1" fmla="*/ 391 h 1726"/>
                  <a:gd name="T2" fmla="*/ 344 w 1518"/>
                  <a:gd name="T3" fmla="*/ 83 h 1726"/>
                  <a:gd name="T4" fmla="*/ 0 w 1518"/>
                  <a:gd name="T5" fmla="*/ 0 h 1726"/>
                  <a:gd name="T6" fmla="*/ 0 w 1518"/>
                  <a:gd name="T7" fmla="*/ 303 h 1726"/>
                  <a:gd name="T8" fmla="*/ 344 w 1518"/>
                  <a:gd name="T9" fmla="*/ 391 h 17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18"/>
                  <a:gd name="T16" fmla="*/ 0 h 1726"/>
                  <a:gd name="T17" fmla="*/ 1518 w 1518"/>
                  <a:gd name="T18" fmla="*/ 1726 h 17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18" h="1726">
                    <a:moveTo>
                      <a:pt x="1517" y="1725"/>
                    </a:moveTo>
                    <a:lnTo>
                      <a:pt x="1517" y="366"/>
                    </a:lnTo>
                    <a:lnTo>
                      <a:pt x="0" y="0"/>
                    </a:lnTo>
                    <a:lnTo>
                      <a:pt x="0" y="1338"/>
                    </a:lnTo>
                    <a:lnTo>
                      <a:pt x="1517" y="1725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8729" name="Freeform 82"/>
            <p:cNvSpPr>
              <a:spLocks noChangeArrowheads="1"/>
            </p:cNvSpPr>
            <p:nvPr/>
          </p:nvSpPr>
          <p:spPr bwMode="auto">
            <a:xfrm>
              <a:off x="3971" y="2843"/>
              <a:ext cx="307" cy="337"/>
            </a:xfrm>
            <a:custGeom>
              <a:avLst/>
              <a:gdLst>
                <a:gd name="T0" fmla="*/ 307 w 1353"/>
                <a:gd name="T1" fmla="*/ 337 h 1486"/>
                <a:gd name="T2" fmla="*/ 307 w 1353"/>
                <a:gd name="T3" fmla="*/ 72 h 1486"/>
                <a:gd name="T4" fmla="*/ 0 w 1353"/>
                <a:gd name="T5" fmla="*/ 0 h 1486"/>
                <a:gd name="T6" fmla="*/ 0 w 1353"/>
                <a:gd name="T7" fmla="*/ 260 h 1486"/>
                <a:gd name="T8" fmla="*/ 307 w 1353"/>
                <a:gd name="T9" fmla="*/ 337 h 14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3"/>
                <a:gd name="T16" fmla="*/ 0 h 1486"/>
                <a:gd name="T17" fmla="*/ 1353 w 1353"/>
                <a:gd name="T18" fmla="*/ 1486 h 14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3" h="1486">
                  <a:moveTo>
                    <a:pt x="1352" y="1485"/>
                  </a:moveTo>
                  <a:lnTo>
                    <a:pt x="1352" y="317"/>
                  </a:lnTo>
                  <a:lnTo>
                    <a:pt x="0" y="0"/>
                  </a:lnTo>
                  <a:lnTo>
                    <a:pt x="0" y="1147"/>
                  </a:lnTo>
                  <a:lnTo>
                    <a:pt x="1352" y="1485"/>
                  </a:lnTo>
                </a:path>
              </a:pathLst>
            </a:custGeom>
            <a:gradFill rotWithShape="0">
              <a:gsLst>
                <a:gs pos="0">
                  <a:srgbClr val="00FFFF"/>
                </a:gs>
                <a:gs pos="50000">
                  <a:srgbClr val="007575"/>
                </a:gs>
                <a:gs pos="100000">
                  <a:srgbClr val="00FFFF"/>
                </a:gs>
              </a:gsLst>
              <a:lin ang="13500000" scaled="1"/>
            </a:gra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30" name="Freeform 83"/>
            <p:cNvSpPr>
              <a:spLocks noChangeArrowheads="1"/>
            </p:cNvSpPr>
            <p:nvPr/>
          </p:nvSpPr>
          <p:spPr bwMode="auto">
            <a:xfrm>
              <a:off x="3971" y="2843"/>
              <a:ext cx="307" cy="337"/>
            </a:xfrm>
            <a:custGeom>
              <a:avLst/>
              <a:gdLst>
                <a:gd name="T0" fmla="*/ 307 w 1353"/>
                <a:gd name="T1" fmla="*/ 337 h 1486"/>
                <a:gd name="T2" fmla="*/ 307 w 1353"/>
                <a:gd name="T3" fmla="*/ 72 h 1486"/>
                <a:gd name="T4" fmla="*/ 0 w 1353"/>
                <a:gd name="T5" fmla="*/ 0 h 1486"/>
                <a:gd name="T6" fmla="*/ 0 w 1353"/>
                <a:gd name="T7" fmla="*/ 260 h 1486"/>
                <a:gd name="T8" fmla="*/ 307 w 1353"/>
                <a:gd name="T9" fmla="*/ 337 h 14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3"/>
                <a:gd name="T16" fmla="*/ 0 h 1486"/>
                <a:gd name="T17" fmla="*/ 1353 w 1353"/>
                <a:gd name="T18" fmla="*/ 1486 h 14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3" h="1486">
                  <a:moveTo>
                    <a:pt x="1352" y="1485"/>
                  </a:moveTo>
                  <a:lnTo>
                    <a:pt x="1352" y="317"/>
                  </a:lnTo>
                  <a:lnTo>
                    <a:pt x="0" y="0"/>
                  </a:lnTo>
                  <a:lnTo>
                    <a:pt x="0" y="1147"/>
                  </a:lnTo>
                  <a:lnTo>
                    <a:pt x="1352" y="1485"/>
                  </a:lnTo>
                </a:path>
              </a:pathLst>
            </a:custGeom>
            <a:noFill/>
            <a:ln w="126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8679" name="Line 84"/>
          <p:cNvSpPr>
            <a:spLocks noChangeShapeType="1"/>
          </p:cNvSpPr>
          <p:nvPr/>
        </p:nvSpPr>
        <p:spPr bwMode="auto">
          <a:xfrm>
            <a:off x="5262563" y="3859213"/>
            <a:ext cx="823912" cy="515937"/>
          </a:xfrm>
          <a:prstGeom prst="line">
            <a:avLst/>
          </a:prstGeom>
          <a:noFill/>
          <a:ln w="1080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80" name="Line 85"/>
          <p:cNvSpPr>
            <a:spLocks noChangeShapeType="1"/>
          </p:cNvSpPr>
          <p:nvPr/>
        </p:nvSpPr>
        <p:spPr bwMode="auto">
          <a:xfrm flipV="1">
            <a:off x="3695700" y="3854450"/>
            <a:ext cx="882650" cy="617538"/>
          </a:xfrm>
          <a:prstGeom prst="line">
            <a:avLst/>
          </a:prstGeom>
          <a:noFill/>
          <a:ln w="1080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81" name="Line 86"/>
          <p:cNvSpPr>
            <a:spLocks noChangeShapeType="1"/>
          </p:cNvSpPr>
          <p:nvPr/>
        </p:nvSpPr>
        <p:spPr bwMode="auto">
          <a:xfrm>
            <a:off x="3784600" y="4752975"/>
            <a:ext cx="2241550" cy="1588"/>
          </a:xfrm>
          <a:prstGeom prst="line">
            <a:avLst/>
          </a:prstGeom>
          <a:noFill/>
          <a:ln w="1080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82" name="Freeform 228"/>
          <p:cNvSpPr>
            <a:spLocks noChangeArrowheads="1"/>
          </p:cNvSpPr>
          <p:nvPr/>
        </p:nvSpPr>
        <p:spPr bwMode="auto">
          <a:xfrm>
            <a:off x="2301875" y="1704975"/>
            <a:ext cx="4649788" cy="1943100"/>
          </a:xfrm>
          <a:custGeom>
            <a:avLst/>
            <a:gdLst>
              <a:gd name="T0" fmla="*/ 541083 w 12916"/>
              <a:gd name="T1" fmla="*/ 486222 h 6522"/>
              <a:gd name="T2" fmla="*/ 128521 w 12916"/>
              <a:gd name="T3" fmla="*/ 1018921 h 6522"/>
              <a:gd name="T4" fmla="*/ 776525 w 12916"/>
              <a:gd name="T5" fmla="*/ 1208404 h 6522"/>
              <a:gd name="T6" fmla="*/ 1109887 w 12916"/>
              <a:gd name="T7" fmla="*/ 1658577 h 6522"/>
              <a:gd name="T8" fmla="*/ 1758611 w 12916"/>
              <a:gd name="T9" fmla="*/ 1770301 h 6522"/>
              <a:gd name="T10" fmla="*/ 2367014 w 12916"/>
              <a:gd name="T11" fmla="*/ 1732166 h 6522"/>
              <a:gd name="T12" fmla="*/ 3034459 w 12916"/>
              <a:gd name="T13" fmla="*/ 1794731 h 6522"/>
              <a:gd name="T14" fmla="*/ 3525502 w 12916"/>
              <a:gd name="T15" fmla="*/ 1470583 h 6522"/>
              <a:gd name="T16" fmla="*/ 4134625 w 12916"/>
              <a:gd name="T17" fmla="*/ 1556387 h 6522"/>
              <a:gd name="T18" fmla="*/ 4625308 w 12916"/>
              <a:gd name="T19" fmla="*/ 1278716 h 6522"/>
              <a:gd name="T20" fmla="*/ 4153345 w 12916"/>
              <a:gd name="T21" fmla="*/ 733206 h 6522"/>
              <a:gd name="T22" fmla="*/ 3858143 w 12916"/>
              <a:gd name="T23" fmla="*/ 417102 h 6522"/>
              <a:gd name="T24" fmla="*/ 3486261 w 12916"/>
              <a:gd name="T25" fmla="*/ 32176 h 6522"/>
              <a:gd name="T26" fmla="*/ 2895857 w 12916"/>
              <a:gd name="T27" fmla="*/ 241621 h 6522"/>
              <a:gd name="T28" fmla="*/ 2228413 w 12916"/>
              <a:gd name="T29" fmla="*/ 22345 h 6522"/>
              <a:gd name="T30" fmla="*/ 1758611 w 12916"/>
              <a:gd name="T31" fmla="*/ 312827 h 6522"/>
              <a:gd name="T32" fmla="*/ 1051206 w 12916"/>
              <a:gd name="T33" fmla="*/ 191569 h 6522"/>
              <a:gd name="T34" fmla="*/ 580323 w 12916"/>
              <a:gd name="T35" fmla="*/ 482051 h 6522"/>
              <a:gd name="T36" fmla="*/ 580323 w 12916"/>
              <a:gd name="T37" fmla="*/ 482051 h 6522"/>
              <a:gd name="T38" fmla="*/ 541083 w 12916"/>
              <a:gd name="T39" fmla="*/ 486222 h 652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2916"/>
              <a:gd name="T61" fmla="*/ 0 h 6522"/>
              <a:gd name="T62" fmla="*/ 12916 w 12916"/>
              <a:gd name="T63" fmla="*/ 6522 h 6522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2916" h="6522">
                <a:moveTo>
                  <a:pt x="1503" y="1632"/>
                </a:moveTo>
                <a:cubicBezTo>
                  <a:pt x="657" y="1769"/>
                  <a:pt x="0" y="2753"/>
                  <a:pt x="357" y="3420"/>
                </a:cubicBezTo>
                <a:cubicBezTo>
                  <a:pt x="653" y="3977"/>
                  <a:pt x="1673" y="3600"/>
                  <a:pt x="2157" y="4056"/>
                </a:cubicBezTo>
                <a:cubicBezTo>
                  <a:pt x="2651" y="4519"/>
                  <a:pt x="2522" y="5357"/>
                  <a:pt x="3083" y="5567"/>
                </a:cubicBezTo>
                <a:cubicBezTo>
                  <a:pt x="3644" y="5777"/>
                  <a:pt x="4521" y="6521"/>
                  <a:pt x="4885" y="5942"/>
                </a:cubicBezTo>
                <a:cubicBezTo>
                  <a:pt x="5538" y="4903"/>
                  <a:pt x="6124" y="5630"/>
                  <a:pt x="6575" y="5814"/>
                </a:cubicBezTo>
                <a:cubicBezTo>
                  <a:pt x="7128" y="6039"/>
                  <a:pt x="7748" y="6048"/>
                  <a:pt x="8429" y="6024"/>
                </a:cubicBezTo>
                <a:cubicBezTo>
                  <a:pt x="9110" y="6000"/>
                  <a:pt x="9321" y="5434"/>
                  <a:pt x="9793" y="4936"/>
                </a:cubicBezTo>
                <a:cubicBezTo>
                  <a:pt x="10214" y="4502"/>
                  <a:pt x="10891" y="5208"/>
                  <a:pt x="11485" y="5224"/>
                </a:cubicBezTo>
                <a:cubicBezTo>
                  <a:pt x="12015" y="5232"/>
                  <a:pt x="12793" y="5020"/>
                  <a:pt x="12848" y="4292"/>
                </a:cubicBezTo>
                <a:cubicBezTo>
                  <a:pt x="12915" y="3395"/>
                  <a:pt x="11992" y="2988"/>
                  <a:pt x="11537" y="2461"/>
                </a:cubicBezTo>
                <a:cubicBezTo>
                  <a:pt x="11190" y="2053"/>
                  <a:pt x="9710" y="2654"/>
                  <a:pt x="10717" y="1400"/>
                </a:cubicBezTo>
                <a:cubicBezTo>
                  <a:pt x="11115" y="912"/>
                  <a:pt x="10400" y="162"/>
                  <a:pt x="9684" y="108"/>
                </a:cubicBezTo>
                <a:cubicBezTo>
                  <a:pt x="9088" y="66"/>
                  <a:pt x="8777" y="617"/>
                  <a:pt x="8044" y="811"/>
                </a:cubicBezTo>
                <a:cubicBezTo>
                  <a:pt x="7311" y="1005"/>
                  <a:pt x="6868" y="169"/>
                  <a:pt x="6190" y="75"/>
                </a:cubicBezTo>
                <a:cubicBezTo>
                  <a:pt x="5664" y="0"/>
                  <a:pt x="5613" y="742"/>
                  <a:pt x="4885" y="1050"/>
                </a:cubicBezTo>
                <a:cubicBezTo>
                  <a:pt x="4120" y="1371"/>
                  <a:pt x="3598" y="670"/>
                  <a:pt x="2920" y="643"/>
                </a:cubicBezTo>
                <a:cubicBezTo>
                  <a:pt x="2358" y="617"/>
                  <a:pt x="1553" y="939"/>
                  <a:pt x="1612" y="1618"/>
                </a:cubicBezTo>
                <a:lnTo>
                  <a:pt x="1503" y="1632"/>
                </a:lnTo>
              </a:path>
            </a:pathLst>
          </a:custGeom>
          <a:solidFill>
            <a:srgbClr val="FFFF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8683" name="Picture 2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8463" y="1314450"/>
            <a:ext cx="2017712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684" name="Group 230"/>
          <p:cNvGrpSpPr>
            <a:grpSpLocks/>
          </p:cNvGrpSpPr>
          <p:nvPr/>
        </p:nvGrpSpPr>
        <p:grpSpPr bwMode="auto">
          <a:xfrm>
            <a:off x="6169025" y="1446213"/>
            <a:ext cx="1111250" cy="1577975"/>
            <a:chOff x="3874" y="877"/>
            <a:chExt cx="700" cy="994"/>
          </a:xfrm>
        </p:grpSpPr>
        <p:grpSp>
          <p:nvGrpSpPr>
            <p:cNvPr id="28696" name="Group 231"/>
            <p:cNvGrpSpPr>
              <a:grpSpLocks/>
            </p:cNvGrpSpPr>
            <p:nvPr/>
          </p:nvGrpSpPr>
          <p:grpSpPr bwMode="auto">
            <a:xfrm>
              <a:off x="3874" y="877"/>
              <a:ext cx="700" cy="994"/>
              <a:chOff x="3874" y="877"/>
              <a:chExt cx="700" cy="994"/>
            </a:xfrm>
          </p:grpSpPr>
          <p:sp>
            <p:nvSpPr>
              <p:cNvPr id="28698" name="Freeform 232"/>
              <p:cNvSpPr>
                <a:spLocks noChangeArrowheads="1"/>
              </p:cNvSpPr>
              <p:nvPr/>
            </p:nvSpPr>
            <p:spPr bwMode="auto">
              <a:xfrm>
                <a:off x="4269" y="1034"/>
                <a:ext cx="233" cy="814"/>
              </a:xfrm>
              <a:custGeom>
                <a:avLst/>
                <a:gdLst>
                  <a:gd name="T0" fmla="*/ 141 w 1029"/>
                  <a:gd name="T1" fmla="*/ 0 h 3588"/>
                  <a:gd name="T2" fmla="*/ 233 w 1029"/>
                  <a:gd name="T3" fmla="*/ 11 h 3588"/>
                  <a:gd name="T4" fmla="*/ 83 w 1029"/>
                  <a:gd name="T5" fmla="*/ 814 h 3588"/>
                  <a:gd name="T6" fmla="*/ 37 w 1029"/>
                  <a:gd name="T7" fmla="*/ 809 h 3588"/>
                  <a:gd name="T8" fmla="*/ 0 w 1029"/>
                  <a:gd name="T9" fmla="*/ 753 h 3588"/>
                  <a:gd name="T10" fmla="*/ 142 w 1029"/>
                  <a:gd name="T11" fmla="*/ 0 h 3588"/>
                  <a:gd name="T12" fmla="*/ 141 w 1029"/>
                  <a:gd name="T13" fmla="*/ 0 h 358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29"/>
                  <a:gd name="T22" fmla="*/ 0 h 3588"/>
                  <a:gd name="T23" fmla="*/ 1029 w 1029"/>
                  <a:gd name="T24" fmla="*/ 3588 h 358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29" h="3588">
                    <a:moveTo>
                      <a:pt x="624" y="2"/>
                    </a:moveTo>
                    <a:lnTo>
                      <a:pt x="1028" y="49"/>
                    </a:lnTo>
                    <a:lnTo>
                      <a:pt x="367" y="3587"/>
                    </a:lnTo>
                    <a:lnTo>
                      <a:pt x="162" y="3568"/>
                    </a:lnTo>
                    <a:lnTo>
                      <a:pt x="0" y="3317"/>
                    </a:lnTo>
                    <a:lnTo>
                      <a:pt x="628" y="0"/>
                    </a:lnTo>
                    <a:lnTo>
                      <a:pt x="624" y="2"/>
                    </a:lnTo>
                  </a:path>
                </a:pathLst>
              </a:custGeom>
              <a:solidFill>
                <a:srgbClr val="00B8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99" name="Freeform 233"/>
              <p:cNvSpPr>
                <a:spLocks noChangeArrowheads="1"/>
              </p:cNvSpPr>
              <p:nvPr/>
            </p:nvSpPr>
            <p:spPr bwMode="auto">
              <a:xfrm>
                <a:off x="3874" y="1010"/>
                <a:ext cx="701" cy="862"/>
              </a:xfrm>
              <a:custGeom>
                <a:avLst/>
                <a:gdLst>
                  <a:gd name="T0" fmla="*/ 117 w 3092"/>
                  <a:gd name="T1" fmla="*/ 15 h 3803"/>
                  <a:gd name="T2" fmla="*/ 544 w 3092"/>
                  <a:gd name="T3" fmla="*/ 0 h 3803"/>
                  <a:gd name="T4" fmla="*/ 638 w 3092"/>
                  <a:gd name="T5" fmla="*/ 15 h 3803"/>
                  <a:gd name="T6" fmla="*/ 701 w 3092"/>
                  <a:gd name="T7" fmla="*/ 46 h 3803"/>
                  <a:gd name="T8" fmla="*/ 557 w 3092"/>
                  <a:gd name="T9" fmla="*/ 853 h 3803"/>
                  <a:gd name="T10" fmla="*/ 485 w 3092"/>
                  <a:gd name="T11" fmla="*/ 862 h 3803"/>
                  <a:gd name="T12" fmla="*/ 148 w 3092"/>
                  <a:gd name="T13" fmla="*/ 833 h 3803"/>
                  <a:gd name="T14" fmla="*/ 0 w 3092"/>
                  <a:gd name="T15" fmla="*/ 753 h 3803"/>
                  <a:gd name="T16" fmla="*/ 118 w 3092"/>
                  <a:gd name="T17" fmla="*/ 14 h 3803"/>
                  <a:gd name="T18" fmla="*/ 117 w 3092"/>
                  <a:gd name="T19" fmla="*/ 15 h 380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092"/>
                  <a:gd name="T31" fmla="*/ 0 h 3803"/>
                  <a:gd name="T32" fmla="*/ 3092 w 3092"/>
                  <a:gd name="T33" fmla="*/ 3803 h 380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092" h="3803">
                    <a:moveTo>
                      <a:pt x="518" y="65"/>
                    </a:moveTo>
                    <a:lnTo>
                      <a:pt x="2399" y="0"/>
                    </a:lnTo>
                    <a:lnTo>
                      <a:pt x="2812" y="65"/>
                    </a:lnTo>
                    <a:lnTo>
                      <a:pt x="3091" y="204"/>
                    </a:lnTo>
                    <a:lnTo>
                      <a:pt x="2455" y="3764"/>
                    </a:lnTo>
                    <a:lnTo>
                      <a:pt x="2141" y="3802"/>
                    </a:lnTo>
                    <a:lnTo>
                      <a:pt x="652" y="3675"/>
                    </a:lnTo>
                    <a:lnTo>
                      <a:pt x="0" y="3324"/>
                    </a:lnTo>
                    <a:lnTo>
                      <a:pt x="522" y="61"/>
                    </a:lnTo>
                    <a:lnTo>
                      <a:pt x="518" y="65"/>
                    </a:lnTo>
                  </a:path>
                </a:pathLst>
              </a:custGeom>
              <a:solidFill>
                <a:srgbClr val="000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00" name="Freeform 234"/>
              <p:cNvSpPr>
                <a:spLocks noChangeArrowheads="1"/>
              </p:cNvSpPr>
              <p:nvPr/>
            </p:nvSpPr>
            <p:spPr bwMode="auto">
              <a:xfrm>
                <a:off x="3895" y="1034"/>
                <a:ext cx="516" cy="783"/>
              </a:xfrm>
              <a:custGeom>
                <a:avLst/>
                <a:gdLst>
                  <a:gd name="T0" fmla="*/ 115 w 2274"/>
                  <a:gd name="T1" fmla="*/ 10 h 3455"/>
                  <a:gd name="T2" fmla="*/ 516 w 2274"/>
                  <a:gd name="T3" fmla="*/ 0 h 3455"/>
                  <a:gd name="T4" fmla="*/ 373 w 2274"/>
                  <a:gd name="T5" fmla="*/ 755 h 3455"/>
                  <a:gd name="T6" fmla="*/ 131 w 2274"/>
                  <a:gd name="T7" fmla="*/ 783 h 3455"/>
                  <a:gd name="T8" fmla="*/ 0 w 2274"/>
                  <a:gd name="T9" fmla="*/ 720 h 3455"/>
                  <a:gd name="T10" fmla="*/ 115 w 2274"/>
                  <a:gd name="T11" fmla="*/ 8 h 3455"/>
                  <a:gd name="T12" fmla="*/ 115 w 2274"/>
                  <a:gd name="T13" fmla="*/ 10 h 34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74"/>
                  <a:gd name="T22" fmla="*/ 0 h 3455"/>
                  <a:gd name="T23" fmla="*/ 2274 w 2274"/>
                  <a:gd name="T24" fmla="*/ 3455 h 34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74" h="3455">
                    <a:moveTo>
                      <a:pt x="509" y="42"/>
                    </a:moveTo>
                    <a:lnTo>
                      <a:pt x="2273" y="0"/>
                    </a:lnTo>
                    <a:lnTo>
                      <a:pt x="1646" y="3330"/>
                    </a:lnTo>
                    <a:lnTo>
                      <a:pt x="578" y="3454"/>
                    </a:lnTo>
                    <a:lnTo>
                      <a:pt x="0" y="3176"/>
                    </a:lnTo>
                    <a:lnTo>
                      <a:pt x="505" y="37"/>
                    </a:lnTo>
                    <a:lnTo>
                      <a:pt x="509" y="42"/>
                    </a:lnTo>
                  </a:path>
                </a:pathLst>
              </a:cu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01" name="Freeform 235"/>
              <p:cNvSpPr>
                <a:spLocks noChangeArrowheads="1"/>
              </p:cNvSpPr>
              <p:nvPr/>
            </p:nvSpPr>
            <p:spPr bwMode="auto">
              <a:xfrm>
                <a:off x="3931" y="1066"/>
                <a:ext cx="439" cy="610"/>
              </a:xfrm>
              <a:custGeom>
                <a:avLst/>
                <a:gdLst>
                  <a:gd name="T0" fmla="*/ 96 w 1934"/>
                  <a:gd name="T1" fmla="*/ 1 h 2691"/>
                  <a:gd name="T2" fmla="*/ 439 w 1934"/>
                  <a:gd name="T3" fmla="*/ 0 h 2691"/>
                  <a:gd name="T4" fmla="*/ 318 w 1934"/>
                  <a:gd name="T5" fmla="*/ 610 h 2691"/>
                  <a:gd name="T6" fmla="*/ 0 w 1934"/>
                  <a:gd name="T7" fmla="*/ 563 h 2691"/>
                  <a:gd name="T8" fmla="*/ 96 w 1934"/>
                  <a:gd name="T9" fmla="*/ 1 h 26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4"/>
                  <a:gd name="T16" fmla="*/ 0 h 2691"/>
                  <a:gd name="T17" fmla="*/ 1934 w 1934"/>
                  <a:gd name="T18" fmla="*/ 2691 h 26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4" h="2691">
                    <a:moveTo>
                      <a:pt x="424" y="4"/>
                    </a:moveTo>
                    <a:lnTo>
                      <a:pt x="1933" y="0"/>
                    </a:lnTo>
                    <a:lnTo>
                      <a:pt x="1399" y="2690"/>
                    </a:lnTo>
                    <a:lnTo>
                      <a:pt x="0" y="2485"/>
                    </a:lnTo>
                    <a:lnTo>
                      <a:pt x="424" y="4"/>
                    </a:lnTo>
                  </a:path>
                </a:pathLst>
              </a:custGeom>
              <a:solidFill>
                <a:srgbClr val="0000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02" name="Freeform 236"/>
              <p:cNvSpPr>
                <a:spLocks noChangeArrowheads="1"/>
              </p:cNvSpPr>
              <p:nvPr/>
            </p:nvSpPr>
            <p:spPr bwMode="auto">
              <a:xfrm>
                <a:off x="3951" y="1083"/>
                <a:ext cx="396" cy="531"/>
              </a:xfrm>
              <a:custGeom>
                <a:avLst/>
                <a:gdLst>
                  <a:gd name="T0" fmla="*/ 90 w 1748"/>
                  <a:gd name="T1" fmla="*/ 2 h 2342"/>
                  <a:gd name="T2" fmla="*/ 396 w 1748"/>
                  <a:gd name="T3" fmla="*/ 0 h 2342"/>
                  <a:gd name="T4" fmla="*/ 393 w 1748"/>
                  <a:gd name="T5" fmla="*/ 9 h 2342"/>
                  <a:gd name="T6" fmla="*/ 101 w 1748"/>
                  <a:gd name="T7" fmla="*/ 12 h 2342"/>
                  <a:gd name="T8" fmla="*/ 11 w 1748"/>
                  <a:gd name="T9" fmla="*/ 531 h 2342"/>
                  <a:gd name="T10" fmla="*/ 0 w 1748"/>
                  <a:gd name="T11" fmla="*/ 529 h 2342"/>
                  <a:gd name="T12" fmla="*/ 90 w 1748"/>
                  <a:gd name="T13" fmla="*/ 1 h 2342"/>
                  <a:gd name="T14" fmla="*/ 90 w 1748"/>
                  <a:gd name="T15" fmla="*/ 2 h 23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748"/>
                  <a:gd name="T25" fmla="*/ 0 h 2342"/>
                  <a:gd name="T26" fmla="*/ 1748 w 1748"/>
                  <a:gd name="T27" fmla="*/ 2342 h 234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748" h="2342">
                    <a:moveTo>
                      <a:pt x="398" y="7"/>
                    </a:moveTo>
                    <a:lnTo>
                      <a:pt x="1747" y="0"/>
                    </a:lnTo>
                    <a:lnTo>
                      <a:pt x="1734" y="41"/>
                    </a:lnTo>
                    <a:lnTo>
                      <a:pt x="446" y="53"/>
                    </a:lnTo>
                    <a:lnTo>
                      <a:pt x="47" y="2341"/>
                    </a:lnTo>
                    <a:lnTo>
                      <a:pt x="0" y="2333"/>
                    </a:lnTo>
                    <a:lnTo>
                      <a:pt x="398" y="3"/>
                    </a:lnTo>
                    <a:lnTo>
                      <a:pt x="398" y="7"/>
                    </a:lnTo>
                  </a:path>
                </a:pathLst>
              </a:custGeom>
              <a:solidFill>
                <a:srgbClr val="CC6633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03" name="Freeform 237"/>
              <p:cNvSpPr>
                <a:spLocks noChangeArrowheads="1"/>
              </p:cNvSpPr>
              <p:nvPr/>
            </p:nvSpPr>
            <p:spPr bwMode="auto">
              <a:xfrm>
                <a:off x="4350" y="1046"/>
                <a:ext cx="203" cy="804"/>
              </a:xfrm>
              <a:custGeom>
                <a:avLst/>
                <a:gdLst>
                  <a:gd name="T0" fmla="*/ 149 w 895"/>
                  <a:gd name="T1" fmla="*/ 0 h 3544"/>
                  <a:gd name="T2" fmla="*/ 203 w 895"/>
                  <a:gd name="T3" fmla="*/ 25 h 3544"/>
                  <a:gd name="T4" fmla="*/ 66 w 895"/>
                  <a:gd name="T5" fmla="*/ 798 h 3544"/>
                  <a:gd name="T6" fmla="*/ 0 w 895"/>
                  <a:gd name="T7" fmla="*/ 804 h 3544"/>
                  <a:gd name="T8" fmla="*/ 149 w 895"/>
                  <a:gd name="T9" fmla="*/ 1 h 3544"/>
                  <a:gd name="T10" fmla="*/ 149 w 895"/>
                  <a:gd name="T11" fmla="*/ 0 h 35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95"/>
                  <a:gd name="T19" fmla="*/ 0 h 3544"/>
                  <a:gd name="T20" fmla="*/ 895 w 895"/>
                  <a:gd name="T21" fmla="*/ 3544 h 354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95" h="3544">
                    <a:moveTo>
                      <a:pt x="656" y="0"/>
                    </a:moveTo>
                    <a:lnTo>
                      <a:pt x="894" y="110"/>
                    </a:lnTo>
                    <a:lnTo>
                      <a:pt x="289" y="3516"/>
                    </a:lnTo>
                    <a:lnTo>
                      <a:pt x="0" y="3543"/>
                    </a:lnTo>
                    <a:lnTo>
                      <a:pt x="656" y="3"/>
                    </a:lnTo>
                    <a:lnTo>
                      <a:pt x="656" y="0"/>
                    </a:lnTo>
                  </a:path>
                </a:pathLst>
              </a:custGeom>
              <a:solidFill>
                <a:srgbClr val="FF7957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04" name="Line 238"/>
              <p:cNvSpPr>
                <a:spLocks noChangeShapeType="1"/>
              </p:cNvSpPr>
              <p:nvPr/>
            </p:nvSpPr>
            <p:spPr bwMode="auto">
              <a:xfrm flipH="1">
                <a:off x="4046" y="1094"/>
                <a:ext cx="308" cy="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05" name="Line 239"/>
              <p:cNvSpPr>
                <a:spLocks noChangeShapeType="1"/>
              </p:cNvSpPr>
              <p:nvPr/>
            </p:nvSpPr>
            <p:spPr bwMode="auto">
              <a:xfrm flipV="1">
                <a:off x="3963" y="1091"/>
                <a:ext cx="91" cy="52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06" name="Freeform 240"/>
              <p:cNvSpPr>
                <a:spLocks noChangeArrowheads="1"/>
              </p:cNvSpPr>
              <p:nvPr/>
            </p:nvSpPr>
            <p:spPr bwMode="auto">
              <a:xfrm>
                <a:off x="3963" y="1095"/>
                <a:ext cx="382" cy="559"/>
              </a:xfrm>
              <a:custGeom>
                <a:avLst/>
                <a:gdLst>
                  <a:gd name="T0" fmla="*/ 91 w 1683"/>
                  <a:gd name="T1" fmla="*/ 3 h 2466"/>
                  <a:gd name="T2" fmla="*/ 382 w 1683"/>
                  <a:gd name="T3" fmla="*/ 0 h 2466"/>
                  <a:gd name="T4" fmla="*/ 269 w 1683"/>
                  <a:gd name="T5" fmla="*/ 559 h 2466"/>
                  <a:gd name="T6" fmla="*/ 0 w 1683"/>
                  <a:gd name="T7" fmla="*/ 519 h 2466"/>
                  <a:gd name="T8" fmla="*/ 91 w 1683"/>
                  <a:gd name="T9" fmla="*/ 3 h 24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3"/>
                  <a:gd name="T16" fmla="*/ 0 h 2466"/>
                  <a:gd name="T17" fmla="*/ 1683 w 1683"/>
                  <a:gd name="T18" fmla="*/ 2466 h 24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3" h="2466">
                    <a:moveTo>
                      <a:pt x="400" y="12"/>
                    </a:moveTo>
                    <a:lnTo>
                      <a:pt x="1682" y="0"/>
                    </a:lnTo>
                    <a:lnTo>
                      <a:pt x="1187" y="2465"/>
                    </a:lnTo>
                    <a:lnTo>
                      <a:pt x="0" y="2291"/>
                    </a:lnTo>
                    <a:lnTo>
                      <a:pt x="400" y="12"/>
                    </a:lnTo>
                  </a:path>
                </a:pathLst>
              </a:custGeom>
              <a:solidFill>
                <a:srgbClr val="E6E6E6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07" name="Freeform 241"/>
              <p:cNvSpPr>
                <a:spLocks noChangeArrowheads="1"/>
              </p:cNvSpPr>
              <p:nvPr/>
            </p:nvSpPr>
            <p:spPr bwMode="auto">
              <a:xfrm>
                <a:off x="4267" y="1035"/>
                <a:ext cx="234" cy="815"/>
              </a:xfrm>
              <a:custGeom>
                <a:avLst/>
                <a:gdLst>
                  <a:gd name="T0" fmla="*/ 141 w 1034"/>
                  <a:gd name="T1" fmla="*/ 0 h 3596"/>
                  <a:gd name="T2" fmla="*/ 234 w 1034"/>
                  <a:gd name="T3" fmla="*/ 13 h 3596"/>
                  <a:gd name="T4" fmla="*/ 84 w 1034"/>
                  <a:gd name="T5" fmla="*/ 815 h 3596"/>
                  <a:gd name="T6" fmla="*/ 39 w 1034"/>
                  <a:gd name="T7" fmla="*/ 811 h 3596"/>
                  <a:gd name="T8" fmla="*/ 0 w 1034"/>
                  <a:gd name="T9" fmla="*/ 754 h 3596"/>
                  <a:gd name="T10" fmla="*/ 142 w 1034"/>
                  <a:gd name="T11" fmla="*/ 0 h 3596"/>
                  <a:gd name="T12" fmla="*/ 141 w 1034"/>
                  <a:gd name="T13" fmla="*/ 0 h 35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34"/>
                  <a:gd name="T22" fmla="*/ 0 h 3596"/>
                  <a:gd name="T23" fmla="*/ 1034 w 1034"/>
                  <a:gd name="T24" fmla="*/ 3596 h 35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34" h="3596">
                    <a:moveTo>
                      <a:pt x="623" y="0"/>
                    </a:moveTo>
                    <a:lnTo>
                      <a:pt x="1033" y="59"/>
                    </a:lnTo>
                    <a:lnTo>
                      <a:pt x="373" y="3595"/>
                    </a:lnTo>
                    <a:lnTo>
                      <a:pt x="173" y="3579"/>
                    </a:lnTo>
                    <a:lnTo>
                      <a:pt x="0" y="3325"/>
                    </a:lnTo>
                    <a:lnTo>
                      <a:pt x="628" y="0"/>
                    </a:lnTo>
                    <a:lnTo>
                      <a:pt x="623" y="0"/>
                    </a:lnTo>
                  </a:path>
                </a:pathLst>
              </a:cu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08" name="Oval 242"/>
              <p:cNvSpPr>
                <a:spLocks noChangeArrowheads="1"/>
              </p:cNvSpPr>
              <p:nvPr/>
            </p:nvSpPr>
            <p:spPr bwMode="auto">
              <a:xfrm>
                <a:off x="4206" y="1743"/>
                <a:ext cx="41" cy="41"/>
              </a:xfrm>
              <a:prstGeom prst="ellipse">
                <a:avLst/>
              </a:prstGeom>
              <a:noFill/>
              <a:ln w="360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8709" name="Oval 243"/>
              <p:cNvSpPr>
                <a:spLocks noChangeArrowheads="1"/>
              </p:cNvSpPr>
              <p:nvPr/>
            </p:nvSpPr>
            <p:spPr bwMode="auto">
              <a:xfrm rot="780000">
                <a:off x="3963" y="1745"/>
                <a:ext cx="46" cy="25"/>
              </a:xfrm>
              <a:prstGeom prst="ellipse">
                <a:avLst/>
              </a:prstGeom>
              <a:noFill/>
              <a:ln w="360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8710" name="Oval 244"/>
              <p:cNvSpPr>
                <a:spLocks noChangeArrowheads="1"/>
              </p:cNvSpPr>
              <p:nvPr/>
            </p:nvSpPr>
            <p:spPr bwMode="auto">
              <a:xfrm rot="780000">
                <a:off x="4025" y="1755"/>
                <a:ext cx="46" cy="25"/>
              </a:xfrm>
              <a:prstGeom prst="ellipse">
                <a:avLst/>
              </a:prstGeom>
              <a:noFill/>
              <a:ln w="360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8711" name="Oval 245"/>
              <p:cNvSpPr>
                <a:spLocks noChangeArrowheads="1"/>
              </p:cNvSpPr>
              <p:nvPr/>
            </p:nvSpPr>
            <p:spPr bwMode="auto">
              <a:xfrm rot="780000">
                <a:off x="4091" y="1763"/>
                <a:ext cx="46" cy="25"/>
              </a:xfrm>
              <a:prstGeom prst="ellipse">
                <a:avLst/>
              </a:prstGeom>
              <a:noFill/>
              <a:ln w="360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8712" name="Freeform 246"/>
              <p:cNvSpPr>
                <a:spLocks noChangeArrowheads="1"/>
              </p:cNvSpPr>
              <p:nvPr/>
            </p:nvSpPr>
            <p:spPr bwMode="auto">
              <a:xfrm>
                <a:off x="4032" y="1121"/>
                <a:ext cx="290" cy="212"/>
              </a:xfrm>
              <a:custGeom>
                <a:avLst/>
                <a:gdLst>
                  <a:gd name="T0" fmla="*/ 40 w 1277"/>
                  <a:gd name="T1" fmla="*/ 2 h 937"/>
                  <a:gd name="T2" fmla="*/ 290 w 1277"/>
                  <a:gd name="T3" fmla="*/ 0 h 937"/>
                  <a:gd name="T4" fmla="*/ 96 w 1277"/>
                  <a:gd name="T5" fmla="*/ 52 h 937"/>
                  <a:gd name="T6" fmla="*/ 0 w 1277"/>
                  <a:gd name="T7" fmla="*/ 212 h 937"/>
                  <a:gd name="T8" fmla="*/ 38 w 1277"/>
                  <a:gd name="T9" fmla="*/ 4 h 937"/>
                  <a:gd name="T10" fmla="*/ 40 w 1277"/>
                  <a:gd name="T11" fmla="*/ 4 h 937"/>
                  <a:gd name="T12" fmla="*/ 40 w 1277"/>
                  <a:gd name="T13" fmla="*/ 2 h 93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77"/>
                  <a:gd name="T22" fmla="*/ 0 h 937"/>
                  <a:gd name="T23" fmla="*/ 1277 w 1277"/>
                  <a:gd name="T24" fmla="*/ 937 h 93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77" h="937">
                    <a:moveTo>
                      <a:pt x="175" y="10"/>
                    </a:moveTo>
                    <a:lnTo>
                      <a:pt x="1276" y="0"/>
                    </a:lnTo>
                    <a:lnTo>
                      <a:pt x="421" y="231"/>
                    </a:lnTo>
                    <a:lnTo>
                      <a:pt x="0" y="936"/>
                    </a:lnTo>
                    <a:lnTo>
                      <a:pt x="169" y="16"/>
                    </a:lnTo>
                    <a:lnTo>
                      <a:pt x="175" y="16"/>
                    </a:lnTo>
                    <a:lnTo>
                      <a:pt x="175" y="10"/>
                    </a:lnTo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13" name="Freeform 247"/>
              <p:cNvSpPr>
                <a:spLocks noChangeArrowheads="1"/>
              </p:cNvSpPr>
              <p:nvPr/>
            </p:nvSpPr>
            <p:spPr bwMode="auto">
              <a:xfrm>
                <a:off x="4304" y="1039"/>
                <a:ext cx="164" cy="809"/>
              </a:xfrm>
              <a:custGeom>
                <a:avLst/>
                <a:gdLst>
                  <a:gd name="T0" fmla="*/ 155 w 722"/>
                  <a:gd name="T1" fmla="*/ 0 h 3566"/>
                  <a:gd name="T2" fmla="*/ 164 w 722"/>
                  <a:gd name="T3" fmla="*/ 1 h 3566"/>
                  <a:gd name="T4" fmla="*/ 9 w 722"/>
                  <a:gd name="T5" fmla="*/ 809 h 3566"/>
                  <a:gd name="T6" fmla="*/ 0 w 722"/>
                  <a:gd name="T7" fmla="*/ 808 h 3566"/>
                  <a:gd name="T8" fmla="*/ 154 w 722"/>
                  <a:gd name="T9" fmla="*/ 0 h 3566"/>
                  <a:gd name="T10" fmla="*/ 155 w 722"/>
                  <a:gd name="T11" fmla="*/ 0 h 35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22"/>
                  <a:gd name="T19" fmla="*/ 0 h 3566"/>
                  <a:gd name="T20" fmla="*/ 722 w 722"/>
                  <a:gd name="T21" fmla="*/ 3566 h 35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22" h="3566">
                    <a:moveTo>
                      <a:pt x="683" y="1"/>
                    </a:moveTo>
                    <a:lnTo>
                      <a:pt x="721" y="4"/>
                    </a:lnTo>
                    <a:lnTo>
                      <a:pt x="39" y="3565"/>
                    </a:lnTo>
                    <a:lnTo>
                      <a:pt x="0" y="3560"/>
                    </a:lnTo>
                    <a:lnTo>
                      <a:pt x="680" y="0"/>
                    </a:lnTo>
                    <a:lnTo>
                      <a:pt x="683" y="1"/>
                    </a:ln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14" name="Freeform 248"/>
              <p:cNvSpPr>
                <a:spLocks noChangeArrowheads="1"/>
              </p:cNvSpPr>
              <p:nvPr/>
            </p:nvSpPr>
            <p:spPr bwMode="auto">
              <a:xfrm>
                <a:off x="4026" y="1787"/>
                <a:ext cx="286" cy="58"/>
              </a:xfrm>
              <a:custGeom>
                <a:avLst/>
                <a:gdLst>
                  <a:gd name="T0" fmla="*/ 285 w 1260"/>
                  <a:gd name="T1" fmla="*/ 57 h 256"/>
                  <a:gd name="T2" fmla="*/ 243 w 1260"/>
                  <a:gd name="T3" fmla="*/ 0 h 256"/>
                  <a:gd name="T4" fmla="*/ 0 w 1260"/>
                  <a:gd name="T5" fmla="*/ 29 h 256"/>
                  <a:gd name="T6" fmla="*/ 286 w 1260"/>
                  <a:gd name="T7" fmla="*/ 58 h 256"/>
                  <a:gd name="T8" fmla="*/ 285 w 1260"/>
                  <a:gd name="T9" fmla="*/ 57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0"/>
                  <a:gd name="T16" fmla="*/ 0 h 256"/>
                  <a:gd name="T17" fmla="*/ 1260 w 1260"/>
                  <a:gd name="T18" fmla="*/ 256 h 2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0" h="256">
                    <a:moveTo>
                      <a:pt x="1255" y="251"/>
                    </a:moveTo>
                    <a:lnTo>
                      <a:pt x="1071" y="0"/>
                    </a:lnTo>
                    <a:lnTo>
                      <a:pt x="0" y="127"/>
                    </a:lnTo>
                    <a:lnTo>
                      <a:pt x="1259" y="255"/>
                    </a:lnTo>
                    <a:lnTo>
                      <a:pt x="1255" y="251"/>
                    </a:lnTo>
                  </a:path>
                </a:pathLst>
              </a:custGeom>
              <a:solidFill>
                <a:srgbClr val="FF7957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15" name="Freeform 249"/>
              <p:cNvSpPr>
                <a:spLocks noChangeArrowheads="1"/>
              </p:cNvSpPr>
              <p:nvPr/>
            </p:nvSpPr>
            <p:spPr bwMode="auto">
              <a:xfrm>
                <a:off x="3910" y="1650"/>
                <a:ext cx="375" cy="63"/>
              </a:xfrm>
              <a:custGeom>
                <a:avLst/>
                <a:gdLst>
                  <a:gd name="T0" fmla="*/ 1 w 1653"/>
                  <a:gd name="T1" fmla="*/ 0 h 277"/>
                  <a:gd name="T2" fmla="*/ 375 w 1653"/>
                  <a:gd name="T3" fmla="*/ 54 h 277"/>
                  <a:gd name="T4" fmla="*/ 373 w 1653"/>
                  <a:gd name="T5" fmla="*/ 63 h 277"/>
                  <a:gd name="T6" fmla="*/ 0 w 1653"/>
                  <a:gd name="T7" fmla="*/ 8 h 277"/>
                  <a:gd name="T8" fmla="*/ 1 w 1653"/>
                  <a:gd name="T9" fmla="*/ 0 h 277"/>
                  <a:gd name="T10" fmla="*/ 1 w 1653"/>
                  <a:gd name="T11" fmla="*/ 0 h 2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53"/>
                  <a:gd name="T19" fmla="*/ 0 h 277"/>
                  <a:gd name="T20" fmla="*/ 1653 w 1653"/>
                  <a:gd name="T21" fmla="*/ 277 h 2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53" h="277">
                    <a:moveTo>
                      <a:pt x="6" y="0"/>
                    </a:moveTo>
                    <a:lnTo>
                      <a:pt x="1652" y="237"/>
                    </a:lnTo>
                    <a:lnTo>
                      <a:pt x="1643" y="276"/>
                    </a:lnTo>
                    <a:lnTo>
                      <a:pt x="0" y="36"/>
                    </a:lnTo>
                    <a:lnTo>
                      <a:pt x="3" y="0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16" name="Freeform 250"/>
              <p:cNvSpPr>
                <a:spLocks noChangeArrowheads="1"/>
              </p:cNvSpPr>
              <p:nvPr/>
            </p:nvSpPr>
            <p:spPr bwMode="auto">
              <a:xfrm>
                <a:off x="4280" y="1699"/>
                <a:ext cx="56" cy="13"/>
              </a:xfrm>
              <a:custGeom>
                <a:avLst/>
                <a:gdLst>
                  <a:gd name="T0" fmla="*/ 1 w 246"/>
                  <a:gd name="T1" fmla="*/ 4 h 58"/>
                  <a:gd name="T2" fmla="*/ 56 w 246"/>
                  <a:gd name="T3" fmla="*/ 0 h 58"/>
                  <a:gd name="T4" fmla="*/ 54 w 246"/>
                  <a:gd name="T5" fmla="*/ 9 h 58"/>
                  <a:gd name="T6" fmla="*/ 0 w 246"/>
                  <a:gd name="T7" fmla="*/ 13 h 58"/>
                  <a:gd name="T8" fmla="*/ 0 w 246"/>
                  <a:gd name="T9" fmla="*/ 4 h 58"/>
                  <a:gd name="T10" fmla="*/ 1 w 246"/>
                  <a:gd name="T11" fmla="*/ 4 h 5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6"/>
                  <a:gd name="T19" fmla="*/ 0 h 58"/>
                  <a:gd name="T20" fmla="*/ 246 w 246"/>
                  <a:gd name="T21" fmla="*/ 58 h 5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6" h="58">
                    <a:moveTo>
                      <a:pt x="5" y="20"/>
                    </a:moveTo>
                    <a:lnTo>
                      <a:pt x="245" y="0"/>
                    </a:lnTo>
                    <a:lnTo>
                      <a:pt x="239" y="39"/>
                    </a:lnTo>
                    <a:lnTo>
                      <a:pt x="0" y="57"/>
                    </a:lnTo>
                    <a:lnTo>
                      <a:pt x="2" y="20"/>
                    </a:lnTo>
                    <a:lnTo>
                      <a:pt x="5" y="20"/>
                    </a:ln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17" name="Freeform 251"/>
              <p:cNvSpPr>
                <a:spLocks noChangeArrowheads="1"/>
              </p:cNvSpPr>
              <p:nvPr/>
            </p:nvSpPr>
            <p:spPr bwMode="auto">
              <a:xfrm>
                <a:off x="4041" y="877"/>
                <a:ext cx="63" cy="149"/>
              </a:xfrm>
              <a:custGeom>
                <a:avLst/>
                <a:gdLst>
                  <a:gd name="T0" fmla="*/ 0 w 278"/>
                  <a:gd name="T1" fmla="*/ 148 h 656"/>
                  <a:gd name="T2" fmla="*/ 19 w 278"/>
                  <a:gd name="T3" fmla="*/ 37 h 656"/>
                  <a:gd name="T4" fmla="*/ 29 w 278"/>
                  <a:gd name="T5" fmla="*/ 33 h 656"/>
                  <a:gd name="T6" fmla="*/ 21 w 278"/>
                  <a:gd name="T7" fmla="*/ 25 h 656"/>
                  <a:gd name="T8" fmla="*/ 26 w 278"/>
                  <a:gd name="T9" fmla="*/ 0 h 656"/>
                  <a:gd name="T10" fmla="*/ 63 w 278"/>
                  <a:gd name="T11" fmla="*/ 3 h 656"/>
                  <a:gd name="T12" fmla="*/ 58 w 278"/>
                  <a:gd name="T13" fmla="*/ 27 h 656"/>
                  <a:gd name="T14" fmla="*/ 48 w 278"/>
                  <a:gd name="T15" fmla="*/ 32 h 656"/>
                  <a:gd name="T16" fmla="*/ 56 w 278"/>
                  <a:gd name="T17" fmla="*/ 41 h 656"/>
                  <a:gd name="T18" fmla="*/ 39 w 278"/>
                  <a:gd name="T19" fmla="*/ 148 h 656"/>
                  <a:gd name="T20" fmla="*/ 1 w 278"/>
                  <a:gd name="T21" fmla="*/ 149 h 656"/>
                  <a:gd name="T22" fmla="*/ 0 w 278"/>
                  <a:gd name="T23" fmla="*/ 148 h 65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78"/>
                  <a:gd name="T37" fmla="*/ 0 h 656"/>
                  <a:gd name="T38" fmla="*/ 278 w 278"/>
                  <a:gd name="T39" fmla="*/ 656 h 65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78" h="656">
                    <a:moveTo>
                      <a:pt x="0" y="650"/>
                    </a:moveTo>
                    <a:lnTo>
                      <a:pt x="86" y="163"/>
                    </a:lnTo>
                    <a:lnTo>
                      <a:pt x="127" y="145"/>
                    </a:lnTo>
                    <a:lnTo>
                      <a:pt x="93" y="108"/>
                    </a:lnTo>
                    <a:lnTo>
                      <a:pt x="113" y="0"/>
                    </a:lnTo>
                    <a:lnTo>
                      <a:pt x="277" y="13"/>
                    </a:lnTo>
                    <a:lnTo>
                      <a:pt x="254" y="121"/>
                    </a:lnTo>
                    <a:lnTo>
                      <a:pt x="214" y="142"/>
                    </a:lnTo>
                    <a:lnTo>
                      <a:pt x="246" y="179"/>
                    </a:lnTo>
                    <a:lnTo>
                      <a:pt x="170" y="652"/>
                    </a:lnTo>
                    <a:lnTo>
                      <a:pt x="3" y="655"/>
                    </a:lnTo>
                    <a:lnTo>
                      <a:pt x="0" y="650"/>
                    </a:lnTo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8697" name="Text Box 252"/>
            <p:cNvSpPr txBox="1">
              <a:spLocks noChangeArrowheads="1"/>
            </p:cNvSpPr>
            <p:nvPr/>
          </p:nvSpPr>
          <p:spPr bwMode="auto">
            <a:xfrm>
              <a:off x="4034" y="1192"/>
              <a:ext cx="225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lnSpc>
                  <a:spcPts val="42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3600">
                  <a:solidFill>
                    <a:srgbClr val="000000"/>
                  </a:solidFill>
                  <a:latin typeface="Arial Black" pitchFamily="34" charset="0"/>
                </a:rPr>
                <a:t>B</a:t>
              </a:r>
            </a:p>
          </p:txBody>
        </p:sp>
      </p:grpSp>
      <p:sp>
        <p:nvSpPr>
          <p:cNvPr id="28685" name="Text Box 253"/>
          <p:cNvSpPr txBox="1">
            <a:spLocks noChangeArrowheads="1"/>
          </p:cNvSpPr>
          <p:nvPr/>
        </p:nvSpPr>
        <p:spPr bwMode="auto">
          <a:xfrm>
            <a:off x="2713038" y="1581150"/>
            <a:ext cx="4762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ts val="42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600">
                <a:solidFill>
                  <a:srgbClr val="FFFFFF"/>
                </a:solidFill>
                <a:latin typeface="Arial Black" pitchFamily="34" charset="0"/>
              </a:rPr>
              <a:t>A</a:t>
            </a:r>
          </a:p>
        </p:txBody>
      </p:sp>
      <p:sp>
        <p:nvSpPr>
          <p:cNvPr id="28686" name="Line 360"/>
          <p:cNvSpPr>
            <a:spLocks noChangeShapeType="1"/>
          </p:cNvSpPr>
          <p:nvPr/>
        </p:nvSpPr>
        <p:spPr bwMode="auto">
          <a:xfrm flipV="1">
            <a:off x="3709988" y="2312988"/>
            <a:ext cx="2243137" cy="31750"/>
          </a:xfrm>
          <a:prstGeom prst="line">
            <a:avLst/>
          </a:prstGeom>
          <a:noFill/>
          <a:ln w="1080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8687" name="Group 361"/>
          <p:cNvGrpSpPr>
            <a:grpSpLocks/>
          </p:cNvGrpSpPr>
          <p:nvPr/>
        </p:nvGrpSpPr>
        <p:grpSpPr bwMode="auto">
          <a:xfrm>
            <a:off x="3494088" y="2657475"/>
            <a:ext cx="2555875" cy="688975"/>
            <a:chOff x="2442" y="2294"/>
            <a:chExt cx="1610" cy="434"/>
          </a:xfrm>
        </p:grpSpPr>
        <p:sp>
          <p:nvSpPr>
            <p:cNvPr id="28694" name="Line 362"/>
            <p:cNvSpPr>
              <a:spLocks noChangeShapeType="1"/>
            </p:cNvSpPr>
            <p:nvPr/>
          </p:nvSpPr>
          <p:spPr bwMode="auto">
            <a:xfrm flipV="1">
              <a:off x="3499" y="2294"/>
              <a:ext cx="553" cy="384"/>
            </a:xfrm>
            <a:prstGeom prst="line">
              <a:avLst/>
            </a:prstGeom>
            <a:noFill/>
            <a:ln w="1080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95" name="Line 363"/>
            <p:cNvSpPr>
              <a:spLocks noChangeShapeType="1"/>
            </p:cNvSpPr>
            <p:nvPr/>
          </p:nvSpPr>
          <p:spPr bwMode="auto">
            <a:xfrm flipH="1" flipV="1">
              <a:off x="2442" y="2362"/>
              <a:ext cx="624" cy="366"/>
            </a:xfrm>
            <a:prstGeom prst="line">
              <a:avLst/>
            </a:prstGeom>
            <a:noFill/>
            <a:ln w="1080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8688" name="Group 366"/>
          <p:cNvGrpSpPr>
            <a:grpSpLocks/>
          </p:cNvGrpSpPr>
          <p:nvPr/>
        </p:nvGrpSpPr>
        <p:grpSpPr bwMode="auto">
          <a:xfrm>
            <a:off x="4000500" y="1179513"/>
            <a:ext cx="1535113" cy="369887"/>
            <a:chOff x="2508" y="717"/>
            <a:chExt cx="967" cy="269"/>
          </a:xfrm>
        </p:grpSpPr>
        <p:sp>
          <p:nvSpPr>
            <p:cNvPr id="28692" name="AutoShape 367"/>
            <p:cNvSpPr>
              <a:spLocks noChangeArrowheads="1"/>
            </p:cNvSpPr>
            <p:nvPr/>
          </p:nvSpPr>
          <p:spPr bwMode="auto">
            <a:xfrm>
              <a:off x="2508" y="717"/>
              <a:ext cx="967" cy="269"/>
            </a:xfrm>
            <a:prstGeom prst="roundRect">
              <a:avLst>
                <a:gd name="adj" fmla="val 370"/>
              </a:avLst>
            </a:prstGeom>
            <a:solidFill>
              <a:srgbClr val="CC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8693" name="Text Box 368"/>
            <p:cNvSpPr txBox="1">
              <a:spLocks noChangeArrowheads="1"/>
            </p:cNvSpPr>
            <p:nvPr/>
          </p:nvSpPr>
          <p:spPr bwMode="auto">
            <a:xfrm>
              <a:off x="2508" y="717"/>
              <a:ext cx="967" cy="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lnSpc>
                  <a:spcPts val="2788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>
                  <a:solidFill>
                    <a:srgbClr val="000000"/>
                  </a:solidFill>
                  <a:latin typeface="Arial Black" pitchFamily="34" charset="0"/>
                </a:rPr>
                <a:t>Cluster 1</a:t>
              </a:r>
            </a:p>
          </p:txBody>
        </p:sp>
      </p:grpSp>
      <p:sp>
        <p:nvSpPr>
          <p:cNvPr id="28690" name="Footer Placeholder 3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</a:p>
        </p:txBody>
      </p:sp>
      <p:pic>
        <p:nvPicPr>
          <p:cNvPr id="28691" name="Picture 4" descr="C:\Users\martin\Desktop\EPO\clipart\new\128474313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30738" y="3157538"/>
            <a:ext cx="447675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Personal Networks</a:t>
            </a:r>
          </a:p>
        </p:txBody>
      </p:sp>
      <p:sp>
        <p:nvSpPr>
          <p:cNvPr id="30722" name="Slide Number Placeholder 2"/>
          <p:cNvSpPr>
            <a:spLocks noGrp="1"/>
          </p:cNvSpPr>
          <p:nvPr>
            <p:ph type="sldNum" sz="quarter" idx="14"/>
          </p:nvPr>
        </p:nvSpPr>
        <p:spPr>
          <a:noFill/>
        </p:spPr>
        <p:txBody>
          <a:bodyPr/>
          <a:lstStyle/>
          <a:p>
            <a:fld id="{9A68AA76-D671-4C24-BD20-B475C2413B3E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30723" name="AutoShape 5"/>
          <p:cNvSpPr>
            <a:spLocks noChangeArrowheads="1"/>
          </p:cNvSpPr>
          <p:nvPr/>
        </p:nvSpPr>
        <p:spPr bwMode="auto">
          <a:xfrm>
            <a:off x="6529388" y="3733800"/>
            <a:ext cx="1392237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24" name="AutoShape 7"/>
          <p:cNvSpPr>
            <a:spLocks noChangeArrowheads="1"/>
          </p:cNvSpPr>
          <p:nvPr/>
        </p:nvSpPr>
        <p:spPr bwMode="auto">
          <a:xfrm>
            <a:off x="1501775" y="3463925"/>
            <a:ext cx="1265238" cy="427038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grpSp>
        <p:nvGrpSpPr>
          <p:cNvPr id="30725" name="Group 8"/>
          <p:cNvGrpSpPr>
            <a:grpSpLocks/>
          </p:cNvGrpSpPr>
          <p:nvPr/>
        </p:nvGrpSpPr>
        <p:grpSpPr bwMode="auto">
          <a:xfrm>
            <a:off x="2397125" y="2498725"/>
            <a:ext cx="5230813" cy="1731963"/>
            <a:chOff x="1318" y="1157"/>
            <a:chExt cx="3295" cy="1091"/>
          </a:xfrm>
        </p:grpSpPr>
        <p:sp>
          <p:nvSpPr>
            <p:cNvPr id="30883" name="Oval 9"/>
            <p:cNvSpPr>
              <a:spLocks noChangeArrowheads="1"/>
            </p:cNvSpPr>
            <p:nvPr/>
          </p:nvSpPr>
          <p:spPr bwMode="auto">
            <a:xfrm>
              <a:off x="2528" y="1161"/>
              <a:ext cx="1378" cy="44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884" name="Oval 10"/>
            <p:cNvSpPr>
              <a:spLocks noChangeArrowheads="1"/>
            </p:cNvSpPr>
            <p:nvPr/>
          </p:nvSpPr>
          <p:spPr bwMode="auto">
            <a:xfrm>
              <a:off x="1765" y="1279"/>
              <a:ext cx="1054" cy="439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885" name="Oval 11"/>
            <p:cNvSpPr>
              <a:spLocks noChangeArrowheads="1"/>
            </p:cNvSpPr>
            <p:nvPr/>
          </p:nvSpPr>
          <p:spPr bwMode="auto">
            <a:xfrm>
              <a:off x="1442" y="1548"/>
              <a:ext cx="707" cy="356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886" name="Oval 12"/>
            <p:cNvSpPr>
              <a:spLocks noChangeArrowheads="1"/>
            </p:cNvSpPr>
            <p:nvPr/>
          </p:nvSpPr>
          <p:spPr bwMode="auto">
            <a:xfrm>
              <a:off x="1657" y="1709"/>
              <a:ext cx="1070" cy="387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887" name="Oval 13"/>
            <p:cNvSpPr>
              <a:spLocks noChangeArrowheads="1"/>
            </p:cNvSpPr>
            <p:nvPr/>
          </p:nvSpPr>
          <p:spPr bwMode="auto">
            <a:xfrm>
              <a:off x="2420" y="1774"/>
              <a:ext cx="1601" cy="461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888" name="Oval 14"/>
            <p:cNvSpPr>
              <a:spLocks noChangeArrowheads="1"/>
            </p:cNvSpPr>
            <p:nvPr/>
          </p:nvSpPr>
          <p:spPr bwMode="auto">
            <a:xfrm>
              <a:off x="3444" y="1292"/>
              <a:ext cx="1024" cy="343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889" name="Oval 15"/>
            <p:cNvSpPr>
              <a:spLocks noChangeArrowheads="1"/>
            </p:cNvSpPr>
            <p:nvPr/>
          </p:nvSpPr>
          <p:spPr bwMode="auto">
            <a:xfrm>
              <a:off x="3598" y="1518"/>
              <a:ext cx="1017" cy="344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890" name="Oval 16"/>
            <p:cNvSpPr>
              <a:spLocks noChangeArrowheads="1"/>
            </p:cNvSpPr>
            <p:nvPr/>
          </p:nvSpPr>
          <p:spPr bwMode="auto">
            <a:xfrm>
              <a:off x="3505" y="1593"/>
              <a:ext cx="1009" cy="57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891" name="Oval 17"/>
            <p:cNvSpPr>
              <a:spLocks noChangeArrowheads="1"/>
            </p:cNvSpPr>
            <p:nvPr/>
          </p:nvSpPr>
          <p:spPr bwMode="auto">
            <a:xfrm>
              <a:off x="2019" y="1418"/>
              <a:ext cx="2056" cy="57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892" name="Freeform 18"/>
            <p:cNvSpPr>
              <a:spLocks noChangeArrowheads="1"/>
            </p:cNvSpPr>
            <p:nvPr/>
          </p:nvSpPr>
          <p:spPr bwMode="auto">
            <a:xfrm>
              <a:off x="2531" y="1157"/>
              <a:ext cx="1385" cy="221"/>
            </a:xfrm>
            <a:custGeom>
              <a:avLst/>
              <a:gdLst>
                <a:gd name="T0" fmla="*/ 693 w 6108"/>
                <a:gd name="T1" fmla="*/ 221 h 976"/>
                <a:gd name="T2" fmla="*/ 1385 w 6108"/>
                <a:gd name="T3" fmla="*/ 196 h 976"/>
                <a:gd name="T4" fmla="*/ 1380 w 6108"/>
                <a:gd name="T5" fmla="*/ 185 h 976"/>
                <a:gd name="T6" fmla="*/ 1373 w 6108"/>
                <a:gd name="T7" fmla="*/ 175 h 976"/>
                <a:gd name="T8" fmla="*/ 1365 w 6108"/>
                <a:gd name="T9" fmla="*/ 164 h 976"/>
                <a:gd name="T10" fmla="*/ 1355 w 6108"/>
                <a:gd name="T11" fmla="*/ 153 h 976"/>
                <a:gd name="T12" fmla="*/ 1344 w 6108"/>
                <a:gd name="T13" fmla="*/ 142 h 976"/>
                <a:gd name="T14" fmla="*/ 1330 w 6108"/>
                <a:gd name="T15" fmla="*/ 132 h 976"/>
                <a:gd name="T16" fmla="*/ 1315 w 6108"/>
                <a:gd name="T17" fmla="*/ 121 h 976"/>
                <a:gd name="T18" fmla="*/ 1298 w 6108"/>
                <a:gd name="T19" fmla="*/ 112 h 976"/>
                <a:gd name="T20" fmla="*/ 1280 w 6108"/>
                <a:gd name="T21" fmla="*/ 102 h 976"/>
                <a:gd name="T22" fmla="*/ 1261 w 6108"/>
                <a:gd name="T23" fmla="*/ 93 h 976"/>
                <a:gd name="T24" fmla="*/ 1239 w 6108"/>
                <a:gd name="T25" fmla="*/ 84 h 976"/>
                <a:gd name="T26" fmla="*/ 1217 w 6108"/>
                <a:gd name="T27" fmla="*/ 75 h 976"/>
                <a:gd name="T28" fmla="*/ 1193 w 6108"/>
                <a:gd name="T29" fmla="*/ 67 h 976"/>
                <a:gd name="T30" fmla="*/ 1168 w 6108"/>
                <a:gd name="T31" fmla="*/ 59 h 976"/>
                <a:gd name="T32" fmla="*/ 1141 w 6108"/>
                <a:gd name="T33" fmla="*/ 52 h 976"/>
                <a:gd name="T34" fmla="*/ 1114 w 6108"/>
                <a:gd name="T35" fmla="*/ 44 h 976"/>
                <a:gd name="T36" fmla="*/ 1085 w 6108"/>
                <a:gd name="T37" fmla="*/ 38 h 976"/>
                <a:gd name="T38" fmla="*/ 1056 w 6108"/>
                <a:gd name="T39" fmla="*/ 32 h 976"/>
                <a:gd name="T40" fmla="*/ 1025 w 6108"/>
                <a:gd name="T41" fmla="*/ 26 h 976"/>
                <a:gd name="T42" fmla="*/ 994 w 6108"/>
                <a:gd name="T43" fmla="*/ 22 h 976"/>
                <a:gd name="T44" fmla="*/ 961 w 6108"/>
                <a:gd name="T45" fmla="*/ 17 h 976"/>
                <a:gd name="T46" fmla="*/ 928 w 6108"/>
                <a:gd name="T47" fmla="*/ 13 h 976"/>
                <a:gd name="T48" fmla="*/ 895 w 6108"/>
                <a:gd name="T49" fmla="*/ 9 h 976"/>
                <a:gd name="T50" fmla="*/ 861 w 6108"/>
                <a:gd name="T51" fmla="*/ 6 h 976"/>
                <a:gd name="T52" fmla="*/ 827 w 6108"/>
                <a:gd name="T53" fmla="*/ 4 h 976"/>
                <a:gd name="T54" fmla="*/ 792 w 6108"/>
                <a:gd name="T55" fmla="*/ 2 h 976"/>
                <a:gd name="T56" fmla="*/ 757 w 6108"/>
                <a:gd name="T57" fmla="*/ 1 h 976"/>
                <a:gd name="T58" fmla="*/ 722 w 6108"/>
                <a:gd name="T59" fmla="*/ 0 h 976"/>
                <a:gd name="T60" fmla="*/ 686 w 6108"/>
                <a:gd name="T61" fmla="*/ 0 h 976"/>
                <a:gd name="T62" fmla="*/ 651 w 6108"/>
                <a:gd name="T63" fmla="*/ 0 h 976"/>
                <a:gd name="T64" fmla="*/ 616 w 6108"/>
                <a:gd name="T65" fmla="*/ 1 h 976"/>
                <a:gd name="T66" fmla="*/ 582 w 6108"/>
                <a:gd name="T67" fmla="*/ 2 h 976"/>
                <a:gd name="T68" fmla="*/ 546 w 6108"/>
                <a:gd name="T69" fmla="*/ 5 h 976"/>
                <a:gd name="T70" fmla="*/ 512 w 6108"/>
                <a:gd name="T71" fmla="*/ 7 h 976"/>
                <a:gd name="T72" fmla="*/ 478 w 6108"/>
                <a:gd name="T73" fmla="*/ 11 h 976"/>
                <a:gd name="T74" fmla="*/ 445 w 6108"/>
                <a:gd name="T75" fmla="*/ 14 h 976"/>
                <a:gd name="T76" fmla="*/ 413 w 6108"/>
                <a:gd name="T77" fmla="*/ 19 h 976"/>
                <a:gd name="T78" fmla="*/ 380 w 6108"/>
                <a:gd name="T79" fmla="*/ 23 h 976"/>
                <a:gd name="T80" fmla="*/ 350 w 6108"/>
                <a:gd name="T81" fmla="*/ 29 h 976"/>
                <a:gd name="T82" fmla="*/ 319 w 6108"/>
                <a:gd name="T83" fmla="*/ 34 h 976"/>
                <a:gd name="T84" fmla="*/ 290 w 6108"/>
                <a:gd name="T85" fmla="*/ 41 h 976"/>
                <a:gd name="T86" fmla="*/ 262 w 6108"/>
                <a:gd name="T87" fmla="*/ 47 h 976"/>
                <a:gd name="T88" fmla="*/ 234 w 6108"/>
                <a:gd name="T89" fmla="*/ 54 h 976"/>
                <a:gd name="T90" fmla="*/ 208 w 6108"/>
                <a:gd name="T91" fmla="*/ 62 h 976"/>
                <a:gd name="T92" fmla="*/ 184 w 6108"/>
                <a:gd name="T93" fmla="*/ 70 h 976"/>
                <a:gd name="T94" fmla="*/ 160 w 6108"/>
                <a:gd name="T95" fmla="*/ 78 h 976"/>
                <a:gd name="T96" fmla="*/ 138 w 6108"/>
                <a:gd name="T97" fmla="*/ 87 h 976"/>
                <a:gd name="T98" fmla="*/ 117 w 6108"/>
                <a:gd name="T99" fmla="*/ 96 h 976"/>
                <a:gd name="T100" fmla="*/ 98 w 6108"/>
                <a:gd name="T101" fmla="*/ 105 h 976"/>
                <a:gd name="T102" fmla="*/ 81 w 6108"/>
                <a:gd name="T103" fmla="*/ 115 h 976"/>
                <a:gd name="T104" fmla="*/ 65 w 6108"/>
                <a:gd name="T105" fmla="*/ 125 h 976"/>
                <a:gd name="T106" fmla="*/ 51 w 6108"/>
                <a:gd name="T107" fmla="*/ 136 h 976"/>
                <a:gd name="T108" fmla="*/ 37 w 6108"/>
                <a:gd name="T109" fmla="*/ 146 h 976"/>
                <a:gd name="T110" fmla="*/ 27 w 6108"/>
                <a:gd name="T111" fmla="*/ 156 h 976"/>
                <a:gd name="T112" fmla="*/ 17 w 6108"/>
                <a:gd name="T113" fmla="*/ 167 h 976"/>
                <a:gd name="T114" fmla="*/ 10 w 6108"/>
                <a:gd name="T115" fmla="*/ 178 h 976"/>
                <a:gd name="T116" fmla="*/ 4 w 6108"/>
                <a:gd name="T117" fmla="*/ 189 h 976"/>
                <a:gd name="T118" fmla="*/ 0 w 6108"/>
                <a:gd name="T119" fmla="*/ 200 h 976"/>
                <a:gd name="T120" fmla="*/ 693 w 6108"/>
                <a:gd name="T121" fmla="*/ 221 h 97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108"/>
                <a:gd name="T184" fmla="*/ 0 h 976"/>
                <a:gd name="T185" fmla="*/ 6108 w 6108"/>
                <a:gd name="T186" fmla="*/ 976 h 97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108" h="976">
                  <a:moveTo>
                    <a:pt x="3057" y="975"/>
                  </a:moveTo>
                  <a:lnTo>
                    <a:pt x="6107" y="867"/>
                  </a:lnTo>
                  <a:lnTo>
                    <a:pt x="6087" y="818"/>
                  </a:lnTo>
                  <a:lnTo>
                    <a:pt x="6057" y="771"/>
                  </a:lnTo>
                  <a:lnTo>
                    <a:pt x="6021" y="723"/>
                  </a:lnTo>
                  <a:lnTo>
                    <a:pt x="5976" y="675"/>
                  </a:lnTo>
                  <a:lnTo>
                    <a:pt x="5925" y="629"/>
                  </a:lnTo>
                  <a:lnTo>
                    <a:pt x="5864" y="581"/>
                  </a:lnTo>
                  <a:lnTo>
                    <a:pt x="5799" y="536"/>
                  </a:lnTo>
                  <a:lnTo>
                    <a:pt x="5726" y="495"/>
                  </a:lnTo>
                  <a:lnTo>
                    <a:pt x="5647" y="451"/>
                  </a:lnTo>
                  <a:lnTo>
                    <a:pt x="5560" y="410"/>
                  </a:lnTo>
                  <a:lnTo>
                    <a:pt x="5465" y="371"/>
                  </a:lnTo>
                  <a:lnTo>
                    <a:pt x="5368" y="331"/>
                  </a:lnTo>
                  <a:lnTo>
                    <a:pt x="5263" y="296"/>
                  </a:lnTo>
                  <a:lnTo>
                    <a:pt x="5152" y="262"/>
                  </a:lnTo>
                  <a:lnTo>
                    <a:pt x="5034" y="228"/>
                  </a:lnTo>
                  <a:lnTo>
                    <a:pt x="4913" y="196"/>
                  </a:lnTo>
                  <a:lnTo>
                    <a:pt x="4786" y="168"/>
                  </a:lnTo>
                  <a:lnTo>
                    <a:pt x="4655" y="141"/>
                  </a:lnTo>
                  <a:lnTo>
                    <a:pt x="4521" y="117"/>
                  </a:lnTo>
                  <a:lnTo>
                    <a:pt x="4384" y="95"/>
                  </a:lnTo>
                  <a:lnTo>
                    <a:pt x="4239" y="73"/>
                  </a:lnTo>
                  <a:lnTo>
                    <a:pt x="4094" y="58"/>
                  </a:lnTo>
                  <a:lnTo>
                    <a:pt x="3948" y="38"/>
                  </a:lnTo>
                  <a:lnTo>
                    <a:pt x="3798" y="28"/>
                  </a:lnTo>
                  <a:lnTo>
                    <a:pt x="3649" y="16"/>
                  </a:lnTo>
                  <a:lnTo>
                    <a:pt x="3492" y="7"/>
                  </a:lnTo>
                  <a:lnTo>
                    <a:pt x="3337" y="3"/>
                  </a:lnTo>
                  <a:lnTo>
                    <a:pt x="3182" y="0"/>
                  </a:lnTo>
                  <a:lnTo>
                    <a:pt x="3027" y="0"/>
                  </a:lnTo>
                  <a:lnTo>
                    <a:pt x="2872" y="0"/>
                  </a:lnTo>
                  <a:lnTo>
                    <a:pt x="2717" y="6"/>
                  </a:lnTo>
                  <a:lnTo>
                    <a:pt x="2565" y="10"/>
                  </a:lnTo>
                  <a:lnTo>
                    <a:pt x="2410" y="21"/>
                  </a:lnTo>
                  <a:lnTo>
                    <a:pt x="2259" y="31"/>
                  </a:lnTo>
                  <a:lnTo>
                    <a:pt x="2110" y="47"/>
                  </a:lnTo>
                  <a:lnTo>
                    <a:pt x="1962" y="62"/>
                  </a:lnTo>
                  <a:lnTo>
                    <a:pt x="1821" y="82"/>
                  </a:lnTo>
                  <a:lnTo>
                    <a:pt x="1677" y="103"/>
                  </a:lnTo>
                  <a:lnTo>
                    <a:pt x="1542" y="126"/>
                  </a:lnTo>
                  <a:lnTo>
                    <a:pt x="1408" y="152"/>
                  </a:lnTo>
                  <a:lnTo>
                    <a:pt x="1278" y="179"/>
                  </a:lnTo>
                  <a:lnTo>
                    <a:pt x="1154" y="207"/>
                  </a:lnTo>
                  <a:lnTo>
                    <a:pt x="1033" y="240"/>
                  </a:lnTo>
                  <a:lnTo>
                    <a:pt x="918" y="272"/>
                  </a:lnTo>
                  <a:lnTo>
                    <a:pt x="810" y="310"/>
                  </a:lnTo>
                  <a:lnTo>
                    <a:pt x="707" y="344"/>
                  </a:lnTo>
                  <a:lnTo>
                    <a:pt x="610" y="384"/>
                  </a:lnTo>
                  <a:lnTo>
                    <a:pt x="517" y="423"/>
                  </a:lnTo>
                  <a:lnTo>
                    <a:pt x="434" y="465"/>
                  </a:lnTo>
                  <a:lnTo>
                    <a:pt x="358" y="510"/>
                  </a:lnTo>
                  <a:lnTo>
                    <a:pt x="286" y="554"/>
                  </a:lnTo>
                  <a:lnTo>
                    <a:pt x="224" y="599"/>
                  </a:lnTo>
                  <a:lnTo>
                    <a:pt x="165" y="644"/>
                  </a:lnTo>
                  <a:lnTo>
                    <a:pt x="118" y="691"/>
                  </a:lnTo>
                  <a:lnTo>
                    <a:pt x="76" y="739"/>
                  </a:lnTo>
                  <a:lnTo>
                    <a:pt x="42" y="788"/>
                  </a:lnTo>
                  <a:lnTo>
                    <a:pt x="16" y="836"/>
                  </a:lnTo>
                  <a:lnTo>
                    <a:pt x="0" y="885"/>
                  </a:lnTo>
                  <a:lnTo>
                    <a:pt x="3057" y="975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93" name="Freeform 19"/>
            <p:cNvSpPr>
              <a:spLocks noChangeArrowheads="1"/>
            </p:cNvSpPr>
            <p:nvPr/>
          </p:nvSpPr>
          <p:spPr bwMode="auto">
            <a:xfrm>
              <a:off x="2556" y="1157"/>
              <a:ext cx="1332" cy="162"/>
            </a:xfrm>
            <a:custGeom>
              <a:avLst/>
              <a:gdLst>
                <a:gd name="T0" fmla="*/ 1332 w 5875"/>
                <a:gd name="T1" fmla="*/ 151 h 713"/>
                <a:gd name="T2" fmla="*/ 1319 w 5875"/>
                <a:gd name="T3" fmla="*/ 140 h 713"/>
                <a:gd name="T4" fmla="*/ 1305 w 5875"/>
                <a:gd name="T5" fmla="*/ 130 h 713"/>
                <a:gd name="T6" fmla="*/ 1290 w 5875"/>
                <a:gd name="T7" fmla="*/ 119 h 713"/>
                <a:gd name="T8" fmla="*/ 1272 w 5875"/>
                <a:gd name="T9" fmla="*/ 109 h 713"/>
                <a:gd name="T10" fmla="*/ 1253 w 5875"/>
                <a:gd name="T11" fmla="*/ 100 h 713"/>
                <a:gd name="T12" fmla="*/ 1233 w 5875"/>
                <a:gd name="T13" fmla="*/ 91 h 713"/>
                <a:gd name="T14" fmla="*/ 1211 w 5875"/>
                <a:gd name="T15" fmla="*/ 82 h 713"/>
                <a:gd name="T16" fmla="*/ 1188 w 5875"/>
                <a:gd name="T17" fmla="*/ 73 h 713"/>
                <a:gd name="T18" fmla="*/ 1163 w 5875"/>
                <a:gd name="T19" fmla="*/ 65 h 713"/>
                <a:gd name="T20" fmla="*/ 1138 w 5875"/>
                <a:gd name="T21" fmla="*/ 57 h 713"/>
                <a:gd name="T22" fmla="*/ 1111 w 5875"/>
                <a:gd name="T23" fmla="*/ 50 h 713"/>
                <a:gd name="T24" fmla="*/ 1083 w 5875"/>
                <a:gd name="T25" fmla="*/ 43 h 713"/>
                <a:gd name="T26" fmla="*/ 1054 w 5875"/>
                <a:gd name="T27" fmla="*/ 37 h 713"/>
                <a:gd name="T28" fmla="*/ 1024 w 5875"/>
                <a:gd name="T29" fmla="*/ 30 h 713"/>
                <a:gd name="T30" fmla="*/ 993 w 5875"/>
                <a:gd name="T31" fmla="*/ 25 h 713"/>
                <a:gd name="T32" fmla="*/ 961 w 5875"/>
                <a:gd name="T33" fmla="*/ 20 h 713"/>
                <a:gd name="T34" fmla="*/ 929 w 5875"/>
                <a:gd name="T35" fmla="*/ 15 h 713"/>
                <a:gd name="T36" fmla="*/ 896 w 5875"/>
                <a:gd name="T37" fmla="*/ 12 h 713"/>
                <a:gd name="T38" fmla="*/ 862 w 5875"/>
                <a:gd name="T39" fmla="*/ 8 h 713"/>
                <a:gd name="T40" fmla="*/ 828 w 5875"/>
                <a:gd name="T41" fmla="*/ 5 h 713"/>
                <a:gd name="T42" fmla="*/ 794 w 5875"/>
                <a:gd name="T43" fmla="*/ 4 h 713"/>
                <a:gd name="T44" fmla="*/ 759 w 5875"/>
                <a:gd name="T45" fmla="*/ 2 h 713"/>
                <a:gd name="T46" fmla="*/ 724 w 5875"/>
                <a:gd name="T47" fmla="*/ 1 h 713"/>
                <a:gd name="T48" fmla="*/ 689 w 5875"/>
                <a:gd name="T49" fmla="*/ 0 h 713"/>
                <a:gd name="T50" fmla="*/ 654 w 5875"/>
                <a:gd name="T51" fmla="*/ 0 h 713"/>
                <a:gd name="T52" fmla="*/ 618 w 5875"/>
                <a:gd name="T53" fmla="*/ 1 h 713"/>
                <a:gd name="T54" fmla="*/ 584 w 5875"/>
                <a:gd name="T55" fmla="*/ 2 h 713"/>
                <a:gd name="T56" fmla="*/ 549 w 5875"/>
                <a:gd name="T57" fmla="*/ 4 h 713"/>
                <a:gd name="T58" fmla="*/ 514 w 5875"/>
                <a:gd name="T59" fmla="*/ 5 h 713"/>
                <a:gd name="T60" fmla="*/ 480 w 5875"/>
                <a:gd name="T61" fmla="*/ 8 h 713"/>
                <a:gd name="T62" fmla="*/ 447 w 5875"/>
                <a:gd name="T63" fmla="*/ 12 h 713"/>
                <a:gd name="T64" fmla="*/ 413 w 5875"/>
                <a:gd name="T65" fmla="*/ 15 h 713"/>
                <a:gd name="T66" fmla="*/ 381 w 5875"/>
                <a:gd name="T67" fmla="*/ 20 h 713"/>
                <a:gd name="T68" fmla="*/ 350 w 5875"/>
                <a:gd name="T69" fmla="*/ 25 h 713"/>
                <a:gd name="T70" fmla="*/ 319 w 5875"/>
                <a:gd name="T71" fmla="*/ 31 h 713"/>
                <a:gd name="T72" fmla="*/ 289 w 5875"/>
                <a:gd name="T73" fmla="*/ 37 h 713"/>
                <a:gd name="T74" fmla="*/ 260 w 5875"/>
                <a:gd name="T75" fmla="*/ 43 h 713"/>
                <a:gd name="T76" fmla="*/ 232 w 5875"/>
                <a:gd name="T77" fmla="*/ 50 h 713"/>
                <a:gd name="T78" fmla="*/ 205 w 5875"/>
                <a:gd name="T79" fmla="*/ 57 h 713"/>
                <a:gd name="T80" fmla="*/ 179 w 5875"/>
                <a:gd name="T81" fmla="*/ 65 h 713"/>
                <a:gd name="T82" fmla="*/ 155 w 5875"/>
                <a:gd name="T83" fmla="*/ 73 h 713"/>
                <a:gd name="T84" fmla="*/ 132 w 5875"/>
                <a:gd name="T85" fmla="*/ 82 h 713"/>
                <a:gd name="T86" fmla="*/ 110 w 5875"/>
                <a:gd name="T87" fmla="*/ 91 h 713"/>
                <a:gd name="T88" fmla="*/ 90 w 5875"/>
                <a:gd name="T89" fmla="*/ 100 h 713"/>
                <a:gd name="T90" fmla="*/ 71 w 5875"/>
                <a:gd name="T91" fmla="*/ 110 h 713"/>
                <a:gd name="T92" fmla="*/ 54 w 5875"/>
                <a:gd name="T93" fmla="*/ 120 h 713"/>
                <a:gd name="T94" fmla="*/ 38 w 5875"/>
                <a:gd name="T95" fmla="*/ 130 h 713"/>
                <a:gd name="T96" fmla="*/ 23 w 5875"/>
                <a:gd name="T97" fmla="*/ 140 h 713"/>
                <a:gd name="T98" fmla="*/ 12 w 5875"/>
                <a:gd name="T99" fmla="*/ 151 h 713"/>
                <a:gd name="T100" fmla="*/ 0 w 5875"/>
                <a:gd name="T101" fmla="*/ 162 h 71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875"/>
                <a:gd name="T154" fmla="*/ 0 h 713"/>
                <a:gd name="T155" fmla="*/ 5875 w 5875"/>
                <a:gd name="T156" fmla="*/ 713 h 713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875" h="713">
                  <a:moveTo>
                    <a:pt x="5874" y="663"/>
                  </a:moveTo>
                  <a:lnTo>
                    <a:pt x="5818" y="615"/>
                  </a:lnTo>
                  <a:lnTo>
                    <a:pt x="5757" y="571"/>
                  </a:lnTo>
                  <a:lnTo>
                    <a:pt x="5689" y="523"/>
                  </a:lnTo>
                  <a:lnTo>
                    <a:pt x="5610" y="481"/>
                  </a:lnTo>
                  <a:lnTo>
                    <a:pt x="5526" y="439"/>
                  </a:lnTo>
                  <a:lnTo>
                    <a:pt x="5437" y="399"/>
                  </a:lnTo>
                  <a:lnTo>
                    <a:pt x="5340" y="360"/>
                  </a:lnTo>
                  <a:lnTo>
                    <a:pt x="5240" y="320"/>
                  </a:lnTo>
                  <a:lnTo>
                    <a:pt x="5131" y="286"/>
                  </a:lnTo>
                  <a:lnTo>
                    <a:pt x="5019" y="252"/>
                  </a:lnTo>
                  <a:lnTo>
                    <a:pt x="4900" y="220"/>
                  </a:lnTo>
                  <a:lnTo>
                    <a:pt x="4776" y="189"/>
                  </a:lnTo>
                  <a:lnTo>
                    <a:pt x="4648" y="161"/>
                  </a:lnTo>
                  <a:lnTo>
                    <a:pt x="4517" y="134"/>
                  </a:lnTo>
                  <a:lnTo>
                    <a:pt x="4380" y="110"/>
                  </a:lnTo>
                  <a:lnTo>
                    <a:pt x="4239" y="89"/>
                  </a:lnTo>
                  <a:lnTo>
                    <a:pt x="4098" y="68"/>
                  </a:lnTo>
                  <a:lnTo>
                    <a:pt x="3953" y="52"/>
                  </a:lnTo>
                  <a:lnTo>
                    <a:pt x="3801" y="37"/>
                  </a:lnTo>
                  <a:lnTo>
                    <a:pt x="3653" y="23"/>
                  </a:lnTo>
                  <a:lnTo>
                    <a:pt x="3501" y="16"/>
                  </a:lnTo>
                  <a:lnTo>
                    <a:pt x="3348" y="7"/>
                  </a:lnTo>
                  <a:lnTo>
                    <a:pt x="3193" y="3"/>
                  </a:lnTo>
                  <a:lnTo>
                    <a:pt x="3038" y="0"/>
                  </a:lnTo>
                  <a:lnTo>
                    <a:pt x="2883" y="0"/>
                  </a:lnTo>
                  <a:lnTo>
                    <a:pt x="2727" y="3"/>
                  </a:lnTo>
                  <a:lnTo>
                    <a:pt x="2575" y="7"/>
                  </a:lnTo>
                  <a:lnTo>
                    <a:pt x="2420" y="16"/>
                  </a:lnTo>
                  <a:lnTo>
                    <a:pt x="2267" y="23"/>
                  </a:lnTo>
                  <a:lnTo>
                    <a:pt x="2118" y="37"/>
                  </a:lnTo>
                  <a:lnTo>
                    <a:pt x="1970" y="52"/>
                  </a:lnTo>
                  <a:lnTo>
                    <a:pt x="1822" y="68"/>
                  </a:lnTo>
                  <a:lnTo>
                    <a:pt x="1681" y="89"/>
                  </a:lnTo>
                  <a:lnTo>
                    <a:pt x="1542" y="110"/>
                  </a:lnTo>
                  <a:lnTo>
                    <a:pt x="1405" y="137"/>
                  </a:lnTo>
                  <a:lnTo>
                    <a:pt x="1274" y="161"/>
                  </a:lnTo>
                  <a:lnTo>
                    <a:pt x="1147" y="189"/>
                  </a:lnTo>
                  <a:lnTo>
                    <a:pt x="1023" y="220"/>
                  </a:lnTo>
                  <a:lnTo>
                    <a:pt x="902" y="252"/>
                  </a:lnTo>
                  <a:lnTo>
                    <a:pt x="789" y="286"/>
                  </a:lnTo>
                  <a:lnTo>
                    <a:pt x="682" y="323"/>
                  </a:lnTo>
                  <a:lnTo>
                    <a:pt x="582" y="360"/>
                  </a:lnTo>
                  <a:lnTo>
                    <a:pt x="486" y="399"/>
                  </a:lnTo>
                  <a:lnTo>
                    <a:pt x="395" y="439"/>
                  </a:lnTo>
                  <a:lnTo>
                    <a:pt x="313" y="484"/>
                  </a:lnTo>
                  <a:lnTo>
                    <a:pt x="237" y="526"/>
                  </a:lnTo>
                  <a:lnTo>
                    <a:pt x="166" y="571"/>
                  </a:lnTo>
                  <a:lnTo>
                    <a:pt x="103" y="615"/>
                  </a:lnTo>
                  <a:lnTo>
                    <a:pt x="51" y="665"/>
                  </a:lnTo>
                  <a:lnTo>
                    <a:pt x="0" y="712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94" name="Freeform 20"/>
            <p:cNvSpPr>
              <a:spLocks noChangeArrowheads="1"/>
            </p:cNvSpPr>
            <p:nvPr/>
          </p:nvSpPr>
          <p:spPr bwMode="auto">
            <a:xfrm>
              <a:off x="1765" y="1274"/>
              <a:ext cx="976" cy="244"/>
            </a:xfrm>
            <a:custGeom>
              <a:avLst/>
              <a:gdLst>
                <a:gd name="T0" fmla="*/ 530 w 4305"/>
                <a:gd name="T1" fmla="*/ 221 h 1075"/>
                <a:gd name="T2" fmla="*/ 976 w 4305"/>
                <a:gd name="T3" fmla="*/ 101 h 1075"/>
                <a:gd name="T4" fmla="*/ 961 w 4305"/>
                <a:gd name="T5" fmla="*/ 92 h 1075"/>
                <a:gd name="T6" fmla="*/ 945 w 4305"/>
                <a:gd name="T7" fmla="*/ 83 h 1075"/>
                <a:gd name="T8" fmla="*/ 928 w 4305"/>
                <a:gd name="T9" fmla="*/ 74 h 1075"/>
                <a:gd name="T10" fmla="*/ 909 w 4305"/>
                <a:gd name="T11" fmla="*/ 67 h 1075"/>
                <a:gd name="T12" fmla="*/ 890 w 4305"/>
                <a:gd name="T13" fmla="*/ 59 h 1075"/>
                <a:gd name="T14" fmla="*/ 870 w 4305"/>
                <a:gd name="T15" fmla="*/ 52 h 1075"/>
                <a:gd name="T16" fmla="*/ 849 w 4305"/>
                <a:gd name="T17" fmla="*/ 44 h 1075"/>
                <a:gd name="T18" fmla="*/ 828 w 4305"/>
                <a:gd name="T19" fmla="*/ 38 h 1075"/>
                <a:gd name="T20" fmla="*/ 805 w 4305"/>
                <a:gd name="T21" fmla="*/ 32 h 1075"/>
                <a:gd name="T22" fmla="*/ 782 w 4305"/>
                <a:gd name="T23" fmla="*/ 26 h 1075"/>
                <a:gd name="T24" fmla="*/ 758 w 4305"/>
                <a:gd name="T25" fmla="*/ 22 h 1075"/>
                <a:gd name="T26" fmla="*/ 734 w 4305"/>
                <a:gd name="T27" fmla="*/ 17 h 1075"/>
                <a:gd name="T28" fmla="*/ 709 w 4305"/>
                <a:gd name="T29" fmla="*/ 12 h 1075"/>
                <a:gd name="T30" fmla="*/ 683 w 4305"/>
                <a:gd name="T31" fmla="*/ 9 h 1075"/>
                <a:gd name="T32" fmla="*/ 658 w 4305"/>
                <a:gd name="T33" fmla="*/ 6 h 1075"/>
                <a:gd name="T34" fmla="*/ 631 w 4305"/>
                <a:gd name="T35" fmla="*/ 4 h 1075"/>
                <a:gd name="T36" fmla="*/ 605 w 4305"/>
                <a:gd name="T37" fmla="*/ 2 h 1075"/>
                <a:gd name="T38" fmla="*/ 578 w 4305"/>
                <a:gd name="T39" fmla="*/ 1 h 1075"/>
                <a:gd name="T40" fmla="*/ 552 w 4305"/>
                <a:gd name="T41" fmla="*/ 0 h 1075"/>
                <a:gd name="T42" fmla="*/ 525 w 4305"/>
                <a:gd name="T43" fmla="*/ 0 h 1075"/>
                <a:gd name="T44" fmla="*/ 499 w 4305"/>
                <a:gd name="T45" fmla="*/ 0 h 1075"/>
                <a:gd name="T46" fmla="*/ 472 w 4305"/>
                <a:gd name="T47" fmla="*/ 1 h 1075"/>
                <a:gd name="T48" fmla="*/ 445 w 4305"/>
                <a:gd name="T49" fmla="*/ 2 h 1075"/>
                <a:gd name="T50" fmla="*/ 419 w 4305"/>
                <a:gd name="T51" fmla="*/ 4 h 1075"/>
                <a:gd name="T52" fmla="*/ 393 w 4305"/>
                <a:gd name="T53" fmla="*/ 7 h 1075"/>
                <a:gd name="T54" fmla="*/ 368 w 4305"/>
                <a:gd name="T55" fmla="*/ 10 h 1075"/>
                <a:gd name="T56" fmla="*/ 342 w 4305"/>
                <a:gd name="T57" fmla="*/ 14 h 1075"/>
                <a:gd name="T58" fmla="*/ 318 w 4305"/>
                <a:gd name="T59" fmla="*/ 19 h 1075"/>
                <a:gd name="T60" fmla="*/ 293 w 4305"/>
                <a:gd name="T61" fmla="*/ 23 h 1075"/>
                <a:gd name="T62" fmla="*/ 269 w 4305"/>
                <a:gd name="T63" fmla="*/ 28 h 1075"/>
                <a:gd name="T64" fmla="*/ 247 w 4305"/>
                <a:gd name="T65" fmla="*/ 34 h 1075"/>
                <a:gd name="T66" fmla="*/ 224 w 4305"/>
                <a:gd name="T67" fmla="*/ 40 h 1075"/>
                <a:gd name="T68" fmla="*/ 203 w 4305"/>
                <a:gd name="T69" fmla="*/ 47 h 1075"/>
                <a:gd name="T70" fmla="*/ 183 w 4305"/>
                <a:gd name="T71" fmla="*/ 54 h 1075"/>
                <a:gd name="T72" fmla="*/ 163 w 4305"/>
                <a:gd name="T73" fmla="*/ 62 h 1075"/>
                <a:gd name="T74" fmla="*/ 144 w 4305"/>
                <a:gd name="T75" fmla="*/ 69 h 1075"/>
                <a:gd name="T76" fmla="*/ 126 w 4305"/>
                <a:gd name="T77" fmla="*/ 77 h 1075"/>
                <a:gd name="T78" fmla="*/ 109 w 4305"/>
                <a:gd name="T79" fmla="*/ 87 h 1075"/>
                <a:gd name="T80" fmla="*/ 94 w 4305"/>
                <a:gd name="T81" fmla="*/ 95 h 1075"/>
                <a:gd name="T82" fmla="*/ 79 w 4305"/>
                <a:gd name="T83" fmla="*/ 105 h 1075"/>
                <a:gd name="T84" fmla="*/ 66 w 4305"/>
                <a:gd name="T85" fmla="*/ 115 h 1075"/>
                <a:gd name="T86" fmla="*/ 53 w 4305"/>
                <a:gd name="T87" fmla="*/ 124 h 1075"/>
                <a:gd name="T88" fmla="*/ 41 w 4305"/>
                <a:gd name="T89" fmla="*/ 134 h 1075"/>
                <a:gd name="T90" fmla="*/ 32 w 4305"/>
                <a:gd name="T91" fmla="*/ 145 h 1075"/>
                <a:gd name="T92" fmla="*/ 24 w 4305"/>
                <a:gd name="T93" fmla="*/ 155 h 1075"/>
                <a:gd name="T94" fmla="*/ 16 w 4305"/>
                <a:gd name="T95" fmla="*/ 166 h 1075"/>
                <a:gd name="T96" fmla="*/ 11 w 4305"/>
                <a:gd name="T97" fmla="*/ 177 h 1075"/>
                <a:gd name="T98" fmla="*/ 6 w 4305"/>
                <a:gd name="T99" fmla="*/ 188 h 1075"/>
                <a:gd name="T100" fmla="*/ 2 w 4305"/>
                <a:gd name="T101" fmla="*/ 199 h 1075"/>
                <a:gd name="T102" fmla="*/ 1 w 4305"/>
                <a:gd name="T103" fmla="*/ 210 h 1075"/>
                <a:gd name="T104" fmla="*/ 0 w 4305"/>
                <a:gd name="T105" fmla="*/ 221 h 1075"/>
                <a:gd name="T106" fmla="*/ 1 w 4305"/>
                <a:gd name="T107" fmla="*/ 233 h 1075"/>
                <a:gd name="T108" fmla="*/ 2 w 4305"/>
                <a:gd name="T109" fmla="*/ 244 h 1075"/>
                <a:gd name="T110" fmla="*/ 530 w 4305"/>
                <a:gd name="T111" fmla="*/ 221 h 107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305"/>
                <a:gd name="T169" fmla="*/ 0 h 1075"/>
                <a:gd name="T170" fmla="*/ 4305 w 4305"/>
                <a:gd name="T171" fmla="*/ 1075 h 107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305" h="1075">
                  <a:moveTo>
                    <a:pt x="2338" y="975"/>
                  </a:moveTo>
                  <a:lnTo>
                    <a:pt x="4304" y="447"/>
                  </a:lnTo>
                  <a:lnTo>
                    <a:pt x="4237" y="406"/>
                  </a:lnTo>
                  <a:lnTo>
                    <a:pt x="4169" y="365"/>
                  </a:lnTo>
                  <a:lnTo>
                    <a:pt x="4093" y="328"/>
                  </a:lnTo>
                  <a:lnTo>
                    <a:pt x="4011" y="295"/>
                  </a:lnTo>
                  <a:lnTo>
                    <a:pt x="3926" y="261"/>
                  </a:lnTo>
                  <a:lnTo>
                    <a:pt x="3839" y="227"/>
                  </a:lnTo>
                  <a:lnTo>
                    <a:pt x="3745" y="195"/>
                  </a:lnTo>
                  <a:lnTo>
                    <a:pt x="3650" y="168"/>
                  </a:lnTo>
                  <a:lnTo>
                    <a:pt x="3550" y="139"/>
                  </a:lnTo>
                  <a:lnTo>
                    <a:pt x="3450" y="116"/>
                  </a:lnTo>
                  <a:lnTo>
                    <a:pt x="3343" y="95"/>
                  </a:lnTo>
                  <a:lnTo>
                    <a:pt x="3237" y="73"/>
                  </a:lnTo>
                  <a:lnTo>
                    <a:pt x="3126" y="55"/>
                  </a:lnTo>
                  <a:lnTo>
                    <a:pt x="3013" y="39"/>
                  </a:lnTo>
                  <a:lnTo>
                    <a:pt x="2901" y="27"/>
                  </a:lnTo>
                  <a:lnTo>
                    <a:pt x="2785" y="16"/>
                  </a:lnTo>
                  <a:lnTo>
                    <a:pt x="2669" y="7"/>
                  </a:lnTo>
                  <a:lnTo>
                    <a:pt x="2551" y="3"/>
                  </a:lnTo>
                  <a:lnTo>
                    <a:pt x="2435" y="0"/>
                  </a:lnTo>
                  <a:lnTo>
                    <a:pt x="2317" y="0"/>
                  </a:lnTo>
                  <a:lnTo>
                    <a:pt x="2199" y="0"/>
                  </a:lnTo>
                  <a:lnTo>
                    <a:pt x="2080" y="6"/>
                  </a:lnTo>
                  <a:lnTo>
                    <a:pt x="1965" y="10"/>
                  </a:lnTo>
                  <a:lnTo>
                    <a:pt x="1849" y="18"/>
                  </a:lnTo>
                  <a:lnTo>
                    <a:pt x="1732" y="31"/>
                  </a:lnTo>
                  <a:lnTo>
                    <a:pt x="1621" y="45"/>
                  </a:lnTo>
                  <a:lnTo>
                    <a:pt x="1509" y="61"/>
                  </a:lnTo>
                  <a:lnTo>
                    <a:pt x="1401" y="82"/>
                  </a:lnTo>
                  <a:lnTo>
                    <a:pt x="1294" y="103"/>
                  </a:lnTo>
                  <a:lnTo>
                    <a:pt x="1188" y="124"/>
                  </a:lnTo>
                  <a:lnTo>
                    <a:pt x="1088" y="151"/>
                  </a:lnTo>
                  <a:lnTo>
                    <a:pt x="988" y="176"/>
                  </a:lnTo>
                  <a:lnTo>
                    <a:pt x="896" y="206"/>
                  </a:lnTo>
                  <a:lnTo>
                    <a:pt x="805" y="237"/>
                  </a:lnTo>
                  <a:lnTo>
                    <a:pt x="718" y="271"/>
                  </a:lnTo>
                  <a:lnTo>
                    <a:pt x="636" y="306"/>
                  </a:lnTo>
                  <a:lnTo>
                    <a:pt x="554" y="341"/>
                  </a:lnTo>
                  <a:lnTo>
                    <a:pt x="481" y="382"/>
                  </a:lnTo>
                  <a:lnTo>
                    <a:pt x="413" y="420"/>
                  </a:lnTo>
                  <a:lnTo>
                    <a:pt x="347" y="462"/>
                  </a:lnTo>
                  <a:lnTo>
                    <a:pt x="289" y="505"/>
                  </a:lnTo>
                  <a:lnTo>
                    <a:pt x="234" y="547"/>
                  </a:lnTo>
                  <a:lnTo>
                    <a:pt x="183" y="592"/>
                  </a:lnTo>
                  <a:lnTo>
                    <a:pt x="141" y="640"/>
                  </a:lnTo>
                  <a:lnTo>
                    <a:pt x="106" y="684"/>
                  </a:lnTo>
                  <a:lnTo>
                    <a:pt x="71" y="731"/>
                  </a:lnTo>
                  <a:lnTo>
                    <a:pt x="47" y="778"/>
                  </a:lnTo>
                  <a:lnTo>
                    <a:pt x="27" y="829"/>
                  </a:lnTo>
                  <a:lnTo>
                    <a:pt x="10" y="878"/>
                  </a:lnTo>
                  <a:lnTo>
                    <a:pt x="3" y="926"/>
                  </a:lnTo>
                  <a:lnTo>
                    <a:pt x="0" y="975"/>
                  </a:lnTo>
                  <a:lnTo>
                    <a:pt x="3" y="1026"/>
                  </a:lnTo>
                  <a:lnTo>
                    <a:pt x="10" y="1074"/>
                  </a:lnTo>
                  <a:lnTo>
                    <a:pt x="2338" y="975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95" name="Freeform 21"/>
            <p:cNvSpPr>
              <a:spLocks noChangeArrowheads="1"/>
            </p:cNvSpPr>
            <p:nvPr/>
          </p:nvSpPr>
          <p:spPr bwMode="auto">
            <a:xfrm>
              <a:off x="1765" y="1274"/>
              <a:ext cx="787" cy="282"/>
            </a:xfrm>
            <a:custGeom>
              <a:avLst/>
              <a:gdLst>
                <a:gd name="T0" fmla="*/ 787 w 3470"/>
                <a:gd name="T1" fmla="*/ 26 h 1245"/>
                <a:gd name="T2" fmla="*/ 763 w 3470"/>
                <a:gd name="T3" fmla="*/ 22 h 1245"/>
                <a:gd name="T4" fmla="*/ 738 w 3470"/>
                <a:gd name="T5" fmla="*/ 17 h 1245"/>
                <a:gd name="T6" fmla="*/ 714 w 3470"/>
                <a:gd name="T7" fmla="*/ 13 h 1245"/>
                <a:gd name="T8" fmla="*/ 688 w 3470"/>
                <a:gd name="T9" fmla="*/ 9 h 1245"/>
                <a:gd name="T10" fmla="*/ 661 w 3470"/>
                <a:gd name="T11" fmla="*/ 6 h 1245"/>
                <a:gd name="T12" fmla="*/ 635 w 3470"/>
                <a:gd name="T13" fmla="*/ 4 h 1245"/>
                <a:gd name="T14" fmla="*/ 609 w 3470"/>
                <a:gd name="T15" fmla="*/ 2 h 1245"/>
                <a:gd name="T16" fmla="*/ 582 w 3470"/>
                <a:gd name="T17" fmla="*/ 1 h 1245"/>
                <a:gd name="T18" fmla="*/ 555 w 3470"/>
                <a:gd name="T19" fmla="*/ 0 h 1245"/>
                <a:gd name="T20" fmla="*/ 528 w 3470"/>
                <a:gd name="T21" fmla="*/ 0 h 1245"/>
                <a:gd name="T22" fmla="*/ 501 w 3470"/>
                <a:gd name="T23" fmla="*/ 1 h 1245"/>
                <a:gd name="T24" fmla="*/ 475 w 3470"/>
                <a:gd name="T25" fmla="*/ 1 h 1245"/>
                <a:gd name="T26" fmla="*/ 448 w 3470"/>
                <a:gd name="T27" fmla="*/ 2 h 1245"/>
                <a:gd name="T28" fmla="*/ 422 w 3470"/>
                <a:gd name="T29" fmla="*/ 5 h 1245"/>
                <a:gd name="T30" fmla="*/ 395 w 3470"/>
                <a:gd name="T31" fmla="*/ 8 h 1245"/>
                <a:gd name="T32" fmla="*/ 370 w 3470"/>
                <a:gd name="T33" fmla="*/ 11 h 1245"/>
                <a:gd name="T34" fmla="*/ 345 w 3470"/>
                <a:gd name="T35" fmla="*/ 15 h 1245"/>
                <a:gd name="T36" fmla="*/ 320 w 3470"/>
                <a:gd name="T37" fmla="*/ 19 h 1245"/>
                <a:gd name="T38" fmla="*/ 295 w 3470"/>
                <a:gd name="T39" fmla="*/ 24 h 1245"/>
                <a:gd name="T40" fmla="*/ 272 w 3470"/>
                <a:gd name="T41" fmla="*/ 29 h 1245"/>
                <a:gd name="T42" fmla="*/ 248 w 3470"/>
                <a:gd name="T43" fmla="*/ 35 h 1245"/>
                <a:gd name="T44" fmla="*/ 226 w 3470"/>
                <a:gd name="T45" fmla="*/ 41 h 1245"/>
                <a:gd name="T46" fmla="*/ 205 w 3470"/>
                <a:gd name="T47" fmla="*/ 48 h 1245"/>
                <a:gd name="T48" fmla="*/ 183 w 3470"/>
                <a:gd name="T49" fmla="*/ 55 h 1245"/>
                <a:gd name="T50" fmla="*/ 164 w 3470"/>
                <a:gd name="T51" fmla="*/ 63 h 1245"/>
                <a:gd name="T52" fmla="*/ 145 w 3470"/>
                <a:gd name="T53" fmla="*/ 71 h 1245"/>
                <a:gd name="T54" fmla="*/ 127 w 3470"/>
                <a:gd name="T55" fmla="*/ 80 h 1245"/>
                <a:gd name="T56" fmla="*/ 110 w 3470"/>
                <a:gd name="T57" fmla="*/ 88 h 1245"/>
                <a:gd name="T58" fmla="*/ 94 w 3470"/>
                <a:gd name="T59" fmla="*/ 97 h 1245"/>
                <a:gd name="T60" fmla="*/ 80 w 3470"/>
                <a:gd name="T61" fmla="*/ 107 h 1245"/>
                <a:gd name="T62" fmla="*/ 66 w 3470"/>
                <a:gd name="T63" fmla="*/ 117 h 1245"/>
                <a:gd name="T64" fmla="*/ 54 w 3470"/>
                <a:gd name="T65" fmla="*/ 127 h 1245"/>
                <a:gd name="T66" fmla="*/ 43 w 3470"/>
                <a:gd name="T67" fmla="*/ 137 h 1245"/>
                <a:gd name="T68" fmla="*/ 33 w 3470"/>
                <a:gd name="T69" fmla="*/ 148 h 1245"/>
                <a:gd name="T70" fmla="*/ 24 w 3470"/>
                <a:gd name="T71" fmla="*/ 158 h 1245"/>
                <a:gd name="T72" fmla="*/ 17 w 3470"/>
                <a:gd name="T73" fmla="*/ 170 h 1245"/>
                <a:gd name="T74" fmla="*/ 11 w 3470"/>
                <a:gd name="T75" fmla="*/ 180 h 1245"/>
                <a:gd name="T76" fmla="*/ 6 w 3470"/>
                <a:gd name="T77" fmla="*/ 191 h 1245"/>
                <a:gd name="T78" fmla="*/ 2 w 3470"/>
                <a:gd name="T79" fmla="*/ 203 h 1245"/>
                <a:gd name="T80" fmla="*/ 1 w 3470"/>
                <a:gd name="T81" fmla="*/ 214 h 1245"/>
                <a:gd name="T82" fmla="*/ 0 w 3470"/>
                <a:gd name="T83" fmla="*/ 225 h 1245"/>
                <a:gd name="T84" fmla="*/ 1 w 3470"/>
                <a:gd name="T85" fmla="*/ 237 h 1245"/>
                <a:gd name="T86" fmla="*/ 2 w 3470"/>
                <a:gd name="T87" fmla="*/ 248 h 1245"/>
                <a:gd name="T88" fmla="*/ 6 w 3470"/>
                <a:gd name="T89" fmla="*/ 259 h 1245"/>
                <a:gd name="T90" fmla="*/ 10 w 3470"/>
                <a:gd name="T91" fmla="*/ 271 h 1245"/>
                <a:gd name="T92" fmla="*/ 17 w 3470"/>
                <a:gd name="T93" fmla="*/ 282 h 124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470"/>
                <a:gd name="T142" fmla="*/ 0 h 1245"/>
                <a:gd name="T143" fmla="*/ 3470 w 3470"/>
                <a:gd name="T144" fmla="*/ 1245 h 124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470" h="1245">
                  <a:moveTo>
                    <a:pt x="3469" y="116"/>
                  </a:moveTo>
                  <a:lnTo>
                    <a:pt x="3364" y="95"/>
                  </a:lnTo>
                  <a:lnTo>
                    <a:pt x="3256" y="73"/>
                  </a:lnTo>
                  <a:lnTo>
                    <a:pt x="3146" y="58"/>
                  </a:lnTo>
                  <a:lnTo>
                    <a:pt x="3033" y="39"/>
                  </a:lnTo>
                  <a:lnTo>
                    <a:pt x="2916" y="28"/>
                  </a:lnTo>
                  <a:lnTo>
                    <a:pt x="2801" y="16"/>
                  </a:lnTo>
                  <a:lnTo>
                    <a:pt x="2685" y="7"/>
                  </a:lnTo>
                  <a:lnTo>
                    <a:pt x="2567" y="6"/>
                  </a:lnTo>
                  <a:lnTo>
                    <a:pt x="2448" y="0"/>
                  </a:lnTo>
                  <a:lnTo>
                    <a:pt x="2330" y="0"/>
                  </a:lnTo>
                  <a:lnTo>
                    <a:pt x="2211" y="3"/>
                  </a:lnTo>
                  <a:lnTo>
                    <a:pt x="2093" y="6"/>
                  </a:lnTo>
                  <a:lnTo>
                    <a:pt x="1975" y="10"/>
                  </a:lnTo>
                  <a:lnTo>
                    <a:pt x="1859" y="21"/>
                  </a:lnTo>
                  <a:lnTo>
                    <a:pt x="1743" y="34"/>
                  </a:lnTo>
                  <a:lnTo>
                    <a:pt x="1631" y="48"/>
                  </a:lnTo>
                  <a:lnTo>
                    <a:pt x="1521" y="66"/>
                  </a:lnTo>
                  <a:lnTo>
                    <a:pt x="1409" y="84"/>
                  </a:lnTo>
                  <a:lnTo>
                    <a:pt x="1301" y="106"/>
                  </a:lnTo>
                  <a:lnTo>
                    <a:pt x="1199" y="128"/>
                  </a:lnTo>
                  <a:lnTo>
                    <a:pt x="1094" y="155"/>
                  </a:lnTo>
                  <a:lnTo>
                    <a:pt x="997" y="183"/>
                  </a:lnTo>
                  <a:lnTo>
                    <a:pt x="902" y="213"/>
                  </a:lnTo>
                  <a:lnTo>
                    <a:pt x="809" y="245"/>
                  </a:lnTo>
                  <a:lnTo>
                    <a:pt x="723" y="276"/>
                  </a:lnTo>
                  <a:lnTo>
                    <a:pt x="639" y="313"/>
                  </a:lnTo>
                  <a:lnTo>
                    <a:pt x="560" y="352"/>
                  </a:lnTo>
                  <a:lnTo>
                    <a:pt x="486" y="389"/>
                  </a:lnTo>
                  <a:lnTo>
                    <a:pt x="416" y="429"/>
                  </a:lnTo>
                  <a:lnTo>
                    <a:pt x="352" y="474"/>
                  </a:lnTo>
                  <a:lnTo>
                    <a:pt x="292" y="516"/>
                  </a:lnTo>
                  <a:lnTo>
                    <a:pt x="237" y="561"/>
                  </a:lnTo>
                  <a:lnTo>
                    <a:pt x="189" y="605"/>
                  </a:lnTo>
                  <a:lnTo>
                    <a:pt x="144" y="652"/>
                  </a:lnTo>
                  <a:lnTo>
                    <a:pt x="106" y="699"/>
                  </a:lnTo>
                  <a:lnTo>
                    <a:pt x="73" y="750"/>
                  </a:lnTo>
                  <a:lnTo>
                    <a:pt x="47" y="796"/>
                  </a:lnTo>
                  <a:lnTo>
                    <a:pt x="27" y="844"/>
                  </a:lnTo>
                  <a:lnTo>
                    <a:pt x="10" y="896"/>
                  </a:lnTo>
                  <a:lnTo>
                    <a:pt x="3" y="944"/>
                  </a:lnTo>
                  <a:lnTo>
                    <a:pt x="0" y="995"/>
                  </a:lnTo>
                  <a:lnTo>
                    <a:pt x="3" y="1047"/>
                  </a:lnTo>
                  <a:lnTo>
                    <a:pt x="10" y="1097"/>
                  </a:lnTo>
                  <a:lnTo>
                    <a:pt x="27" y="1144"/>
                  </a:lnTo>
                  <a:lnTo>
                    <a:pt x="44" y="1197"/>
                  </a:lnTo>
                  <a:lnTo>
                    <a:pt x="73" y="1244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96" name="Freeform 22"/>
            <p:cNvSpPr>
              <a:spLocks noChangeArrowheads="1"/>
            </p:cNvSpPr>
            <p:nvPr/>
          </p:nvSpPr>
          <p:spPr bwMode="auto">
            <a:xfrm>
              <a:off x="1649" y="1899"/>
              <a:ext cx="1010" cy="202"/>
            </a:xfrm>
            <a:custGeom>
              <a:avLst/>
              <a:gdLst>
                <a:gd name="T0" fmla="*/ 550 w 4452"/>
                <a:gd name="T1" fmla="*/ 2 h 892"/>
                <a:gd name="T2" fmla="*/ 0 w 4452"/>
                <a:gd name="T3" fmla="*/ 0 h 892"/>
                <a:gd name="T4" fmla="*/ 0 w 4452"/>
                <a:gd name="T5" fmla="*/ 10 h 892"/>
                <a:gd name="T6" fmla="*/ 2 w 4452"/>
                <a:gd name="T7" fmla="*/ 20 h 892"/>
                <a:gd name="T8" fmla="*/ 5 w 4452"/>
                <a:gd name="T9" fmla="*/ 30 h 892"/>
                <a:gd name="T10" fmla="*/ 10 w 4452"/>
                <a:gd name="T11" fmla="*/ 40 h 892"/>
                <a:gd name="T12" fmla="*/ 15 w 4452"/>
                <a:gd name="T13" fmla="*/ 50 h 892"/>
                <a:gd name="T14" fmla="*/ 23 w 4452"/>
                <a:gd name="T15" fmla="*/ 59 h 892"/>
                <a:gd name="T16" fmla="*/ 31 w 4452"/>
                <a:gd name="T17" fmla="*/ 69 h 892"/>
                <a:gd name="T18" fmla="*/ 42 w 4452"/>
                <a:gd name="T19" fmla="*/ 79 h 892"/>
                <a:gd name="T20" fmla="*/ 52 w 4452"/>
                <a:gd name="T21" fmla="*/ 87 h 892"/>
                <a:gd name="T22" fmla="*/ 65 w 4452"/>
                <a:gd name="T23" fmla="*/ 96 h 892"/>
                <a:gd name="T24" fmla="*/ 79 w 4452"/>
                <a:gd name="T25" fmla="*/ 105 h 892"/>
                <a:gd name="T26" fmla="*/ 94 w 4452"/>
                <a:gd name="T27" fmla="*/ 114 h 892"/>
                <a:gd name="T28" fmla="*/ 110 w 4452"/>
                <a:gd name="T29" fmla="*/ 122 h 892"/>
                <a:gd name="T30" fmla="*/ 127 w 4452"/>
                <a:gd name="T31" fmla="*/ 130 h 892"/>
                <a:gd name="T32" fmla="*/ 145 w 4452"/>
                <a:gd name="T33" fmla="*/ 137 h 892"/>
                <a:gd name="T34" fmla="*/ 165 w 4452"/>
                <a:gd name="T35" fmla="*/ 145 h 892"/>
                <a:gd name="T36" fmla="*/ 186 w 4452"/>
                <a:gd name="T37" fmla="*/ 152 h 892"/>
                <a:gd name="T38" fmla="*/ 206 w 4452"/>
                <a:gd name="T39" fmla="*/ 158 h 892"/>
                <a:gd name="T40" fmla="*/ 229 w 4452"/>
                <a:gd name="T41" fmla="*/ 164 h 892"/>
                <a:gd name="T42" fmla="*/ 252 w 4452"/>
                <a:gd name="T43" fmla="*/ 170 h 892"/>
                <a:gd name="T44" fmla="*/ 275 w 4452"/>
                <a:gd name="T45" fmla="*/ 175 h 892"/>
                <a:gd name="T46" fmla="*/ 299 w 4452"/>
                <a:gd name="T47" fmla="*/ 180 h 892"/>
                <a:gd name="T48" fmla="*/ 325 w 4452"/>
                <a:gd name="T49" fmla="*/ 184 h 892"/>
                <a:gd name="T50" fmla="*/ 350 w 4452"/>
                <a:gd name="T51" fmla="*/ 188 h 892"/>
                <a:gd name="T52" fmla="*/ 376 w 4452"/>
                <a:gd name="T53" fmla="*/ 192 h 892"/>
                <a:gd name="T54" fmla="*/ 403 w 4452"/>
                <a:gd name="T55" fmla="*/ 195 h 892"/>
                <a:gd name="T56" fmla="*/ 429 w 4452"/>
                <a:gd name="T57" fmla="*/ 197 h 892"/>
                <a:gd name="T58" fmla="*/ 457 w 4452"/>
                <a:gd name="T59" fmla="*/ 199 h 892"/>
                <a:gd name="T60" fmla="*/ 484 w 4452"/>
                <a:gd name="T61" fmla="*/ 200 h 892"/>
                <a:gd name="T62" fmla="*/ 512 w 4452"/>
                <a:gd name="T63" fmla="*/ 201 h 892"/>
                <a:gd name="T64" fmla="*/ 540 w 4452"/>
                <a:gd name="T65" fmla="*/ 202 h 892"/>
                <a:gd name="T66" fmla="*/ 567 w 4452"/>
                <a:gd name="T67" fmla="*/ 202 h 892"/>
                <a:gd name="T68" fmla="*/ 595 w 4452"/>
                <a:gd name="T69" fmla="*/ 201 h 892"/>
                <a:gd name="T70" fmla="*/ 623 w 4452"/>
                <a:gd name="T71" fmla="*/ 200 h 892"/>
                <a:gd name="T72" fmla="*/ 650 w 4452"/>
                <a:gd name="T73" fmla="*/ 198 h 892"/>
                <a:gd name="T74" fmla="*/ 677 w 4452"/>
                <a:gd name="T75" fmla="*/ 196 h 892"/>
                <a:gd name="T76" fmla="*/ 704 w 4452"/>
                <a:gd name="T77" fmla="*/ 193 h 892"/>
                <a:gd name="T78" fmla="*/ 730 w 4452"/>
                <a:gd name="T79" fmla="*/ 190 h 892"/>
                <a:gd name="T80" fmla="*/ 757 w 4452"/>
                <a:gd name="T81" fmla="*/ 187 h 892"/>
                <a:gd name="T82" fmla="*/ 782 w 4452"/>
                <a:gd name="T83" fmla="*/ 183 h 892"/>
                <a:gd name="T84" fmla="*/ 807 w 4452"/>
                <a:gd name="T85" fmla="*/ 178 h 892"/>
                <a:gd name="T86" fmla="*/ 831 w 4452"/>
                <a:gd name="T87" fmla="*/ 174 h 892"/>
                <a:gd name="T88" fmla="*/ 854 w 4452"/>
                <a:gd name="T89" fmla="*/ 168 h 892"/>
                <a:gd name="T90" fmla="*/ 877 w 4452"/>
                <a:gd name="T91" fmla="*/ 163 h 892"/>
                <a:gd name="T92" fmla="*/ 899 w 4452"/>
                <a:gd name="T93" fmla="*/ 156 h 892"/>
                <a:gd name="T94" fmla="*/ 920 w 4452"/>
                <a:gd name="T95" fmla="*/ 150 h 892"/>
                <a:gd name="T96" fmla="*/ 940 w 4452"/>
                <a:gd name="T97" fmla="*/ 143 h 892"/>
                <a:gd name="T98" fmla="*/ 959 w 4452"/>
                <a:gd name="T99" fmla="*/ 135 h 892"/>
                <a:gd name="T100" fmla="*/ 977 w 4452"/>
                <a:gd name="T101" fmla="*/ 128 h 892"/>
                <a:gd name="T102" fmla="*/ 994 w 4452"/>
                <a:gd name="T103" fmla="*/ 120 h 892"/>
                <a:gd name="T104" fmla="*/ 1010 w 4452"/>
                <a:gd name="T105" fmla="*/ 111 h 892"/>
                <a:gd name="T106" fmla="*/ 550 w 4452"/>
                <a:gd name="T107" fmla="*/ 2 h 8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452"/>
                <a:gd name="T163" fmla="*/ 0 h 892"/>
                <a:gd name="T164" fmla="*/ 4452 w 4452"/>
                <a:gd name="T165" fmla="*/ 892 h 89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452" h="892">
                  <a:moveTo>
                    <a:pt x="2423" y="7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7" y="89"/>
                  </a:lnTo>
                  <a:lnTo>
                    <a:pt x="24" y="131"/>
                  </a:lnTo>
                  <a:lnTo>
                    <a:pt x="45" y="175"/>
                  </a:lnTo>
                  <a:lnTo>
                    <a:pt x="68" y="220"/>
                  </a:lnTo>
                  <a:lnTo>
                    <a:pt x="103" y="262"/>
                  </a:lnTo>
                  <a:lnTo>
                    <a:pt x="138" y="305"/>
                  </a:lnTo>
                  <a:lnTo>
                    <a:pt x="183" y="347"/>
                  </a:lnTo>
                  <a:lnTo>
                    <a:pt x="231" y="386"/>
                  </a:lnTo>
                  <a:lnTo>
                    <a:pt x="286" y="426"/>
                  </a:lnTo>
                  <a:lnTo>
                    <a:pt x="350" y="465"/>
                  </a:lnTo>
                  <a:lnTo>
                    <a:pt x="416" y="502"/>
                  </a:lnTo>
                  <a:lnTo>
                    <a:pt x="486" y="539"/>
                  </a:lnTo>
                  <a:lnTo>
                    <a:pt x="562" y="574"/>
                  </a:lnTo>
                  <a:lnTo>
                    <a:pt x="641" y="606"/>
                  </a:lnTo>
                  <a:lnTo>
                    <a:pt x="729" y="639"/>
                  </a:lnTo>
                  <a:lnTo>
                    <a:pt x="818" y="670"/>
                  </a:lnTo>
                  <a:lnTo>
                    <a:pt x="909" y="699"/>
                  </a:lnTo>
                  <a:lnTo>
                    <a:pt x="1009" y="726"/>
                  </a:lnTo>
                  <a:lnTo>
                    <a:pt x="1109" y="751"/>
                  </a:lnTo>
                  <a:lnTo>
                    <a:pt x="1212" y="773"/>
                  </a:lnTo>
                  <a:lnTo>
                    <a:pt x="1319" y="794"/>
                  </a:lnTo>
                  <a:lnTo>
                    <a:pt x="1431" y="812"/>
                  </a:lnTo>
                  <a:lnTo>
                    <a:pt x="1543" y="830"/>
                  </a:lnTo>
                  <a:lnTo>
                    <a:pt x="1659" y="846"/>
                  </a:lnTo>
                  <a:lnTo>
                    <a:pt x="1777" y="860"/>
                  </a:lnTo>
                  <a:lnTo>
                    <a:pt x="1893" y="870"/>
                  </a:lnTo>
                  <a:lnTo>
                    <a:pt x="2014" y="878"/>
                  </a:lnTo>
                  <a:lnTo>
                    <a:pt x="2135" y="885"/>
                  </a:lnTo>
                  <a:lnTo>
                    <a:pt x="2256" y="888"/>
                  </a:lnTo>
                  <a:lnTo>
                    <a:pt x="2380" y="891"/>
                  </a:lnTo>
                  <a:lnTo>
                    <a:pt x="2500" y="891"/>
                  </a:lnTo>
                  <a:lnTo>
                    <a:pt x="2624" y="888"/>
                  </a:lnTo>
                  <a:lnTo>
                    <a:pt x="2746" y="884"/>
                  </a:lnTo>
                  <a:lnTo>
                    <a:pt x="2867" y="875"/>
                  </a:lnTo>
                  <a:lnTo>
                    <a:pt x="2985" y="867"/>
                  </a:lnTo>
                  <a:lnTo>
                    <a:pt x="3103" y="854"/>
                  </a:lnTo>
                  <a:lnTo>
                    <a:pt x="3219" y="840"/>
                  </a:lnTo>
                  <a:lnTo>
                    <a:pt x="3335" y="826"/>
                  </a:lnTo>
                  <a:lnTo>
                    <a:pt x="3446" y="809"/>
                  </a:lnTo>
                  <a:lnTo>
                    <a:pt x="3556" y="788"/>
                  </a:lnTo>
                  <a:lnTo>
                    <a:pt x="3663" y="767"/>
                  </a:lnTo>
                  <a:lnTo>
                    <a:pt x="3766" y="744"/>
                  </a:lnTo>
                  <a:lnTo>
                    <a:pt x="3866" y="718"/>
                  </a:lnTo>
                  <a:lnTo>
                    <a:pt x="3963" y="688"/>
                  </a:lnTo>
                  <a:lnTo>
                    <a:pt x="4055" y="663"/>
                  </a:lnTo>
                  <a:lnTo>
                    <a:pt x="4142" y="630"/>
                  </a:lnTo>
                  <a:lnTo>
                    <a:pt x="4227" y="596"/>
                  </a:lnTo>
                  <a:lnTo>
                    <a:pt x="4307" y="565"/>
                  </a:lnTo>
                  <a:lnTo>
                    <a:pt x="4382" y="529"/>
                  </a:lnTo>
                  <a:lnTo>
                    <a:pt x="4451" y="492"/>
                  </a:lnTo>
                  <a:lnTo>
                    <a:pt x="2423" y="7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97" name="Freeform 23"/>
            <p:cNvSpPr>
              <a:spLocks noChangeArrowheads="1"/>
            </p:cNvSpPr>
            <p:nvPr/>
          </p:nvSpPr>
          <p:spPr bwMode="auto">
            <a:xfrm>
              <a:off x="1649" y="1896"/>
              <a:ext cx="822" cy="214"/>
            </a:xfrm>
            <a:custGeom>
              <a:avLst/>
              <a:gdLst>
                <a:gd name="T0" fmla="*/ 0 w 3626"/>
                <a:gd name="T1" fmla="*/ 0 h 945"/>
                <a:gd name="T2" fmla="*/ 0 w 3626"/>
                <a:gd name="T3" fmla="*/ 10 h 945"/>
                <a:gd name="T4" fmla="*/ 1 w 3626"/>
                <a:gd name="T5" fmla="*/ 21 h 945"/>
                <a:gd name="T6" fmla="*/ 3 w 3626"/>
                <a:gd name="T7" fmla="*/ 31 h 945"/>
                <a:gd name="T8" fmla="*/ 6 w 3626"/>
                <a:gd name="T9" fmla="*/ 41 h 945"/>
                <a:gd name="T10" fmla="*/ 12 w 3626"/>
                <a:gd name="T11" fmla="*/ 51 h 945"/>
                <a:gd name="T12" fmla="*/ 18 w 3626"/>
                <a:gd name="T13" fmla="*/ 61 h 945"/>
                <a:gd name="T14" fmla="*/ 26 w 3626"/>
                <a:gd name="T15" fmla="*/ 71 h 945"/>
                <a:gd name="T16" fmla="*/ 35 w 3626"/>
                <a:gd name="T17" fmla="*/ 81 h 945"/>
                <a:gd name="T18" fmla="*/ 45 w 3626"/>
                <a:gd name="T19" fmla="*/ 91 h 945"/>
                <a:gd name="T20" fmla="*/ 57 w 3626"/>
                <a:gd name="T21" fmla="*/ 100 h 945"/>
                <a:gd name="T22" fmla="*/ 70 w 3626"/>
                <a:gd name="T23" fmla="*/ 110 h 945"/>
                <a:gd name="T24" fmla="*/ 84 w 3626"/>
                <a:gd name="T25" fmla="*/ 118 h 945"/>
                <a:gd name="T26" fmla="*/ 100 w 3626"/>
                <a:gd name="T27" fmla="*/ 126 h 945"/>
                <a:gd name="T28" fmla="*/ 116 w 3626"/>
                <a:gd name="T29" fmla="*/ 135 h 945"/>
                <a:gd name="T30" fmla="*/ 134 w 3626"/>
                <a:gd name="T31" fmla="*/ 143 h 945"/>
                <a:gd name="T32" fmla="*/ 153 w 3626"/>
                <a:gd name="T33" fmla="*/ 151 h 945"/>
                <a:gd name="T34" fmla="*/ 172 w 3626"/>
                <a:gd name="T35" fmla="*/ 158 h 945"/>
                <a:gd name="T36" fmla="*/ 194 w 3626"/>
                <a:gd name="T37" fmla="*/ 165 h 945"/>
                <a:gd name="T38" fmla="*/ 215 w 3626"/>
                <a:gd name="T39" fmla="*/ 172 h 945"/>
                <a:gd name="T40" fmla="*/ 237 w 3626"/>
                <a:gd name="T41" fmla="*/ 177 h 945"/>
                <a:gd name="T42" fmla="*/ 260 w 3626"/>
                <a:gd name="T43" fmla="*/ 183 h 945"/>
                <a:gd name="T44" fmla="*/ 285 w 3626"/>
                <a:gd name="T45" fmla="*/ 188 h 945"/>
                <a:gd name="T46" fmla="*/ 310 w 3626"/>
                <a:gd name="T47" fmla="*/ 193 h 945"/>
                <a:gd name="T48" fmla="*/ 335 w 3626"/>
                <a:gd name="T49" fmla="*/ 197 h 945"/>
                <a:gd name="T50" fmla="*/ 361 w 3626"/>
                <a:gd name="T51" fmla="*/ 201 h 945"/>
                <a:gd name="T52" fmla="*/ 388 w 3626"/>
                <a:gd name="T53" fmla="*/ 204 h 945"/>
                <a:gd name="T54" fmla="*/ 415 w 3626"/>
                <a:gd name="T55" fmla="*/ 207 h 945"/>
                <a:gd name="T56" fmla="*/ 442 w 3626"/>
                <a:gd name="T57" fmla="*/ 210 h 945"/>
                <a:gd name="T58" fmla="*/ 469 w 3626"/>
                <a:gd name="T59" fmla="*/ 212 h 945"/>
                <a:gd name="T60" fmla="*/ 497 w 3626"/>
                <a:gd name="T61" fmla="*/ 213 h 945"/>
                <a:gd name="T62" fmla="*/ 525 w 3626"/>
                <a:gd name="T63" fmla="*/ 213 h 945"/>
                <a:gd name="T64" fmla="*/ 553 w 3626"/>
                <a:gd name="T65" fmla="*/ 214 h 945"/>
                <a:gd name="T66" fmla="*/ 581 w 3626"/>
                <a:gd name="T67" fmla="*/ 213 h 945"/>
                <a:gd name="T68" fmla="*/ 609 w 3626"/>
                <a:gd name="T69" fmla="*/ 213 h 945"/>
                <a:gd name="T70" fmla="*/ 637 w 3626"/>
                <a:gd name="T71" fmla="*/ 212 h 945"/>
                <a:gd name="T72" fmla="*/ 665 w 3626"/>
                <a:gd name="T73" fmla="*/ 210 h 945"/>
                <a:gd name="T74" fmla="*/ 692 w 3626"/>
                <a:gd name="T75" fmla="*/ 207 h 945"/>
                <a:gd name="T76" fmla="*/ 719 w 3626"/>
                <a:gd name="T77" fmla="*/ 204 h 945"/>
                <a:gd name="T78" fmla="*/ 745 w 3626"/>
                <a:gd name="T79" fmla="*/ 201 h 945"/>
                <a:gd name="T80" fmla="*/ 771 w 3626"/>
                <a:gd name="T81" fmla="*/ 198 h 945"/>
                <a:gd name="T82" fmla="*/ 797 w 3626"/>
                <a:gd name="T83" fmla="*/ 193 h 945"/>
                <a:gd name="T84" fmla="*/ 822 w 3626"/>
                <a:gd name="T85" fmla="*/ 188 h 94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626"/>
                <a:gd name="T130" fmla="*/ 0 h 945"/>
                <a:gd name="T131" fmla="*/ 3626 w 3626"/>
                <a:gd name="T132" fmla="*/ 945 h 94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626" h="945">
                  <a:moveTo>
                    <a:pt x="0" y="0"/>
                  </a:moveTo>
                  <a:lnTo>
                    <a:pt x="0" y="45"/>
                  </a:lnTo>
                  <a:lnTo>
                    <a:pt x="3" y="93"/>
                  </a:lnTo>
                  <a:lnTo>
                    <a:pt x="13" y="137"/>
                  </a:lnTo>
                  <a:lnTo>
                    <a:pt x="28" y="182"/>
                  </a:lnTo>
                  <a:lnTo>
                    <a:pt x="52" y="227"/>
                  </a:lnTo>
                  <a:lnTo>
                    <a:pt x="79" y="271"/>
                  </a:lnTo>
                  <a:lnTo>
                    <a:pt x="113" y="313"/>
                  </a:lnTo>
                  <a:lnTo>
                    <a:pt x="155" y="358"/>
                  </a:lnTo>
                  <a:lnTo>
                    <a:pt x="200" y="400"/>
                  </a:lnTo>
                  <a:lnTo>
                    <a:pt x="250" y="441"/>
                  </a:lnTo>
                  <a:lnTo>
                    <a:pt x="307" y="485"/>
                  </a:lnTo>
                  <a:lnTo>
                    <a:pt x="371" y="520"/>
                  </a:lnTo>
                  <a:lnTo>
                    <a:pt x="440" y="558"/>
                  </a:lnTo>
                  <a:lnTo>
                    <a:pt x="513" y="595"/>
                  </a:lnTo>
                  <a:lnTo>
                    <a:pt x="592" y="631"/>
                  </a:lnTo>
                  <a:lnTo>
                    <a:pt x="674" y="665"/>
                  </a:lnTo>
                  <a:lnTo>
                    <a:pt x="760" y="696"/>
                  </a:lnTo>
                  <a:lnTo>
                    <a:pt x="854" y="729"/>
                  </a:lnTo>
                  <a:lnTo>
                    <a:pt x="950" y="758"/>
                  </a:lnTo>
                  <a:lnTo>
                    <a:pt x="1047" y="781"/>
                  </a:lnTo>
                  <a:lnTo>
                    <a:pt x="1149" y="808"/>
                  </a:lnTo>
                  <a:lnTo>
                    <a:pt x="1257" y="831"/>
                  </a:lnTo>
                  <a:lnTo>
                    <a:pt x="1367" y="853"/>
                  </a:lnTo>
                  <a:lnTo>
                    <a:pt x="1477" y="871"/>
                  </a:lnTo>
                  <a:lnTo>
                    <a:pt x="1594" y="889"/>
                  </a:lnTo>
                  <a:lnTo>
                    <a:pt x="1712" y="902"/>
                  </a:lnTo>
                  <a:lnTo>
                    <a:pt x="1831" y="916"/>
                  </a:lnTo>
                  <a:lnTo>
                    <a:pt x="1949" y="926"/>
                  </a:lnTo>
                  <a:lnTo>
                    <a:pt x="2069" y="934"/>
                  </a:lnTo>
                  <a:lnTo>
                    <a:pt x="2193" y="939"/>
                  </a:lnTo>
                  <a:lnTo>
                    <a:pt x="2317" y="941"/>
                  </a:lnTo>
                  <a:lnTo>
                    <a:pt x="2441" y="944"/>
                  </a:lnTo>
                  <a:lnTo>
                    <a:pt x="2564" y="941"/>
                  </a:lnTo>
                  <a:lnTo>
                    <a:pt x="2688" y="939"/>
                  </a:lnTo>
                  <a:lnTo>
                    <a:pt x="2809" y="934"/>
                  </a:lnTo>
                  <a:lnTo>
                    <a:pt x="2933" y="926"/>
                  </a:lnTo>
                  <a:lnTo>
                    <a:pt x="3053" y="916"/>
                  </a:lnTo>
                  <a:lnTo>
                    <a:pt x="3171" y="902"/>
                  </a:lnTo>
                  <a:lnTo>
                    <a:pt x="3288" y="889"/>
                  </a:lnTo>
                  <a:lnTo>
                    <a:pt x="3402" y="874"/>
                  </a:lnTo>
                  <a:lnTo>
                    <a:pt x="3514" y="853"/>
                  </a:lnTo>
                  <a:lnTo>
                    <a:pt x="3625" y="831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98" name="Freeform 24"/>
            <p:cNvSpPr>
              <a:spLocks noChangeArrowheads="1"/>
            </p:cNvSpPr>
            <p:nvPr/>
          </p:nvSpPr>
          <p:spPr bwMode="auto">
            <a:xfrm>
              <a:off x="3857" y="1288"/>
              <a:ext cx="627" cy="260"/>
            </a:xfrm>
            <a:custGeom>
              <a:avLst/>
              <a:gdLst>
                <a:gd name="T0" fmla="*/ 564 w 2766"/>
                <a:gd name="T1" fmla="*/ 260 h 1145"/>
                <a:gd name="T2" fmla="*/ 576 w 2766"/>
                <a:gd name="T3" fmla="*/ 252 h 1145"/>
                <a:gd name="T4" fmla="*/ 587 w 2766"/>
                <a:gd name="T5" fmla="*/ 244 h 1145"/>
                <a:gd name="T6" fmla="*/ 596 w 2766"/>
                <a:gd name="T7" fmla="*/ 235 h 1145"/>
                <a:gd name="T8" fmla="*/ 605 w 2766"/>
                <a:gd name="T9" fmla="*/ 227 h 1145"/>
                <a:gd name="T10" fmla="*/ 611 w 2766"/>
                <a:gd name="T11" fmla="*/ 219 h 1145"/>
                <a:gd name="T12" fmla="*/ 617 w 2766"/>
                <a:gd name="T13" fmla="*/ 210 h 1145"/>
                <a:gd name="T14" fmla="*/ 621 w 2766"/>
                <a:gd name="T15" fmla="*/ 201 h 1145"/>
                <a:gd name="T16" fmla="*/ 624 w 2766"/>
                <a:gd name="T17" fmla="*/ 192 h 1145"/>
                <a:gd name="T18" fmla="*/ 627 w 2766"/>
                <a:gd name="T19" fmla="*/ 183 h 1145"/>
                <a:gd name="T20" fmla="*/ 627 w 2766"/>
                <a:gd name="T21" fmla="*/ 174 h 1145"/>
                <a:gd name="T22" fmla="*/ 625 w 2766"/>
                <a:gd name="T23" fmla="*/ 165 h 1145"/>
                <a:gd name="T24" fmla="*/ 623 w 2766"/>
                <a:gd name="T25" fmla="*/ 156 h 1145"/>
                <a:gd name="T26" fmla="*/ 620 w 2766"/>
                <a:gd name="T27" fmla="*/ 148 h 1145"/>
                <a:gd name="T28" fmla="*/ 615 w 2766"/>
                <a:gd name="T29" fmla="*/ 138 h 1145"/>
                <a:gd name="T30" fmla="*/ 608 w 2766"/>
                <a:gd name="T31" fmla="*/ 130 h 1145"/>
                <a:gd name="T32" fmla="*/ 601 w 2766"/>
                <a:gd name="T33" fmla="*/ 121 h 1145"/>
                <a:gd name="T34" fmla="*/ 592 w 2766"/>
                <a:gd name="T35" fmla="*/ 113 h 1145"/>
                <a:gd name="T36" fmla="*/ 583 w 2766"/>
                <a:gd name="T37" fmla="*/ 105 h 1145"/>
                <a:gd name="T38" fmla="*/ 571 w 2766"/>
                <a:gd name="T39" fmla="*/ 97 h 1145"/>
                <a:gd name="T40" fmla="*/ 559 w 2766"/>
                <a:gd name="T41" fmla="*/ 89 h 1145"/>
                <a:gd name="T42" fmla="*/ 546 w 2766"/>
                <a:gd name="T43" fmla="*/ 81 h 1145"/>
                <a:gd name="T44" fmla="*/ 531 w 2766"/>
                <a:gd name="T45" fmla="*/ 74 h 1145"/>
                <a:gd name="T46" fmla="*/ 515 w 2766"/>
                <a:gd name="T47" fmla="*/ 66 h 1145"/>
                <a:gd name="T48" fmla="*/ 498 w 2766"/>
                <a:gd name="T49" fmla="*/ 60 h 1145"/>
                <a:gd name="T50" fmla="*/ 480 w 2766"/>
                <a:gd name="T51" fmla="*/ 53 h 1145"/>
                <a:gd name="T52" fmla="*/ 462 w 2766"/>
                <a:gd name="T53" fmla="*/ 47 h 1145"/>
                <a:gd name="T54" fmla="*/ 442 w 2766"/>
                <a:gd name="T55" fmla="*/ 41 h 1145"/>
                <a:gd name="T56" fmla="*/ 422 w 2766"/>
                <a:gd name="T57" fmla="*/ 36 h 1145"/>
                <a:gd name="T58" fmla="*/ 400 w 2766"/>
                <a:gd name="T59" fmla="*/ 30 h 1145"/>
                <a:gd name="T60" fmla="*/ 378 w 2766"/>
                <a:gd name="T61" fmla="*/ 26 h 1145"/>
                <a:gd name="T62" fmla="*/ 355 w 2766"/>
                <a:gd name="T63" fmla="*/ 21 h 1145"/>
                <a:gd name="T64" fmla="*/ 332 w 2766"/>
                <a:gd name="T65" fmla="*/ 17 h 1145"/>
                <a:gd name="T66" fmla="*/ 308 w 2766"/>
                <a:gd name="T67" fmla="*/ 13 h 1145"/>
                <a:gd name="T68" fmla="*/ 284 w 2766"/>
                <a:gd name="T69" fmla="*/ 10 h 1145"/>
                <a:gd name="T70" fmla="*/ 259 w 2766"/>
                <a:gd name="T71" fmla="*/ 7 h 1145"/>
                <a:gd name="T72" fmla="*/ 234 w 2766"/>
                <a:gd name="T73" fmla="*/ 5 h 1145"/>
                <a:gd name="T74" fmla="*/ 208 w 2766"/>
                <a:gd name="T75" fmla="*/ 3 h 1145"/>
                <a:gd name="T76" fmla="*/ 182 w 2766"/>
                <a:gd name="T77" fmla="*/ 2 h 1145"/>
                <a:gd name="T78" fmla="*/ 156 w 2766"/>
                <a:gd name="T79" fmla="*/ 1 h 1145"/>
                <a:gd name="T80" fmla="*/ 130 w 2766"/>
                <a:gd name="T81" fmla="*/ 0 h 1145"/>
                <a:gd name="T82" fmla="*/ 104 w 2766"/>
                <a:gd name="T83" fmla="*/ 0 h 1145"/>
                <a:gd name="T84" fmla="*/ 78 w 2766"/>
                <a:gd name="T85" fmla="*/ 0 h 1145"/>
                <a:gd name="T86" fmla="*/ 51 w 2766"/>
                <a:gd name="T87" fmla="*/ 1 h 1145"/>
                <a:gd name="T88" fmla="*/ 26 w 2766"/>
                <a:gd name="T89" fmla="*/ 2 h 1145"/>
                <a:gd name="T90" fmla="*/ 0 w 2766"/>
                <a:gd name="T91" fmla="*/ 4 h 114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766"/>
                <a:gd name="T139" fmla="*/ 0 h 1145"/>
                <a:gd name="T140" fmla="*/ 2766 w 2766"/>
                <a:gd name="T141" fmla="*/ 1145 h 114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766" h="1145">
                  <a:moveTo>
                    <a:pt x="2489" y="1144"/>
                  </a:moveTo>
                  <a:lnTo>
                    <a:pt x="2541" y="1110"/>
                  </a:lnTo>
                  <a:lnTo>
                    <a:pt x="2589" y="1074"/>
                  </a:lnTo>
                  <a:lnTo>
                    <a:pt x="2631" y="1036"/>
                  </a:lnTo>
                  <a:lnTo>
                    <a:pt x="2668" y="999"/>
                  </a:lnTo>
                  <a:lnTo>
                    <a:pt x="2696" y="963"/>
                  </a:lnTo>
                  <a:lnTo>
                    <a:pt x="2723" y="923"/>
                  </a:lnTo>
                  <a:lnTo>
                    <a:pt x="2741" y="884"/>
                  </a:lnTo>
                  <a:lnTo>
                    <a:pt x="2754" y="844"/>
                  </a:lnTo>
                  <a:lnTo>
                    <a:pt x="2765" y="808"/>
                  </a:lnTo>
                  <a:lnTo>
                    <a:pt x="2765" y="765"/>
                  </a:lnTo>
                  <a:lnTo>
                    <a:pt x="2759" y="726"/>
                  </a:lnTo>
                  <a:lnTo>
                    <a:pt x="2748" y="686"/>
                  </a:lnTo>
                  <a:lnTo>
                    <a:pt x="2734" y="650"/>
                  </a:lnTo>
                  <a:lnTo>
                    <a:pt x="2714" y="607"/>
                  </a:lnTo>
                  <a:lnTo>
                    <a:pt x="2683" y="574"/>
                  </a:lnTo>
                  <a:lnTo>
                    <a:pt x="2652" y="534"/>
                  </a:lnTo>
                  <a:lnTo>
                    <a:pt x="2613" y="497"/>
                  </a:lnTo>
                  <a:lnTo>
                    <a:pt x="2570" y="461"/>
                  </a:lnTo>
                  <a:lnTo>
                    <a:pt x="2520" y="427"/>
                  </a:lnTo>
                  <a:lnTo>
                    <a:pt x="2465" y="392"/>
                  </a:lnTo>
                  <a:lnTo>
                    <a:pt x="2407" y="358"/>
                  </a:lnTo>
                  <a:lnTo>
                    <a:pt x="2341" y="324"/>
                  </a:lnTo>
                  <a:lnTo>
                    <a:pt x="2270" y="292"/>
                  </a:lnTo>
                  <a:lnTo>
                    <a:pt x="2197" y="263"/>
                  </a:lnTo>
                  <a:lnTo>
                    <a:pt x="2118" y="234"/>
                  </a:lnTo>
                  <a:lnTo>
                    <a:pt x="2036" y="206"/>
                  </a:lnTo>
                  <a:lnTo>
                    <a:pt x="1949" y="182"/>
                  </a:lnTo>
                  <a:lnTo>
                    <a:pt x="1860" y="158"/>
                  </a:lnTo>
                  <a:lnTo>
                    <a:pt x="1763" y="131"/>
                  </a:lnTo>
                  <a:lnTo>
                    <a:pt x="1667" y="113"/>
                  </a:lnTo>
                  <a:lnTo>
                    <a:pt x="1568" y="93"/>
                  </a:lnTo>
                  <a:lnTo>
                    <a:pt x="1465" y="73"/>
                  </a:lnTo>
                  <a:lnTo>
                    <a:pt x="1360" y="58"/>
                  </a:lnTo>
                  <a:lnTo>
                    <a:pt x="1253" y="45"/>
                  </a:lnTo>
                  <a:lnTo>
                    <a:pt x="1143" y="31"/>
                  </a:lnTo>
                  <a:lnTo>
                    <a:pt x="1031" y="21"/>
                  </a:lnTo>
                  <a:lnTo>
                    <a:pt x="916" y="14"/>
                  </a:lnTo>
                  <a:lnTo>
                    <a:pt x="803" y="8"/>
                  </a:lnTo>
                  <a:lnTo>
                    <a:pt x="689" y="3"/>
                  </a:lnTo>
                  <a:lnTo>
                    <a:pt x="572" y="0"/>
                  </a:lnTo>
                  <a:lnTo>
                    <a:pt x="458" y="0"/>
                  </a:lnTo>
                  <a:lnTo>
                    <a:pt x="342" y="0"/>
                  </a:lnTo>
                  <a:lnTo>
                    <a:pt x="227" y="6"/>
                  </a:lnTo>
                  <a:lnTo>
                    <a:pt x="114" y="8"/>
                  </a:lnTo>
                  <a:lnTo>
                    <a:pt x="0" y="17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99" name="Freeform 25"/>
            <p:cNvSpPr>
              <a:spLocks noChangeArrowheads="1"/>
            </p:cNvSpPr>
            <p:nvPr/>
          </p:nvSpPr>
          <p:spPr bwMode="auto">
            <a:xfrm>
              <a:off x="2429" y="2027"/>
              <a:ext cx="1554" cy="212"/>
            </a:xfrm>
            <a:custGeom>
              <a:avLst/>
              <a:gdLst>
                <a:gd name="T0" fmla="*/ 783 w 6852"/>
                <a:gd name="T1" fmla="*/ 0 h 937"/>
                <a:gd name="T2" fmla="*/ 0 w 6852"/>
                <a:gd name="T3" fmla="*/ 12 h 937"/>
                <a:gd name="T4" fmla="*/ 3 w 6852"/>
                <a:gd name="T5" fmla="*/ 23 h 937"/>
                <a:gd name="T6" fmla="*/ 8 w 6852"/>
                <a:gd name="T7" fmla="*/ 34 h 937"/>
                <a:gd name="T8" fmla="*/ 16 w 6852"/>
                <a:gd name="T9" fmla="*/ 44 h 937"/>
                <a:gd name="T10" fmla="*/ 26 w 6852"/>
                <a:gd name="T11" fmla="*/ 55 h 937"/>
                <a:gd name="T12" fmla="*/ 37 w 6852"/>
                <a:gd name="T13" fmla="*/ 65 h 937"/>
                <a:gd name="T14" fmla="*/ 50 w 6852"/>
                <a:gd name="T15" fmla="*/ 75 h 937"/>
                <a:gd name="T16" fmla="*/ 65 w 6852"/>
                <a:gd name="T17" fmla="*/ 85 h 937"/>
                <a:gd name="T18" fmla="*/ 82 w 6852"/>
                <a:gd name="T19" fmla="*/ 95 h 937"/>
                <a:gd name="T20" fmla="*/ 101 w 6852"/>
                <a:gd name="T21" fmla="*/ 105 h 937"/>
                <a:gd name="T22" fmla="*/ 122 w 6852"/>
                <a:gd name="T23" fmla="*/ 114 h 937"/>
                <a:gd name="T24" fmla="*/ 144 w 6852"/>
                <a:gd name="T25" fmla="*/ 122 h 937"/>
                <a:gd name="T26" fmla="*/ 168 w 6852"/>
                <a:gd name="T27" fmla="*/ 131 h 937"/>
                <a:gd name="T28" fmla="*/ 193 w 6852"/>
                <a:gd name="T29" fmla="*/ 140 h 937"/>
                <a:gd name="T30" fmla="*/ 220 w 6852"/>
                <a:gd name="T31" fmla="*/ 147 h 937"/>
                <a:gd name="T32" fmla="*/ 248 w 6852"/>
                <a:gd name="T33" fmla="*/ 155 h 937"/>
                <a:gd name="T34" fmla="*/ 278 w 6852"/>
                <a:gd name="T35" fmla="*/ 162 h 937"/>
                <a:gd name="T36" fmla="*/ 309 w 6852"/>
                <a:gd name="T37" fmla="*/ 168 h 937"/>
                <a:gd name="T38" fmla="*/ 342 w 6852"/>
                <a:gd name="T39" fmla="*/ 175 h 937"/>
                <a:gd name="T40" fmla="*/ 375 w 6852"/>
                <a:gd name="T41" fmla="*/ 181 h 937"/>
                <a:gd name="T42" fmla="*/ 410 w 6852"/>
                <a:gd name="T43" fmla="*/ 186 h 937"/>
                <a:gd name="T44" fmla="*/ 445 w 6852"/>
                <a:gd name="T45" fmla="*/ 191 h 937"/>
                <a:gd name="T46" fmla="*/ 481 w 6852"/>
                <a:gd name="T47" fmla="*/ 195 h 937"/>
                <a:gd name="T48" fmla="*/ 518 w 6852"/>
                <a:gd name="T49" fmla="*/ 199 h 937"/>
                <a:gd name="T50" fmla="*/ 556 w 6852"/>
                <a:gd name="T51" fmla="*/ 203 h 937"/>
                <a:gd name="T52" fmla="*/ 595 w 6852"/>
                <a:gd name="T53" fmla="*/ 206 h 937"/>
                <a:gd name="T54" fmla="*/ 633 w 6852"/>
                <a:gd name="T55" fmla="*/ 208 h 937"/>
                <a:gd name="T56" fmla="*/ 673 w 6852"/>
                <a:gd name="T57" fmla="*/ 210 h 937"/>
                <a:gd name="T58" fmla="*/ 711 w 6852"/>
                <a:gd name="T59" fmla="*/ 210 h 937"/>
                <a:gd name="T60" fmla="*/ 752 w 6852"/>
                <a:gd name="T61" fmla="*/ 211 h 937"/>
                <a:gd name="T62" fmla="*/ 792 w 6852"/>
                <a:gd name="T63" fmla="*/ 212 h 937"/>
                <a:gd name="T64" fmla="*/ 831 w 6852"/>
                <a:gd name="T65" fmla="*/ 211 h 937"/>
                <a:gd name="T66" fmla="*/ 871 w 6852"/>
                <a:gd name="T67" fmla="*/ 210 h 937"/>
                <a:gd name="T68" fmla="*/ 910 w 6852"/>
                <a:gd name="T69" fmla="*/ 209 h 937"/>
                <a:gd name="T70" fmla="*/ 949 w 6852"/>
                <a:gd name="T71" fmla="*/ 207 h 937"/>
                <a:gd name="T72" fmla="*/ 988 w 6852"/>
                <a:gd name="T73" fmla="*/ 204 h 937"/>
                <a:gd name="T74" fmla="*/ 1026 w 6852"/>
                <a:gd name="T75" fmla="*/ 201 h 937"/>
                <a:gd name="T76" fmla="*/ 1063 w 6852"/>
                <a:gd name="T77" fmla="*/ 198 h 937"/>
                <a:gd name="T78" fmla="*/ 1100 w 6852"/>
                <a:gd name="T79" fmla="*/ 193 h 937"/>
                <a:gd name="T80" fmla="*/ 1136 w 6852"/>
                <a:gd name="T81" fmla="*/ 189 h 937"/>
                <a:gd name="T82" fmla="*/ 1171 w 6852"/>
                <a:gd name="T83" fmla="*/ 184 h 937"/>
                <a:gd name="T84" fmla="*/ 1205 w 6852"/>
                <a:gd name="T85" fmla="*/ 178 h 937"/>
                <a:gd name="T86" fmla="*/ 1238 w 6852"/>
                <a:gd name="T87" fmla="*/ 173 h 937"/>
                <a:gd name="T88" fmla="*/ 1271 w 6852"/>
                <a:gd name="T89" fmla="*/ 166 h 937"/>
                <a:gd name="T90" fmla="*/ 1301 w 6852"/>
                <a:gd name="T91" fmla="*/ 160 h 937"/>
                <a:gd name="T92" fmla="*/ 1330 w 6852"/>
                <a:gd name="T93" fmla="*/ 152 h 937"/>
                <a:gd name="T94" fmla="*/ 1358 w 6852"/>
                <a:gd name="T95" fmla="*/ 144 h 937"/>
                <a:gd name="T96" fmla="*/ 1384 w 6852"/>
                <a:gd name="T97" fmla="*/ 136 h 937"/>
                <a:gd name="T98" fmla="*/ 1409 w 6852"/>
                <a:gd name="T99" fmla="*/ 128 h 937"/>
                <a:gd name="T100" fmla="*/ 1432 w 6852"/>
                <a:gd name="T101" fmla="*/ 119 h 937"/>
                <a:gd name="T102" fmla="*/ 1454 w 6852"/>
                <a:gd name="T103" fmla="*/ 110 h 937"/>
                <a:gd name="T104" fmla="*/ 1474 w 6852"/>
                <a:gd name="T105" fmla="*/ 100 h 937"/>
                <a:gd name="T106" fmla="*/ 1492 w 6852"/>
                <a:gd name="T107" fmla="*/ 91 h 937"/>
                <a:gd name="T108" fmla="*/ 1508 w 6852"/>
                <a:gd name="T109" fmla="*/ 81 h 937"/>
                <a:gd name="T110" fmla="*/ 1522 w 6852"/>
                <a:gd name="T111" fmla="*/ 71 h 937"/>
                <a:gd name="T112" fmla="*/ 1534 w 6852"/>
                <a:gd name="T113" fmla="*/ 61 h 937"/>
                <a:gd name="T114" fmla="*/ 1545 w 6852"/>
                <a:gd name="T115" fmla="*/ 50 h 937"/>
                <a:gd name="T116" fmla="*/ 1554 w 6852"/>
                <a:gd name="T117" fmla="*/ 40 h 937"/>
                <a:gd name="T118" fmla="*/ 783 w 6852"/>
                <a:gd name="T119" fmla="*/ 0 h 93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852"/>
                <a:gd name="T181" fmla="*/ 0 h 937"/>
                <a:gd name="T182" fmla="*/ 6852 w 6852"/>
                <a:gd name="T183" fmla="*/ 937 h 93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852" h="937">
                  <a:moveTo>
                    <a:pt x="3453" y="0"/>
                  </a:moveTo>
                  <a:lnTo>
                    <a:pt x="0" y="55"/>
                  </a:lnTo>
                  <a:lnTo>
                    <a:pt x="13" y="103"/>
                  </a:lnTo>
                  <a:lnTo>
                    <a:pt x="37" y="150"/>
                  </a:lnTo>
                  <a:lnTo>
                    <a:pt x="71" y="196"/>
                  </a:lnTo>
                  <a:lnTo>
                    <a:pt x="113" y="241"/>
                  </a:lnTo>
                  <a:lnTo>
                    <a:pt x="161" y="286"/>
                  </a:lnTo>
                  <a:lnTo>
                    <a:pt x="220" y="331"/>
                  </a:lnTo>
                  <a:lnTo>
                    <a:pt x="286" y="375"/>
                  </a:lnTo>
                  <a:lnTo>
                    <a:pt x="362" y="420"/>
                  </a:lnTo>
                  <a:lnTo>
                    <a:pt x="444" y="462"/>
                  </a:lnTo>
                  <a:lnTo>
                    <a:pt x="536" y="502"/>
                  </a:lnTo>
                  <a:lnTo>
                    <a:pt x="633" y="541"/>
                  </a:lnTo>
                  <a:lnTo>
                    <a:pt x="739" y="578"/>
                  </a:lnTo>
                  <a:lnTo>
                    <a:pt x="850" y="618"/>
                  </a:lnTo>
                  <a:lnTo>
                    <a:pt x="970" y="651"/>
                  </a:lnTo>
                  <a:lnTo>
                    <a:pt x="1094" y="684"/>
                  </a:lnTo>
                  <a:lnTo>
                    <a:pt x="1225" y="715"/>
                  </a:lnTo>
                  <a:lnTo>
                    <a:pt x="1363" y="744"/>
                  </a:lnTo>
                  <a:lnTo>
                    <a:pt x="1507" y="773"/>
                  </a:lnTo>
                  <a:lnTo>
                    <a:pt x="1653" y="799"/>
                  </a:lnTo>
                  <a:lnTo>
                    <a:pt x="1807" y="823"/>
                  </a:lnTo>
                  <a:lnTo>
                    <a:pt x="1962" y="844"/>
                  </a:lnTo>
                  <a:lnTo>
                    <a:pt x="2121" y="864"/>
                  </a:lnTo>
                  <a:lnTo>
                    <a:pt x="2285" y="881"/>
                  </a:lnTo>
                  <a:lnTo>
                    <a:pt x="2451" y="896"/>
                  </a:lnTo>
                  <a:lnTo>
                    <a:pt x="2622" y="909"/>
                  </a:lnTo>
                  <a:lnTo>
                    <a:pt x="2792" y="918"/>
                  </a:lnTo>
                  <a:lnTo>
                    <a:pt x="2967" y="929"/>
                  </a:lnTo>
                  <a:lnTo>
                    <a:pt x="3137" y="930"/>
                  </a:lnTo>
                  <a:lnTo>
                    <a:pt x="3314" y="933"/>
                  </a:lnTo>
                  <a:lnTo>
                    <a:pt x="3490" y="936"/>
                  </a:lnTo>
                  <a:lnTo>
                    <a:pt x="3663" y="933"/>
                  </a:lnTo>
                  <a:lnTo>
                    <a:pt x="3839" y="930"/>
                  </a:lnTo>
                  <a:lnTo>
                    <a:pt x="4014" y="923"/>
                  </a:lnTo>
                  <a:lnTo>
                    <a:pt x="4184" y="915"/>
                  </a:lnTo>
                  <a:lnTo>
                    <a:pt x="4358" y="902"/>
                  </a:lnTo>
                  <a:lnTo>
                    <a:pt x="4524" y="888"/>
                  </a:lnTo>
                  <a:lnTo>
                    <a:pt x="4689" y="873"/>
                  </a:lnTo>
                  <a:lnTo>
                    <a:pt x="4852" y="854"/>
                  </a:lnTo>
                  <a:lnTo>
                    <a:pt x="5010" y="836"/>
                  </a:lnTo>
                  <a:lnTo>
                    <a:pt x="5165" y="812"/>
                  </a:lnTo>
                  <a:lnTo>
                    <a:pt x="5315" y="788"/>
                  </a:lnTo>
                  <a:lnTo>
                    <a:pt x="5460" y="763"/>
                  </a:lnTo>
                  <a:lnTo>
                    <a:pt x="5602" y="733"/>
                  </a:lnTo>
                  <a:lnTo>
                    <a:pt x="5736" y="705"/>
                  </a:lnTo>
                  <a:lnTo>
                    <a:pt x="5864" y="671"/>
                  </a:lnTo>
                  <a:lnTo>
                    <a:pt x="5988" y="636"/>
                  </a:lnTo>
                  <a:lnTo>
                    <a:pt x="6104" y="599"/>
                  </a:lnTo>
                  <a:lnTo>
                    <a:pt x="6211" y="565"/>
                  </a:lnTo>
                  <a:lnTo>
                    <a:pt x="6314" y="526"/>
                  </a:lnTo>
                  <a:lnTo>
                    <a:pt x="6410" y="486"/>
                  </a:lnTo>
                  <a:lnTo>
                    <a:pt x="6499" y="444"/>
                  </a:lnTo>
                  <a:lnTo>
                    <a:pt x="6577" y="402"/>
                  </a:lnTo>
                  <a:lnTo>
                    <a:pt x="6648" y="360"/>
                  </a:lnTo>
                  <a:lnTo>
                    <a:pt x="6711" y="316"/>
                  </a:lnTo>
                  <a:lnTo>
                    <a:pt x="6766" y="271"/>
                  </a:lnTo>
                  <a:lnTo>
                    <a:pt x="6811" y="223"/>
                  </a:lnTo>
                  <a:lnTo>
                    <a:pt x="6851" y="176"/>
                  </a:lnTo>
                  <a:lnTo>
                    <a:pt x="3453" y="0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00" name="Freeform 26"/>
            <p:cNvSpPr>
              <a:spLocks noChangeArrowheads="1"/>
            </p:cNvSpPr>
            <p:nvPr/>
          </p:nvSpPr>
          <p:spPr bwMode="auto">
            <a:xfrm>
              <a:off x="2437" y="2065"/>
              <a:ext cx="1477" cy="184"/>
            </a:xfrm>
            <a:custGeom>
              <a:avLst/>
              <a:gdLst>
                <a:gd name="T0" fmla="*/ 0 w 6515"/>
                <a:gd name="T1" fmla="*/ 0 h 811"/>
                <a:gd name="T2" fmla="*/ 7 w 6515"/>
                <a:gd name="T3" fmla="*/ 11 h 811"/>
                <a:gd name="T4" fmla="*/ 16 w 6515"/>
                <a:gd name="T5" fmla="*/ 22 h 811"/>
                <a:gd name="T6" fmla="*/ 27 w 6515"/>
                <a:gd name="T7" fmla="*/ 32 h 811"/>
                <a:gd name="T8" fmla="*/ 41 w 6515"/>
                <a:gd name="T9" fmla="*/ 43 h 811"/>
                <a:gd name="T10" fmla="*/ 55 w 6515"/>
                <a:gd name="T11" fmla="*/ 53 h 811"/>
                <a:gd name="T12" fmla="*/ 73 w 6515"/>
                <a:gd name="T13" fmla="*/ 63 h 811"/>
                <a:gd name="T14" fmla="*/ 92 w 6515"/>
                <a:gd name="T15" fmla="*/ 73 h 811"/>
                <a:gd name="T16" fmla="*/ 112 w 6515"/>
                <a:gd name="T17" fmla="*/ 82 h 811"/>
                <a:gd name="T18" fmla="*/ 135 w 6515"/>
                <a:gd name="T19" fmla="*/ 92 h 811"/>
                <a:gd name="T20" fmla="*/ 158 w 6515"/>
                <a:gd name="T21" fmla="*/ 101 h 811"/>
                <a:gd name="T22" fmla="*/ 184 w 6515"/>
                <a:gd name="T23" fmla="*/ 109 h 811"/>
                <a:gd name="T24" fmla="*/ 212 w 6515"/>
                <a:gd name="T25" fmla="*/ 118 h 811"/>
                <a:gd name="T26" fmla="*/ 240 w 6515"/>
                <a:gd name="T27" fmla="*/ 125 h 811"/>
                <a:gd name="T28" fmla="*/ 270 w 6515"/>
                <a:gd name="T29" fmla="*/ 133 h 811"/>
                <a:gd name="T30" fmla="*/ 302 w 6515"/>
                <a:gd name="T31" fmla="*/ 139 h 811"/>
                <a:gd name="T32" fmla="*/ 335 w 6515"/>
                <a:gd name="T33" fmla="*/ 145 h 811"/>
                <a:gd name="T34" fmla="*/ 368 w 6515"/>
                <a:gd name="T35" fmla="*/ 152 h 811"/>
                <a:gd name="T36" fmla="*/ 403 w 6515"/>
                <a:gd name="T37" fmla="*/ 158 h 811"/>
                <a:gd name="T38" fmla="*/ 438 w 6515"/>
                <a:gd name="T39" fmla="*/ 163 h 811"/>
                <a:gd name="T40" fmla="*/ 476 w 6515"/>
                <a:gd name="T41" fmla="*/ 167 h 811"/>
                <a:gd name="T42" fmla="*/ 513 w 6515"/>
                <a:gd name="T43" fmla="*/ 171 h 811"/>
                <a:gd name="T44" fmla="*/ 552 w 6515"/>
                <a:gd name="T45" fmla="*/ 174 h 811"/>
                <a:gd name="T46" fmla="*/ 590 w 6515"/>
                <a:gd name="T47" fmla="*/ 178 h 811"/>
                <a:gd name="T48" fmla="*/ 630 w 6515"/>
                <a:gd name="T49" fmla="*/ 180 h 811"/>
                <a:gd name="T50" fmla="*/ 669 w 6515"/>
                <a:gd name="T51" fmla="*/ 181 h 811"/>
                <a:gd name="T52" fmla="*/ 710 w 6515"/>
                <a:gd name="T53" fmla="*/ 183 h 811"/>
                <a:gd name="T54" fmla="*/ 749 w 6515"/>
                <a:gd name="T55" fmla="*/ 184 h 811"/>
                <a:gd name="T56" fmla="*/ 790 w 6515"/>
                <a:gd name="T57" fmla="*/ 184 h 811"/>
                <a:gd name="T58" fmla="*/ 830 w 6515"/>
                <a:gd name="T59" fmla="*/ 183 h 811"/>
                <a:gd name="T60" fmla="*/ 870 w 6515"/>
                <a:gd name="T61" fmla="*/ 182 h 811"/>
                <a:gd name="T62" fmla="*/ 910 w 6515"/>
                <a:gd name="T63" fmla="*/ 181 h 811"/>
                <a:gd name="T64" fmla="*/ 949 w 6515"/>
                <a:gd name="T65" fmla="*/ 178 h 811"/>
                <a:gd name="T66" fmla="*/ 989 w 6515"/>
                <a:gd name="T67" fmla="*/ 176 h 811"/>
                <a:gd name="T68" fmla="*/ 1027 w 6515"/>
                <a:gd name="T69" fmla="*/ 173 h 811"/>
                <a:gd name="T70" fmla="*/ 1066 w 6515"/>
                <a:gd name="T71" fmla="*/ 169 h 811"/>
                <a:gd name="T72" fmla="*/ 1102 w 6515"/>
                <a:gd name="T73" fmla="*/ 165 h 811"/>
                <a:gd name="T74" fmla="*/ 1138 w 6515"/>
                <a:gd name="T75" fmla="*/ 160 h 811"/>
                <a:gd name="T76" fmla="*/ 1174 w 6515"/>
                <a:gd name="T77" fmla="*/ 155 h 811"/>
                <a:gd name="T78" fmla="*/ 1208 w 6515"/>
                <a:gd name="T79" fmla="*/ 149 h 811"/>
                <a:gd name="T80" fmla="*/ 1241 w 6515"/>
                <a:gd name="T81" fmla="*/ 143 h 811"/>
                <a:gd name="T82" fmla="*/ 1274 w 6515"/>
                <a:gd name="T83" fmla="*/ 136 h 811"/>
                <a:gd name="T84" fmla="*/ 1304 w 6515"/>
                <a:gd name="T85" fmla="*/ 129 h 811"/>
                <a:gd name="T86" fmla="*/ 1334 w 6515"/>
                <a:gd name="T87" fmla="*/ 121 h 811"/>
                <a:gd name="T88" fmla="*/ 1361 w 6515"/>
                <a:gd name="T89" fmla="*/ 113 h 811"/>
                <a:gd name="T90" fmla="*/ 1388 w 6515"/>
                <a:gd name="T91" fmla="*/ 105 h 811"/>
                <a:gd name="T92" fmla="*/ 1413 w 6515"/>
                <a:gd name="T93" fmla="*/ 96 h 811"/>
                <a:gd name="T94" fmla="*/ 1436 w 6515"/>
                <a:gd name="T95" fmla="*/ 87 h 811"/>
                <a:gd name="T96" fmla="*/ 1457 w 6515"/>
                <a:gd name="T97" fmla="*/ 78 h 811"/>
                <a:gd name="T98" fmla="*/ 1477 w 6515"/>
                <a:gd name="T99" fmla="*/ 68 h 81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515"/>
                <a:gd name="T151" fmla="*/ 0 h 811"/>
                <a:gd name="T152" fmla="*/ 6515 w 6515"/>
                <a:gd name="T153" fmla="*/ 811 h 81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515" h="811">
                  <a:moveTo>
                    <a:pt x="0" y="0"/>
                  </a:moveTo>
                  <a:lnTo>
                    <a:pt x="31" y="48"/>
                  </a:lnTo>
                  <a:lnTo>
                    <a:pt x="72" y="97"/>
                  </a:lnTo>
                  <a:lnTo>
                    <a:pt x="121" y="142"/>
                  </a:lnTo>
                  <a:lnTo>
                    <a:pt x="179" y="189"/>
                  </a:lnTo>
                  <a:lnTo>
                    <a:pt x="244" y="234"/>
                  </a:lnTo>
                  <a:lnTo>
                    <a:pt x="321" y="279"/>
                  </a:lnTo>
                  <a:lnTo>
                    <a:pt x="406" y="321"/>
                  </a:lnTo>
                  <a:lnTo>
                    <a:pt x="495" y="362"/>
                  </a:lnTo>
                  <a:lnTo>
                    <a:pt x="595" y="406"/>
                  </a:lnTo>
                  <a:lnTo>
                    <a:pt x="699" y="444"/>
                  </a:lnTo>
                  <a:lnTo>
                    <a:pt x="813" y="482"/>
                  </a:lnTo>
                  <a:lnTo>
                    <a:pt x="933" y="518"/>
                  </a:lnTo>
                  <a:lnTo>
                    <a:pt x="1060" y="552"/>
                  </a:lnTo>
                  <a:lnTo>
                    <a:pt x="1191" y="585"/>
                  </a:lnTo>
                  <a:lnTo>
                    <a:pt x="1331" y="613"/>
                  </a:lnTo>
                  <a:lnTo>
                    <a:pt x="1476" y="641"/>
                  </a:lnTo>
                  <a:lnTo>
                    <a:pt x="1622" y="668"/>
                  </a:lnTo>
                  <a:lnTo>
                    <a:pt x="1777" y="695"/>
                  </a:lnTo>
                  <a:lnTo>
                    <a:pt x="1932" y="719"/>
                  </a:lnTo>
                  <a:lnTo>
                    <a:pt x="2099" y="737"/>
                  </a:lnTo>
                  <a:lnTo>
                    <a:pt x="2265" y="755"/>
                  </a:lnTo>
                  <a:lnTo>
                    <a:pt x="2433" y="768"/>
                  </a:lnTo>
                  <a:lnTo>
                    <a:pt x="2603" y="784"/>
                  </a:lnTo>
                  <a:lnTo>
                    <a:pt x="2778" y="792"/>
                  </a:lnTo>
                  <a:lnTo>
                    <a:pt x="2951" y="799"/>
                  </a:lnTo>
                  <a:lnTo>
                    <a:pt x="3130" y="808"/>
                  </a:lnTo>
                  <a:lnTo>
                    <a:pt x="3306" y="810"/>
                  </a:lnTo>
                  <a:lnTo>
                    <a:pt x="3485" y="810"/>
                  </a:lnTo>
                  <a:lnTo>
                    <a:pt x="3659" y="808"/>
                  </a:lnTo>
                  <a:lnTo>
                    <a:pt x="3838" y="802"/>
                  </a:lnTo>
                  <a:lnTo>
                    <a:pt x="4014" y="796"/>
                  </a:lnTo>
                  <a:lnTo>
                    <a:pt x="4187" y="786"/>
                  </a:lnTo>
                  <a:lnTo>
                    <a:pt x="4361" y="775"/>
                  </a:lnTo>
                  <a:lnTo>
                    <a:pt x="4531" y="764"/>
                  </a:lnTo>
                  <a:lnTo>
                    <a:pt x="4700" y="744"/>
                  </a:lnTo>
                  <a:lnTo>
                    <a:pt x="4862" y="729"/>
                  </a:lnTo>
                  <a:lnTo>
                    <a:pt x="5020" y="705"/>
                  </a:lnTo>
                  <a:lnTo>
                    <a:pt x="5178" y="685"/>
                  </a:lnTo>
                  <a:lnTo>
                    <a:pt x="5329" y="658"/>
                  </a:lnTo>
                  <a:lnTo>
                    <a:pt x="5475" y="629"/>
                  </a:lnTo>
                  <a:lnTo>
                    <a:pt x="5618" y="600"/>
                  </a:lnTo>
                  <a:lnTo>
                    <a:pt x="5752" y="568"/>
                  </a:lnTo>
                  <a:lnTo>
                    <a:pt x="5884" y="534"/>
                  </a:lnTo>
                  <a:lnTo>
                    <a:pt x="6004" y="500"/>
                  </a:lnTo>
                  <a:lnTo>
                    <a:pt x="6122" y="462"/>
                  </a:lnTo>
                  <a:lnTo>
                    <a:pt x="6233" y="424"/>
                  </a:lnTo>
                  <a:lnTo>
                    <a:pt x="6335" y="385"/>
                  </a:lnTo>
                  <a:lnTo>
                    <a:pt x="6428" y="342"/>
                  </a:lnTo>
                  <a:lnTo>
                    <a:pt x="6514" y="30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01" name="Freeform 27"/>
            <p:cNvSpPr>
              <a:spLocks noChangeArrowheads="1"/>
            </p:cNvSpPr>
            <p:nvPr/>
          </p:nvSpPr>
          <p:spPr bwMode="auto">
            <a:xfrm>
              <a:off x="3746" y="1840"/>
              <a:ext cx="783" cy="330"/>
            </a:xfrm>
            <a:custGeom>
              <a:avLst/>
              <a:gdLst>
                <a:gd name="T0" fmla="*/ 263 w 3452"/>
                <a:gd name="T1" fmla="*/ 43 h 1454"/>
                <a:gd name="T2" fmla="*/ 0 w 3452"/>
                <a:gd name="T3" fmla="*/ 291 h 1454"/>
                <a:gd name="T4" fmla="*/ 23 w 3452"/>
                <a:gd name="T5" fmla="*/ 297 h 1454"/>
                <a:gd name="T6" fmla="*/ 47 w 3452"/>
                <a:gd name="T7" fmla="*/ 304 h 1454"/>
                <a:gd name="T8" fmla="*/ 72 w 3452"/>
                <a:gd name="T9" fmla="*/ 310 h 1454"/>
                <a:gd name="T10" fmla="*/ 97 w 3452"/>
                <a:gd name="T11" fmla="*/ 315 h 1454"/>
                <a:gd name="T12" fmla="*/ 122 w 3452"/>
                <a:gd name="T13" fmla="*/ 319 h 1454"/>
                <a:gd name="T14" fmla="*/ 147 w 3452"/>
                <a:gd name="T15" fmla="*/ 323 h 1454"/>
                <a:gd name="T16" fmla="*/ 174 w 3452"/>
                <a:gd name="T17" fmla="*/ 326 h 1454"/>
                <a:gd name="T18" fmla="*/ 200 w 3452"/>
                <a:gd name="T19" fmla="*/ 328 h 1454"/>
                <a:gd name="T20" fmla="*/ 226 w 3452"/>
                <a:gd name="T21" fmla="*/ 330 h 1454"/>
                <a:gd name="T22" fmla="*/ 253 w 3452"/>
                <a:gd name="T23" fmla="*/ 330 h 1454"/>
                <a:gd name="T24" fmla="*/ 279 w 3452"/>
                <a:gd name="T25" fmla="*/ 330 h 1454"/>
                <a:gd name="T26" fmla="*/ 306 w 3452"/>
                <a:gd name="T27" fmla="*/ 329 h 1454"/>
                <a:gd name="T28" fmla="*/ 332 w 3452"/>
                <a:gd name="T29" fmla="*/ 327 h 1454"/>
                <a:gd name="T30" fmla="*/ 359 w 3452"/>
                <a:gd name="T31" fmla="*/ 325 h 1454"/>
                <a:gd name="T32" fmla="*/ 385 w 3452"/>
                <a:gd name="T33" fmla="*/ 322 h 1454"/>
                <a:gd name="T34" fmla="*/ 411 w 3452"/>
                <a:gd name="T35" fmla="*/ 318 h 1454"/>
                <a:gd name="T36" fmla="*/ 436 w 3452"/>
                <a:gd name="T37" fmla="*/ 314 h 1454"/>
                <a:gd name="T38" fmla="*/ 461 w 3452"/>
                <a:gd name="T39" fmla="*/ 308 h 1454"/>
                <a:gd name="T40" fmla="*/ 485 w 3452"/>
                <a:gd name="T41" fmla="*/ 303 h 1454"/>
                <a:gd name="T42" fmla="*/ 509 w 3452"/>
                <a:gd name="T43" fmla="*/ 296 h 1454"/>
                <a:gd name="T44" fmla="*/ 532 w 3452"/>
                <a:gd name="T45" fmla="*/ 289 h 1454"/>
                <a:gd name="T46" fmla="*/ 554 w 3452"/>
                <a:gd name="T47" fmla="*/ 281 h 1454"/>
                <a:gd name="T48" fmla="*/ 576 w 3452"/>
                <a:gd name="T49" fmla="*/ 272 h 1454"/>
                <a:gd name="T50" fmla="*/ 597 w 3452"/>
                <a:gd name="T51" fmla="*/ 263 h 1454"/>
                <a:gd name="T52" fmla="*/ 617 w 3452"/>
                <a:gd name="T53" fmla="*/ 253 h 1454"/>
                <a:gd name="T54" fmla="*/ 636 w 3452"/>
                <a:gd name="T55" fmla="*/ 243 h 1454"/>
                <a:gd name="T56" fmla="*/ 654 w 3452"/>
                <a:gd name="T57" fmla="*/ 232 h 1454"/>
                <a:gd name="T58" fmla="*/ 671 w 3452"/>
                <a:gd name="T59" fmla="*/ 221 h 1454"/>
                <a:gd name="T60" fmla="*/ 687 w 3452"/>
                <a:gd name="T61" fmla="*/ 209 h 1454"/>
                <a:gd name="T62" fmla="*/ 702 w 3452"/>
                <a:gd name="T63" fmla="*/ 197 h 1454"/>
                <a:gd name="T64" fmla="*/ 715 w 3452"/>
                <a:gd name="T65" fmla="*/ 184 h 1454"/>
                <a:gd name="T66" fmla="*/ 728 w 3452"/>
                <a:gd name="T67" fmla="*/ 171 h 1454"/>
                <a:gd name="T68" fmla="*/ 739 w 3452"/>
                <a:gd name="T69" fmla="*/ 158 h 1454"/>
                <a:gd name="T70" fmla="*/ 749 w 3452"/>
                <a:gd name="T71" fmla="*/ 144 h 1454"/>
                <a:gd name="T72" fmla="*/ 758 w 3452"/>
                <a:gd name="T73" fmla="*/ 130 h 1454"/>
                <a:gd name="T74" fmla="*/ 766 w 3452"/>
                <a:gd name="T75" fmla="*/ 116 h 1454"/>
                <a:gd name="T76" fmla="*/ 771 w 3452"/>
                <a:gd name="T77" fmla="*/ 102 h 1454"/>
                <a:gd name="T78" fmla="*/ 776 w 3452"/>
                <a:gd name="T79" fmla="*/ 88 h 1454"/>
                <a:gd name="T80" fmla="*/ 780 w 3452"/>
                <a:gd name="T81" fmla="*/ 73 h 1454"/>
                <a:gd name="T82" fmla="*/ 782 w 3452"/>
                <a:gd name="T83" fmla="*/ 59 h 1454"/>
                <a:gd name="T84" fmla="*/ 783 w 3452"/>
                <a:gd name="T85" fmla="*/ 44 h 1454"/>
                <a:gd name="T86" fmla="*/ 782 w 3452"/>
                <a:gd name="T87" fmla="*/ 29 h 1454"/>
                <a:gd name="T88" fmla="*/ 780 w 3452"/>
                <a:gd name="T89" fmla="*/ 14 h 1454"/>
                <a:gd name="T90" fmla="*/ 777 w 3452"/>
                <a:gd name="T91" fmla="*/ 0 h 1454"/>
                <a:gd name="T92" fmla="*/ 263 w 3452"/>
                <a:gd name="T93" fmla="*/ 43 h 145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452"/>
                <a:gd name="T142" fmla="*/ 0 h 1454"/>
                <a:gd name="T143" fmla="*/ 3452 w 3452"/>
                <a:gd name="T144" fmla="*/ 1454 h 145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452" h="1454">
                  <a:moveTo>
                    <a:pt x="1160" y="189"/>
                  </a:moveTo>
                  <a:lnTo>
                    <a:pt x="0" y="1280"/>
                  </a:lnTo>
                  <a:lnTo>
                    <a:pt x="103" y="1309"/>
                  </a:lnTo>
                  <a:lnTo>
                    <a:pt x="208" y="1339"/>
                  </a:lnTo>
                  <a:lnTo>
                    <a:pt x="316" y="1364"/>
                  </a:lnTo>
                  <a:lnTo>
                    <a:pt x="427" y="1386"/>
                  </a:lnTo>
                  <a:lnTo>
                    <a:pt x="537" y="1407"/>
                  </a:lnTo>
                  <a:lnTo>
                    <a:pt x="650" y="1422"/>
                  </a:lnTo>
                  <a:lnTo>
                    <a:pt x="765" y="1435"/>
                  </a:lnTo>
                  <a:lnTo>
                    <a:pt x="882" y="1446"/>
                  </a:lnTo>
                  <a:lnTo>
                    <a:pt x="998" y="1452"/>
                  </a:lnTo>
                  <a:lnTo>
                    <a:pt x="1116" y="1453"/>
                  </a:lnTo>
                  <a:lnTo>
                    <a:pt x="1232" y="1453"/>
                  </a:lnTo>
                  <a:lnTo>
                    <a:pt x="1350" y="1449"/>
                  </a:lnTo>
                  <a:lnTo>
                    <a:pt x="1465" y="1441"/>
                  </a:lnTo>
                  <a:lnTo>
                    <a:pt x="1584" y="1431"/>
                  </a:lnTo>
                  <a:lnTo>
                    <a:pt x="1697" y="1418"/>
                  </a:lnTo>
                  <a:lnTo>
                    <a:pt x="1811" y="1401"/>
                  </a:lnTo>
                  <a:lnTo>
                    <a:pt x="1921" y="1383"/>
                  </a:lnTo>
                  <a:lnTo>
                    <a:pt x="2031" y="1359"/>
                  </a:lnTo>
                  <a:lnTo>
                    <a:pt x="2139" y="1333"/>
                  </a:lnTo>
                  <a:lnTo>
                    <a:pt x="2244" y="1304"/>
                  </a:lnTo>
                  <a:lnTo>
                    <a:pt x="2344" y="1273"/>
                  </a:lnTo>
                  <a:lnTo>
                    <a:pt x="2444" y="1236"/>
                  </a:lnTo>
                  <a:lnTo>
                    <a:pt x="2541" y="1198"/>
                  </a:lnTo>
                  <a:lnTo>
                    <a:pt x="2631" y="1160"/>
                  </a:lnTo>
                  <a:lnTo>
                    <a:pt x="2720" y="1115"/>
                  </a:lnTo>
                  <a:lnTo>
                    <a:pt x="2802" y="1070"/>
                  </a:lnTo>
                  <a:lnTo>
                    <a:pt x="2883" y="1022"/>
                  </a:lnTo>
                  <a:lnTo>
                    <a:pt x="2957" y="973"/>
                  </a:lnTo>
                  <a:lnTo>
                    <a:pt x="3027" y="920"/>
                  </a:lnTo>
                  <a:lnTo>
                    <a:pt x="3093" y="867"/>
                  </a:lnTo>
                  <a:lnTo>
                    <a:pt x="3154" y="812"/>
                  </a:lnTo>
                  <a:lnTo>
                    <a:pt x="3209" y="754"/>
                  </a:lnTo>
                  <a:lnTo>
                    <a:pt x="3258" y="696"/>
                  </a:lnTo>
                  <a:lnTo>
                    <a:pt x="3303" y="636"/>
                  </a:lnTo>
                  <a:lnTo>
                    <a:pt x="3343" y="574"/>
                  </a:lnTo>
                  <a:lnTo>
                    <a:pt x="3375" y="512"/>
                  </a:lnTo>
                  <a:lnTo>
                    <a:pt x="3401" y="450"/>
                  </a:lnTo>
                  <a:lnTo>
                    <a:pt x="3422" y="386"/>
                  </a:lnTo>
                  <a:lnTo>
                    <a:pt x="3437" y="323"/>
                  </a:lnTo>
                  <a:lnTo>
                    <a:pt x="3448" y="258"/>
                  </a:lnTo>
                  <a:lnTo>
                    <a:pt x="3451" y="192"/>
                  </a:lnTo>
                  <a:lnTo>
                    <a:pt x="3448" y="126"/>
                  </a:lnTo>
                  <a:lnTo>
                    <a:pt x="3437" y="62"/>
                  </a:lnTo>
                  <a:lnTo>
                    <a:pt x="3425" y="0"/>
                  </a:lnTo>
                  <a:lnTo>
                    <a:pt x="1160" y="189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02" name="Freeform 28"/>
            <p:cNvSpPr>
              <a:spLocks noChangeArrowheads="1"/>
            </p:cNvSpPr>
            <p:nvPr/>
          </p:nvSpPr>
          <p:spPr bwMode="auto">
            <a:xfrm>
              <a:off x="3900" y="1766"/>
              <a:ext cx="638" cy="413"/>
            </a:xfrm>
            <a:custGeom>
              <a:avLst/>
              <a:gdLst>
                <a:gd name="T0" fmla="*/ 0 w 2813"/>
                <a:gd name="T1" fmla="*/ 406 h 1822"/>
                <a:gd name="T2" fmla="*/ 26 w 2813"/>
                <a:gd name="T3" fmla="*/ 409 h 1822"/>
                <a:gd name="T4" fmla="*/ 52 w 2813"/>
                <a:gd name="T5" fmla="*/ 411 h 1822"/>
                <a:gd name="T6" fmla="*/ 78 w 2813"/>
                <a:gd name="T7" fmla="*/ 412 h 1822"/>
                <a:gd name="T8" fmla="*/ 105 w 2813"/>
                <a:gd name="T9" fmla="*/ 413 h 1822"/>
                <a:gd name="T10" fmla="*/ 130 w 2813"/>
                <a:gd name="T11" fmla="*/ 413 h 1822"/>
                <a:gd name="T12" fmla="*/ 158 w 2813"/>
                <a:gd name="T13" fmla="*/ 412 h 1822"/>
                <a:gd name="T14" fmla="*/ 183 w 2813"/>
                <a:gd name="T15" fmla="*/ 410 h 1822"/>
                <a:gd name="T16" fmla="*/ 210 w 2813"/>
                <a:gd name="T17" fmla="*/ 408 h 1822"/>
                <a:gd name="T18" fmla="*/ 236 w 2813"/>
                <a:gd name="T19" fmla="*/ 405 h 1822"/>
                <a:gd name="T20" fmla="*/ 261 w 2813"/>
                <a:gd name="T21" fmla="*/ 401 h 1822"/>
                <a:gd name="T22" fmla="*/ 286 w 2813"/>
                <a:gd name="T23" fmla="*/ 396 h 1822"/>
                <a:gd name="T24" fmla="*/ 311 w 2813"/>
                <a:gd name="T25" fmla="*/ 392 h 1822"/>
                <a:gd name="T26" fmla="*/ 335 w 2813"/>
                <a:gd name="T27" fmla="*/ 386 h 1822"/>
                <a:gd name="T28" fmla="*/ 359 w 2813"/>
                <a:gd name="T29" fmla="*/ 379 h 1822"/>
                <a:gd name="T30" fmla="*/ 382 w 2813"/>
                <a:gd name="T31" fmla="*/ 372 h 1822"/>
                <a:gd name="T32" fmla="*/ 404 w 2813"/>
                <a:gd name="T33" fmla="*/ 364 h 1822"/>
                <a:gd name="T34" fmla="*/ 426 w 2813"/>
                <a:gd name="T35" fmla="*/ 355 h 1822"/>
                <a:gd name="T36" fmla="*/ 447 w 2813"/>
                <a:gd name="T37" fmla="*/ 346 h 1822"/>
                <a:gd name="T38" fmla="*/ 467 w 2813"/>
                <a:gd name="T39" fmla="*/ 337 h 1822"/>
                <a:gd name="T40" fmla="*/ 486 w 2813"/>
                <a:gd name="T41" fmla="*/ 327 h 1822"/>
                <a:gd name="T42" fmla="*/ 504 w 2813"/>
                <a:gd name="T43" fmla="*/ 316 h 1822"/>
                <a:gd name="T44" fmla="*/ 521 w 2813"/>
                <a:gd name="T45" fmla="*/ 304 h 1822"/>
                <a:gd name="T46" fmla="*/ 537 w 2813"/>
                <a:gd name="T47" fmla="*/ 293 h 1822"/>
                <a:gd name="T48" fmla="*/ 552 w 2813"/>
                <a:gd name="T49" fmla="*/ 281 h 1822"/>
                <a:gd name="T50" fmla="*/ 566 w 2813"/>
                <a:gd name="T51" fmla="*/ 268 h 1822"/>
                <a:gd name="T52" fmla="*/ 579 w 2813"/>
                <a:gd name="T53" fmla="*/ 256 h 1822"/>
                <a:gd name="T54" fmla="*/ 590 w 2813"/>
                <a:gd name="T55" fmla="*/ 243 h 1822"/>
                <a:gd name="T56" fmla="*/ 601 w 2813"/>
                <a:gd name="T57" fmla="*/ 229 h 1822"/>
                <a:gd name="T58" fmla="*/ 610 w 2813"/>
                <a:gd name="T59" fmla="*/ 215 h 1822"/>
                <a:gd name="T60" fmla="*/ 618 w 2813"/>
                <a:gd name="T61" fmla="*/ 202 h 1822"/>
                <a:gd name="T62" fmla="*/ 625 w 2813"/>
                <a:gd name="T63" fmla="*/ 187 h 1822"/>
                <a:gd name="T64" fmla="*/ 629 w 2813"/>
                <a:gd name="T65" fmla="*/ 172 h 1822"/>
                <a:gd name="T66" fmla="*/ 634 w 2813"/>
                <a:gd name="T67" fmla="*/ 158 h 1822"/>
                <a:gd name="T68" fmla="*/ 636 w 2813"/>
                <a:gd name="T69" fmla="*/ 144 h 1822"/>
                <a:gd name="T70" fmla="*/ 638 w 2813"/>
                <a:gd name="T71" fmla="*/ 129 h 1822"/>
                <a:gd name="T72" fmla="*/ 638 w 2813"/>
                <a:gd name="T73" fmla="*/ 114 h 1822"/>
                <a:gd name="T74" fmla="*/ 636 w 2813"/>
                <a:gd name="T75" fmla="*/ 99 h 1822"/>
                <a:gd name="T76" fmla="*/ 633 w 2813"/>
                <a:gd name="T77" fmla="*/ 85 h 1822"/>
                <a:gd name="T78" fmla="*/ 629 w 2813"/>
                <a:gd name="T79" fmla="*/ 70 h 1822"/>
                <a:gd name="T80" fmla="*/ 625 w 2813"/>
                <a:gd name="T81" fmla="*/ 56 h 1822"/>
                <a:gd name="T82" fmla="*/ 617 w 2813"/>
                <a:gd name="T83" fmla="*/ 41 h 1822"/>
                <a:gd name="T84" fmla="*/ 610 w 2813"/>
                <a:gd name="T85" fmla="*/ 27 h 1822"/>
                <a:gd name="T86" fmla="*/ 601 w 2813"/>
                <a:gd name="T87" fmla="*/ 14 h 1822"/>
                <a:gd name="T88" fmla="*/ 590 w 2813"/>
                <a:gd name="T89" fmla="*/ 0 h 182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813"/>
                <a:gd name="T136" fmla="*/ 0 h 1822"/>
                <a:gd name="T137" fmla="*/ 2813 w 2813"/>
                <a:gd name="T138" fmla="*/ 1822 h 182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813" h="1822">
                  <a:moveTo>
                    <a:pt x="0" y="1791"/>
                  </a:moveTo>
                  <a:lnTo>
                    <a:pt x="113" y="1804"/>
                  </a:lnTo>
                  <a:lnTo>
                    <a:pt x="231" y="1812"/>
                  </a:lnTo>
                  <a:lnTo>
                    <a:pt x="344" y="1818"/>
                  </a:lnTo>
                  <a:lnTo>
                    <a:pt x="461" y="1821"/>
                  </a:lnTo>
                  <a:lnTo>
                    <a:pt x="575" y="1821"/>
                  </a:lnTo>
                  <a:lnTo>
                    <a:pt x="695" y="1818"/>
                  </a:lnTo>
                  <a:lnTo>
                    <a:pt x="809" y="1810"/>
                  </a:lnTo>
                  <a:lnTo>
                    <a:pt x="926" y="1801"/>
                  </a:lnTo>
                  <a:lnTo>
                    <a:pt x="1039" y="1786"/>
                  </a:lnTo>
                  <a:lnTo>
                    <a:pt x="1152" y="1770"/>
                  </a:lnTo>
                  <a:lnTo>
                    <a:pt x="1263" y="1749"/>
                  </a:lnTo>
                  <a:lnTo>
                    <a:pt x="1370" y="1728"/>
                  </a:lnTo>
                  <a:lnTo>
                    <a:pt x="1477" y="1701"/>
                  </a:lnTo>
                  <a:lnTo>
                    <a:pt x="1583" y="1673"/>
                  </a:lnTo>
                  <a:lnTo>
                    <a:pt x="1686" y="1639"/>
                  </a:lnTo>
                  <a:lnTo>
                    <a:pt x="1783" y="1604"/>
                  </a:lnTo>
                  <a:lnTo>
                    <a:pt x="1877" y="1567"/>
                  </a:lnTo>
                  <a:lnTo>
                    <a:pt x="1969" y="1528"/>
                  </a:lnTo>
                  <a:lnTo>
                    <a:pt x="2059" y="1487"/>
                  </a:lnTo>
                  <a:lnTo>
                    <a:pt x="2144" y="1442"/>
                  </a:lnTo>
                  <a:lnTo>
                    <a:pt x="2221" y="1394"/>
                  </a:lnTo>
                  <a:lnTo>
                    <a:pt x="2299" y="1343"/>
                  </a:lnTo>
                  <a:lnTo>
                    <a:pt x="2369" y="1294"/>
                  </a:lnTo>
                  <a:lnTo>
                    <a:pt x="2435" y="1239"/>
                  </a:lnTo>
                  <a:lnTo>
                    <a:pt x="2496" y="1184"/>
                  </a:lnTo>
                  <a:lnTo>
                    <a:pt x="2554" y="1129"/>
                  </a:lnTo>
                  <a:lnTo>
                    <a:pt x="2603" y="1071"/>
                  </a:lnTo>
                  <a:lnTo>
                    <a:pt x="2648" y="1009"/>
                  </a:lnTo>
                  <a:lnTo>
                    <a:pt x="2688" y="950"/>
                  </a:lnTo>
                  <a:lnTo>
                    <a:pt x="2724" y="889"/>
                  </a:lnTo>
                  <a:lnTo>
                    <a:pt x="2754" y="823"/>
                  </a:lnTo>
                  <a:lnTo>
                    <a:pt x="2775" y="760"/>
                  </a:lnTo>
                  <a:lnTo>
                    <a:pt x="2796" y="696"/>
                  </a:lnTo>
                  <a:lnTo>
                    <a:pt x="2806" y="634"/>
                  </a:lnTo>
                  <a:lnTo>
                    <a:pt x="2812" y="568"/>
                  </a:lnTo>
                  <a:lnTo>
                    <a:pt x="2812" y="503"/>
                  </a:lnTo>
                  <a:lnTo>
                    <a:pt x="2806" y="437"/>
                  </a:lnTo>
                  <a:lnTo>
                    <a:pt x="2793" y="373"/>
                  </a:lnTo>
                  <a:lnTo>
                    <a:pt x="2775" y="310"/>
                  </a:lnTo>
                  <a:lnTo>
                    <a:pt x="2754" y="248"/>
                  </a:lnTo>
                  <a:lnTo>
                    <a:pt x="2722" y="182"/>
                  </a:lnTo>
                  <a:lnTo>
                    <a:pt x="2688" y="121"/>
                  </a:lnTo>
                  <a:lnTo>
                    <a:pt x="2648" y="61"/>
                  </a:lnTo>
                  <a:lnTo>
                    <a:pt x="2603" y="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03" name="Oval 29"/>
            <p:cNvSpPr>
              <a:spLocks noChangeArrowheads="1"/>
            </p:cNvSpPr>
            <p:nvPr/>
          </p:nvSpPr>
          <p:spPr bwMode="auto">
            <a:xfrm>
              <a:off x="4047" y="1765"/>
              <a:ext cx="179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904" name="Oval 30"/>
            <p:cNvSpPr>
              <a:spLocks noChangeArrowheads="1"/>
            </p:cNvSpPr>
            <p:nvPr/>
          </p:nvSpPr>
          <p:spPr bwMode="auto">
            <a:xfrm>
              <a:off x="4047" y="1765"/>
              <a:ext cx="179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905" name="Oval 31"/>
            <p:cNvSpPr>
              <a:spLocks noChangeArrowheads="1"/>
            </p:cNvSpPr>
            <p:nvPr/>
          </p:nvSpPr>
          <p:spPr bwMode="auto">
            <a:xfrm>
              <a:off x="3796" y="19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906" name="Oval 32"/>
            <p:cNvSpPr>
              <a:spLocks noChangeArrowheads="1"/>
            </p:cNvSpPr>
            <p:nvPr/>
          </p:nvSpPr>
          <p:spPr bwMode="auto">
            <a:xfrm>
              <a:off x="3796" y="19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907" name="Oval 33"/>
            <p:cNvSpPr>
              <a:spLocks noChangeArrowheads="1"/>
            </p:cNvSpPr>
            <p:nvPr/>
          </p:nvSpPr>
          <p:spPr bwMode="auto">
            <a:xfrm>
              <a:off x="2249" y="1157"/>
              <a:ext cx="180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908" name="Oval 34"/>
            <p:cNvSpPr>
              <a:spLocks noChangeArrowheads="1"/>
            </p:cNvSpPr>
            <p:nvPr/>
          </p:nvSpPr>
          <p:spPr bwMode="auto">
            <a:xfrm>
              <a:off x="2249" y="1157"/>
              <a:ext cx="180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909" name="Freeform 35"/>
            <p:cNvSpPr>
              <a:spLocks noChangeArrowheads="1"/>
            </p:cNvSpPr>
            <p:nvPr/>
          </p:nvSpPr>
          <p:spPr bwMode="auto">
            <a:xfrm>
              <a:off x="1442" y="1545"/>
              <a:ext cx="373" cy="320"/>
            </a:xfrm>
            <a:custGeom>
              <a:avLst/>
              <a:gdLst>
                <a:gd name="T0" fmla="*/ 373 w 1644"/>
                <a:gd name="T1" fmla="*/ 182 h 1409"/>
                <a:gd name="T2" fmla="*/ 332 w 1644"/>
                <a:gd name="T3" fmla="*/ 0 h 1409"/>
                <a:gd name="T4" fmla="*/ 313 w 1644"/>
                <a:gd name="T5" fmla="*/ 1 h 1409"/>
                <a:gd name="T6" fmla="*/ 295 w 1644"/>
                <a:gd name="T7" fmla="*/ 3 h 1409"/>
                <a:gd name="T8" fmla="*/ 276 w 1644"/>
                <a:gd name="T9" fmla="*/ 5 h 1409"/>
                <a:gd name="T10" fmla="*/ 258 w 1644"/>
                <a:gd name="T11" fmla="*/ 8 h 1409"/>
                <a:gd name="T12" fmla="*/ 240 w 1644"/>
                <a:gd name="T13" fmla="*/ 11 h 1409"/>
                <a:gd name="T14" fmla="*/ 223 w 1644"/>
                <a:gd name="T15" fmla="*/ 14 h 1409"/>
                <a:gd name="T16" fmla="*/ 206 w 1644"/>
                <a:gd name="T17" fmla="*/ 18 h 1409"/>
                <a:gd name="T18" fmla="*/ 190 w 1644"/>
                <a:gd name="T19" fmla="*/ 22 h 1409"/>
                <a:gd name="T20" fmla="*/ 173 w 1644"/>
                <a:gd name="T21" fmla="*/ 27 h 1409"/>
                <a:gd name="T22" fmla="*/ 158 w 1644"/>
                <a:gd name="T23" fmla="*/ 32 h 1409"/>
                <a:gd name="T24" fmla="*/ 143 w 1644"/>
                <a:gd name="T25" fmla="*/ 38 h 1409"/>
                <a:gd name="T26" fmla="*/ 128 w 1644"/>
                <a:gd name="T27" fmla="*/ 44 h 1409"/>
                <a:gd name="T28" fmla="*/ 115 w 1644"/>
                <a:gd name="T29" fmla="*/ 50 h 1409"/>
                <a:gd name="T30" fmla="*/ 102 w 1644"/>
                <a:gd name="T31" fmla="*/ 56 h 1409"/>
                <a:gd name="T32" fmla="*/ 89 w 1644"/>
                <a:gd name="T33" fmla="*/ 63 h 1409"/>
                <a:gd name="T34" fmla="*/ 77 w 1644"/>
                <a:gd name="T35" fmla="*/ 70 h 1409"/>
                <a:gd name="T36" fmla="*/ 66 w 1644"/>
                <a:gd name="T37" fmla="*/ 78 h 1409"/>
                <a:gd name="T38" fmla="*/ 56 w 1644"/>
                <a:gd name="T39" fmla="*/ 85 h 1409"/>
                <a:gd name="T40" fmla="*/ 46 w 1644"/>
                <a:gd name="T41" fmla="*/ 93 h 1409"/>
                <a:gd name="T42" fmla="*/ 37 w 1644"/>
                <a:gd name="T43" fmla="*/ 102 h 1409"/>
                <a:gd name="T44" fmla="*/ 29 w 1644"/>
                <a:gd name="T45" fmla="*/ 110 h 1409"/>
                <a:gd name="T46" fmla="*/ 23 w 1644"/>
                <a:gd name="T47" fmla="*/ 118 h 1409"/>
                <a:gd name="T48" fmla="*/ 17 w 1644"/>
                <a:gd name="T49" fmla="*/ 127 h 1409"/>
                <a:gd name="T50" fmla="*/ 12 w 1644"/>
                <a:gd name="T51" fmla="*/ 136 h 1409"/>
                <a:gd name="T52" fmla="*/ 7 w 1644"/>
                <a:gd name="T53" fmla="*/ 145 h 1409"/>
                <a:gd name="T54" fmla="*/ 4 w 1644"/>
                <a:gd name="T55" fmla="*/ 154 h 1409"/>
                <a:gd name="T56" fmla="*/ 2 w 1644"/>
                <a:gd name="T57" fmla="*/ 163 h 1409"/>
                <a:gd name="T58" fmla="*/ 0 w 1644"/>
                <a:gd name="T59" fmla="*/ 172 h 1409"/>
                <a:gd name="T60" fmla="*/ 0 w 1644"/>
                <a:gd name="T61" fmla="*/ 182 h 1409"/>
                <a:gd name="T62" fmla="*/ 0 w 1644"/>
                <a:gd name="T63" fmla="*/ 191 h 1409"/>
                <a:gd name="T64" fmla="*/ 2 w 1644"/>
                <a:gd name="T65" fmla="*/ 200 h 1409"/>
                <a:gd name="T66" fmla="*/ 4 w 1644"/>
                <a:gd name="T67" fmla="*/ 209 h 1409"/>
                <a:gd name="T68" fmla="*/ 7 w 1644"/>
                <a:gd name="T69" fmla="*/ 218 h 1409"/>
                <a:gd name="T70" fmla="*/ 12 w 1644"/>
                <a:gd name="T71" fmla="*/ 227 h 1409"/>
                <a:gd name="T72" fmla="*/ 17 w 1644"/>
                <a:gd name="T73" fmla="*/ 236 h 1409"/>
                <a:gd name="T74" fmla="*/ 23 w 1644"/>
                <a:gd name="T75" fmla="*/ 245 h 1409"/>
                <a:gd name="T76" fmla="*/ 30 w 1644"/>
                <a:gd name="T77" fmla="*/ 253 h 1409"/>
                <a:gd name="T78" fmla="*/ 38 w 1644"/>
                <a:gd name="T79" fmla="*/ 262 h 1409"/>
                <a:gd name="T80" fmla="*/ 46 w 1644"/>
                <a:gd name="T81" fmla="*/ 270 h 1409"/>
                <a:gd name="T82" fmla="*/ 56 w 1644"/>
                <a:gd name="T83" fmla="*/ 278 h 1409"/>
                <a:gd name="T84" fmla="*/ 66 w 1644"/>
                <a:gd name="T85" fmla="*/ 285 h 1409"/>
                <a:gd name="T86" fmla="*/ 77 w 1644"/>
                <a:gd name="T87" fmla="*/ 293 h 1409"/>
                <a:gd name="T88" fmla="*/ 89 w 1644"/>
                <a:gd name="T89" fmla="*/ 300 h 1409"/>
                <a:gd name="T90" fmla="*/ 102 w 1644"/>
                <a:gd name="T91" fmla="*/ 307 h 1409"/>
                <a:gd name="T92" fmla="*/ 115 w 1644"/>
                <a:gd name="T93" fmla="*/ 314 h 1409"/>
                <a:gd name="T94" fmla="*/ 129 w 1644"/>
                <a:gd name="T95" fmla="*/ 320 h 1409"/>
                <a:gd name="T96" fmla="*/ 373 w 1644"/>
                <a:gd name="T97" fmla="*/ 182 h 140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644"/>
                <a:gd name="T148" fmla="*/ 0 h 1409"/>
                <a:gd name="T149" fmla="*/ 1644 w 1644"/>
                <a:gd name="T150" fmla="*/ 1409 h 140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644" h="1409">
                  <a:moveTo>
                    <a:pt x="1643" y="800"/>
                  </a:moveTo>
                  <a:lnTo>
                    <a:pt x="1463" y="0"/>
                  </a:lnTo>
                  <a:lnTo>
                    <a:pt x="1381" y="6"/>
                  </a:lnTo>
                  <a:lnTo>
                    <a:pt x="1299" y="14"/>
                  </a:lnTo>
                  <a:lnTo>
                    <a:pt x="1218" y="21"/>
                  </a:lnTo>
                  <a:lnTo>
                    <a:pt x="1139" y="35"/>
                  </a:lnTo>
                  <a:lnTo>
                    <a:pt x="1060" y="48"/>
                  </a:lnTo>
                  <a:lnTo>
                    <a:pt x="984" y="61"/>
                  </a:lnTo>
                  <a:lnTo>
                    <a:pt x="908" y="79"/>
                  </a:lnTo>
                  <a:lnTo>
                    <a:pt x="837" y="97"/>
                  </a:lnTo>
                  <a:lnTo>
                    <a:pt x="764" y="118"/>
                  </a:lnTo>
                  <a:lnTo>
                    <a:pt x="695" y="142"/>
                  </a:lnTo>
                  <a:lnTo>
                    <a:pt x="629" y="166"/>
                  </a:lnTo>
                  <a:lnTo>
                    <a:pt x="565" y="193"/>
                  </a:lnTo>
                  <a:lnTo>
                    <a:pt x="506" y="218"/>
                  </a:lnTo>
                  <a:lnTo>
                    <a:pt x="448" y="248"/>
                  </a:lnTo>
                  <a:lnTo>
                    <a:pt x="392" y="276"/>
                  </a:lnTo>
                  <a:lnTo>
                    <a:pt x="340" y="308"/>
                  </a:lnTo>
                  <a:lnTo>
                    <a:pt x="290" y="342"/>
                  </a:lnTo>
                  <a:lnTo>
                    <a:pt x="245" y="376"/>
                  </a:lnTo>
                  <a:lnTo>
                    <a:pt x="203" y="410"/>
                  </a:lnTo>
                  <a:lnTo>
                    <a:pt x="163" y="448"/>
                  </a:lnTo>
                  <a:lnTo>
                    <a:pt x="128" y="485"/>
                  </a:lnTo>
                  <a:lnTo>
                    <a:pt x="100" y="521"/>
                  </a:lnTo>
                  <a:lnTo>
                    <a:pt x="73" y="561"/>
                  </a:lnTo>
                  <a:lnTo>
                    <a:pt x="51" y="600"/>
                  </a:lnTo>
                  <a:lnTo>
                    <a:pt x="32" y="640"/>
                  </a:lnTo>
                  <a:lnTo>
                    <a:pt x="17" y="679"/>
                  </a:lnTo>
                  <a:lnTo>
                    <a:pt x="8" y="719"/>
                  </a:lnTo>
                  <a:lnTo>
                    <a:pt x="0" y="758"/>
                  </a:lnTo>
                  <a:lnTo>
                    <a:pt x="0" y="800"/>
                  </a:lnTo>
                  <a:lnTo>
                    <a:pt x="0" y="840"/>
                  </a:lnTo>
                  <a:lnTo>
                    <a:pt x="8" y="882"/>
                  </a:lnTo>
                  <a:lnTo>
                    <a:pt x="18" y="920"/>
                  </a:lnTo>
                  <a:lnTo>
                    <a:pt x="32" y="961"/>
                  </a:lnTo>
                  <a:lnTo>
                    <a:pt x="51" y="999"/>
                  </a:lnTo>
                  <a:lnTo>
                    <a:pt x="73" y="1040"/>
                  </a:lnTo>
                  <a:lnTo>
                    <a:pt x="100" y="1078"/>
                  </a:lnTo>
                  <a:lnTo>
                    <a:pt x="131" y="1116"/>
                  </a:lnTo>
                  <a:lnTo>
                    <a:pt x="166" y="1153"/>
                  </a:lnTo>
                  <a:lnTo>
                    <a:pt x="203" y="1189"/>
                  </a:lnTo>
                  <a:lnTo>
                    <a:pt x="245" y="1223"/>
                  </a:lnTo>
                  <a:lnTo>
                    <a:pt x="293" y="1257"/>
                  </a:lnTo>
                  <a:lnTo>
                    <a:pt x="340" y="1289"/>
                  </a:lnTo>
                  <a:lnTo>
                    <a:pt x="392" y="1320"/>
                  </a:lnTo>
                  <a:lnTo>
                    <a:pt x="448" y="1350"/>
                  </a:lnTo>
                  <a:lnTo>
                    <a:pt x="506" y="1381"/>
                  </a:lnTo>
                  <a:lnTo>
                    <a:pt x="568" y="1408"/>
                  </a:lnTo>
                  <a:lnTo>
                    <a:pt x="1643" y="800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10" name="Freeform 36"/>
            <p:cNvSpPr>
              <a:spLocks noChangeArrowheads="1"/>
            </p:cNvSpPr>
            <p:nvPr/>
          </p:nvSpPr>
          <p:spPr bwMode="auto">
            <a:xfrm>
              <a:off x="1441" y="1544"/>
              <a:ext cx="360" cy="365"/>
            </a:xfrm>
            <a:custGeom>
              <a:avLst/>
              <a:gdLst>
                <a:gd name="T0" fmla="*/ 360 w 1589"/>
                <a:gd name="T1" fmla="*/ 0 h 1611"/>
                <a:gd name="T2" fmla="*/ 342 w 1589"/>
                <a:gd name="T3" fmla="*/ 1 h 1611"/>
                <a:gd name="T4" fmla="*/ 322 w 1589"/>
                <a:gd name="T5" fmla="*/ 2 h 1611"/>
                <a:gd name="T6" fmla="*/ 303 w 1589"/>
                <a:gd name="T7" fmla="*/ 3 h 1611"/>
                <a:gd name="T8" fmla="*/ 285 w 1589"/>
                <a:gd name="T9" fmla="*/ 5 h 1611"/>
                <a:gd name="T10" fmla="*/ 266 w 1589"/>
                <a:gd name="T11" fmla="*/ 8 h 1611"/>
                <a:gd name="T12" fmla="*/ 249 w 1589"/>
                <a:gd name="T13" fmla="*/ 12 h 1611"/>
                <a:gd name="T14" fmla="*/ 231 w 1589"/>
                <a:gd name="T15" fmla="*/ 15 h 1611"/>
                <a:gd name="T16" fmla="*/ 213 w 1589"/>
                <a:gd name="T17" fmla="*/ 19 h 1611"/>
                <a:gd name="T18" fmla="*/ 196 w 1589"/>
                <a:gd name="T19" fmla="*/ 23 h 1611"/>
                <a:gd name="T20" fmla="*/ 179 w 1589"/>
                <a:gd name="T21" fmla="*/ 27 h 1611"/>
                <a:gd name="T22" fmla="*/ 163 w 1589"/>
                <a:gd name="T23" fmla="*/ 33 h 1611"/>
                <a:gd name="T24" fmla="*/ 148 w 1589"/>
                <a:gd name="T25" fmla="*/ 38 h 1611"/>
                <a:gd name="T26" fmla="*/ 133 w 1589"/>
                <a:gd name="T27" fmla="*/ 44 h 1611"/>
                <a:gd name="T28" fmla="*/ 119 w 1589"/>
                <a:gd name="T29" fmla="*/ 50 h 1611"/>
                <a:gd name="T30" fmla="*/ 105 w 1589"/>
                <a:gd name="T31" fmla="*/ 57 h 1611"/>
                <a:gd name="T32" fmla="*/ 92 w 1589"/>
                <a:gd name="T33" fmla="*/ 65 h 1611"/>
                <a:gd name="T34" fmla="*/ 81 w 1589"/>
                <a:gd name="T35" fmla="*/ 71 h 1611"/>
                <a:gd name="T36" fmla="*/ 69 w 1589"/>
                <a:gd name="T37" fmla="*/ 79 h 1611"/>
                <a:gd name="T38" fmla="*/ 58 w 1589"/>
                <a:gd name="T39" fmla="*/ 87 h 1611"/>
                <a:gd name="T40" fmla="*/ 49 w 1589"/>
                <a:gd name="T41" fmla="*/ 94 h 1611"/>
                <a:gd name="T42" fmla="*/ 40 w 1589"/>
                <a:gd name="T43" fmla="*/ 103 h 1611"/>
                <a:gd name="T44" fmla="*/ 31 w 1589"/>
                <a:gd name="T45" fmla="*/ 111 h 1611"/>
                <a:gd name="T46" fmla="*/ 24 w 1589"/>
                <a:gd name="T47" fmla="*/ 120 h 1611"/>
                <a:gd name="T48" fmla="*/ 19 w 1589"/>
                <a:gd name="T49" fmla="*/ 130 h 1611"/>
                <a:gd name="T50" fmla="*/ 12 w 1589"/>
                <a:gd name="T51" fmla="*/ 138 h 1611"/>
                <a:gd name="T52" fmla="*/ 8 w 1589"/>
                <a:gd name="T53" fmla="*/ 147 h 1611"/>
                <a:gd name="T54" fmla="*/ 4 w 1589"/>
                <a:gd name="T55" fmla="*/ 157 h 1611"/>
                <a:gd name="T56" fmla="*/ 2 w 1589"/>
                <a:gd name="T57" fmla="*/ 166 h 1611"/>
                <a:gd name="T58" fmla="*/ 1 w 1589"/>
                <a:gd name="T59" fmla="*/ 176 h 1611"/>
                <a:gd name="T60" fmla="*/ 0 w 1589"/>
                <a:gd name="T61" fmla="*/ 185 h 1611"/>
                <a:gd name="T62" fmla="*/ 0 w 1589"/>
                <a:gd name="T63" fmla="*/ 194 h 1611"/>
                <a:gd name="T64" fmla="*/ 1 w 1589"/>
                <a:gd name="T65" fmla="*/ 204 h 1611"/>
                <a:gd name="T66" fmla="*/ 4 w 1589"/>
                <a:gd name="T67" fmla="*/ 213 h 1611"/>
                <a:gd name="T68" fmla="*/ 7 w 1589"/>
                <a:gd name="T69" fmla="*/ 223 h 1611"/>
                <a:gd name="T70" fmla="*/ 12 w 1589"/>
                <a:gd name="T71" fmla="*/ 232 h 1611"/>
                <a:gd name="T72" fmla="*/ 16 w 1589"/>
                <a:gd name="T73" fmla="*/ 241 h 1611"/>
                <a:gd name="T74" fmla="*/ 22 w 1589"/>
                <a:gd name="T75" fmla="*/ 250 h 1611"/>
                <a:gd name="T76" fmla="*/ 29 w 1589"/>
                <a:gd name="T77" fmla="*/ 259 h 1611"/>
                <a:gd name="T78" fmla="*/ 37 w 1589"/>
                <a:gd name="T79" fmla="*/ 268 h 1611"/>
                <a:gd name="T80" fmla="*/ 46 w 1589"/>
                <a:gd name="T81" fmla="*/ 276 h 1611"/>
                <a:gd name="T82" fmla="*/ 56 w 1589"/>
                <a:gd name="T83" fmla="*/ 284 h 1611"/>
                <a:gd name="T84" fmla="*/ 65 w 1589"/>
                <a:gd name="T85" fmla="*/ 292 h 1611"/>
                <a:gd name="T86" fmla="*/ 77 w 1589"/>
                <a:gd name="T87" fmla="*/ 300 h 1611"/>
                <a:gd name="T88" fmla="*/ 89 w 1589"/>
                <a:gd name="T89" fmla="*/ 307 h 1611"/>
                <a:gd name="T90" fmla="*/ 101 w 1589"/>
                <a:gd name="T91" fmla="*/ 314 h 1611"/>
                <a:gd name="T92" fmla="*/ 115 w 1589"/>
                <a:gd name="T93" fmla="*/ 321 h 1611"/>
                <a:gd name="T94" fmla="*/ 129 w 1589"/>
                <a:gd name="T95" fmla="*/ 327 h 1611"/>
                <a:gd name="T96" fmla="*/ 143 w 1589"/>
                <a:gd name="T97" fmla="*/ 334 h 1611"/>
                <a:gd name="T98" fmla="*/ 158 w 1589"/>
                <a:gd name="T99" fmla="*/ 339 h 1611"/>
                <a:gd name="T100" fmla="*/ 175 w 1589"/>
                <a:gd name="T101" fmla="*/ 345 h 1611"/>
                <a:gd name="T102" fmla="*/ 191 w 1589"/>
                <a:gd name="T103" fmla="*/ 349 h 1611"/>
                <a:gd name="T104" fmla="*/ 208 w 1589"/>
                <a:gd name="T105" fmla="*/ 354 h 1611"/>
                <a:gd name="T106" fmla="*/ 225 w 1589"/>
                <a:gd name="T107" fmla="*/ 357 h 1611"/>
                <a:gd name="T108" fmla="*/ 243 w 1589"/>
                <a:gd name="T109" fmla="*/ 361 h 1611"/>
                <a:gd name="T110" fmla="*/ 261 w 1589"/>
                <a:gd name="T111" fmla="*/ 365 h 161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89"/>
                <a:gd name="T169" fmla="*/ 0 h 1611"/>
                <a:gd name="T170" fmla="*/ 1589 w 1589"/>
                <a:gd name="T171" fmla="*/ 1611 h 161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89" h="1611">
                  <a:moveTo>
                    <a:pt x="1588" y="0"/>
                  </a:moveTo>
                  <a:lnTo>
                    <a:pt x="1508" y="6"/>
                  </a:lnTo>
                  <a:lnTo>
                    <a:pt x="1421" y="10"/>
                  </a:lnTo>
                  <a:lnTo>
                    <a:pt x="1339" y="13"/>
                  </a:lnTo>
                  <a:lnTo>
                    <a:pt x="1257" y="24"/>
                  </a:lnTo>
                  <a:lnTo>
                    <a:pt x="1175" y="37"/>
                  </a:lnTo>
                  <a:lnTo>
                    <a:pt x="1098" y="51"/>
                  </a:lnTo>
                  <a:lnTo>
                    <a:pt x="1019" y="65"/>
                  </a:lnTo>
                  <a:lnTo>
                    <a:pt x="940" y="82"/>
                  </a:lnTo>
                  <a:lnTo>
                    <a:pt x="865" y="100"/>
                  </a:lnTo>
                  <a:lnTo>
                    <a:pt x="792" y="121"/>
                  </a:lnTo>
                  <a:lnTo>
                    <a:pt x="720" y="145"/>
                  </a:lnTo>
                  <a:lnTo>
                    <a:pt x="655" y="168"/>
                  </a:lnTo>
                  <a:lnTo>
                    <a:pt x="589" y="195"/>
                  </a:lnTo>
                  <a:lnTo>
                    <a:pt x="527" y="221"/>
                  </a:lnTo>
                  <a:lnTo>
                    <a:pt x="465" y="252"/>
                  </a:lnTo>
                  <a:lnTo>
                    <a:pt x="407" y="285"/>
                  </a:lnTo>
                  <a:lnTo>
                    <a:pt x="358" y="313"/>
                  </a:lnTo>
                  <a:lnTo>
                    <a:pt x="306" y="347"/>
                  </a:lnTo>
                  <a:lnTo>
                    <a:pt x="258" y="385"/>
                  </a:lnTo>
                  <a:lnTo>
                    <a:pt x="216" y="417"/>
                  </a:lnTo>
                  <a:lnTo>
                    <a:pt x="176" y="455"/>
                  </a:lnTo>
                  <a:lnTo>
                    <a:pt x="139" y="492"/>
                  </a:lnTo>
                  <a:lnTo>
                    <a:pt x="106" y="531"/>
                  </a:lnTo>
                  <a:lnTo>
                    <a:pt x="82" y="574"/>
                  </a:lnTo>
                  <a:lnTo>
                    <a:pt x="55" y="610"/>
                  </a:lnTo>
                  <a:lnTo>
                    <a:pt x="35" y="651"/>
                  </a:lnTo>
                  <a:lnTo>
                    <a:pt x="18" y="695"/>
                  </a:lnTo>
                  <a:lnTo>
                    <a:pt x="11" y="733"/>
                  </a:lnTo>
                  <a:lnTo>
                    <a:pt x="3" y="775"/>
                  </a:lnTo>
                  <a:lnTo>
                    <a:pt x="0" y="815"/>
                  </a:lnTo>
                  <a:lnTo>
                    <a:pt x="0" y="857"/>
                  </a:lnTo>
                  <a:lnTo>
                    <a:pt x="6" y="902"/>
                  </a:lnTo>
                  <a:lnTo>
                    <a:pt x="17" y="941"/>
                  </a:lnTo>
                  <a:lnTo>
                    <a:pt x="32" y="984"/>
                  </a:lnTo>
                  <a:lnTo>
                    <a:pt x="51" y="1023"/>
                  </a:lnTo>
                  <a:lnTo>
                    <a:pt x="72" y="1064"/>
                  </a:lnTo>
                  <a:lnTo>
                    <a:pt x="97" y="1105"/>
                  </a:lnTo>
                  <a:lnTo>
                    <a:pt x="129" y="1144"/>
                  </a:lnTo>
                  <a:lnTo>
                    <a:pt x="163" y="1181"/>
                  </a:lnTo>
                  <a:lnTo>
                    <a:pt x="203" y="1218"/>
                  </a:lnTo>
                  <a:lnTo>
                    <a:pt x="245" y="1254"/>
                  </a:lnTo>
                  <a:lnTo>
                    <a:pt x="287" y="1288"/>
                  </a:lnTo>
                  <a:lnTo>
                    <a:pt x="340" y="1322"/>
                  </a:lnTo>
                  <a:lnTo>
                    <a:pt x="392" y="1354"/>
                  </a:lnTo>
                  <a:lnTo>
                    <a:pt x="448" y="1387"/>
                  </a:lnTo>
                  <a:lnTo>
                    <a:pt x="506" y="1415"/>
                  </a:lnTo>
                  <a:lnTo>
                    <a:pt x="568" y="1443"/>
                  </a:lnTo>
                  <a:lnTo>
                    <a:pt x="631" y="1473"/>
                  </a:lnTo>
                  <a:lnTo>
                    <a:pt x="697" y="1497"/>
                  </a:lnTo>
                  <a:lnTo>
                    <a:pt x="771" y="1521"/>
                  </a:lnTo>
                  <a:lnTo>
                    <a:pt x="841" y="1542"/>
                  </a:lnTo>
                  <a:lnTo>
                    <a:pt x="916" y="1563"/>
                  </a:lnTo>
                  <a:lnTo>
                    <a:pt x="992" y="1577"/>
                  </a:lnTo>
                  <a:lnTo>
                    <a:pt x="1071" y="1594"/>
                  </a:lnTo>
                  <a:lnTo>
                    <a:pt x="1150" y="161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11" name="Oval 37"/>
            <p:cNvSpPr>
              <a:spLocks noChangeArrowheads="1"/>
            </p:cNvSpPr>
            <p:nvPr/>
          </p:nvSpPr>
          <p:spPr bwMode="auto">
            <a:xfrm>
              <a:off x="1318" y="171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912" name="Oval 38"/>
            <p:cNvSpPr>
              <a:spLocks noChangeArrowheads="1"/>
            </p:cNvSpPr>
            <p:nvPr/>
          </p:nvSpPr>
          <p:spPr bwMode="auto">
            <a:xfrm>
              <a:off x="1318" y="171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913" name="Oval 39"/>
            <p:cNvSpPr>
              <a:spLocks noChangeArrowheads="1"/>
            </p:cNvSpPr>
            <p:nvPr/>
          </p:nvSpPr>
          <p:spPr bwMode="auto">
            <a:xfrm>
              <a:off x="1318" y="14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914" name="Oval 40"/>
            <p:cNvSpPr>
              <a:spLocks noChangeArrowheads="1"/>
            </p:cNvSpPr>
            <p:nvPr/>
          </p:nvSpPr>
          <p:spPr bwMode="auto">
            <a:xfrm>
              <a:off x="1318" y="14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30726" name="Oval 41"/>
          <p:cNvSpPr>
            <a:spLocks noChangeArrowheads="1"/>
          </p:cNvSpPr>
          <p:nvPr/>
        </p:nvSpPr>
        <p:spPr bwMode="auto">
          <a:xfrm>
            <a:off x="6448425" y="2479675"/>
            <a:ext cx="1946275" cy="1277938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27" name="Oval 42"/>
          <p:cNvSpPr>
            <a:spLocks noChangeArrowheads="1"/>
          </p:cNvSpPr>
          <p:nvPr/>
        </p:nvSpPr>
        <p:spPr bwMode="auto">
          <a:xfrm>
            <a:off x="6584950" y="2817813"/>
            <a:ext cx="284163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28" name="Oval 43"/>
          <p:cNvSpPr>
            <a:spLocks noChangeArrowheads="1"/>
          </p:cNvSpPr>
          <p:nvPr/>
        </p:nvSpPr>
        <p:spPr bwMode="auto">
          <a:xfrm>
            <a:off x="7073900" y="3076575"/>
            <a:ext cx="284163" cy="157163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29" name="Oval 44"/>
          <p:cNvSpPr>
            <a:spLocks noChangeArrowheads="1"/>
          </p:cNvSpPr>
          <p:nvPr/>
        </p:nvSpPr>
        <p:spPr bwMode="auto">
          <a:xfrm>
            <a:off x="7073900" y="3076575"/>
            <a:ext cx="284163" cy="157163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30" name="Oval 45"/>
          <p:cNvSpPr>
            <a:spLocks noChangeArrowheads="1"/>
          </p:cNvSpPr>
          <p:nvPr/>
        </p:nvSpPr>
        <p:spPr bwMode="auto">
          <a:xfrm>
            <a:off x="7932738" y="2827338"/>
            <a:ext cx="284162" cy="1555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31" name="AutoShape 46"/>
          <p:cNvSpPr>
            <a:spLocks noChangeArrowheads="1"/>
          </p:cNvSpPr>
          <p:nvPr/>
        </p:nvSpPr>
        <p:spPr bwMode="auto">
          <a:xfrm>
            <a:off x="6661150" y="2508250"/>
            <a:ext cx="1406525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32" name="Text Box 47"/>
          <p:cNvSpPr txBox="1">
            <a:spLocks noChangeArrowheads="1"/>
          </p:cNvSpPr>
          <p:nvPr/>
        </p:nvSpPr>
        <p:spPr bwMode="auto">
          <a:xfrm>
            <a:off x="6713538" y="2538413"/>
            <a:ext cx="138271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algn="ctr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Office Cluster</a:t>
            </a:r>
          </a:p>
          <a:p>
            <a:pPr algn="ctr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P-PAN</a:t>
            </a:r>
          </a:p>
        </p:txBody>
      </p:sp>
      <p:sp>
        <p:nvSpPr>
          <p:cNvPr id="30733" name="Oval 48"/>
          <p:cNvSpPr>
            <a:spLocks noChangeArrowheads="1"/>
          </p:cNvSpPr>
          <p:nvPr/>
        </p:nvSpPr>
        <p:spPr bwMode="auto">
          <a:xfrm>
            <a:off x="7348538" y="3059113"/>
            <a:ext cx="284162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34" name="Oval 49"/>
          <p:cNvSpPr>
            <a:spLocks noChangeArrowheads="1"/>
          </p:cNvSpPr>
          <p:nvPr/>
        </p:nvSpPr>
        <p:spPr bwMode="auto">
          <a:xfrm>
            <a:off x="1196975" y="3125788"/>
            <a:ext cx="2357438" cy="1009650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35" name="Oval 50"/>
          <p:cNvSpPr>
            <a:spLocks noChangeArrowheads="1"/>
          </p:cNvSpPr>
          <p:nvPr/>
        </p:nvSpPr>
        <p:spPr bwMode="auto">
          <a:xfrm>
            <a:off x="2020888" y="3309938"/>
            <a:ext cx="285750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36" name="Oval 51"/>
          <p:cNvSpPr>
            <a:spLocks noChangeArrowheads="1"/>
          </p:cNvSpPr>
          <p:nvPr/>
        </p:nvSpPr>
        <p:spPr bwMode="auto">
          <a:xfrm>
            <a:off x="1595438" y="3608388"/>
            <a:ext cx="284162" cy="1555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37" name="Text Box 52"/>
          <p:cNvSpPr txBox="1">
            <a:spLocks noChangeArrowheads="1"/>
          </p:cNvSpPr>
          <p:nvPr/>
        </p:nvSpPr>
        <p:spPr bwMode="auto">
          <a:xfrm>
            <a:off x="1601788" y="3725863"/>
            <a:ext cx="1487487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Home Cluster</a:t>
            </a:r>
          </a:p>
        </p:txBody>
      </p:sp>
      <p:sp>
        <p:nvSpPr>
          <p:cNvPr id="30738" name="Oval 53"/>
          <p:cNvSpPr>
            <a:spLocks noChangeArrowheads="1"/>
          </p:cNvSpPr>
          <p:nvPr/>
        </p:nvSpPr>
        <p:spPr bwMode="auto">
          <a:xfrm>
            <a:off x="2722563" y="3281363"/>
            <a:ext cx="284162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39" name="AutoShape 54"/>
          <p:cNvSpPr>
            <a:spLocks noChangeArrowheads="1"/>
          </p:cNvSpPr>
          <p:nvPr/>
        </p:nvSpPr>
        <p:spPr bwMode="auto">
          <a:xfrm>
            <a:off x="4102100" y="2371725"/>
            <a:ext cx="823913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40" name="Oval 55"/>
          <p:cNvSpPr>
            <a:spLocks noChangeArrowheads="1"/>
          </p:cNvSpPr>
          <p:nvPr/>
        </p:nvSpPr>
        <p:spPr bwMode="auto">
          <a:xfrm>
            <a:off x="2967038" y="2016125"/>
            <a:ext cx="2243137" cy="879475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41" name="Text Box 56"/>
          <p:cNvSpPr txBox="1">
            <a:spLocks noChangeArrowheads="1"/>
          </p:cNvSpPr>
          <p:nvPr/>
        </p:nvSpPr>
        <p:spPr bwMode="auto">
          <a:xfrm>
            <a:off x="3619500" y="2039938"/>
            <a:ext cx="1152525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Car Cluster</a:t>
            </a:r>
          </a:p>
        </p:txBody>
      </p:sp>
      <p:sp>
        <p:nvSpPr>
          <p:cNvPr id="30742" name="Oval 57"/>
          <p:cNvSpPr>
            <a:spLocks noChangeArrowheads="1"/>
          </p:cNvSpPr>
          <p:nvPr/>
        </p:nvSpPr>
        <p:spPr bwMode="auto">
          <a:xfrm>
            <a:off x="3249613" y="2259013"/>
            <a:ext cx="284162" cy="1555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43" name="Oval 58"/>
          <p:cNvSpPr>
            <a:spLocks noChangeArrowheads="1"/>
          </p:cNvSpPr>
          <p:nvPr/>
        </p:nvSpPr>
        <p:spPr bwMode="auto">
          <a:xfrm>
            <a:off x="4627563" y="2328863"/>
            <a:ext cx="284162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44" name="Oval 59"/>
          <p:cNvSpPr>
            <a:spLocks noChangeArrowheads="1"/>
          </p:cNvSpPr>
          <p:nvPr/>
        </p:nvSpPr>
        <p:spPr bwMode="auto">
          <a:xfrm>
            <a:off x="3463925" y="2598738"/>
            <a:ext cx="284163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45" name="Text Box 60"/>
          <p:cNvSpPr txBox="1">
            <a:spLocks noChangeArrowheads="1"/>
          </p:cNvSpPr>
          <p:nvPr/>
        </p:nvSpPr>
        <p:spPr bwMode="auto">
          <a:xfrm>
            <a:off x="4016375" y="3538538"/>
            <a:ext cx="2665413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Infrastructure Networks</a:t>
            </a:r>
          </a:p>
        </p:txBody>
      </p:sp>
      <p:sp>
        <p:nvSpPr>
          <p:cNvPr id="30746" name="AutoShape 61"/>
          <p:cNvSpPr>
            <a:spLocks noChangeArrowheads="1"/>
          </p:cNvSpPr>
          <p:nvPr/>
        </p:nvSpPr>
        <p:spPr bwMode="auto">
          <a:xfrm>
            <a:off x="757238" y="4975225"/>
            <a:ext cx="2209800" cy="971550"/>
          </a:xfrm>
          <a:prstGeom prst="roundRect">
            <a:avLst>
              <a:gd name="adj" fmla="val 130"/>
            </a:avLst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47" name="Oval 62"/>
          <p:cNvSpPr>
            <a:spLocks noChangeArrowheads="1"/>
          </p:cNvSpPr>
          <p:nvPr/>
        </p:nvSpPr>
        <p:spPr bwMode="auto">
          <a:xfrm>
            <a:off x="927100" y="5065713"/>
            <a:ext cx="190500" cy="1047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48" name="Text Box 63"/>
          <p:cNvSpPr txBox="1">
            <a:spLocks noChangeArrowheads="1"/>
          </p:cNvSpPr>
          <p:nvPr/>
        </p:nvSpPr>
        <p:spPr bwMode="auto">
          <a:xfrm>
            <a:off x="1181100" y="4997450"/>
            <a:ext cx="1690688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Personal Node</a:t>
            </a:r>
          </a:p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Gateway Node</a:t>
            </a:r>
          </a:p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Access Router</a:t>
            </a:r>
          </a:p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Inter-Cluster Tunnels</a:t>
            </a:r>
          </a:p>
        </p:txBody>
      </p:sp>
      <p:sp>
        <p:nvSpPr>
          <p:cNvPr id="30749" name="Oval 64"/>
          <p:cNvSpPr>
            <a:spLocks noChangeArrowheads="1"/>
          </p:cNvSpPr>
          <p:nvPr/>
        </p:nvSpPr>
        <p:spPr bwMode="auto">
          <a:xfrm>
            <a:off x="927100" y="5286375"/>
            <a:ext cx="190500" cy="114300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50" name="Line 65"/>
          <p:cNvSpPr>
            <a:spLocks noChangeShapeType="1"/>
          </p:cNvSpPr>
          <p:nvPr/>
        </p:nvSpPr>
        <p:spPr bwMode="auto">
          <a:xfrm>
            <a:off x="912813" y="5802313"/>
            <a:ext cx="219075" cy="1587"/>
          </a:xfrm>
          <a:prstGeom prst="line">
            <a:avLst/>
          </a:prstGeom>
          <a:noFill/>
          <a:ln w="4356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51" name="Text Box 70"/>
          <p:cNvSpPr txBox="1">
            <a:spLocks noChangeArrowheads="1"/>
          </p:cNvSpPr>
          <p:nvPr/>
        </p:nvSpPr>
        <p:spPr bwMode="auto">
          <a:xfrm>
            <a:off x="5803900" y="2049463"/>
            <a:ext cx="1363663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latin typeface="Helvetica" pitchFamily="34" charset="0"/>
                <a:cs typeface="Times New Roman" pitchFamily="18" charset="0"/>
              </a:rPr>
              <a:t>PN Agent</a:t>
            </a:r>
          </a:p>
        </p:txBody>
      </p:sp>
      <p:grpSp>
        <p:nvGrpSpPr>
          <p:cNvPr id="30752" name="Group 71"/>
          <p:cNvGrpSpPr>
            <a:grpSpLocks/>
          </p:cNvGrpSpPr>
          <p:nvPr/>
        </p:nvGrpSpPr>
        <p:grpSpPr bwMode="auto">
          <a:xfrm>
            <a:off x="5637213" y="3881438"/>
            <a:ext cx="373062" cy="195262"/>
            <a:chOff x="3359" y="2028"/>
            <a:chExt cx="235" cy="123"/>
          </a:xfrm>
        </p:grpSpPr>
        <p:grpSp>
          <p:nvGrpSpPr>
            <p:cNvPr id="30865" name="Group 72"/>
            <p:cNvGrpSpPr>
              <a:grpSpLocks/>
            </p:cNvGrpSpPr>
            <p:nvPr/>
          </p:nvGrpSpPr>
          <p:grpSpPr bwMode="auto">
            <a:xfrm>
              <a:off x="3364" y="2035"/>
              <a:ext cx="230" cy="116"/>
              <a:chOff x="3364" y="2035"/>
              <a:chExt cx="230" cy="116"/>
            </a:xfrm>
          </p:grpSpPr>
          <p:sp>
            <p:nvSpPr>
              <p:cNvPr id="30880" name="AutoShape 73"/>
              <p:cNvSpPr>
                <a:spLocks noChangeArrowheads="1"/>
              </p:cNvSpPr>
              <p:nvPr/>
            </p:nvSpPr>
            <p:spPr bwMode="auto">
              <a:xfrm>
                <a:off x="3364" y="2072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0881" name="Oval 74"/>
              <p:cNvSpPr>
                <a:spLocks noChangeArrowheads="1"/>
              </p:cNvSpPr>
              <p:nvPr/>
            </p:nvSpPr>
            <p:spPr bwMode="auto">
              <a:xfrm>
                <a:off x="3367" y="2077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0882" name="Oval 75"/>
              <p:cNvSpPr>
                <a:spLocks noChangeArrowheads="1"/>
              </p:cNvSpPr>
              <p:nvPr/>
            </p:nvSpPr>
            <p:spPr bwMode="auto">
              <a:xfrm>
                <a:off x="3367" y="2035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0866" name="AutoShape 76"/>
            <p:cNvSpPr>
              <a:spLocks noChangeArrowheads="1"/>
            </p:cNvSpPr>
            <p:nvPr/>
          </p:nvSpPr>
          <p:spPr bwMode="auto">
            <a:xfrm>
              <a:off x="3359" y="2066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867" name="Oval 77"/>
            <p:cNvSpPr>
              <a:spLocks noChangeArrowheads="1"/>
            </p:cNvSpPr>
            <p:nvPr/>
          </p:nvSpPr>
          <p:spPr bwMode="auto">
            <a:xfrm>
              <a:off x="3362" y="2070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868" name="Oval 78"/>
            <p:cNvSpPr>
              <a:spLocks noChangeArrowheads="1"/>
            </p:cNvSpPr>
            <p:nvPr/>
          </p:nvSpPr>
          <p:spPr bwMode="auto">
            <a:xfrm>
              <a:off x="3362" y="2028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30869" name="Group 79"/>
            <p:cNvGrpSpPr>
              <a:grpSpLocks/>
            </p:cNvGrpSpPr>
            <p:nvPr/>
          </p:nvGrpSpPr>
          <p:grpSpPr bwMode="auto">
            <a:xfrm>
              <a:off x="3405" y="2039"/>
              <a:ext cx="144" cy="54"/>
              <a:chOff x="3405" y="2039"/>
              <a:chExt cx="144" cy="54"/>
            </a:xfrm>
          </p:grpSpPr>
          <p:grpSp>
            <p:nvGrpSpPr>
              <p:cNvPr id="30870" name="Group 80"/>
              <p:cNvGrpSpPr>
                <a:grpSpLocks/>
              </p:cNvGrpSpPr>
              <p:nvPr/>
            </p:nvGrpSpPr>
            <p:grpSpPr bwMode="auto">
              <a:xfrm>
                <a:off x="3405" y="2039"/>
                <a:ext cx="144" cy="54"/>
                <a:chOff x="3405" y="2039"/>
                <a:chExt cx="144" cy="54"/>
              </a:xfrm>
            </p:grpSpPr>
            <p:sp>
              <p:nvSpPr>
                <p:cNvPr id="30876" name="Freeform 81"/>
                <p:cNvSpPr>
                  <a:spLocks noChangeArrowheads="1"/>
                </p:cNvSpPr>
                <p:nvPr/>
              </p:nvSpPr>
              <p:spPr bwMode="auto">
                <a:xfrm>
                  <a:off x="3405" y="2039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77" name="Freeform 82"/>
                <p:cNvSpPr>
                  <a:spLocks noChangeArrowheads="1"/>
                </p:cNvSpPr>
                <p:nvPr/>
              </p:nvSpPr>
              <p:spPr bwMode="auto">
                <a:xfrm>
                  <a:off x="3405" y="2039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78" name="Freeform 83"/>
                <p:cNvSpPr>
                  <a:spLocks noChangeArrowheads="1"/>
                </p:cNvSpPr>
                <p:nvPr/>
              </p:nvSpPr>
              <p:spPr bwMode="auto">
                <a:xfrm>
                  <a:off x="3479" y="2074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79" name="Freeform 84"/>
                <p:cNvSpPr>
                  <a:spLocks noChangeArrowheads="1"/>
                </p:cNvSpPr>
                <p:nvPr/>
              </p:nvSpPr>
              <p:spPr bwMode="auto">
                <a:xfrm>
                  <a:off x="3479" y="2074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0871" name="Group 85"/>
              <p:cNvGrpSpPr>
                <a:grpSpLocks/>
              </p:cNvGrpSpPr>
              <p:nvPr/>
            </p:nvGrpSpPr>
            <p:grpSpPr bwMode="auto">
              <a:xfrm>
                <a:off x="3407" y="2039"/>
                <a:ext cx="137" cy="54"/>
                <a:chOff x="3407" y="2039"/>
                <a:chExt cx="137" cy="54"/>
              </a:xfrm>
            </p:grpSpPr>
            <p:sp>
              <p:nvSpPr>
                <p:cNvPr id="30872" name="Freeform 86"/>
                <p:cNvSpPr>
                  <a:spLocks noChangeArrowheads="1"/>
                </p:cNvSpPr>
                <p:nvPr/>
              </p:nvSpPr>
              <p:spPr bwMode="auto">
                <a:xfrm>
                  <a:off x="3476" y="2039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73" name="Freeform 87"/>
                <p:cNvSpPr>
                  <a:spLocks noChangeArrowheads="1"/>
                </p:cNvSpPr>
                <p:nvPr/>
              </p:nvSpPr>
              <p:spPr bwMode="auto">
                <a:xfrm>
                  <a:off x="3476" y="2039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74" name="Freeform 88"/>
                <p:cNvSpPr>
                  <a:spLocks noChangeArrowheads="1"/>
                </p:cNvSpPr>
                <p:nvPr/>
              </p:nvSpPr>
              <p:spPr bwMode="auto">
                <a:xfrm>
                  <a:off x="3407" y="2070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75" name="Freeform 89"/>
                <p:cNvSpPr>
                  <a:spLocks noChangeArrowheads="1"/>
                </p:cNvSpPr>
                <p:nvPr/>
              </p:nvSpPr>
              <p:spPr bwMode="auto">
                <a:xfrm>
                  <a:off x="3407" y="2070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0753" name="Group 90"/>
          <p:cNvGrpSpPr>
            <a:grpSpLocks/>
          </p:cNvGrpSpPr>
          <p:nvPr/>
        </p:nvGrpSpPr>
        <p:grpSpPr bwMode="auto">
          <a:xfrm>
            <a:off x="4579938" y="3881438"/>
            <a:ext cx="373062" cy="195262"/>
            <a:chOff x="2693" y="2028"/>
            <a:chExt cx="235" cy="123"/>
          </a:xfrm>
        </p:grpSpPr>
        <p:grpSp>
          <p:nvGrpSpPr>
            <p:cNvPr id="30847" name="Group 91"/>
            <p:cNvGrpSpPr>
              <a:grpSpLocks/>
            </p:cNvGrpSpPr>
            <p:nvPr/>
          </p:nvGrpSpPr>
          <p:grpSpPr bwMode="auto">
            <a:xfrm>
              <a:off x="2698" y="2035"/>
              <a:ext cx="230" cy="116"/>
              <a:chOff x="2698" y="2035"/>
              <a:chExt cx="230" cy="116"/>
            </a:xfrm>
          </p:grpSpPr>
          <p:sp>
            <p:nvSpPr>
              <p:cNvPr id="30862" name="AutoShape 92"/>
              <p:cNvSpPr>
                <a:spLocks noChangeArrowheads="1"/>
              </p:cNvSpPr>
              <p:nvPr/>
            </p:nvSpPr>
            <p:spPr bwMode="auto">
              <a:xfrm>
                <a:off x="2698" y="2072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0863" name="Oval 93"/>
              <p:cNvSpPr>
                <a:spLocks noChangeArrowheads="1"/>
              </p:cNvSpPr>
              <p:nvPr/>
            </p:nvSpPr>
            <p:spPr bwMode="auto">
              <a:xfrm>
                <a:off x="2701" y="2077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0864" name="Oval 94"/>
              <p:cNvSpPr>
                <a:spLocks noChangeArrowheads="1"/>
              </p:cNvSpPr>
              <p:nvPr/>
            </p:nvSpPr>
            <p:spPr bwMode="auto">
              <a:xfrm>
                <a:off x="2701" y="2035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0848" name="AutoShape 95"/>
            <p:cNvSpPr>
              <a:spLocks noChangeArrowheads="1"/>
            </p:cNvSpPr>
            <p:nvPr/>
          </p:nvSpPr>
          <p:spPr bwMode="auto">
            <a:xfrm>
              <a:off x="2693" y="2066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849" name="Oval 96"/>
            <p:cNvSpPr>
              <a:spLocks noChangeArrowheads="1"/>
            </p:cNvSpPr>
            <p:nvPr/>
          </p:nvSpPr>
          <p:spPr bwMode="auto">
            <a:xfrm>
              <a:off x="2696" y="2070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850" name="Oval 97"/>
            <p:cNvSpPr>
              <a:spLocks noChangeArrowheads="1"/>
            </p:cNvSpPr>
            <p:nvPr/>
          </p:nvSpPr>
          <p:spPr bwMode="auto">
            <a:xfrm>
              <a:off x="2696" y="2028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30851" name="Group 98"/>
            <p:cNvGrpSpPr>
              <a:grpSpLocks/>
            </p:cNvGrpSpPr>
            <p:nvPr/>
          </p:nvGrpSpPr>
          <p:grpSpPr bwMode="auto">
            <a:xfrm>
              <a:off x="2738" y="2039"/>
              <a:ext cx="144" cy="54"/>
              <a:chOff x="2738" y="2039"/>
              <a:chExt cx="144" cy="54"/>
            </a:xfrm>
          </p:grpSpPr>
          <p:grpSp>
            <p:nvGrpSpPr>
              <p:cNvPr id="30852" name="Group 99"/>
              <p:cNvGrpSpPr>
                <a:grpSpLocks/>
              </p:cNvGrpSpPr>
              <p:nvPr/>
            </p:nvGrpSpPr>
            <p:grpSpPr bwMode="auto">
              <a:xfrm>
                <a:off x="2738" y="2039"/>
                <a:ext cx="144" cy="54"/>
                <a:chOff x="2738" y="2039"/>
                <a:chExt cx="144" cy="54"/>
              </a:xfrm>
            </p:grpSpPr>
            <p:sp>
              <p:nvSpPr>
                <p:cNvPr id="30858" name="Freeform 100"/>
                <p:cNvSpPr>
                  <a:spLocks noChangeArrowheads="1"/>
                </p:cNvSpPr>
                <p:nvPr/>
              </p:nvSpPr>
              <p:spPr bwMode="auto">
                <a:xfrm>
                  <a:off x="2738" y="2039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59" name="Freeform 101"/>
                <p:cNvSpPr>
                  <a:spLocks noChangeArrowheads="1"/>
                </p:cNvSpPr>
                <p:nvPr/>
              </p:nvSpPr>
              <p:spPr bwMode="auto">
                <a:xfrm>
                  <a:off x="2738" y="2039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60" name="Freeform 102"/>
                <p:cNvSpPr>
                  <a:spLocks noChangeArrowheads="1"/>
                </p:cNvSpPr>
                <p:nvPr/>
              </p:nvSpPr>
              <p:spPr bwMode="auto">
                <a:xfrm>
                  <a:off x="2812" y="2074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61" name="Freeform 103"/>
                <p:cNvSpPr>
                  <a:spLocks noChangeArrowheads="1"/>
                </p:cNvSpPr>
                <p:nvPr/>
              </p:nvSpPr>
              <p:spPr bwMode="auto">
                <a:xfrm>
                  <a:off x="2812" y="2074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0853" name="Group 104"/>
              <p:cNvGrpSpPr>
                <a:grpSpLocks/>
              </p:cNvGrpSpPr>
              <p:nvPr/>
            </p:nvGrpSpPr>
            <p:grpSpPr bwMode="auto">
              <a:xfrm>
                <a:off x="2741" y="2039"/>
                <a:ext cx="137" cy="54"/>
                <a:chOff x="2741" y="2039"/>
                <a:chExt cx="137" cy="54"/>
              </a:xfrm>
            </p:grpSpPr>
            <p:sp>
              <p:nvSpPr>
                <p:cNvPr id="30854" name="Freeform 105"/>
                <p:cNvSpPr>
                  <a:spLocks noChangeArrowheads="1"/>
                </p:cNvSpPr>
                <p:nvPr/>
              </p:nvSpPr>
              <p:spPr bwMode="auto">
                <a:xfrm>
                  <a:off x="2809" y="2039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55" name="Freeform 106"/>
                <p:cNvSpPr>
                  <a:spLocks noChangeArrowheads="1"/>
                </p:cNvSpPr>
                <p:nvPr/>
              </p:nvSpPr>
              <p:spPr bwMode="auto">
                <a:xfrm>
                  <a:off x="2809" y="2039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56" name="Freeform 107"/>
                <p:cNvSpPr>
                  <a:spLocks noChangeArrowheads="1"/>
                </p:cNvSpPr>
                <p:nvPr/>
              </p:nvSpPr>
              <p:spPr bwMode="auto">
                <a:xfrm>
                  <a:off x="2741" y="2070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57" name="Freeform 108"/>
                <p:cNvSpPr>
                  <a:spLocks noChangeArrowheads="1"/>
                </p:cNvSpPr>
                <p:nvPr/>
              </p:nvSpPr>
              <p:spPr bwMode="auto">
                <a:xfrm>
                  <a:off x="2741" y="2070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30754" name="Oval 109"/>
          <p:cNvSpPr>
            <a:spLocks noChangeArrowheads="1"/>
          </p:cNvSpPr>
          <p:nvPr/>
        </p:nvSpPr>
        <p:spPr bwMode="auto">
          <a:xfrm>
            <a:off x="7799388" y="3290888"/>
            <a:ext cx="284162" cy="171450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55" name="Oval 110"/>
          <p:cNvSpPr>
            <a:spLocks noChangeArrowheads="1"/>
          </p:cNvSpPr>
          <p:nvPr/>
        </p:nvSpPr>
        <p:spPr bwMode="auto">
          <a:xfrm>
            <a:off x="7334250" y="3314700"/>
            <a:ext cx="284163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56" name="Oval 116"/>
          <p:cNvSpPr>
            <a:spLocks noChangeArrowheads="1"/>
          </p:cNvSpPr>
          <p:nvPr/>
        </p:nvSpPr>
        <p:spPr bwMode="auto">
          <a:xfrm>
            <a:off x="6892925" y="3440113"/>
            <a:ext cx="284163" cy="171450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grpSp>
        <p:nvGrpSpPr>
          <p:cNvPr id="30757" name="Group 121"/>
          <p:cNvGrpSpPr>
            <a:grpSpLocks/>
          </p:cNvGrpSpPr>
          <p:nvPr/>
        </p:nvGrpSpPr>
        <p:grpSpPr bwMode="auto">
          <a:xfrm>
            <a:off x="3670300" y="3490913"/>
            <a:ext cx="373063" cy="195262"/>
            <a:chOff x="2104" y="1750"/>
            <a:chExt cx="235" cy="123"/>
          </a:xfrm>
        </p:grpSpPr>
        <p:grpSp>
          <p:nvGrpSpPr>
            <p:cNvPr id="30829" name="Group 122"/>
            <p:cNvGrpSpPr>
              <a:grpSpLocks/>
            </p:cNvGrpSpPr>
            <p:nvPr/>
          </p:nvGrpSpPr>
          <p:grpSpPr bwMode="auto">
            <a:xfrm>
              <a:off x="2109" y="1757"/>
              <a:ext cx="230" cy="116"/>
              <a:chOff x="2109" y="1757"/>
              <a:chExt cx="230" cy="116"/>
            </a:xfrm>
          </p:grpSpPr>
          <p:sp>
            <p:nvSpPr>
              <p:cNvPr id="30844" name="AutoShape 123"/>
              <p:cNvSpPr>
                <a:spLocks noChangeArrowheads="1"/>
              </p:cNvSpPr>
              <p:nvPr/>
            </p:nvSpPr>
            <p:spPr bwMode="auto">
              <a:xfrm>
                <a:off x="2109" y="1794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0845" name="Oval 124"/>
              <p:cNvSpPr>
                <a:spLocks noChangeArrowheads="1"/>
              </p:cNvSpPr>
              <p:nvPr/>
            </p:nvSpPr>
            <p:spPr bwMode="auto">
              <a:xfrm>
                <a:off x="2112" y="1799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0846" name="Oval 125"/>
              <p:cNvSpPr>
                <a:spLocks noChangeArrowheads="1"/>
              </p:cNvSpPr>
              <p:nvPr/>
            </p:nvSpPr>
            <p:spPr bwMode="auto">
              <a:xfrm>
                <a:off x="2112" y="1757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0830" name="AutoShape 126"/>
            <p:cNvSpPr>
              <a:spLocks noChangeArrowheads="1"/>
            </p:cNvSpPr>
            <p:nvPr/>
          </p:nvSpPr>
          <p:spPr bwMode="auto">
            <a:xfrm>
              <a:off x="2104" y="1789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831" name="Oval 127"/>
            <p:cNvSpPr>
              <a:spLocks noChangeArrowheads="1"/>
            </p:cNvSpPr>
            <p:nvPr/>
          </p:nvSpPr>
          <p:spPr bwMode="auto">
            <a:xfrm>
              <a:off x="2107" y="1792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832" name="Oval 128"/>
            <p:cNvSpPr>
              <a:spLocks noChangeArrowheads="1"/>
            </p:cNvSpPr>
            <p:nvPr/>
          </p:nvSpPr>
          <p:spPr bwMode="auto">
            <a:xfrm>
              <a:off x="2107" y="1750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30833" name="Group 129"/>
            <p:cNvGrpSpPr>
              <a:grpSpLocks/>
            </p:cNvGrpSpPr>
            <p:nvPr/>
          </p:nvGrpSpPr>
          <p:grpSpPr bwMode="auto">
            <a:xfrm>
              <a:off x="2149" y="1761"/>
              <a:ext cx="144" cy="54"/>
              <a:chOff x="2149" y="1761"/>
              <a:chExt cx="144" cy="54"/>
            </a:xfrm>
          </p:grpSpPr>
          <p:grpSp>
            <p:nvGrpSpPr>
              <p:cNvPr id="30834" name="Group 130"/>
              <p:cNvGrpSpPr>
                <a:grpSpLocks/>
              </p:cNvGrpSpPr>
              <p:nvPr/>
            </p:nvGrpSpPr>
            <p:grpSpPr bwMode="auto">
              <a:xfrm>
                <a:off x="2149" y="1761"/>
                <a:ext cx="144" cy="54"/>
                <a:chOff x="2149" y="1761"/>
                <a:chExt cx="144" cy="54"/>
              </a:xfrm>
            </p:grpSpPr>
            <p:sp>
              <p:nvSpPr>
                <p:cNvPr id="30840" name="Freeform 131"/>
                <p:cNvSpPr>
                  <a:spLocks noChangeArrowheads="1"/>
                </p:cNvSpPr>
                <p:nvPr/>
              </p:nvSpPr>
              <p:spPr bwMode="auto">
                <a:xfrm>
                  <a:off x="2149" y="1761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41" name="Freeform 132"/>
                <p:cNvSpPr>
                  <a:spLocks noChangeArrowheads="1"/>
                </p:cNvSpPr>
                <p:nvPr/>
              </p:nvSpPr>
              <p:spPr bwMode="auto">
                <a:xfrm>
                  <a:off x="2149" y="1761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42" name="Freeform 133"/>
                <p:cNvSpPr>
                  <a:spLocks noChangeArrowheads="1"/>
                </p:cNvSpPr>
                <p:nvPr/>
              </p:nvSpPr>
              <p:spPr bwMode="auto">
                <a:xfrm>
                  <a:off x="2223" y="1796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43" name="Freeform 134"/>
                <p:cNvSpPr>
                  <a:spLocks noChangeArrowheads="1"/>
                </p:cNvSpPr>
                <p:nvPr/>
              </p:nvSpPr>
              <p:spPr bwMode="auto">
                <a:xfrm>
                  <a:off x="2223" y="1796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0835" name="Group 135"/>
              <p:cNvGrpSpPr>
                <a:grpSpLocks/>
              </p:cNvGrpSpPr>
              <p:nvPr/>
            </p:nvGrpSpPr>
            <p:grpSpPr bwMode="auto">
              <a:xfrm>
                <a:off x="2152" y="1761"/>
                <a:ext cx="137" cy="54"/>
                <a:chOff x="2152" y="1761"/>
                <a:chExt cx="137" cy="54"/>
              </a:xfrm>
            </p:grpSpPr>
            <p:sp>
              <p:nvSpPr>
                <p:cNvPr id="30836" name="Freeform 136"/>
                <p:cNvSpPr>
                  <a:spLocks noChangeArrowheads="1"/>
                </p:cNvSpPr>
                <p:nvPr/>
              </p:nvSpPr>
              <p:spPr bwMode="auto">
                <a:xfrm>
                  <a:off x="2220" y="1761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37" name="Freeform 137"/>
                <p:cNvSpPr>
                  <a:spLocks noChangeArrowheads="1"/>
                </p:cNvSpPr>
                <p:nvPr/>
              </p:nvSpPr>
              <p:spPr bwMode="auto">
                <a:xfrm>
                  <a:off x="2220" y="1761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38" name="Freeform 138"/>
                <p:cNvSpPr>
                  <a:spLocks noChangeArrowheads="1"/>
                </p:cNvSpPr>
                <p:nvPr/>
              </p:nvSpPr>
              <p:spPr bwMode="auto">
                <a:xfrm>
                  <a:off x="2152" y="1792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39" name="Freeform 139"/>
                <p:cNvSpPr>
                  <a:spLocks noChangeArrowheads="1"/>
                </p:cNvSpPr>
                <p:nvPr/>
              </p:nvSpPr>
              <p:spPr bwMode="auto">
                <a:xfrm>
                  <a:off x="2152" y="1792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0758" name="Group 140"/>
          <p:cNvGrpSpPr>
            <a:grpSpLocks/>
          </p:cNvGrpSpPr>
          <p:nvPr/>
        </p:nvGrpSpPr>
        <p:grpSpPr bwMode="auto">
          <a:xfrm>
            <a:off x="4403725" y="2928938"/>
            <a:ext cx="373063" cy="195262"/>
            <a:chOff x="2582" y="1428"/>
            <a:chExt cx="235" cy="123"/>
          </a:xfrm>
        </p:grpSpPr>
        <p:grpSp>
          <p:nvGrpSpPr>
            <p:cNvPr id="30811" name="Group 141"/>
            <p:cNvGrpSpPr>
              <a:grpSpLocks/>
            </p:cNvGrpSpPr>
            <p:nvPr/>
          </p:nvGrpSpPr>
          <p:grpSpPr bwMode="auto">
            <a:xfrm>
              <a:off x="2587" y="1435"/>
              <a:ext cx="230" cy="116"/>
              <a:chOff x="2587" y="1435"/>
              <a:chExt cx="230" cy="116"/>
            </a:xfrm>
          </p:grpSpPr>
          <p:sp>
            <p:nvSpPr>
              <p:cNvPr id="30826" name="AutoShape 142"/>
              <p:cNvSpPr>
                <a:spLocks noChangeArrowheads="1"/>
              </p:cNvSpPr>
              <p:nvPr/>
            </p:nvSpPr>
            <p:spPr bwMode="auto">
              <a:xfrm>
                <a:off x="2587" y="1472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0827" name="Oval 143"/>
              <p:cNvSpPr>
                <a:spLocks noChangeArrowheads="1"/>
              </p:cNvSpPr>
              <p:nvPr/>
            </p:nvSpPr>
            <p:spPr bwMode="auto">
              <a:xfrm>
                <a:off x="2590" y="1477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0828" name="Oval 144"/>
              <p:cNvSpPr>
                <a:spLocks noChangeArrowheads="1"/>
              </p:cNvSpPr>
              <p:nvPr/>
            </p:nvSpPr>
            <p:spPr bwMode="auto">
              <a:xfrm>
                <a:off x="2590" y="1435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0812" name="AutoShape 145"/>
            <p:cNvSpPr>
              <a:spLocks noChangeArrowheads="1"/>
            </p:cNvSpPr>
            <p:nvPr/>
          </p:nvSpPr>
          <p:spPr bwMode="auto">
            <a:xfrm>
              <a:off x="2582" y="1466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813" name="Oval 146"/>
            <p:cNvSpPr>
              <a:spLocks noChangeArrowheads="1"/>
            </p:cNvSpPr>
            <p:nvPr/>
          </p:nvSpPr>
          <p:spPr bwMode="auto">
            <a:xfrm>
              <a:off x="2585" y="1470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814" name="Oval 147"/>
            <p:cNvSpPr>
              <a:spLocks noChangeArrowheads="1"/>
            </p:cNvSpPr>
            <p:nvPr/>
          </p:nvSpPr>
          <p:spPr bwMode="auto">
            <a:xfrm>
              <a:off x="2585" y="1428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30815" name="Group 148"/>
            <p:cNvGrpSpPr>
              <a:grpSpLocks/>
            </p:cNvGrpSpPr>
            <p:nvPr/>
          </p:nvGrpSpPr>
          <p:grpSpPr bwMode="auto">
            <a:xfrm>
              <a:off x="2627" y="1439"/>
              <a:ext cx="144" cy="54"/>
              <a:chOff x="2627" y="1439"/>
              <a:chExt cx="144" cy="54"/>
            </a:xfrm>
          </p:grpSpPr>
          <p:grpSp>
            <p:nvGrpSpPr>
              <p:cNvPr id="30816" name="Group 149"/>
              <p:cNvGrpSpPr>
                <a:grpSpLocks/>
              </p:cNvGrpSpPr>
              <p:nvPr/>
            </p:nvGrpSpPr>
            <p:grpSpPr bwMode="auto">
              <a:xfrm>
                <a:off x="2627" y="1439"/>
                <a:ext cx="144" cy="54"/>
                <a:chOff x="2627" y="1439"/>
                <a:chExt cx="144" cy="54"/>
              </a:xfrm>
            </p:grpSpPr>
            <p:sp>
              <p:nvSpPr>
                <p:cNvPr id="30822" name="Freeform 150"/>
                <p:cNvSpPr>
                  <a:spLocks noChangeArrowheads="1"/>
                </p:cNvSpPr>
                <p:nvPr/>
              </p:nvSpPr>
              <p:spPr bwMode="auto">
                <a:xfrm>
                  <a:off x="2627" y="1439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23" name="Freeform 151"/>
                <p:cNvSpPr>
                  <a:spLocks noChangeArrowheads="1"/>
                </p:cNvSpPr>
                <p:nvPr/>
              </p:nvSpPr>
              <p:spPr bwMode="auto">
                <a:xfrm>
                  <a:off x="2627" y="1439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24" name="Freeform 152"/>
                <p:cNvSpPr>
                  <a:spLocks noChangeArrowheads="1"/>
                </p:cNvSpPr>
                <p:nvPr/>
              </p:nvSpPr>
              <p:spPr bwMode="auto">
                <a:xfrm>
                  <a:off x="2701" y="1474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25" name="Freeform 153"/>
                <p:cNvSpPr>
                  <a:spLocks noChangeArrowheads="1"/>
                </p:cNvSpPr>
                <p:nvPr/>
              </p:nvSpPr>
              <p:spPr bwMode="auto">
                <a:xfrm>
                  <a:off x="2701" y="1474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0817" name="Group 154"/>
              <p:cNvGrpSpPr>
                <a:grpSpLocks/>
              </p:cNvGrpSpPr>
              <p:nvPr/>
            </p:nvGrpSpPr>
            <p:grpSpPr bwMode="auto">
              <a:xfrm>
                <a:off x="2630" y="1439"/>
                <a:ext cx="137" cy="54"/>
                <a:chOff x="2630" y="1439"/>
                <a:chExt cx="137" cy="54"/>
              </a:xfrm>
            </p:grpSpPr>
            <p:sp>
              <p:nvSpPr>
                <p:cNvPr id="30818" name="Freeform 155"/>
                <p:cNvSpPr>
                  <a:spLocks noChangeArrowheads="1"/>
                </p:cNvSpPr>
                <p:nvPr/>
              </p:nvSpPr>
              <p:spPr bwMode="auto">
                <a:xfrm>
                  <a:off x="2698" y="1439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19" name="Freeform 156"/>
                <p:cNvSpPr>
                  <a:spLocks noChangeArrowheads="1"/>
                </p:cNvSpPr>
                <p:nvPr/>
              </p:nvSpPr>
              <p:spPr bwMode="auto">
                <a:xfrm>
                  <a:off x="2698" y="1439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20" name="Freeform 157"/>
                <p:cNvSpPr>
                  <a:spLocks noChangeArrowheads="1"/>
                </p:cNvSpPr>
                <p:nvPr/>
              </p:nvSpPr>
              <p:spPr bwMode="auto">
                <a:xfrm>
                  <a:off x="2630" y="1470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21" name="Freeform 158"/>
                <p:cNvSpPr>
                  <a:spLocks noChangeArrowheads="1"/>
                </p:cNvSpPr>
                <p:nvPr/>
              </p:nvSpPr>
              <p:spPr bwMode="auto">
                <a:xfrm>
                  <a:off x="2630" y="1470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0759" name="Group 162"/>
          <p:cNvGrpSpPr>
            <a:grpSpLocks/>
          </p:cNvGrpSpPr>
          <p:nvPr/>
        </p:nvGrpSpPr>
        <p:grpSpPr bwMode="auto">
          <a:xfrm>
            <a:off x="6175375" y="3203575"/>
            <a:ext cx="373063" cy="195263"/>
            <a:chOff x="3698" y="1601"/>
            <a:chExt cx="235" cy="123"/>
          </a:xfrm>
        </p:grpSpPr>
        <p:grpSp>
          <p:nvGrpSpPr>
            <p:cNvPr id="30793" name="Group 163"/>
            <p:cNvGrpSpPr>
              <a:grpSpLocks/>
            </p:cNvGrpSpPr>
            <p:nvPr/>
          </p:nvGrpSpPr>
          <p:grpSpPr bwMode="auto">
            <a:xfrm>
              <a:off x="3703" y="1607"/>
              <a:ext cx="230" cy="116"/>
              <a:chOff x="3703" y="1607"/>
              <a:chExt cx="230" cy="116"/>
            </a:xfrm>
          </p:grpSpPr>
          <p:sp>
            <p:nvSpPr>
              <p:cNvPr id="30808" name="AutoShape 164"/>
              <p:cNvSpPr>
                <a:spLocks noChangeArrowheads="1"/>
              </p:cNvSpPr>
              <p:nvPr/>
            </p:nvSpPr>
            <p:spPr bwMode="auto">
              <a:xfrm>
                <a:off x="3703" y="1644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0809" name="Oval 165"/>
              <p:cNvSpPr>
                <a:spLocks noChangeArrowheads="1"/>
              </p:cNvSpPr>
              <p:nvPr/>
            </p:nvSpPr>
            <p:spPr bwMode="auto">
              <a:xfrm>
                <a:off x="3706" y="1649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0810" name="Oval 166"/>
              <p:cNvSpPr>
                <a:spLocks noChangeArrowheads="1"/>
              </p:cNvSpPr>
              <p:nvPr/>
            </p:nvSpPr>
            <p:spPr bwMode="auto">
              <a:xfrm>
                <a:off x="3706" y="1607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0794" name="AutoShape 167"/>
            <p:cNvSpPr>
              <a:spLocks noChangeArrowheads="1"/>
            </p:cNvSpPr>
            <p:nvPr/>
          </p:nvSpPr>
          <p:spPr bwMode="auto">
            <a:xfrm>
              <a:off x="3698" y="1639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795" name="Oval 168"/>
            <p:cNvSpPr>
              <a:spLocks noChangeArrowheads="1"/>
            </p:cNvSpPr>
            <p:nvPr/>
          </p:nvSpPr>
          <p:spPr bwMode="auto">
            <a:xfrm>
              <a:off x="3701" y="1642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796" name="Oval 169"/>
            <p:cNvSpPr>
              <a:spLocks noChangeArrowheads="1"/>
            </p:cNvSpPr>
            <p:nvPr/>
          </p:nvSpPr>
          <p:spPr bwMode="auto">
            <a:xfrm>
              <a:off x="3701" y="1601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30797" name="Group 170"/>
            <p:cNvGrpSpPr>
              <a:grpSpLocks/>
            </p:cNvGrpSpPr>
            <p:nvPr/>
          </p:nvGrpSpPr>
          <p:grpSpPr bwMode="auto">
            <a:xfrm>
              <a:off x="3744" y="1611"/>
              <a:ext cx="144" cy="54"/>
              <a:chOff x="3744" y="1611"/>
              <a:chExt cx="144" cy="54"/>
            </a:xfrm>
          </p:grpSpPr>
          <p:grpSp>
            <p:nvGrpSpPr>
              <p:cNvPr id="30798" name="Group 171"/>
              <p:cNvGrpSpPr>
                <a:grpSpLocks/>
              </p:cNvGrpSpPr>
              <p:nvPr/>
            </p:nvGrpSpPr>
            <p:grpSpPr bwMode="auto">
              <a:xfrm>
                <a:off x="3744" y="1611"/>
                <a:ext cx="144" cy="54"/>
                <a:chOff x="3744" y="1611"/>
                <a:chExt cx="144" cy="54"/>
              </a:xfrm>
            </p:grpSpPr>
            <p:sp>
              <p:nvSpPr>
                <p:cNvPr id="30804" name="Freeform 172"/>
                <p:cNvSpPr>
                  <a:spLocks noChangeArrowheads="1"/>
                </p:cNvSpPr>
                <p:nvPr/>
              </p:nvSpPr>
              <p:spPr bwMode="auto">
                <a:xfrm>
                  <a:off x="3744" y="1611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05" name="Freeform 173"/>
                <p:cNvSpPr>
                  <a:spLocks noChangeArrowheads="1"/>
                </p:cNvSpPr>
                <p:nvPr/>
              </p:nvSpPr>
              <p:spPr bwMode="auto">
                <a:xfrm>
                  <a:off x="3744" y="1611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06" name="Freeform 174"/>
                <p:cNvSpPr>
                  <a:spLocks noChangeArrowheads="1"/>
                </p:cNvSpPr>
                <p:nvPr/>
              </p:nvSpPr>
              <p:spPr bwMode="auto">
                <a:xfrm>
                  <a:off x="3818" y="1647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07" name="Freeform 175"/>
                <p:cNvSpPr>
                  <a:spLocks noChangeArrowheads="1"/>
                </p:cNvSpPr>
                <p:nvPr/>
              </p:nvSpPr>
              <p:spPr bwMode="auto">
                <a:xfrm>
                  <a:off x="3818" y="1647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0799" name="Group 176"/>
              <p:cNvGrpSpPr>
                <a:grpSpLocks/>
              </p:cNvGrpSpPr>
              <p:nvPr/>
            </p:nvGrpSpPr>
            <p:grpSpPr bwMode="auto">
              <a:xfrm>
                <a:off x="3746" y="1611"/>
                <a:ext cx="137" cy="54"/>
                <a:chOff x="3746" y="1611"/>
                <a:chExt cx="137" cy="54"/>
              </a:xfrm>
            </p:grpSpPr>
            <p:sp>
              <p:nvSpPr>
                <p:cNvPr id="30800" name="Freeform 177"/>
                <p:cNvSpPr>
                  <a:spLocks noChangeArrowheads="1"/>
                </p:cNvSpPr>
                <p:nvPr/>
              </p:nvSpPr>
              <p:spPr bwMode="auto">
                <a:xfrm>
                  <a:off x="3815" y="1611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01" name="Freeform 178"/>
                <p:cNvSpPr>
                  <a:spLocks noChangeArrowheads="1"/>
                </p:cNvSpPr>
                <p:nvPr/>
              </p:nvSpPr>
              <p:spPr bwMode="auto">
                <a:xfrm>
                  <a:off x="3815" y="1611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02" name="Freeform 179"/>
                <p:cNvSpPr>
                  <a:spLocks noChangeArrowheads="1"/>
                </p:cNvSpPr>
                <p:nvPr/>
              </p:nvSpPr>
              <p:spPr bwMode="auto">
                <a:xfrm>
                  <a:off x="3746" y="1642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03" name="Freeform 180"/>
                <p:cNvSpPr>
                  <a:spLocks noChangeArrowheads="1"/>
                </p:cNvSpPr>
                <p:nvPr/>
              </p:nvSpPr>
              <p:spPr bwMode="auto">
                <a:xfrm>
                  <a:off x="3746" y="1642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0760" name="Group 181"/>
          <p:cNvGrpSpPr>
            <a:grpSpLocks/>
          </p:cNvGrpSpPr>
          <p:nvPr/>
        </p:nvGrpSpPr>
        <p:grpSpPr bwMode="auto">
          <a:xfrm>
            <a:off x="896938" y="5522913"/>
            <a:ext cx="249237" cy="130175"/>
            <a:chOff x="214" y="1062"/>
            <a:chExt cx="157" cy="82"/>
          </a:xfrm>
        </p:grpSpPr>
        <p:grpSp>
          <p:nvGrpSpPr>
            <p:cNvPr id="30775" name="Group 182"/>
            <p:cNvGrpSpPr>
              <a:grpSpLocks/>
            </p:cNvGrpSpPr>
            <p:nvPr/>
          </p:nvGrpSpPr>
          <p:grpSpPr bwMode="auto">
            <a:xfrm>
              <a:off x="217" y="1067"/>
              <a:ext cx="153" cy="78"/>
              <a:chOff x="217" y="1067"/>
              <a:chExt cx="153" cy="78"/>
            </a:xfrm>
          </p:grpSpPr>
          <p:sp>
            <p:nvSpPr>
              <p:cNvPr id="30790" name="AutoShape 183"/>
              <p:cNvSpPr>
                <a:spLocks noChangeArrowheads="1"/>
              </p:cNvSpPr>
              <p:nvPr/>
            </p:nvSpPr>
            <p:spPr bwMode="auto">
              <a:xfrm>
                <a:off x="217" y="1092"/>
                <a:ext cx="154" cy="28"/>
              </a:xfrm>
              <a:prstGeom prst="roundRect">
                <a:avLst>
                  <a:gd name="adj" fmla="val 3569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0791" name="Oval 184"/>
              <p:cNvSpPr>
                <a:spLocks noChangeArrowheads="1"/>
              </p:cNvSpPr>
              <p:nvPr/>
            </p:nvSpPr>
            <p:spPr bwMode="auto">
              <a:xfrm>
                <a:off x="219" y="1095"/>
                <a:ext cx="153" cy="51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0792" name="Oval 185"/>
              <p:cNvSpPr>
                <a:spLocks noChangeArrowheads="1"/>
              </p:cNvSpPr>
              <p:nvPr/>
            </p:nvSpPr>
            <p:spPr bwMode="auto">
              <a:xfrm>
                <a:off x="219" y="1067"/>
                <a:ext cx="153" cy="51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0776" name="AutoShape 186"/>
            <p:cNvSpPr>
              <a:spLocks noChangeArrowheads="1"/>
            </p:cNvSpPr>
            <p:nvPr/>
          </p:nvSpPr>
          <p:spPr bwMode="auto">
            <a:xfrm>
              <a:off x="214" y="1088"/>
              <a:ext cx="155" cy="28"/>
            </a:xfrm>
            <a:prstGeom prst="roundRect">
              <a:avLst>
                <a:gd name="adj" fmla="val 3569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777" name="Oval 187"/>
            <p:cNvSpPr>
              <a:spLocks noChangeArrowheads="1"/>
            </p:cNvSpPr>
            <p:nvPr/>
          </p:nvSpPr>
          <p:spPr bwMode="auto">
            <a:xfrm>
              <a:off x="216" y="1090"/>
              <a:ext cx="154" cy="51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0778" name="Oval 188"/>
            <p:cNvSpPr>
              <a:spLocks noChangeArrowheads="1"/>
            </p:cNvSpPr>
            <p:nvPr/>
          </p:nvSpPr>
          <p:spPr bwMode="auto">
            <a:xfrm>
              <a:off x="216" y="1062"/>
              <a:ext cx="154" cy="51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30779" name="Group 189"/>
            <p:cNvGrpSpPr>
              <a:grpSpLocks/>
            </p:cNvGrpSpPr>
            <p:nvPr/>
          </p:nvGrpSpPr>
          <p:grpSpPr bwMode="auto">
            <a:xfrm>
              <a:off x="244" y="1070"/>
              <a:ext cx="96" cy="36"/>
              <a:chOff x="244" y="1070"/>
              <a:chExt cx="96" cy="36"/>
            </a:xfrm>
          </p:grpSpPr>
          <p:grpSp>
            <p:nvGrpSpPr>
              <p:cNvPr id="30780" name="Group 190"/>
              <p:cNvGrpSpPr>
                <a:grpSpLocks/>
              </p:cNvGrpSpPr>
              <p:nvPr/>
            </p:nvGrpSpPr>
            <p:grpSpPr bwMode="auto">
              <a:xfrm>
                <a:off x="244" y="1070"/>
                <a:ext cx="96" cy="36"/>
                <a:chOff x="244" y="1070"/>
                <a:chExt cx="96" cy="36"/>
              </a:xfrm>
            </p:grpSpPr>
            <p:sp>
              <p:nvSpPr>
                <p:cNvPr id="30786" name="Freeform 191"/>
                <p:cNvSpPr>
                  <a:spLocks noChangeArrowheads="1"/>
                </p:cNvSpPr>
                <p:nvPr/>
              </p:nvSpPr>
              <p:spPr bwMode="auto">
                <a:xfrm>
                  <a:off x="244" y="1070"/>
                  <a:ext cx="43" cy="14"/>
                </a:xfrm>
                <a:custGeom>
                  <a:avLst/>
                  <a:gdLst>
                    <a:gd name="T0" fmla="*/ 0 w 189"/>
                    <a:gd name="T1" fmla="*/ 2 h 63"/>
                    <a:gd name="T2" fmla="*/ 10 w 189"/>
                    <a:gd name="T3" fmla="*/ 0 h 63"/>
                    <a:gd name="T4" fmla="*/ 31 w 189"/>
                    <a:gd name="T5" fmla="*/ 8 h 63"/>
                    <a:gd name="T6" fmla="*/ 43 w 189"/>
                    <a:gd name="T7" fmla="*/ 4 h 63"/>
                    <a:gd name="T8" fmla="*/ 40 w 189"/>
                    <a:gd name="T9" fmla="*/ 14 h 63"/>
                    <a:gd name="T10" fmla="*/ 10 w 189"/>
                    <a:gd name="T11" fmla="*/ 14 h 63"/>
                    <a:gd name="T12" fmla="*/ 23 w 189"/>
                    <a:gd name="T13" fmla="*/ 11 h 63"/>
                    <a:gd name="T14" fmla="*/ 0 w 189"/>
                    <a:gd name="T15" fmla="*/ 2 h 63"/>
                    <a:gd name="T16" fmla="*/ 0 w 189"/>
                    <a:gd name="T17" fmla="*/ 2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89"/>
                    <a:gd name="T28" fmla="*/ 0 h 63"/>
                    <a:gd name="T29" fmla="*/ 189 w 189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89" h="63">
                      <a:moveTo>
                        <a:pt x="0" y="10"/>
                      </a:moveTo>
                      <a:lnTo>
                        <a:pt x="46" y="0"/>
                      </a:lnTo>
                      <a:lnTo>
                        <a:pt x="138" y="34"/>
                      </a:lnTo>
                      <a:lnTo>
                        <a:pt x="188" y="19"/>
                      </a:lnTo>
                      <a:lnTo>
                        <a:pt x="174" y="62"/>
                      </a:lnTo>
                      <a:lnTo>
                        <a:pt x="46" y="62"/>
                      </a:lnTo>
                      <a:lnTo>
                        <a:pt x="100" y="50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87" name="Freeform 192"/>
                <p:cNvSpPr>
                  <a:spLocks noChangeArrowheads="1"/>
                </p:cNvSpPr>
                <p:nvPr/>
              </p:nvSpPr>
              <p:spPr bwMode="auto">
                <a:xfrm>
                  <a:off x="244" y="1070"/>
                  <a:ext cx="43" cy="14"/>
                </a:xfrm>
                <a:custGeom>
                  <a:avLst/>
                  <a:gdLst>
                    <a:gd name="T0" fmla="*/ 0 w 189"/>
                    <a:gd name="T1" fmla="*/ 2 h 63"/>
                    <a:gd name="T2" fmla="*/ 10 w 189"/>
                    <a:gd name="T3" fmla="*/ 0 h 63"/>
                    <a:gd name="T4" fmla="*/ 31 w 189"/>
                    <a:gd name="T5" fmla="*/ 8 h 63"/>
                    <a:gd name="T6" fmla="*/ 43 w 189"/>
                    <a:gd name="T7" fmla="*/ 4 h 63"/>
                    <a:gd name="T8" fmla="*/ 40 w 189"/>
                    <a:gd name="T9" fmla="*/ 14 h 63"/>
                    <a:gd name="T10" fmla="*/ 10 w 189"/>
                    <a:gd name="T11" fmla="*/ 14 h 63"/>
                    <a:gd name="T12" fmla="*/ 23 w 189"/>
                    <a:gd name="T13" fmla="*/ 11 h 63"/>
                    <a:gd name="T14" fmla="*/ 0 w 189"/>
                    <a:gd name="T15" fmla="*/ 2 h 63"/>
                    <a:gd name="T16" fmla="*/ 0 w 189"/>
                    <a:gd name="T17" fmla="*/ 2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89"/>
                    <a:gd name="T28" fmla="*/ 0 h 63"/>
                    <a:gd name="T29" fmla="*/ 189 w 189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89" h="63">
                      <a:moveTo>
                        <a:pt x="0" y="10"/>
                      </a:moveTo>
                      <a:lnTo>
                        <a:pt x="46" y="0"/>
                      </a:lnTo>
                      <a:lnTo>
                        <a:pt x="138" y="34"/>
                      </a:lnTo>
                      <a:lnTo>
                        <a:pt x="188" y="19"/>
                      </a:lnTo>
                      <a:lnTo>
                        <a:pt x="174" y="62"/>
                      </a:lnTo>
                      <a:lnTo>
                        <a:pt x="46" y="62"/>
                      </a:lnTo>
                      <a:lnTo>
                        <a:pt x="100" y="50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88" name="Freeform 193"/>
                <p:cNvSpPr>
                  <a:spLocks noChangeArrowheads="1"/>
                </p:cNvSpPr>
                <p:nvPr/>
              </p:nvSpPr>
              <p:spPr bwMode="auto">
                <a:xfrm>
                  <a:off x="294" y="1093"/>
                  <a:ext cx="47" cy="13"/>
                </a:xfrm>
                <a:custGeom>
                  <a:avLst/>
                  <a:gdLst>
                    <a:gd name="T0" fmla="*/ 47 w 208"/>
                    <a:gd name="T1" fmla="*/ 9 h 58"/>
                    <a:gd name="T2" fmla="*/ 35 w 208"/>
                    <a:gd name="T3" fmla="*/ 13 h 58"/>
                    <a:gd name="T4" fmla="*/ 10 w 208"/>
                    <a:gd name="T5" fmla="*/ 6 h 58"/>
                    <a:gd name="T6" fmla="*/ 0 w 208"/>
                    <a:gd name="T7" fmla="*/ 9 h 58"/>
                    <a:gd name="T8" fmla="*/ 3 w 208"/>
                    <a:gd name="T9" fmla="*/ 0 h 58"/>
                    <a:gd name="T10" fmla="*/ 35 w 208"/>
                    <a:gd name="T11" fmla="*/ 0 h 58"/>
                    <a:gd name="T12" fmla="*/ 23 w 208"/>
                    <a:gd name="T13" fmla="*/ 3 h 58"/>
                    <a:gd name="T14" fmla="*/ 47 w 208"/>
                    <a:gd name="T15" fmla="*/ 9 h 58"/>
                    <a:gd name="T16" fmla="*/ 47 w 208"/>
                    <a:gd name="T17" fmla="*/ 9 h 5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8"/>
                    <a:gd name="T28" fmla="*/ 0 h 58"/>
                    <a:gd name="T29" fmla="*/ 208 w 208"/>
                    <a:gd name="T30" fmla="*/ 58 h 5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8" h="58">
                      <a:moveTo>
                        <a:pt x="207" y="42"/>
                      </a:moveTo>
                      <a:lnTo>
                        <a:pt x="157" y="57"/>
                      </a:lnTo>
                      <a:lnTo>
                        <a:pt x="46" y="25"/>
                      </a:lnTo>
                      <a:lnTo>
                        <a:pt x="0" y="42"/>
                      </a:lnTo>
                      <a:lnTo>
                        <a:pt x="14" y="0"/>
                      </a:lnTo>
                      <a:lnTo>
                        <a:pt x="157" y="0"/>
                      </a:lnTo>
                      <a:lnTo>
                        <a:pt x="101" y="15"/>
                      </a:lnTo>
                      <a:lnTo>
                        <a:pt x="207" y="42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89" name="Freeform 194"/>
                <p:cNvSpPr>
                  <a:spLocks noChangeArrowheads="1"/>
                </p:cNvSpPr>
                <p:nvPr/>
              </p:nvSpPr>
              <p:spPr bwMode="auto">
                <a:xfrm>
                  <a:off x="294" y="1093"/>
                  <a:ext cx="47" cy="13"/>
                </a:xfrm>
                <a:custGeom>
                  <a:avLst/>
                  <a:gdLst>
                    <a:gd name="T0" fmla="*/ 47 w 208"/>
                    <a:gd name="T1" fmla="*/ 9 h 58"/>
                    <a:gd name="T2" fmla="*/ 35 w 208"/>
                    <a:gd name="T3" fmla="*/ 13 h 58"/>
                    <a:gd name="T4" fmla="*/ 10 w 208"/>
                    <a:gd name="T5" fmla="*/ 6 h 58"/>
                    <a:gd name="T6" fmla="*/ 0 w 208"/>
                    <a:gd name="T7" fmla="*/ 9 h 58"/>
                    <a:gd name="T8" fmla="*/ 3 w 208"/>
                    <a:gd name="T9" fmla="*/ 0 h 58"/>
                    <a:gd name="T10" fmla="*/ 35 w 208"/>
                    <a:gd name="T11" fmla="*/ 0 h 58"/>
                    <a:gd name="T12" fmla="*/ 23 w 208"/>
                    <a:gd name="T13" fmla="*/ 3 h 58"/>
                    <a:gd name="T14" fmla="*/ 47 w 208"/>
                    <a:gd name="T15" fmla="*/ 9 h 58"/>
                    <a:gd name="T16" fmla="*/ 47 w 208"/>
                    <a:gd name="T17" fmla="*/ 9 h 5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8"/>
                    <a:gd name="T28" fmla="*/ 0 h 58"/>
                    <a:gd name="T29" fmla="*/ 208 w 208"/>
                    <a:gd name="T30" fmla="*/ 58 h 5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8" h="58">
                      <a:moveTo>
                        <a:pt x="207" y="42"/>
                      </a:moveTo>
                      <a:lnTo>
                        <a:pt x="157" y="57"/>
                      </a:lnTo>
                      <a:lnTo>
                        <a:pt x="46" y="25"/>
                      </a:lnTo>
                      <a:lnTo>
                        <a:pt x="0" y="42"/>
                      </a:lnTo>
                      <a:lnTo>
                        <a:pt x="14" y="0"/>
                      </a:lnTo>
                      <a:lnTo>
                        <a:pt x="157" y="0"/>
                      </a:lnTo>
                      <a:lnTo>
                        <a:pt x="101" y="15"/>
                      </a:lnTo>
                      <a:lnTo>
                        <a:pt x="207" y="42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0781" name="Group 195"/>
              <p:cNvGrpSpPr>
                <a:grpSpLocks/>
              </p:cNvGrpSpPr>
              <p:nvPr/>
            </p:nvGrpSpPr>
            <p:grpSpPr bwMode="auto">
              <a:xfrm>
                <a:off x="246" y="1070"/>
                <a:ext cx="91" cy="36"/>
                <a:chOff x="246" y="1070"/>
                <a:chExt cx="91" cy="36"/>
              </a:xfrm>
            </p:grpSpPr>
            <p:sp>
              <p:nvSpPr>
                <p:cNvPr id="30782" name="Freeform 196"/>
                <p:cNvSpPr>
                  <a:spLocks noChangeArrowheads="1"/>
                </p:cNvSpPr>
                <p:nvPr/>
              </p:nvSpPr>
              <p:spPr bwMode="auto">
                <a:xfrm>
                  <a:off x="292" y="1070"/>
                  <a:ext cx="46" cy="14"/>
                </a:xfrm>
                <a:custGeom>
                  <a:avLst/>
                  <a:gdLst>
                    <a:gd name="T0" fmla="*/ 0 w 204"/>
                    <a:gd name="T1" fmla="*/ 11 h 63"/>
                    <a:gd name="T2" fmla="*/ 10 w 204"/>
                    <a:gd name="T3" fmla="*/ 14 h 63"/>
                    <a:gd name="T4" fmla="*/ 33 w 204"/>
                    <a:gd name="T5" fmla="*/ 4 h 63"/>
                    <a:gd name="T6" fmla="*/ 46 w 204"/>
                    <a:gd name="T7" fmla="*/ 8 h 63"/>
                    <a:gd name="T8" fmla="*/ 40 w 204"/>
                    <a:gd name="T9" fmla="*/ 0 h 63"/>
                    <a:gd name="T10" fmla="*/ 10 w 204"/>
                    <a:gd name="T11" fmla="*/ 0 h 63"/>
                    <a:gd name="T12" fmla="*/ 25 w 204"/>
                    <a:gd name="T13" fmla="*/ 2 h 63"/>
                    <a:gd name="T14" fmla="*/ 0 w 204"/>
                    <a:gd name="T15" fmla="*/ 11 h 63"/>
                    <a:gd name="T16" fmla="*/ 0 w 204"/>
                    <a:gd name="T17" fmla="*/ 11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4"/>
                    <a:gd name="T28" fmla="*/ 0 h 63"/>
                    <a:gd name="T29" fmla="*/ 204 w 204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4" h="63">
                      <a:moveTo>
                        <a:pt x="0" y="50"/>
                      </a:moveTo>
                      <a:lnTo>
                        <a:pt x="46" y="62"/>
                      </a:lnTo>
                      <a:lnTo>
                        <a:pt x="147" y="19"/>
                      </a:lnTo>
                      <a:lnTo>
                        <a:pt x="203" y="34"/>
                      </a:lnTo>
                      <a:lnTo>
                        <a:pt x="179" y="0"/>
                      </a:lnTo>
                      <a:lnTo>
                        <a:pt x="46" y="0"/>
                      </a:lnTo>
                      <a:lnTo>
                        <a:pt x="111" y="10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83" name="Freeform 197"/>
                <p:cNvSpPr>
                  <a:spLocks noChangeArrowheads="1"/>
                </p:cNvSpPr>
                <p:nvPr/>
              </p:nvSpPr>
              <p:spPr bwMode="auto">
                <a:xfrm>
                  <a:off x="292" y="1070"/>
                  <a:ext cx="46" cy="14"/>
                </a:xfrm>
                <a:custGeom>
                  <a:avLst/>
                  <a:gdLst>
                    <a:gd name="T0" fmla="*/ 0 w 204"/>
                    <a:gd name="T1" fmla="*/ 11 h 63"/>
                    <a:gd name="T2" fmla="*/ 10 w 204"/>
                    <a:gd name="T3" fmla="*/ 14 h 63"/>
                    <a:gd name="T4" fmla="*/ 33 w 204"/>
                    <a:gd name="T5" fmla="*/ 4 h 63"/>
                    <a:gd name="T6" fmla="*/ 46 w 204"/>
                    <a:gd name="T7" fmla="*/ 8 h 63"/>
                    <a:gd name="T8" fmla="*/ 40 w 204"/>
                    <a:gd name="T9" fmla="*/ 0 h 63"/>
                    <a:gd name="T10" fmla="*/ 10 w 204"/>
                    <a:gd name="T11" fmla="*/ 0 h 63"/>
                    <a:gd name="T12" fmla="*/ 25 w 204"/>
                    <a:gd name="T13" fmla="*/ 2 h 63"/>
                    <a:gd name="T14" fmla="*/ 0 w 204"/>
                    <a:gd name="T15" fmla="*/ 11 h 63"/>
                    <a:gd name="T16" fmla="*/ 0 w 204"/>
                    <a:gd name="T17" fmla="*/ 11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4"/>
                    <a:gd name="T28" fmla="*/ 0 h 63"/>
                    <a:gd name="T29" fmla="*/ 204 w 204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4" h="63">
                      <a:moveTo>
                        <a:pt x="0" y="50"/>
                      </a:moveTo>
                      <a:lnTo>
                        <a:pt x="46" y="62"/>
                      </a:lnTo>
                      <a:lnTo>
                        <a:pt x="147" y="19"/>
                      </a:lnTo>
                      <a:lnTo>
                        <a:pt x="203" y="34"/>
                      </a:lnTo>
                      <a:lnTo>
                        <a:pt x="179" y="0"/>
                      </a:lnTo>
                      <a:lnTo>
                        <a:pt x="46" y="0"/>
                      </a:lnTo>
                      <a:lnTo>
                        <a:pt x="111" y="10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84" name="Freeform 198"/>
                <p:cNvSpPr>
                  <a:spLocks noChangeArrowheads="1"/>
                </p:cNvSpPr>
                <p:nvPr/>
              </p:nvSpPr>
              <p:spPr bwMode="auto">
                <a:xfrm>
                  <a:off x="246" y="1090"/>
                  <a:ext cx="44" cy="16"/>
                </a:xfrm>
                <a:custGeom>
                  <a:avLst/>
                  <a:gdLst>
                    <a:gd name="T0" fmla="*/ 44 w 195"/>
                    <a:gd name="T1" fmla="*/ 2 h 71"/>
                    <a:gd name="T2" fmla="*/ 32 w 195"/>
                    <a:gd name="T3" fmla="*/ 0 h 71"/>
                    <a:gd name="T4" fmla="*/ 10 w 195"/>
                    <a:gd name="T5" fmla="*/ 9 h 71"/>
                    <a:gd name="T6" fmla="*/ 0 w 195"/>
                    <a:gd name="T7" fmla="*/ 6 h 71"/>
                    <a:gd name="T8" fmla="*/ 3 w 195"/>
                    <a:gd name="T9" fmla="*/ 16 h 71"/>
                    <a:gd name="T10" fmla="*/ 32 w 195"/>
                    <a:gd name="T11" fmla="*/ 16 h 71"/>
                    <a:gd name="T12" fmla="*/ 20 w 195"/>
                    <a:gd name="T13" fmla="*/ 12 h 71"/>
                    <a:gd name="T14" fmla="*/ 44 w 195"/>
                    <a:gd name="T15" fmla="*/ 2 h 71"/>
                    <a:gd name="T16" fmla="*/ 44 w 195"/>
                    <a:gd name="T17" fmla="*/ 2 h 7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95"/>
                    <a:gd name="T28" fmla="*/ 0 h 71"/>
                    <a:gd name="T29" fmla="*/ 195 w 195"/>
                    <a:gd name="T30" fmla="*/ 71 h 71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95" h="71">
                      <a:moveTo>
                        <a:pt x="194" y="9"/>
                      </a:moveTo>
                      <a:lnTo>
                        <a:pt x="143" y="0"/>
                      </a:lnTo>
                      <a:lnTo>
                        <a:pt x="45" y="39"/>
                      </a:lnTo>
                      <a:lnTo>
                        <a:pt x="0" y="26"/>
                      </a:lnTo>
                      <a:lnTo>
                        <a:pt x="14" y="70"/>
                      </a:lnTo>
                      <a:lnTo>
                        <a:pt x="143" y="70"/>
                      </a:lnTo>
                      <a:lnTo>
                        <a:pt x="89" y="55"/>
                      </a:lnTo>
                      <a:lnTo>
                        <a:pt x="194" y="9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85" name="Freeform 199"/>
                <p:cNvSpPr>
                  <a:spLocks noChangeArrowheads="1"/>
                </p:cNvSpPr>
                <p:nvPr/>
              </p:nvSpPr>
              <p:spPr bwMode="auto">
                <a:xfrm>
                  <a:off x="246" y="1090"/>
                  <a:ext cx="44" cy="16"/>
                </a:xfrm>
                <a:custGeom>
                  <a:avLst/>
                  <a:gdLst>
                    <a:gd name="T0" fmla="*/ 44 w 195"/>
                    <a:gd name="T1" fmla="*/ 2 h 71"/>
                    <a:gd name="T2" fmla="*/ 32 w 195"/>
                    <a:gd name="T3" fmla="*/ 0 h 71"/>
                    <a:gd name="T4" fmla="*/ 10 w 195"/>
                    <a:gd name="T5" fmla="*/ 9 h 71"/>
                    <a:gd name="T6" fmla="*/ 0 w 195"/>
                    <a:gd name="T7" fmla="*/ 6 h 71"/>
                    <a:gd name="T8" fmla="*/ 3 w 195"/>
                    <a:gd name="T9" fmla="*/ 16 h 71"/>
                    <a:gd name="T10" fmla="*/ 32 w 195"/>
                    <a:gd name="T11" fmla="*/ 16 h 71"/>
                    <a:gd name="T12" fmla="*/ 20 w 195"/>
                    <a:gd name="T13" fmla="*/ 12 h 71"/>
                    <a:gd name="T14" fmla="*/ 44 w 195"/>
                    <a:gd name="T15" fmla="*/ 2 h 71"/>
                    <a:gd name="T16" fmla="*/ 44 w 195"/>
                    <a:gd name="T17" fmla="*/ 2 h 7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95"/>
                    <a:gd name="T28" fmla="*/ 0 h 71"/>
                    <a:gd name="T29" fmla="*/ 195 w 195"/>
                    <a:gd name="T30" fmla="*/ 71 h 71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95" h="71">
                      <a:moveTo>
                        <a:pt x="194" y="9"/>
                      </a:moveTo>
                      <a:lnTo>
                        <a:pt x="143" y="0"/>
                      </a:lnTo>
                      <a:lnTo>
                        <a:pt x="45" y="39"/>
                      </a:lnTo>
                      <a:lnTo>
                        <a:pt x="0" y="26"/>
                      </a:lnTo>
                      <a:lnTo>
                        <a:pt x="14" y="70"/>
                      </a:lnTo>
                      <a:lnTo>
                        <a:pt x="143" y="70"/>
                      </a:lnTo>
                      <a:lnTo>
                        <a:pt x="89" y="55"/>
                      </a:lnTo>
                      <a:lnTo>
                        <a:pt x="194" y="9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21857" name="Group 222"/>
          <p:cNvGrpSpPr>
            <a:grpSpLocks/>
          </p:cNvGrpSpPr>
          <p:nvPr/>
        </p:nvGrpSpPr>
        <p:grpSpPr bwMode="auto">
          <a:xfrm>
            <a:off x="3136900" y="2695575"/>
            <a:ext cx="3810000" cy="990600"/>
            <a:chOff x="2112" y="2016"/>
            <a:chExt cx="2400" cy="624"/>
          </a:xfrm>
        </p:grpSpPr>
        <p:sp>
          <p:nvSpPr>
            <p:cNvPr id="30772" name="Freeform 119"/>
            <p:cNvSpPr>
              <a:spLocks/>
            </p:cNvSpPr>
            <p:nvPr/>
          </p:nvSpPr>
          <p:spPr bwMode="auto">
            <a:xfrm>
              <a:off x="2112" y="2202"/>
              <a:ext cx="1536" cy="438"/>
            </a:xfrm>
            <a:custGeom>
              <a:avLst/>
              <a:gdLst>
                <a:gd name="T0" fmla="*/ 1536 w 4582"/>
                <a:gd name="T1" fmla="*/ 0 h 1568"/>
                <a:gd name="T2" fmla="*/ 0 w 4582"/>
                <a:gd name="T3" fmla="*/ 410 h 1568"/>
                <a:gd name="T4" fmla="*/ 0 60000 65536"/>
                <a:gd name="T5" fmla="*/ 0 60000 65536"/>
                <a:gd name="T6" fmla="*/ 0 w 4582"/>
                <a:gd name="T7" fmla="*/ 0 h 1568"/>
                <a:gd name="T8" fmla="*/ 4582 w 4582"/>
                <a:gd name="T9" fmla="*/ 1568 h 156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582" h="1568">
                  <a:moveTo>
                    <a:pt x="4581" y="0"/>
                  </a:moveTo>
                  <a:cubicBezTo>
                    <a:pt x="3258" y="1567"/>
                    <a:pt x="2254" y="1322"/>
                    <a:pt x="0" y="1469"/>
                  </a:cubicBezTo>
                </a:path>
              </a:pathLst>
            </a:custGeom>
            <a:noFill/>
            <a:ln w="7560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3" name="Freeform 216"/>
            <p:cNvSpPr>
              <a:spLocks/>
            </p:cNvSpPr>
            <p:nvPr/>
          </p:nvSpPr>
          <p:spPr bwMode="auto">
            <a:xfrm>
              <a:off x="2880" y="2016"/>
              <a:ext cx="624" cy="288"/>
            </a:xfrm>
            <a:custGeom>
              <a:avLst/>
              <a:gdLst>
                <a:gd name="T0" fmla="*/ 0 w 768"/>
                <a:gd name="T1" fmla="*/ 0 h 656"/>
                <a:gd name="T2" fmla="*/ 390 w 768"/>
                <a:gd name="T3" fmla="*/ 253 h 656"/>
                <a:gd name="T4" fmla="*/ 624 w 768"/>
                <a:gd name="T5" fmla="*/ 211 h 656"/>
                <a:gd name="T6" fmla="*/ 0 60000 65536"/>
                <a:gd name="T7" fmla="*/ 0 60000 65536"/>
                <a:gd name="T8" fmla="*/ 0 60000 65536"/>
                <a:gd name="T9" fmla="*/ 0 w 768"/>
                <a:gd name="T10" fmla="*/ 0 h 656"/>
                <a:gd name="T11" fmla="*/ 768 w 768"/>
                <a:gd name="T12" fmla="*/ 656 h 6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68" h="656">
                  <a:moveTo>
                    <a:pt x="0" y="0"/>
                  </a:moveTo>
                  <a:cubicBezTo>
                    <a:pt x="176" y="248"/>
                    <a:pt x="352" y="496"/>
                    <a:pt x="480" y="576"/>
                  </a:cubicBezTo>
                  <a:cubicBezTo>
                    <a:pt x="608" y="656"/>
                    <a:pt x="688" y="568"/>
                    <a:pt x="768" y="48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4" name="Freeform 118"/>
            <p:cNvSpPr>
              <a:spLocks/>
            </p:cNvSpPr>
            <p:nvPr/>
          </p:nvSpPr>
          <p:spPr bwMode="auto">
            <a:xfrm>
              <a:off x="3744" y="2208"/>
              <a:ext cx="768" cy="240"/>
            </a:xfrm>
            <a:custGeom>
              <a:avLst/>
              <a:gdLst>
                <a:gd name="T0" fmla="*/ 0 w 1761"/>
                <a:gd name="T1" fmla="*/ 0 h 1562"/>
                <a:gd name="T2" fmla="*/ 768 w 1761"/>
                <a:gd name="T3" fmla="*/ 146 h 1562"/>
                <a:gd name="T4" fmla="*/ 0 60000 65536"/>
                <a:gd name="T5" fmla="*/ 0 60000 65536"/>
                <a:gd name="T6" fmla="*/ 0 w 1761"/>
                <a:gd name="T7" fmla="*/ 0 h 1562"/>
                <a:gd name="T8" fmla="*/ 1761 w 1761"/>
                <a:gd name="T9" fmla="*/ 1562 h 156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761" h="1562">
                  <a:moveTo>
                    <a:pt x="0" y="0"/>
                  </a:moveTo>
                  <a:cubicBezTo>
                    <a:pt x="624" y="1561"/>
                    <a:pt x="1760" y="951"/>
                    <a:pt x="1760" y="951"/>
                  </a:cubicBezTo>
                </a:path>
              </a:pathLst>
            </a:custGeom>
            <a:noFill/>
            <a:ln w="7560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1858" name="Group 219"/>
          <p:cNvGrpSpPr>
            <a:grpSpLocks/>
          </p:cNvGrpSpPr>
          <p:nvPr/>
        </p:nvGrpSpPr>
        <p:grpSpPr bwMode="auto">
          <a:xfrm>
            <a:off x="3136900" y="2695575"/>
            <a:ext cx="3810000" cy="990600"/>
            <a:chOff x="2112" y="2016"/>
            <a:chExt cx="2400" cy="624"/>
          </a:xfrm>
        </p:grpSpPr>
        <p:sp>
          <p:nvSpPr>
            <p:cNvPr id="30769" name="Freeform 212"/>
            <p:cNvSpPr>
              <a:spLocks/>
            </p:cNvSpPr>
            <p:nvPr/>
          </p:nvSpPr>
          <p:spPr bwMode="auto">
            <a:xfrm>
              <a:off x="2112" y="2016"/>
              <a:ext cx="960" cy="624"/>
            </a:xfrm>
            <a:custGeom>
              <a:avLst/>
              <a:gdLst>
                <a:gd name="T0" fmla="*/ 0 w 880"/>
                <a:gd name="T1" fmla="*/ 624 h 624"/>
                <a:gd name="T2" fmla="*/ 838 w 880"/>
                <a:gd name="T3" fmla="*/ 432 h 624"/>
                <a:gd name="T4" fmla="*/ 733 w 880"/>
                <a:gd name="T5" fmla="*/ 0 h 624"/>
                <a:gd name="T6" fmla="*/ 0 60000 65536"/>
                <a:gd name="T7" fmla="*/ 0 60000 65536"/>
                <a:gd name="T8" fmla="*/ 0 60000 65536"/>
                <a:gd name="T9" fmla="*/ 0 w 880"/>
                <a:gd name="T10" fmla="*/ 0 h 624"/>
                <a:gd name="T11" fmla="*/ 880 w 880"/>
                <a:gd name="T12" fmla="*/ 624 h 6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80" h="624">
                  <a:moveTo>
                    <a:pt x="0" y="624"/>
                  </a:moveTo>
                  <a:cubicBezTo>
                    <a:pt x="328" y="580"/>
                    <a:pt x="656" y="536"/>
                    <a:pt x="768" y="432"/>
                  </a:cubicBezTo>
                  <a:cubicBezTo>
                    <a:pt x="880" y="328"/>
                    <a:pt x="776" y="164"/>
                    <a:pt x="672" y="0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0" name="Freeform 214"/>
            <p:cNvSpPr>
              <a:spLocks/>
            </p:cNvSpPr>
            <p:nvPr/>
          </p:nvSpPr>
          <p:spPr bwMode="auto">
            <a:xfrm>
              <a:off x="2112" y="2304"/>
              <a:ext cx="2400" cy="336"/>
            </a:xfrm>
            <a:custGeom>
              <a:avLst/>
              <a:gdLst>
                <a:gd name="T0" fmla="*/ 0 w 2400"/>
                <a:gd name="T1" fmla="*/ 336 h 240"/>
                <a:gd name="T2" fmla="*/ 1584 w 2400"/>
                <a:gd name="T3" fmla="*/ 202 h 240"/>
                <a:gd name="T4" fmla="*/ 2400 w 2400"/>
                <a:gd name="T5" fmla="*/ 0 h 240"/>
                <a:gd name="T6" fmla="*/ 0 60000 65536"/>
                <a:gd name="T7" fmla="*/ 0 60000 65536"/>
                <a:gd name="T8" fmla="*/ 0 60000 65536"/>
                <a:gd name="T9" fmla="*/ 0 w 2400"/>
                <a:gd name="T10" fmla="*/ 0 h 240"/>
                <a:gd name="T11" fmla="*/ 2400 w 2400"/>
                <a:gd name="T12" fmla="*/ 240 h 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0" h="240">
                  <a:moveTo>
                    <a:pt x="0" y="240"/>
                  </a:moveTo>
                  <a:cubicBezTo>
                    <a:pt x="592" y="212"/>
                    <a:pt x="1184" y="184"/>
                    <a:pt x="1584" y="144"/>
                  </a:cubicBezTo>
                  <a:cubicBezTo>
                    <a:pt x="1984" y="104"/>
                    <a:pt x="2192" y="52"/>
                    <a:pt x="2400" y="0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1" name="Freeform 215"/>
            <p:cNvSpPr>
              <a:spLocks/>
            </p:cNvSpPr>
            <p:nvPr/>
          </p:nvSpPr>
          <p:spPr bwMode="auto">
            <a:xfrm>
              <a:off x="2832" y="2016"/>
              <a:ext cx="1680" cy="432"/>
            </a:xfrm>
            <a:custGeom>
              <a:avLst/>
              <a:gdLst>
                <a:gd name="T0" fmla="*/ 0 w 1680"/>
                <a:gd name="T1" fmla="*/ 0 h 536"/>
                <a:gd name="T2" fmla="*/ 576 w 1680"/>
                <a:gd name="T3" fmla="*/ 387 h 536"/>
                <a:gd name="T4" fmla="*/ 1680 w 1680"/>
                <a:gd name="T5" fmla="*/ 271 h 536"/>
                <a:gd name="T6" fmla="*/ 0 60000 65536"/>
                <a:gd name="T7" fmla="*/ 0 60000 65536"/>
                <a:gd name="T8" fmla="*/ 0 60000 65536"/>
                <a:gd name="T9" fmla="*/ 0 w 1680"/>
                <a:gd name="T10" fmla="*/ 0 h 536"/>
                <a:gd name="T11" fmla="*/ 1680 w 1680"/>
                <a:gd name="T12" fmla="*/ 536 h 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80" h="536">
                  <a:moveTo>
                    <a:pt x="0" y="0"/>
                  </a:moveTo>
                  <a:cubicBezTo>
                    <a:pt x="148" y="212"/>
                    <a:pt x="296" y="424"/>
                    <a:pt x="576" y="480"/>
                  </a:cubicBezTo>
                  <a:cubicBezTo>
                    <a:pt x="856" y="536"/>
                    <a:pt x="1268" y="436"/>
                    <a:pt x="1680" y="336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63" name="Oval 160"/>
          <p:cNvSpPr>
            <a:spLocks noChangeArrowheads="1"/>
          </p:cNvSpPr>
          <p:nvPr/>
        </p:nvSpPr>
        <p:spPr bwMode="auto">
          <a:xfrm>
            <a:off x="6794500" y="3076575"/>
            <a:ext cx="284163" cy="169863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64" name="Oval 159"/>
          <p:cNvSpPr>
            <a:spLocks noChangeArrowheads="1"/>
          </p:cNvSpPr>
          <p:nvPr/>
        </p:nvSpPr>
        <p:spPr bwMode="auto">
          <a:xfrm>
            <a:off x="2924175" y="3581400"/>
            <a:ext cx="285750" cy="169863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65" name="Oval 161"/>
          <p:cNvSpPr>
            <a:spLocks noChangeArrowheads="1"/>
          </p:cNvSpPr>
          <p:nvPr/>
        </p:nvSpPr>
        <p:spPr bwMode="auto">
          <a:xfrm>
            <a:off x="4159250" y="2598738"/>
            <a:ext cx="284163" cy="169862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0767" name="Footer Placeholder 3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</a:p>
        </p:txBody>
      </p:sp>
      <p:pic>
        <p:nvPicPr>
          <p:cNvPr id="30768" name="Picture 199" descr="ServerCabinet.em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02250" y="1981200"/>
            <a:ext cx="565150" cy="95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Personal Networks</a:t>
            </a:r>
          </a:p>
        </p:txBody>
      </p:sp>
      <p:sp>
        <p:nvSpPr>
          <p:cNvPr id="32770" name="Slide Number Placeholder 2"/>
          <p:cNvSpPr>
            <a:spLocks noGrp="1"/>
          </p:cNvSpPr>
          <p:nvPr>
            <p:ph type="sldNum" sz="quarter" idx="14"/>
          </p:nvPr>
        </p:nvSpPr>
        <p:spPr>
          <a:noFill/>
        </p:spPr>
        <p:txBody>
          <a:bodyPr/>
          <a:lstStyle/>
          <a:p>
            <a:fld id="{A96330E4-C608-49EB-8AA1-31393F6C5A13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2771" name="AutoShape 5"/>
          <p:cNvSpPr>
            <a:spLocks noChangeArrowheads="1"/>
          </p:cNvSpPr>
          <p:nvPr/>
        </p:nvSpPr>
        <p:spPr bwMode="auto">
          <a:xfrm>
            <a:off x="5843588" y="4330700"/>
            <a:ext cx="1392237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772" name="Oval 147"/>
          <p:cNvSpPr>
            <a:spLocks noChangeArrowheads="1"/>
          </p:cNvSpPr>
          <p:nvPr/>
        </p:nvSpPr>
        <p:spPr bwMode="auto">
          <a:xfrm>
            <a:off x="5956300" y="4143375"/>
            <a:ext cx="1776413" cy="828675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773" name="Oval 149"/>
          <p:cNvSpPr>
            <a:spLocks noChangeArrowheads="1"/>
          </p:cNvSpPr>
          <p:nvPr/>
        </p:nvSpPr>
        <p:spPr bwMode="auto">
          <a:xfrm>
            <a:off x="7051675" y="4276725"/>
            <a:ext cx="284163" cy="171450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774" name="Oval 150"/>
          <p:cNvSpPr>
            <a:spLocks noChangeArrowheads="1"/>
          </p:cNvSpPr>
          <p:nvPr/>
        </p:nvSpPr>
        <p:spPr bwMode="auto">
          <a:xfrm>
            <a:off x="6586538" y="4298950"/>
            <a:ext cx="284162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775" name="Text Box 152"/>
          <p:cNvSpPr txBox="1">
            <a:spLocks noChangeArrowheads="1"/>
          </p:cNvSpPr>
          <p:nvPr/>
        </p:nvSpPr>
        <p:spPr bwMode="auto">
          <a:xfrm>
            <a:off x="6529388" y="4538663"/>
            <a:ext cx="903287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algn="ctr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P-PAN</a:t>
            </a:r>
          </a:p>
        </p:txBody>
      </p:sp>
      <p:sp>
        <p:nvSpPr>
          <p:cNvPr id="32776" name="AutoShape 208"/>
          <p:cNvSpPr>
            <a:spLocks noChangeArrowheads="1"/>
          </p:cNvSpPr>
          <p:nvPr/>
        </p:nvSpPr>
        <p:spPr bwMode="auto">
          <a:xfrm>
            <a:off x="6529388" y="3733800"/>
            <a:ext cx="1392237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777" name="AutoShape 209"/>
          <p:cNvSpPr>
            <a:spLocks noChangeArrowheads="1"/>
          </p:cNvSpPr>
          <p:nvPr/>
        </p:nvSpPr>
        <p:spPr bwMode="auto">
          <a:xfrm>
            <a:off x="1501775" y="3463925"/>
            <a:ext cx="1265238" cy="427038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grpSp>
        <p:nvGrpSpPr>
          <p:cNvPr id="32778" name="Group 210"/>
          <p:cNvGrpSpPr>
            <a:grpSpLocks/>
          </p:cNvGrpSpPr>
          <p:nvPr/>
        </p:nvGrpSpPr>
        <p:grpSpPr bwMode="auto">
          <a:xfrm>
            <a:off x="2397125" y="2498725"/>
            <a:ext cx="5230813" cy="1731963"/>
            <a:chOff x="1318" y="1157"/>
            <a:chExt cx="3295" cy="1091"/>
          </a:xfrm>
        </p:grpSpPr>
        <p:sp>
          <p:nvSpPr>
            <p:cNvPr id="32937" name="Oval 211"/>
            <p:cNvSpPr>
              <a:spLocks noChangeArrowheads="1"/>
            </p:cNvSpPr>
            <p:nvPr/>
          </p:nvSpPr>
          <p:spPr bwMode="auto">
            <a:xfrm>
              <a:off x="2528" y="1161"/>
              <a:ext cx="1378" cy="44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938" name="Oval 212"/>
            <p:cNvSpPr>
              <a:spLocks noChangeArrowheads="1"/>
            </p:cNvSpPr>
            <p:nvPr/>
          </p:nvSpPr>
          <p:spPr bwMode="auto">
            <a:xfrm>
              <a:off x="1765" y="1279"/>
              <a:ext cx="1054" cy="439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939" name="Oval 213"/>
            <p:cNvSpPr>
              <a:spLocks noChangeArrowheads="1"/>
            </p:cNvSpPr>
            <p:nvPr/>
          </p:nvSpPr>
          <p:spPr bwMode="auto">
            <a:xfrm>
              <a:off x="1442" y="1548"/>
              <a:ext cx="707" cy="356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940" name="Oval 214"/>
            <p:cNvSpPr>
              <a:spLocks noChangeArrowheads="1"/>
            </p:cNvSpPr>
            <p:nvPr/>
          </p:nvSpPr>
          <p:spPr bwMode="auto">
            <a:xfrm>
              <a:off x="1657" y="1709"/>
              <a:ext cx="1070" cy="387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941" name="Oval 215"/>
            <p:cNvSpPr>
              <a:spLocks noChangeArrowheads="1"/>
            </p:cNvSpPr>
            <p:nvPr/>
          </p:nvSpPr>
          <p:spPr bwMode="auto">
            <a:xfrm>
              <a:off x="2420" y="1774"/>
              <a:ext cx="1601" cy="461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942" name="Oval 216"/>
            <p:cNvSpPr>
              <a:spLocks noChangeArrowheads="1"/>
            </p:cNvSpPr>
            <p:nvPr/>
          </p:nvSpPr>
          <p:spPr bwMode="auto">
            <a:xfrm>
              <a:off x="3444" y="1292"/>
              <a:ext cx="1024" cy="343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943" name="Oval 217"/>
            <p:cNvSpPr>
              <a:spLocks noChangeArrowheads="1"/>
            </p:cNvSpPr>
            <p:nvPr/>
          </p:nvSpPr>
          <p:spPr bwMode="auto">
            <a:xfrm>
              <a:off x="3598" y="1518"/>
              <a:ext cx="1017" cy="344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944" name="Oval 218"/>
            <p:cNvSpPr>
              <a:spLocks noChangeArrowheads="1"/>
            </p:cNvSpPr>
            <p:nvPr/>
          </p:nvSpPr>
          <p:spPr bwMode="auto">
            <a:xfrm>
              <a:off x="3505" y="1593"/>
              <a:ext cx="1009" cy="57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945" name="Oval 219"/>
            <p:cNvSpPr>
              <a:spLocks noChangeArrowheads="1"/>
            </p:cNvSpPr>
            <p:nvPr/>
          </p:nvSpPr>
          <p:spPr bwMode="auto">
            <a:xfrm>
              <a:off x="2019" y="1418"/>
              <a:ext cx="2056" cy="57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946" name="Freeform 220"/>
            <p:cNvSpPr>
              <a:spLocks noChangeArrowheads="1"/>
            </p:cNvSpPr>
            <p:nvPr/>
          </p:nvSpPr>
          <p:spPr bwMode="auto">
            <a:xfrm>
              <a:off x="2531" y="1157"/>
              <a:ext cx="1385" cy="221"/>
            </a:xfrm>
            <a:custGeom>
              <a:avLst/>
              <a:gdLst>
                <a:gd name="T0" fmla="*/ 693 w 6108"/>
                <a:gd name="T1" fmla="*/ 221 h 976"/>
                <a:gd name="T2" fmla="*/ 1385 w 6108"/>
                <a:gd name="T3" fmla="*/ 196 h 976"/>
                <a:gd name="T4" fmla="*/ 1380 w 6108"/>
                <a:gd name="T5" fmla="*/ 185 h 976"/>
                <a:gd name="T6" fmla="*/ 1373 w 6108"/>
                <a:gd name="T7" fmla="*/ 175 h 976"/>
                <a:gd name="T8" fmla="*/ 1365 w 6108"/>
                <a:gd name="T9" fmla="*/ 164 h 976"/>
                <a:gd name="T10" fmla="*/ 1355 w 6108"/>
                <a:gd name="T11" fmla="*/ 153 h 976"/>
                <a:gd name="T12" fmla="*/ 1344 w 6108"/>
                <a:gd name="T13" fmla="*/ 142 h 976"/>
                <a:gd name="T14" fmla="*/ 1330 w 6108"/>
                <a:gd name="T15" fmla="*/ 132 h 976"/>
                <a:gd name="T16" fmla="*/ 1315 w 6108"/>
                <a:gd name="T17" fmla="*/ 121 h 976"/>
                <a:gd name="T18" fmla="*/ 1298 w 6108"/>
                <a:gd name="T19" fmla="*/ 112 h 976"/>
                <a:gd name="T20" fmla="*/ 1280 w 6108"/>
                <a:gd name="T21" fmla="*/ 102 h 976"/>
                <a:gd name="T22" fmla="*/ 1261 w 6108"/>
                <a:gd name="T23" fmla="*/ 93 h 976"/>
                <a:gd name="T24" fmla="*/ 1239 w 6108"/>
                <a:gd name="T25" fmla="*/ 84 h 976"/>
                <a:gd name="T26" fmla="*/ 1217 w 6108"/>
                <a:gd name="T27" fmla="*/ 75 h 976"/>
                <a:gd name="T28" fmla="*/ 1193 w 6108"/>
                <a:gd name="T29" fmla="*/ 67 h 976"/>
                <a:gd name="T30" fmla="*/ 1168 w 6108"/>
                <a:gd name="T31" fmla="*/ 59 h 976"/>
                <a:gd name="T32" fmla="*/ 1141 w 6108"/>
                <a:gd name="T33" fmla="*/ 52 h 976"/>
                <a:gd name="T34" fmla="*/ 1114 w 6108"/>
                <a:gd name="T35" fmla="*/ 44 h 976"/>
                <a:gd name="T36" fmla="*/ 1085 w 6108"/>
                <a:gd name="T37" fmla="*/ 38 h 976"/>
                <a:gd name="T38" fmla="*/ 1056 w 6108"/>
                <a:gd name="T39" fmla="*/ 32 h 976"/>
                <a:gd name="T40" fmla="*/ 1025 w 6108"/>
                <a:gd name="T41" fmla="*/ 26 h 976"/>
                <a:gd name="T42" fmla="*/ 994 w 6108"/>
                <a:gd name="T43" fmla="*/ 22 h 976"/>
                <a:gd name="T44" fmla="*/ 961 w 6108"/>
                <a:gd name="T45" fmla="*/ 17 h 976"/>
                <a:gd name="T46" fmla="*/ 928 w 6108"/>
                <a:gd name="T47" fmla="*/ 13 h 976"/>
                <a:gd name="T48" fmla="*/ 895 w 6108"/>
                <a:gd name="T49" fmla="*/ 9 h 976"/>
                <a:gd name="T50" fmla="*/ 861 w 6108"/>
                <a:gd name="T51" fmla="*/ 6 h 976"/>
                <a:gd name="T52" fmla="*/ 827 w 6108"/>
                <a:gd name="T53" fmla="*/ 4 h 976"/>
                <a:gd name="T54" fmla="*/ 792 w 6108"/>
                <a:gd name="T55" fmla="*/ 2 h 976"/>
                <a:gd name="T56" fmla="*/ 757 w 6108"/>
                <a:gd name="T57" fmla="*/ 1 h 976"/>
                <a:gd name="T58" fmla="*/ 722 w 6108"/>
                <a:gd name="T59" fmla="*/ 0 h 976"/>
                <a:gd name="T60" fmla="*/ 686 w 6108"/>
                <a:gd name="T61" fmla="*/ 0 h 976"/>
                <a:gd name="T62" fmla="*/ 651 w 6108"/>
                <a:gd name="T63" fmla="*/ 0 h 976"/>
                <a:gd name="T64" fmla="*/ 616 w 6108"/>
                <a:gd name="T65" fmla="*/ 1 h 976"/>
                <a:gd name="T66" fmla="*/ 582 w 6108"/>
                <a:gd name="T67" fmla="*/ 2 h 976"/>
                <a:gd name="T68" fmla="*/ 546 w 6108"/>
                <a:gd name="T69" fmla="*/ 5 h 976"/>
                <a:gd name="T70" fmla="*/ 512 w 6108"/>
                <a:gd name="T71" fmla="*/ 7 h 976"/>
                <a:gd name="T72" fmla="*/ 478 w 6108"/>
                <a:gd name="T73" fmla="*/ 11 h 976"/>
                <a:gd name="T74" fmla="*/ 445 w 6108"/>
                <a:gd name="T75" fmla="*/ 14 h 976"/>
                <a:gd name="T76" fmla="*/ 413 w 6108"/>
                <a:gd name="T77" fmla="*/ 19 h 976"/>
                <a:gd name="T78" fmla="*/ 380 w 6108"/>
                <a:gd name="T79" fmla="*/ 23 h 976"/>
                <a:gd name="T80" fmla="*/ 350 w 6108"/>
                <a:gd name="T81" fmla="*/ 29 h 976"/>
                <a:gd name="T82" fmla="*/ 319 w 6108"/>
                <a:gd name="T83" fmla="*/ 34 h 976"/>
                <a:gd name="T84" fmla="*/ 290 w 6108"/>
                <a:gd name="T85" fmla="*/ 41 h 976"/>
                <a:gd name="T86" fmla="*/ 262 w 6108"/>
                <a:gd name="T87" fmla="*/ 47 h 976"/>
                <a:gd name="T88" fmla="*/ 234 w 6108"/>
                <a:gd name="T89" fmla="*/ 54 h 976"/>
                <a:gd name="T90" fmla="*/ 208 w 6108"/>
                <a:gd name="T91" fmla="*/ 62 h 976"/>
                <a:gd name="T92" fmla="*/ 184 w 6108"/>
                <a:gd name="T93" fmla="*/ 70 h 976"/>
                <a:gd name="T94" fmla="*/ 160 w 6108"/>
                <a:gd name="T95" fmla="*/ 78 h 976"/>
                <a:gd name="T96" fmla="*/ 138 w 6108"/>
                <a:gd name="T97" fmla="*/ 87 h 976"/>
                <a:gd name="T98" fmla="*/ 117 w 6108"/>
                <a:gd name="T99" fmla="*/ 96 h 976"/>
                <a:gd name="T100" fmla="*/ 98 w 6108"/>
                <a:gd name="T101" fmla="*/ 105 h 976"/>
                <a:gd name="T102" fmla="*/ 81 w 6108"/>
                <a:gd name="T103" fmla="*/ 115 h 976"/>
                <a:gd name="T104" fmla="*/ 65 w 6108"/>
                <a:gd name="T105" fmla="*/ 125 h 976"/>
                <a:gd name="T106" fmla="*/ 51 w 6108"/>
                <a:gd name="T107" fmla="*/ 136 h 976"/>
                <a:gd name="T108" fmla="*/ 37 w 6108"/>
                <a:gd name="T109" fmla="*/ 146 h 976"/>
                <a:gd name="T110" fmla="*/ 27 w 6108"/>
                <a:gd name="T111" fmla="*/ 156 h 976"/>
                <a:gd name="T112" fmla="*/ 17 w 6108"/>
                <a:gd name="T113" fmla="*/ 167 h 976"/>
                <a:gd name="T114" fmla="*/ 10 w 6108"/>
                <a:gd name="T115" fmla="*/ 178 h 976"/>
                <a:gd name="T116" fmla="*/ 4 w 6108"/>
                <a:gd name="T117" fmla="*/ 189 h 976"/>
                <a:gd name="T118" fmla="*/ 0 w 6108"/>
                <a:gd name="T119" fmla="*/ 200 h 976"/>
                <a:gd name="T120" fmla="*/ 693 w 6108"/>
                <a:gd name="T121" fmla="*/ 221 h 97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108"/>
                <a:gd name="T184" fmla="*/ 0 h 976"/>
                <a:gd name="T185" fmla="*/ 6108 w 6108"/>
                <a:gd name="T186" fmla="*/ 976 h 97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108" h="976">
                  <a:moveTo>
                    <a:pt x="3057" y="975"/>
                  </a:moveTo>
                  <a:lnTo>
                    <a:pt x="6107" y="867"/>
                  </a:lnTo>
                  <a:lnTo>
                    <a:pt x="6087" y="818"/>
                  </a:lnTo>
                  <a:lnTo>
                    <a:pt x="6057" y="771"/>
                  </a:lnTo>
                  <a:lnTo>
                    <a:pt x="6021" y="723"/>
                  </a:lnTo>
                  <a:lnTo>
                    <a:pt x="5976" y="675"/>
                  </a:lnTo>
                  <a:lnTo>
                    <a:pt x="5925" y="629"/>
                  </a:lnTo>
                  <a:lnTo>
                    <a:pt x="5864" y="581"/>
                  </a:lnTo>
                  <a:lnTo>
                    <a:pt x="5799" y="536"/>
                  </a:lnTo>
                  <a:lnTo>
                    <a:pt x="5726" y="495"/>
                  </a:lnTo>
                  <a:lnTo>
                    <a:pt x="5647" y="451"/>
                  </a:lnTo>
                  <a:lnTo>
                    <a:pt x="5560" y="410"/>
                  </a:lnTo>
                  <a:lnTo>
                    <a:pt x="5465" y="371"/>
                  </a:lnTo>
                  <a:lnTo>
                    <a:pt x="5368" y="331"/>
                  </a:lnTo>
                  <a:lnTo>
                    <a:pt x="5263" y="296"/>
                  </a:lnTo>
                  <a:lnTo>
                    <a:pt x="5152" y="262"/>
                  </a:lnTo>
                  <a:lnTo>
                    <a:pt x="5034" y="228"/>
                  </a:lnTo>
                  <a:lnTo>
                    <a:pt x="4913" y="196"/>
                  </a:lnTo>
                  <a:lnTo>
                    <a:pt x="4786" y="168"/>
                  </a:lnTo>
                  <a:lnTo>
                    <a:pt x="4655" y="141"/>
                  </a:lnTo>
                  <a:lnTo>
                    <a:pt x="4521" y="117"/>
                  </a:lnTo>
                  <a:lnTo>
                    <a:pt x="4384" y="95"/>
                  </a:lnTo>
                  <a:lnTo>
                    <a:pt x="4239" y="73"/>
                  </a:lnTo>
                  <a:lnTo>
                    <a:pt x="4094" y="58"/>
                  </a:lnTo>
                  <a:lnTo>
                    <a:pt x="3948" y="38"/>
                  </a:lnTo>
                  <a:lnTo>
                    <a:pt x="3798" y="28"/>
                  </a:lnTo>
                  <a:lnTo>
                    <a:pt x="3649" y="16"/>
                  </a:lnTo>
                  <a:lnTo>
                    <a:pt x="3492" y="7"/>
                  </a:lnTo>
                  <a:lnTo>
                    <a:pt x="3337" y="3"/>
                  </a:lnTo>
                  <a:lnTo>
                    <a:pt x="3182" y="0"/>
                  </a:lnTo>
                  <a:lnTo>
                    <a:pt x="3027" y="0"/>
                  </a:lnTo>
                  <a:lnTo>
                    <a:pt x="2872" y="0"/>
                  </a:lnTo>
                  <a:lnTo>
                    <a:pt x="2717" y="6"/>
                  </a:lnTo>
                  <a:lnTo>
                    <a:pt x="2565" y="10"/>
                  </a:lnTo>
                  <a:lnTo>
                    <a:pt x="2410" y="21"/>
                  </a:lnTo>
                  <a:lnTo>
                    <a:pt x="2259" y="31"/>
                  </a:lnTo>
                  <a:lnTo>
                    <a:pt x="2110" y="47"/>
                  </a:lnTo>
                  <a:lnTo>
                    <a:pt x="1962" y="62"/>
                  </a:lnTo>
                  <a:lnTo>
                    <a:pt x="1821" y="82"/>
                  </a:lnTo>
                  <a:lnTo>
                    <a:pt x="1677" y="103"/>
                  </a:lnTo>
                  <a:lnTo>
                    <a:pt x="1542" y="126"/>
                  </a:lnTo>
                  <a:lnTo>
                    <a:pt x="1408" y="152"/>
                  </a:lnTo>
                  <a:lnTo>
                    <a:pt x="1278" y="179"/>
                  </a:lnTo>
                  <a:lnTo>
                    <a:pt x="1154" y="207"/>
                  </a:lnTo>
                  <a:lnTo>
                    <a:pt x="1033" y="240"/>
                  </a:lnTo>
                  <a:lnTo>
                    <a:pt x="918" y="272"/>
                  </a:lnTo>
                  <a:lnTo>
                    <a:pt x="810" y="310"/>
                  </a:lnTo>
                  <a:lnTo>
                    <a:pt x="707" y="344"/>
                  </a:lnTo>
                  <a:lnTo>
                    <a:pt x="610" y="384"/>
                  </a:lnTo>
                  <a:lnTo>
                    <a:pt x="517" y="423"/>
                  </a:lnTo>
                  <a:lnTo>
                    <a:pt x="434" y="465"/>
                  </a:lnTo>
                  <a:lnTo>
                    <a:pt x="358" y="510"/>
                  </a:lnTo>
                  <a:lnTo>
                    <a:pt x="286" y="554"/>
                  </a:lnTo>
                  <a:lnTo>
                    <a:pt x="224" y="599"/>
                  </a:lnTo>
                  <a:lnTo>
                    <a:pt x="165" y="644"/>
                  </a:lnTo>
                  <a:lnTo>
                    <a:pt x="118" y="691"/>
                  </a:lnTo>
                  <a:lnTo>
                    <a:pt x="76" y="739"/>
                  </a:lnTo>
                  <a:lnTo>
                    <a:pt x="42" y="788"/>
                  </a:lnTo>
                  <a:lnTo>
                    <a:pt x="16" y="836"/>
                  </a:lnTo>
                  <a:lnTo>
                    <a:pt x="0" y="885"/>
                  </a:lnTo>
                  <a:lnTo>
                    <a:pt x="3057" y="975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47" name="Freeform 221"/>
            <p:cNvSpPr>
              <a:spLocks noChangeArrowheads="1"/>
            </p:cNvSpPr>
            <p:nvPr/>
          </p:nvSpPr>
          <p:spPr bwMode="auto">
            <a:xfrm>
              <a:off x="2556" y="1157"/>
              <a:ext cx="1332" cy="162"/>
            </a:xfrm>
            <a:custGeom>
              <a:avLst/>
              <a:gdLst>
                <a:gd name="T0" fmla="*/ 1332 w 5875"/>
                <a:gd name="T1" fmla="*/ 151 h 713"/>
                <a:gd name="T2" fmla="*/ 1319 w 5875"/>
                <a:gd name="T3" fmla="*/ 140 h 713"/>
                <a:gd name="T4" fmla="*/ 1305 w 5875"/>
                <a:gd name="T5" fmla="*/ 130 h 713"/>
                <a:gd name="T6" fmla="*/ 1290 w 5875"/>
                <a:gd name="T7" fmla="*/ 119 h 713"/>
                <a:gd name="T8" fmla="*/ 1272 w 5875"/>
                <a:gd name="T9" fmla="*/ 109 h 713"/>
                <a:gd name="T10" fmla="*/ 1253 w 5875"/>
                <a:gd name="T11" fmla="*/ 100 h 713"/>
                <a:gd name="T12" fmla="*/ 1233 w 5875"/>
                <a:gd name="T13" fmla="*/ 91 h 713"/>
                <a:gd name="T14" fmla="*/ 1211 w 5875"/>
                <a:gd name="T15" fmla="*/ 82 h 713"/>
                <a:gd name="T16" fmla="*/ 1188 w 5875"/>
                <a:gd name="T17" fmla="*/ 73 h 713"/>
                <a:gd name="T18" fmla="*/ 1163 w 5875"/>
                <a:gd name="T19" fmla="*/ 65 h 713"/>
                <a:gd name="T20" fmla="*/ 1138 w 5875"/>
                <a:gd name="T21" fmla="*/ 57 h 713"/>
                <a:gd name="T22" fmla="*/ 1111 w 5875"/>
                <a:gd name="T23" fmla="*/ 50 h 713"/>
                <a:gd name="T24" fmla="*/ 1083 w 5875"/>
                <a:gd name="T25" fmla="*/ 43 h 713"/>
                <a:gd name="T26" fmla="*/ 1054 w 5875"/>
                <a:gd name="T27" fmla="*/ 37 h 713"/>
                <a:gd name="T28" fmla="*/ 1024 w 5875"/>
                <a:gd name="T29" fmla="*/ 30 h 713"/>
                <a:gd name="T30" fmla="*/ 993 w 5875"/>
                <a:gd name="T31" fmla="*/ 25 h 713"/>
                <a:gd name="T32" fmla="*/ 961 w 5875"/>
                <a:gd name="T33" fmla="*/ 20 h 713"/>
                <a:gd name="T34" fmla="*/ 929 w 5875"/>
                <a:gd name="T35" fmla="*/ 15 h 713"/>
                <a:gd name="T36" fmla="*/ 896 w 5875"/>
                <a:gd name="T37" fmla="*/ 12 h 713"/>
                <a:gd name="T38" fmla="*/ 862 w 5875"/>
                <a:gd name="T39" fmla="*/ 8 h 713"/>
                <a:gd name="T40" fmla="*/ 828 w 5875"/>
                <a:gd name="T41" fmla="*/ 5 h 713"/>
                <a:gd name="T42" fmla="*/ 794 w 5875"/>
                <a:gd name="T43" fmla="*/ 4 h 713"/>
                <a:gd name="T44" fmla="*/ 759 w 5875"/>
                <a:gd name="T45" fmla="*/ 2 h 713"/>
                <a:gd name="T46" fmla="*/ 724 w 5875"/>
                <a:gd name="T47" fmla="*/ 1 h 713"/>
                <a:gd name="T48" fmla="*/ 689 w 5875"/>
                <a:gd name="T49" fmla="*/ 0 h 713"/>
                <a:gd name="T50" fmla="*/ 654 w 5875"/>
                <a:gd name="T51" fmla="*/ 0 h 713"/>
                <a:gd name="T52" fmla="*/ 618 w 5875"/>
                <a:gd name="T53" fmla="*/ 1 h 713"/>
                <a:gd name="T54" fmla="*/ 584 w 5875"/>
                <a:gd name="T55" fmla="*/ 2 h 713"/>
                <a:gd name="T56" fmla="*/ 549 w 5875"/>
                <a:gd name="T57" fmla="*/ 4 h 713"/>
                <a:gd name="T58" fmla="*/ 514 w 5875"/>
                <a:gd name="T59" fmla="*/ 5 h 713"/>
                <a:gd name="T60" fmla="*/ 480 w 5875"/>
                <a:gd name="T61" fmla="*/ 8 h 713"/>
                <a:gd name="T62" fmla="*/ 447 w 5875"/>
                <a:gd name="T63" fmla="*/ 12 h 713"/>
                <a:gd name="T64" fmla="*/ 413 w 5875"/>
                <a:gd name="T65" fmla="*/ 15 h 713"/>
                <a:gd name="T66" fmla="*/ 381 w 5875"/>
                <a:gd name="T67" fmla="*/ 20 h 713"/>
                <a:gd name="T68" fmla="*/ 350 w 5875"/>
                <a:gd name="T69" fmla="*/ 25 h 713"/>
                <a:gd name="T70" fmla="*/ 319 w 5875"/>
                <a:gd name="T71" fmla="*/ 31 h 713"/>
                <a:gd name="T72" fmla="*/ 289 w 5875"/>
                <a:gd name="T73" fmla="*/ 37 h 713"/>
                <a:gd name="T74" fmla="*/ 260 w 5875"/>
                <a:gd name="T75" fmla="*/ 43 h 713"/>
                <a:gd name="T76" fmla="*/ 232 w 5875"/>
                <a:gd name="T77" fmla="*/ 50 h 713"/>
                <a:gd name="T78" fmla="*/ 205 w 5875"/>
                <a:gd name="T79" fmla="*/ 57 h 713"/>
                <a:gd name="T80" fmla="*/ 179 w 5875"/>
                <a:gd name="T81" fmla="*/ 65 h 713"/>
                <a:gd name="T82" fmla="*/ 155 w 5875"/>
                <a:gd name="T83" fmla="*/ 73 h 713"/>
                <a:gd name="T84" fmla="*/ 132 w 5875"/>
                <a:gd name="T85" fmla="*/ 82 h 713"/>
                <a:gd name="T86" fmla="*/ 110 w 5875"/>
                <a:gd name="T87" fmla="*/ 91 h 713"/>
                <a:gd name="T88" fmla="*/ 90 w 5875"/>
                <a:gd name="T89" fmla="*/ 100 h 713"/>
                <a:gd name="T90" fmla="*/ 71 w 5875"/>
                <a:gd name="T91" fmla="*/ 110 h 713"/>
                <a:gd name="T92" fmla="*/ 54 w 5875"/>
                <a:gd name="T93" fmla="*/ 120 h 713"/>
                <a:gd name="T94" fmla="*/ 38 w 5875"/>
                <a:gd name="T95" fmla="*/ 130 h 713"/>
                <a:gd name="T96" fmla="*/ 23 w 5875"/>
                <a:gd name="T97" fmla="*/ 140 h 713"/>
                <a:gd name="T98" fmla="*/ 12 w 5875"/>
                <a:gd name="T99" fmla="*/ 151 h 713"/>
                <a:gd name="T100" fmla="*/ 0 w 5875"/>
                <a:gd name="T101" fmla="*/ 162 h 71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875"/>
                <a:gd name="T154" fmla="*/ 0 h 713"/>
                <a:gd name="T155" fmla="*/ 5875 w 5875"/>
                <a:gd name="T156" fmla="*/ 713 h 713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875" h="713">
                  <a:moveTo>
                    <a:pt x="5874" y="663"/>
                  </a:moveTo>
                  <a:lnTo>
                    <a:pt x="5818" y="615"/>
                  </a:lnTo>
                  <a:lnTo>
                    <a:pt x="5757" y="571"/>
                  </a:lnTo>
                  <a:lnTo>
                    <a:pt x="5689" y="523"/>
                  </a:lnTo>
                  <a:lnTo>
                    <a:pt x="5610" y="481"/>
                  </a:lnTo>
                  <a:lnTo>
                    <a:pt x="5526" y="439"/>
                  </a:lnTo>
                  <a:lnTo>
                    <a:pt x="5437" y="399"/>
                  </a:lnTo>
                  <a:lnTo>
                    <a:pt x="5340" y="360"/>
                  </a:lnTo>
                  <a:lnTo>
                    <a:pt x="5240" y="320"/>
                  </a:lnTo>
                  <a:lnTo>
                    <a:pt x="5131" y="286"/>
                  </a:lnTo>
                  <a:lnTo>
                    <a:pt x="5019" y="252"/>
                  </a:lnTo>
                  <a:lnTo>
                    <a:pt x="4900" y="220"/>
                  </a:lnTo>
                  <a:lnTo>
                    <a:pt x="4776" y="189"/>
                  </a:lnTo>
                  <a:lnTo>
                    <a:pt x="4648" y="161"/>
                  </a:lnTo>
                  <a:lnTo>
                    <a:pt x="4517" y="134"/>
                  </a:lnTo>
                  <a:lnTo>
                    <a:pt x="4380" y="110"/>
                  </a:lnTo>
                  <a:lnTo>
                    <a:pt x="4239" y="89"/>
                  </a:lnTo>
                  <a:lnTo>
                    <a:pt x="4098" y="68"/>
                  </a:lnTo>
                  <a:lnTo>
                    <a:pt x="3953" y="52"/>
                  </a:lnTo>
                  <a:lnTo>
                    <a:pt x="3801" y="37"/>
                  </a:lnTo>
                  <a:lnTo>
                    <a:pt x="3653" y="23"/>
                  </a:lnTo>
                  <a:lnTo>
                    <a:pt x="3501" y="16"/>
                  </a:lnTo>
                  <a:lnTo>
                    <a:pt x="3348" y="7"/>
                  </a:lnTo>
                  <a:lnTo>
                    <a:pt x="3193" y="3"/>
                  </a:lnTo>
                  <a:lnTo>
                    <a:pt x="3038" y="0"/>
                  </a:lnTo>
                  <a:lnTo>
                    <a:pt x="2883" y="0"/>
                  </a:lnTo>
                  <a:lnTo>
                    <a:pt x="2727" y="3"/>
                  </a:lnTo>
                  <a:lnTo>
                    <a:pt x="2575" y="7"/>
                  </a:lnTo>
                  <a:lnTo>
                    <a:pt x="2420" y="16"/>
                  </a:lnTo>
                  <a:lnTo>
                    <a:pt x="2267" y="23"/>
                  </a:lnTo>
                  <a:lnTo>
                    <a:pt x="2118" y="37"/>
                  </a:lnTo>
                  <a:lnTo>
                    <a:pt x="1970" y="52"/>
                  </a:lnTo>
                  <a:lnTo>
                    <a:pt x="1822" y="68"/>
                  </a:lnTo>
                  <a:lnTo>
                    <a:pt x="1681" y="89"/>
                  </a:lnTo>
                  <a:lnTo>
                    <a:pt x="1542" y="110"/>
                  </a:lnTo>
                  <a:lnTo>
                    <a:pt x="1405" y="137"/>
                  </a:lnTo>
                  <a:lnTo>
                    <a:pt x="1274" y="161"/>
                  </a:lnTo>
                  <a:lnTo>
                    <a:pt x="1147" y="189"/>
                  </a:lnTo>
                  <a:lnTo>
                    <a:pt x="1023" y="220"/>
                  </a:lnTo>
                  <a:lnTo>
                    <a:pt x="902" y="252"/>
                  </a:lnTo>
                  <a:lnTo>
                    <a:pt x="789" y="286"/>
                  </a:lnTo>
                  <a:lnTo>
                    <a:pt x="682" y="323"/>
                  </a:lnTo>
                  <a:lnTo>
                    <a:pt x="582" y="360"/>
                  </a:lnTo>
                  <a:lnTo>
                    <a:pt x="486" y="399"/>
                  </a:lnTo>
                  <a:lnTo>
                    <a:pt x="395" y="439"/>
                  </a:lnTo>
                  <a:lnTo>
                    <a:pt x="313" y="484"/>
                  </a:lnTo>
                  <a:lnTo>
                    <a:pt x="237" y="526"/>
                  </a:lnTo>
                  <a:lnTo>
                    <a:pt x="166" y="571"/>
                  </a:lnTo>
                  <a:lnTo>
                    <a:pt x="103" y="615"/>
                  </a:lnTo>
                  <a:lnTo>
                    <a:pt x="51" y="665"/>
                  </a:lnTo>
                  <a:lnTo>
                    <a:pt x="0" y="712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48" name="Freeform 222"/>
            <p:cNvSpPr>
              <a:spLocks noChangeArrowheads="1"/>
            </p:cNvSpPr>
            <p:nvPr/>
          </p:nvSpPr>
          <p:spPr bwMode="auto">
            <a:xfrm>
              <a:off x="1765" y="1274"/>
              <a:ext cx="976" cy="244"/>
            </a:xfrm>
            <a:custGeom>
              <a:avLst/>
              <a:gdLst>
                <a:gd name="T0" fmla="*/ 530 w 4305"/>
                <a:gd name="T1" fmla="*/ 221 h 1075"/>
                <a:gd name="T2" fmla="*/ 976 w 4305"/>
                <a:gd name="T3" fmla="*/ 101 h 1075"/>
                <a:gd name="T4" fmla="*/ 961 w 4305"/>
                <a:gd name="T5" fmla="*/ 92 h 1075"/>
                <a:gd name="T6" fmla="*/ 945 w 4305"/>
                <a:gd name="T7" fmla="*/ 83 h 1075"/>
                <a:gd name="T8" fmla="*/ 928 w 4305"/>
                <a:gd name="T9" fmla="*/ 74 h 1075"/>
                <a:gd name="T10" fmla="*/ 909 w 4305"/>
                <a:gd name="T11" fmla="*/ 67 h 1075"/>
                <a:gd name="T12" fmla="*/ 890 w 4305"/>
                <a:gd name="T13" fmla="*/ 59 h 1075"/>
                <a:gd name="T14" fmla="*/ 870 w 4305"/>
                <a:gd name="T15" fmla="*/ 52 h 1075"/>
                <a:gd name="T16" fmla="*/ 849 w 4305"/>
                <a:gd name="T17" fmla="*/ 44 h 1075"/>
                <a:gd name="T18" fmla="*/ 828 w 4305"/>
                <a:gd name="T19" fmla="*/ 38 h 1075"/>
                <a:gd name="T20" fmla="*/ 805 w 4305"/>
                <a:gd name="T21" fmla="*/ 32 h 1075"/>
                <a:gd name="T22" fmla="*/ 782 w 4305"/>
                <a:gd name="T23" fmla="*/ 26 h 1075"/>
                <a:gd name="T24" fmla="*/ 758 w 4305"/>
                <a:gd name="T25" fmla="*/ 22 h 1075"/>
                <a:gd name="T26" fmla="*/ 734 w 4305"/>
                <a:gd name="T27" fmla="*/ 17 h 1075"/>
                <a:gd name="T28" fmla="*/ 709 w 4305"/>
                <a:gd name="T29" fmla="*/ 12 h 1075"/>
                <a:gd name="T30" fmla="*/ 683 w 4305"/>
                <a:gd name="T31" fmla="*/ 9 h 1075"/>
                <a:gd name="T32" fmla="*/ 658 w 4305"/>
                <a:gd name="T33" fmla="*/ 6 h 1075"/>
                <a:gd name="T34" fmla="*/ 631 w 4305"/>
                <a:gd name="T35" fmla="*/ 4 h 1075"/>
                <a:gd name="T36" fmla="*/ 605 w 4305"/>
                <a:gd name="T37" fmla="*/ 2 h 1075"/>
                <a:gd name="T38" fmla="*/ 578 w 4305"/>
                <a:gd name="T39" fmla="*/ 1 h 1075"/>
                <a:gd name="T40" fmla="*/ 552 w 4305"/>
                <a:gd name="T41" fmla="*/ 0 h 1075"/>
                <a:gd name="T42" fmla="*/ 525 w 4305"/>
                <a:gd name="T43" fmla="*/ 0 h 1075"/>
                <a:gd name="T44" fmla="*/ 499 w 4305"/>
                <a:gd name="T45" fmla="*/ 0 h 1075"/>
                <a:gd name="T46" fmla="*/ 472 w 4305"/>
                <a:gd name="T47" fmla="*/ 1 h 1075"/>
                <a:gd name="T48" fmla="*/ 445 w 4305"/>
                <a:gd name="T49" fmla="*/ 2 h 1075"/>
                <a:gd name="T50" fmla="*/ 419 w 4305"/>
                <a:gd name="T51" fmla="*/ 4 h 1075"/>
                <a:gd name="T52" fmla="*/ 393 w 4305"/>
                <a:gd name="T53" fmla="*/ 7 h 1075"/>
                <a:gd name="T54" fmla="*/ 368 w 4305"/>
                <a:gd name="T55" fmla="*/ 10 h 1075"/>
                <a:gd name="T56" fmla="*/ 342 w 4305"/>
                <a:gd name="T57" fmla="*/ 14 h 1075"/>
                <a:gd name="T58" fmla="*/ 318 w 4305"/>
                <a:gd name="T59" fmla="*/ 19 h 1075"/>
                <a:gd name="T60" fmla="*/ 293 w 4305"/>
                <a:gd name="T61" fmla="*/ 23 h 1075"/>
                <a:gd name="T62" fmla="*/ 269 w 4305"/>
                <a:gd name="T63" fmla="*/ 28 h 1075"/>
                <a:gd name="T64" fmla="*/ 247 w 4305"/>
                <a:gd name="T65" fmla="*/ 34 h 1075"/>
                <a:gd name="T66" fmla="*/ 224 w 4305"/>
                <a:gd name="T67" fmla="*/ 40 h 1075"/>
                <a:gd name="T68" fmla="*/ 203 w 4305"/>
                <a:gd name="T69" fmla="*/ 47 h 1075"/>
                <a:gd name="T70" fmla="*/ 183 w 4305"/>
                <a:gd name="T71" fmla="*/ 54 h 1075"/>
                <a:gd name="T72" fmla="*/ 163 w 4305"/>
                <a:gd name="T73" fmla="*/ 62 h 1075"/>
                <a:gd name="T74" fmla="*/ 144 w 4305"/>
                <a:gd name="T75" fmla="*/ 69 h 1075"/>
                <a:gd name="T76" fmla="*/ 126 w 4305"/>
                <a:gd name="T77" fmla="*/ 77 h 1075"/>
                <a:gd name="T78" fmla="*/ 109 w 4305"/>
                <a:gd name="T79" fmla="*/ 87 h 1075"/>
                <a:gd name="T80" fmla="*/ 94 w 4305"/>
                <a:gd name="T81" fmla="*/ 95 h 1075"/>
                <a:gd name="T82" fmla="*/ 79 w 4305"/>
                <a:gd name="T83" fmla="*/ 105 h 1075"/>
                <a:gd name="T84" fmla="*/ 66 w 4305"/>
                <a:gd name="T85" fmla="*/ 115 h 1075"/>
                <a:gd name="T86" fmla="*/ 53 w 4305"/>
                <a:gd name="T87" fmla="*/ 124 h 1075"/>
                <a:gd name="T88" fmla="*/ 41 w 4305"/>
                <a:gd name="T89" fmla="*/ 134 h 1075"/>
                <a:gd name="T90" fmla="*/ 32 w 4305"/>
                <a:gd name="T91" fmla="*/ 145 h 1075"/>
                <a:gd name="T92" fmla="*/ 24 w 4305"/>
                <a:gd name="T93" fmla="*/ 155 h 1075"/>
                <a:gd name="T94" fmla="*/ 16 w 4305"/>
                <a:gd name="T95" fmla="*/ 166 h 1075"/>
                <a:gd name="T96" fmla="*/ 11 w 4305"/>
                <a:gd name="T97" fmla="*/ 177 h 1075"/>
                <a:gd name="T98" fmla="*/ 6 w 4305"/>
                <a:gd name="T99" fmla="*/ 188 h 1075"/>
                <a:gd name="T100" fmla="*/ 2 w 4305"/>
                <a:gd name="T101" fmla="*/ 199 h 1075"/>
                <a:gd name="T102" fmla="*/ 1 w 4305"/>
                <a:gd name="T103" fmla="*/ 210 h 1075"/>
                <a:gd name="T104" fmla="*/ 0 w 4305"/>
                <a:gd name="T105" fmla="*/ 221 h 1075"/>
                <a:gd name="T106" fmla="*/ 1 w 4305"/>
                <a:gd name="T107" fmla="*/ 233 h 1075"/>
                <a:gd name="T108" fmla="*/ 2 w 4305"/>
                <a:gd name="T109" fmla="*/ 244 h 1075"/>
                <a:gd name="T110" fmla="*/ 530 w 4305"/>
                <a:gd name="T111" fmla="*/ 221 h 107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305"/>
                <a:gd name="T169" fmla="*/ 0 h 1075"/>
                <a:gd name="T170" fmla="*/ 4305 w 4305"/>
                <a:gd name="T171" fmla="*/ 1075 h 107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305" h="1075">
                  <a:moveTo>
                    <a:pt x="2338" y="975"/>
                  </a:moveTo>
                  <a:lnTo>
                    <a:pt x="4304" y="447"/>
                  </a:lnTo>
                  <a:lnTo>
                    <a:pt x="4237" y="406"/>
                  </a:lnTo>
                  <a:lnTo>
                    <a:pt x="4169" y="365"/>
                  </a:lnTo>
                  <a:lnTo>
                    <a:pt x="4093" y="328"/>
                  </a:lnTo>
                  <a:lnTo>
                    <a:pt x="4011" y="295"/>
                  </a:lnTo>
                  <a:lnTo>
                    <a:pt x="3926" y="261"/>
                  </a:lnTo>
                  <a:lnTo>
                    <a:pt x="3839" y="227"/>
                  </a:lnTo>
                  <a:lnTo>
                    <a:pt x="3745" y="195"/>
                  </a:lnTo>
                  <a:lnTo>
                    <a:pt x="3650" y="168"/>
                  </a:lnTo>
                  <a:lnTo>
                    <a:pt x="3550" y="139"/>
                  </a:lnTo>
                  <a:lnTo>
                    <a:pt x="3450" y="116"/>
                  </a:lnTo>
                  <a:lnTo>
                    <a:pt x="3343" y="95"/>
                  </a:lnTo>
                  <a:lnTo>
                    <a:pt x="3237" y="73"/>
                  </a:lnTo>
                  <a:lnTo>
                    <a:pt x="3126" y="55"/>
                  </a:lnTo>
                  <a:lnTo>
                    <a:pt x="3013" y="39"/>
                  </a:lnTo>
                  <a:lnTo>
                    <a:pt x="2901" y="27"/>
                  </a:lnTo>
                  <a:lnTo>
                    <a:pt x="2785" y="16"/>
                  </a:lnTo>
                  <a:lnTo>
                    <a:pt x="2669" y="7"/>
                  </a:lnTo>
                  <a:lnTo>
                    <a:pt x="2551" y="3"/>
                  </a:lnTo>
                  <a:lnTo>
                    <a:pt x="2435" y="0"/>
                  </a:lnTo>
                  <a:lnTo>
                    <a:pt x="2317" y="0"/>
                  </a:lnTo>
                  <a:lnTo>
                    <a:pt x="2199" y="0"/>
                  </a:lnTo>
                  <a:lnTo>
                    <a:pt x="2080" y="6"/>
                  </a:lnTo>
                  <a:lnTo>
                    <a:pt x="1965" y="10"/>
                  </a:lnTo>
                  <a:lnTo>
                    <a:pt x="1849" y="18"/>
                  </a:lnTo>
                  <a:lnTo>
                    <a:pt x="1732" y="31"/>
                  </a:lnTo>
                  <a:lnTo>
                    <a:pt x="1621" y="45"/>
                  </a:lnTo>
                  <a:lnTo>
                    <a:pt x="1509" y="61"/>
                  </a:lnTo>
                  <a:lnTo>
                    <a:pt x="1401" y="82"/>
                  </a:lnTo>
                  <a:lnTo>
                    <a:pt x="1294" y="103"/>
                  </a:lnTo>
                  <a:lnTo>
                    <a:pt x="1188" y="124"/>
                  </a:lnTo>
                  <a:lnTo>
                    <a:pt x="1088" y="151"/>
                  </a:lnTo>
                  <a:lnTo>
                    <a:pt x="988" y="176"/>
                  </a:lnTo>
                  <a:lnTo>
                    <a:pt x="896" y="206"/>
                  </a:lnTo>
                  <a:lnTo>
                    <a:pt x="805" y="237"/>
                  </a:lnTo>
                  <a:lnTo>
                    <a:pt x="718" y="271"/>
                  </a:lnTo>
                  <a:lnTo>
                    <a:pt x="636" y="306"/>
                  </a:lnTo>
                  <a:lnTo>
                    <a:pt x="554" y="341"/>
                  </a:lnTo>
                  <a:lnTo>
                    <a:pt x="481" y="382"/>
                  </a:lnTo>
                  <a:lnTo>
                    <a:pt x="413" y="420"/>
                  </a:lnTo>
                  <a:lnTo>
                    <a:pt x="347" y="462"/>
                  </a:lnTo>
                  <a:lnTo>
                    <a:pt x="289" y="505"/>
                  </a:lnTo>
                  <a:lnTo>
                    <a:pt x="234" y="547"/>
                  </a:lnTo>
                  <a:lnTo>
                    <a:pt x="183" y="592"/>
                  </a:lnTo>
                  <a:lnTo>
                    <a:pt x="141" y="640"/>
                  </a:lnTo>
                  <a:lnTo>
                    <a:pt x="106" y="684"/>
                  </a:lnTo>
                  <a:lnTo>
                    <a:pt x="71" y="731"/>
                  </a:lnTo>
                  <a:lnTo>
                    <a:pt x="47" y="778"/>
                  </a:lnTo>
                  <a:lnTo>
                    <a:pt x="27" y="829"/>
                  </a:lnTo>
                  <a:lnTo>
                    <a:pt x="10" y="878"/>
                  </a:lnTo>
                  <a:lnTo>
                    <a:pt x="3" y="926"/>
                  </a:lnTo>
                  <a:lnTo>
                    <a:pt x="0" y="975"/>
                  </a:lnTo>
                  <a:lnTo>
                    <a:pt x="3" y="1026"/>
                  </a:lnTo>
                  <a:lnTo>
                    <a:pt x="10" y="1074"/>
                  </a:lnTo>
                  <a:lnTo>
                    <a:pt x="2338" y="975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49" name="Freeform 223"/>
            <p:cNvSpPr>
              <a:spLocks noChangeArrowheads="1"/>
            </p:cNvSpPr>
            <p:nvPr/>
          </p:nvSpPr>
          <p:spPr bwMode="auto">
            <a:xfrm>
              <a:off x="1765" y="1274"/>
              <a:ext cx="787" cy="282"/>
            </a:xfrm>
            <a:custGeom>
              <a:avLst/>
              <a:gdLst>
                <a:gd name="T0" fmla="*/ 787 w 3470"/>
                <a:gd name="T1" fmla="*/ 26 h 1245"/>
                <a:gd name="T2" fmla="*/ 763 w 3470"/>
                <a:gd name="T3" fmla="*/ 22 h 1245"/>
                <a:gd name="T4" fmla="*/ 738 w 3470"/>
                <a:gd name="T5" fmla="*/ 17 h 1245"/>
                <a:gd name="T6" fmla="*/ 714 w 3470"/>
                <a:gd name="T7" fmla="*/ 13 h 1245"/>
                <a:gd name="T8" fmla="*/ 688 w 3470"/>
                <a:gd name="T9" fmla="*/ 9 h 1245"/>
                <a:gd name="T10" fmla="*/ 661 w 3470"/>
                <a:gd name="T11" fmla="*/ 6 h 1245"/>
                <a:gd name="T12" fmla="*/ 635 w 3470"/>
                <a:gd name="T13" fmla="*/ 4 h 1245"/>
                <a:gd name="T14" fmla="*/ 609 w 3470"/>
                <a:gd name="T15" fmla="*/ 2 h 1245"/>
                <a:gd name="T16" fmla="*/ 582 w 3470"/>
                <a:gd name="T17" fmla="*/ 1 h 1245"/>
                <a:gd name="T18" fmla="*/ 555 w 3470"/>
                <a:gd name="T19" fmla="*/ 0 h 1245"/>
                <a:gd name="T20" fmla="*/ 528 w 3470"/>
                <a:gd name="T21" fmla="*/ 0 h 1245"/>
                <a:gd name="T22" fmla="*/ 501 w 3470"/>
                <a:gd name="T23" fmla="*/ 1 h 1245"/>
                <a:gd name="T24" fmla="*/ 475 w 3470"/>
                <a:gd name="T25" fmla="*/ 1 h 1245"/>
                <a:gd name="T26" fmla="*/ 448 w 3470"/>
                <a:gd name="T27" fmla="*/ 2 h 1245"/>
                <a:gd name="T28" fmla="*/ 422 w 3470"/>
                <a:gd name="T29" fmla="*/ 5 h 1245"/>
                <a:gd name="T30" fmla="*/ 395 w 3470"/>
                <a:gd name="T31" fmla="*/ 8 h 1245"/>
                <a:gd name="T32" fmla="*/ 370 w 3470"/>
                <a:gd name="T33" fmla="*/ 11 h 1245"/>
                <a:gd name="T34" fmla="*/ 345 w 3470"/>
                <a:gd name="T35" fmla="*/ 15 h 1245"/>
                <a:gd name="T36" fmla="*/ 320 w 3470"/>
                <a:gd name="T37" fmla="*/ 19 h 1245"/>
                <a:gd name="T38" fmla="*/ 295 w 3470"/>
                <a:gd name="T39" fmla="*/ 24 h 1245"/>
                <a:gd name="T40" fmla="*/ 272 w 3470"/>
                <a:gd name="T41" fmla="*/ 29 h 1245"/>
                <a:gd name="T42" fmla="*/ 248 w 3470"/>
                <a:gd name="T43" fmla="*/ 35 h 1245"/>
                <a:gd name="T44" fmla="*/ 226 w 3470"/>
                <a:gd name="T45" fmla="*/ 41 h 1245"/>
                <a:gd name="T46" fmla="*/ 205 w 3470"/>
                <a:gd name="T47" fmla="*/ 48 h 1245"/>
                <a:gd name="T48" fmla="*/ 183 w 3470"/>
                <a:gd name="T49" fmla="*/ 55 h 1245"/>
                <a:gd name="T50" fmla="*/ 164 w 3470"/>
                <a:gd name="T51" fmla="*/ 63 h 1245"/>
                <a:gd name="T52" fmla="*/ 145 w 3470"/>
                <a:gd name="T53" fmla="*/ 71 h 1245"/>
                <a:gd name="T54" fmla="*/ 127 w 3470"/>
                <a:gd name="T55" fmla="*/ 80 h 1245"/>
                <a:gd name="T56" fmla="*/ 110 w 3470"/>
                <a:gd name="T57" fmla="*/ 88 h 1245"/>
                <a:gd name="T58" fmla="*/ 94 w 3470"/>
                <a:gd name="T59" fmla="*/ 97 h 1245"/>
                <a:gd name="T60" fmla="*/ 80 w 3470"/>
                <a:gd name="T61" fmla="*/ 107 h 1245"/>
                <a:gd name="T62" fmla="*/ 66 w 3470"/>
                <a:gd name="T63" fmla="*/ 117 h 1245"/>
                <a:gd name="T64" fmla="*/ 54 w 3470"/>
                <a:gd name="T65" fmla="*/ 127 h 1245"/>
                <a:gd name="T66" fmla="*/ 43 w 3470"/>
                <a:gd name="T67" fmla="*/ 137 h 1245"/>
                <a:gd name="T68" fmla="*/ 33 w 3470"/>
                <a:gd name="T69" fmla="*/ 148 h 1245"/>
                <a:gd name="T70" fmla="*/ 24 w 3470"/>
                <a:gd name="T71" fmla="*/ 158 h 1245"/>
                <a:gd name="T72" fmla="*/ 17 w 3470"/>
                <a:gd name="T73" fmla="*/ 170 h 1245"/>
                <a:gd name="T74" fmla="*/ 11 w 3470"/>
                <a:gd name="T75" fmla="*/ 180 h 1245"/>
                <a:gd name="T76" fmla="*/ 6 w 3470"/>
                <a:gd name="T77" fmla="*/ 191 h 1245"/>
                <a:gd name="T78" fmla="*/ 2 w 3470"/>
                <a:gd name="T79" fmla="*/ 203 h 1245"/>
                <a:gd name="T80" fmla="*/ 1 w 3470"/>
                <a:gd name="T81" fmla="*/ 214 h 1245"/>
                <a:gd name="T82" fmla="*/ 0 w 3470"/>
                <a:gd name="T83" fmla="*/ 225 h 1245"/>
                <a:gd name="T84" fmla="*/ 1 w 3470"/>
                <a:gd name="T85" fmla="*/ 237 h 1245"/>
                <a:gd name="T86" fmla="*/ 2 w 3470"/>
                <a:gd name="T87" fmla="*/ 248 h 1245"/>
                <a:gd name="T88" fmla="*/ 6 w 3470"/>
                <a:gd name="T89" fmla="*/ 259 h 1245"/>
                <a:gd name="T90" fmla="*/ 10 w 3470"/>
                <a:gd name="T91" fmla="*/ 271 h 1245"/>
                <a:gd name="T92" fmla="*/ 17 w 3470"/>
                <a:gd name="T93" fmla="*/ 282 h 124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470"/>
                <a:gd name="T142" fmla="*/ 0 h 1245"/>
                <a:gd name="T143" fmla="*/ 3470 w 3470"/>
                <a:gd name="T144" fmla="*/ 1245 h 124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470" h="1245">
                  <a:moveTo>
                    <a:pt x="3469" y="116"/>
                  </a:moveTo>
                  <a:lnTo>
                    <a:pt x="3364" y="95"/>
                  </a:lnTo>
                  <a:lnTo>
                    <a:pt x="3256" y="73"/>
                  </a:lnTo>
                  <a:lnTo>
                    <a:pt x="3146" y="58"/>
                  </a:lnTo>
                  <a:lnTo>
                    <a:pt x="3033" y="39"/>
                  </a:lnTo>
                  <a:lnTo>
                    <a:pt x="2916" y="28"/>
                  </a:lnTo>
                  <a:lnTo>
                    <a:pt x="2801" y="16"/>
                  </a:lnTo>
                  <a:lnTo>
                    <a:pt x="2685" y="7"/>
                  </a:lnTo>
                  <a:lnTo>
                    <a:pt x="2567" y="6"/>
                  </a:lnTo>
                  <a:lnTo>
                    <a:pt x="2448" y="0"/>
                  </a:lnTo>
                  <a:lnTo>
                    <a:pt x="2330" y="0"/>
                  </a:lnTo>
                  <a:lnTo>
                    <a:pt x="2211" y="3"/>
                  </a:lnTo>
                  <a:lnTo>
                    <a:pt x="2093" y="6"/>
                  </a:lnTo>
                  <a:lnTo>
                    <a:pt x="1975" y="10"/>
                  </a:lnTo>
                  <a:lnTo>
                    <a:pt x="1859" y="21"/>
                  </a:lnTo>
                  <a:lnTo>
                    <a:pt x="1743" y="34"/>
                  </a:lnTo>
                  <a:lnTo>
                    <a:pt x="1631" y="48"/>
                  </a:lnTo>
                  <a:lnTo>
                    <a:pt x="1521" y="66"/>
                  </a:lnTo>
                  <a:lnTo>
                    <a:pt x="1409" y="84"/>
                  </a:lnTo>
                  <a:lnTo>
                    <a:pt x="1301" y="106"/>
                  </a:lnTo>
                  <a:lnTo>
                    <a:pt x="1199" y="128"/>
                  </a:lnTo>
                  <a:lnTo>
                    <a:pt x="1094" y="155"/>
                  </a:lnTo>
                  <a:lnTo>
                    <a:pt x="997" y="183"/>
                  </a:lnTo>
                  <a:lnTo>
                    <a:pt x="902" y="213"/>
                  </a:lnTo>
                  <a:lnTo>
                    <a:pt x="809" y="245"/>
                  </a:lnTo>
                  <a:lnTo>
                    <a:pt x="723" y="276"/>
                  </a:lnTo>
                  <a:lnTo>
                    <a:pt x="639" y="313"/>
                  </a:lnTo>
                  <a:lnTo>
                    <a:pt x="560" y="352"/>
                  </a:lnTo>
                  <a:lnTo>
                    <a:pt x="486" y="389"/>
                  </a:lnTo>
                  <a:lnTo>
                    <a:pt x="416" y="429"/>
                  </a:lnTo>
                  <a:lnTo>
                    <a:pt x="352" y="474"/>
                  </a:lnTo>
                  <a:lnTo>
                    <a:pt x="292" y="516"/>
                  </a:lnTo>
                  <a:lnTo>
                    <a:pt x="237" y="561"/>
                  </a:lnTo>
                  <a:lnTo>
                    <a:pt x="189" y="605"/>
                  </a:lnTo>
                  <a:lnTo>
                    <a:pt x="144" y="652"/>
                  </a:lnTo>
                  <a:lnTo>
                    <a:pt x="106" y="699"/>
                  </a:lnTo>
                  <a:lnTo>
                    <a:pt x="73" y="750"/>
                  </a:lnTo>
                  <a:lnTo>
                    <a:pt x="47" y="796"/>
                  </a:lnTo>
                  <a:lnTo>
                    <a:pt x="27" y="844"/>
                  </a:lnTo>
                  <a:lnTo>
                    <a:pt x="10" y="896"/>
                  </a:lnTo>
                  <a:lnTo>
                    <a:pt x="3" y="944"/>
                  </a:lnTo>
                  <a:lnTo>
                    <a:pt x="0" y="995"/>
                  </a:lnTo>
                  <a:lnTo>
                    <a:pt x="3" y="1047"/>
                  </a:lnTo>
                  <a:lnTo>
                    <a:pt x="10" y="1097"/>
                  </a:lnTo>
                  <a:lnTo>
                    <a:pt x="27" y="1144"/>
                  </a:lnTo>
                  <a:lnTo>
                    <a:pt x="44" y="1197"/>
                  </a:lnTo>
                  <a:lnTo>
                    <a:pt x="73" y="1244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50" name="Freeform 224"/>
            <p:cNvSpPr>
              <a:spLocks noChangeArrowheads="1"/>
            </p:cNvSpPr>
            <p:nvPr/>
          </p:nvSpPr>
          <p:spPr bwMode="auto">
            <a:xfrm>
              <a:off x="1649" y="1899"/>
              <a:ext cx="1010" cy="202"/>
            </a:xfrm>
            <a:custGeom>
              <a:avLst/>
              <a:gdLst>
                <a:gd name="T0" fmla="*/ 550 w 4452"/>
                <a:gd name="T1" fmla="*/ 2 h 892"/>
                <a:gd name="T2" fmla="*/ 0 w 4452"/>
                <a:gd name="T3" fmla="*/ 0 h 892"/>
                <a:gd name="T4" fmla="*/ 0 w 4452"/>
                <a:gd name="T5" fmla="*/ 10 h 892"/>
                <a:gd name="T6" fmla="*/ 2 w 4452"/>
                <a:gd name="T7" fmla="*/ 20 h 892"/>
                <a:gd name="T8" fmla="*/ 5 w 4452"/>
                <a:gd name="T9" fmla="*/ 30 h 892"/>
                <a:gd name="T10" fmla="*/ 10 w 4452"/>
                <a:gd name="T11" fmla="*/ 40 h 892"/>
                <a:gd name="T12" fmla="*/ 15 w 4452"/>
                <a:gd name="T13" fmla="*/ 50 h 892"/>
                <a:gd name="T14" fmla="*/ 23 w 4452"/>
                <a:gd name="T15" fmla="*/ 59 h 892"/>
                <a:gd name="T16" fmla="*/ 31 w 4452"/>
                <a:gd name="T17" fmla="*/ 69 h 892"/>
                <a:gd name="T18" fmla="*/ 42 w 4452"/>
                <a:gd name="T19" fmla="*/ 79 h 892"/>
                <a:gd name="T20" fmla="*/ 52 w 4452"/>
                <a:gd name="T21" fmla="*/ 87 h 892"/>
                <a:gd name="T22" fmla="*/ 65 w 4452"/>
                <a:gd name="T23" fmla="*/ 96 h 892"/>
                <a:gd name="T24" fmla="*/ 79 w 4452"/>
                <a:gd name="T25" fmla="*/ 105 h 892"/>
                <a:gd name="T26" fmla="*/ 94 w 4452"/>
                <a:gd name="T27" fmla="*/ 114 h 892"/>
                <a:gd name="T28" fmla="*/ 110 w 4452"/>
                <a:gd name="T29" fmla="*/ 122 h 892"/>
                <a:gd name="T30" fmla="*/ 127 w 4452"/>
                <a:gd name="T31" fmla="*/ 130 h 892"/>
                <a:gd name="T32" fmla="*/ 145 w 4452"/>
                <a:gd name="T33" fmla="*/ 137 h 892"/>
                <a:gd name="T34" fmla="*/ 165 w 4452"/>
                <a:gd name="T35" fmla="*/ 145 h 892"/>
                <a:gd name="T36" fmla="*/ 186 w 4452"/>
                <a:gd name="T37" fmla="*/ 152 h 892"/>
                <a:gd name="T38" fmla="*/ 206 w 4452"/>
                <a:gd name="T39" fmla="*/ 158 h 892"/>
                <a:gd name="T40" fmla="*/ 229 w 4452"/>
                <a:gd name="T41" fmla="*/ 164 h 892"/>
                <a:gd name="T42" fmla="*/ 252 w 4452"/>
                <a:gd name="T43" fmla="*/ 170 h 892"/>
                <a:gd name="T44" fmla="*/ 275 w 4452"/>
                <a:gd name="T45" fmla="*/ 175 h 892"/>
                <a:gd name="T46" fmla="*/ 299 w 4452"/>
                <a:gd name="T47" fmla="*/ 180 h 892"/>
                <a:gd name="T48" fmla="*/ 325 w 4452"/>
                <a:gd name="T49" fmla="*/ 184 h 892"/>
                <a:gd name="T50" fmla="*/ 350 w 4452"/>
                <a:gd name="T51" fmla="*/ 188 h 892"/>
                <a:gd name="T52" fmla="*/ 376 w 4452"/>
                <a:gd name="T53" fmla="*/ 192 h 892"/>
                <a:gd name="T54" fmla="*/ 403 w 4452"/>
                <a:gd name="T55" fmla="*/ 195 h 892"/>
                <a:gd name="T56" fmla="*/ 429 w 4452"/>
                <a:gd name="T57" fmla="*/ 197 h 892"/>
                <a:gd name="T58" fmla="*/ 457 w 4452"/>
                <a:gd name="T59" fmla="*/ 199 h 892"/>
                <a:gd name="T60" fmla="*/ 484 w 4452"/>
                <a:gd name="T61" fmla="*/ 200 h 892"/>
                <a:gd name="T62" fmla="*/ 512 w 4452"/>
                <a:gd name="T63" fmla="*/ 201 h 892"/>
                <a:gd name="T64" fmla="*/ 540 w 4452"/>
                <a:gd name="T65" fmla="*/ 202 h 892"/>
                <a:gd name="T66" fmla="*/ 567 w 4452"/>
                <a:gd name="T67" fmla="*/ 202 h 892"/>
                <a:gd name="T68" fmla="*/ 595 w 4452"/>
                <a:gd name="T69" fmla="*/ 201 h 892"/>
                <a:gd name="T70" fmla="*/ 623 w 4452"/>
                <a:gd name="T71" fmla="*/ 200 h 892"/>
                <a:gd name="T72" fmla="*/ 650 w 4452"/>
                <a:gd name="T73" fmla="*/ 198 h 892"/>
                <a:gd name="T74" fmla="*/ 677 w 4452"/>
                <a:gd name="T75" fmla="*/ 196 h 892"/>
                <a:gd name="T76" fmla="*/ 704 w 4452"/>
                <a:gd name="T77" fmla="*/ 193 h 892"/>
                <a:gd name="T78" fmla="*/ 730 w 4452"/>
                <a:gd name="T79" fmla="*/ 190 h 892"/>
                <a:gd name="T80" fmla="*/ 757 w 4452"/>
                <a:gd name="T81" fmla="*/ 187 h 892"/>
                <a:gd name="T82" fmla="*/ 782 w 4452"/>
                <a:gd name="T83" fmla="*/ 183 h 892"/>
                <a:gd name="T84" fmla="*/ 807 w 4452"/>
                <a:gd name="T85" fmla="*/ 178 h 892"/>
                <a:gd name="T86" fmla="*/ 831 w 4452"/>
                <a:gd name="T87" fmla="*/ 174 h 892"/>
                <a:gd name="T88" fmla="*/ 854 w 4452"/>
                <a:gd name="T89" fmla="*/ 168 h 892"/>
                <a:gd name="T90" fmla="*/ 877 w 4452"/>
                <a:gd name="T91" fmla="*/ 163 h 892"/>
                <a:gd name="T92" fmla="*/ 899 w 4452"/>
                <a:gd name="T93" fmla="*/ 156 h 892"/>
                <a:gd name="T94" fmla="*/ 920 w 4452"/>
                <a:gd name="T95" fmla="*/ 150 h 892"/>
                <a:gd name="T96" fmla="*/ 940 w 4452"/>
                <a:gd name="T97" fmla="*/ 143 h 892"/>
                <a:gd name="T98" fmla="*/ 959 w 4452"/>
                <a:gd name="T99" fmla="*/ 135 h 892"/>
                <a:gd name="T100" fmla="*/ 977 w 4452"/>
                <a:gd name="T101" fmla="*/ 128 h 892"/>
                <a:gd name="T102" fmla="*/ 994 w 4452"/>
                <a:gd name="T103" fmla="*/ 120 h 892"/>
                <a:gd name="T104" fmla="*/ 1010 w 4452"/>
                <a:gd name="T105" fmla="*/ 111 h 892"/>
                <a:gd name="T106" fmla="*/ 550 w 4452"/>
                <a:gd name="T107" fmla="*/ 2 h 8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452"/>
                <a:gd name="T163" fmla="*/ 0 h 892"/>
                <a:gd name="T164" fmla="*/ 4452 w 4452"/>
                <a:gd name="T165" fmla="*/ 892 h 89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452" h="892">
                  <a:moveTo>
                    <a:pt x="2423" y="7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7" y="89"/>
                  </a:lnTo>
                  <a:lnTo>
                    <a:pt x="24" y="131"/>
                  </a:lnTo>
                  <a:lnTo>
                    <a:pt x="45" y="175"/>
                  </a:lnTo>
                  <a:lnTo>
                    <a:pt x="68" y="220"/>
                  </a:lnTo>
                  <a:lnTo>
                    <a:pt x="103" y="262"/>
                  </a:lnTo>
                  <a:lnTo>
                    <a:pt x="138" y="305"/>
                  </a:lnTo>
                  <a:lnTo>
                    <a:pt x="183" y="347"/>
                  </a:lnTo>
                  <a:lnTo>
                    <a:pt x="231" y="386"/>
                  </a:lnTo>
                  <a:lnTo>
                    <a:pt x="286" y="426"/>
                  </a:lnTo>
                  <a:lnTo>
                    <a:pt x="350" y="465"/>
                  </a:lnTo>
                  <a:lnTo>
                    <a:pt x="416" y="502"/>
                  </a:lnTo>
                  <a:lnTo>
                    <a:pt x="486" y="539"/>
                  </a:lnTo>
                  <a:lnTo>
                    <a:pt x="562" y="574"/>
                  </a:lnTo>
                  <a:lnTo>
                    <a:pt x="641" y="606"/>
                  </a:lnTo>
                  <a:lnTo>
                    <a:pt x="729" y="639"/>
                  </a:lnTo>
                  <a:lnTo>
                    <a:pt x="818" y="670"/>
                  </a:lnTo>
                  <a:lnTo>
                    <a:pt x="909" y="699"/>
                  </a:lnTo>
                  <a:lnTo>
                    <a:pt x="1009" y="726"/>
                  </a:lnTo>
                  <a:lnTo>
                    <a:pt x="1109" y="751"/>
                  </a:lnTo>
                  <a:lnTo>
                    <a:pt x="1212" y="773"/>
                  </a:lnTo>
                  <a:lnTo>
                    <a:pt x="1319" y="794"/>
                  </a:lnTo>
                  <a:lnTo>
                    <a:pt x="1431" y="812"/>
                  </a:lnTo>
                  <a:lnTo>
                    <a:pt x="1543" y="830"/>
                  </a:lnTo>
                  <a:lnTo>
                    <a:pt x="1659" y="846"/>
                  </a:lnTo>
                  <a:lnTo>
                    <a:pt x="1777" y="860"/>
                  </a:lnTo>
                  <a:lnTo>
                    <a:pt x="1893" y="870"/>
                  </a:lnTo>
                  <a:lnTo>
                    <a:pt x="2014" y="878"/>
                  </a:lnTo>
                  <a:lnTo>
                    <a:pt x="2135" y="885"/>
                  </a:lnTo>
                  <a:lnTo>
                    <a:pt x="2256" y="888"/>
                  </a:lnTo>
                  <a:lnTo>
                    <a:pt x="2380" y="891"/>
                  </a:lnTo>
                  <a:lnTo>
                    <a:pt x="2500" y="891"/>
                  </a:lnTo>
                  <a:lnTo>
                    <a:pt x="2624" y="888"/>
                  </a:lnTo>
                  <a:lnTo>
                    <a:pt x="2746" y="884"/>
                  </a:lnTo>
                  <a:lnTo>
                    <a:pt x="2867" y="875"/>
                  </a:lnTo>
                  <a:lnTo>
                    <a:pt x="2985" y="867"/>
                  </a:lnTo>
                  <a:lnTo>
                    <a:pt x="3103" y="854"/>
                  </a:lnTo>
                  <a:lnTo>
                    <a:pt x="3219" y="840"/>
                  </a:lnTo>
                  <a:lnTo>
                    <a:pt x="3335" y="826"/>
                  </a:lnTo>
                  <a:lnTo>
                    <a:pt x="3446" y="809"/>
                  </a:lnTo>
                  <a:lnTo>
                    <a:pt x="3556" y="788"/>
                  </a:lnTo>
                  <a:lnTo>
                    <a:pt x="3663" y="767"/>
                  </a:lnTo>
                  <a:lnTo>
                    <a:pt x="3766" y="744"/>
                  </a:lnTo>
                  <a:lnTo>
                    <a:pt x="3866" y="718"/>
                  </a:lnTo>
                  <a:lnTo>
                    <a:pt x="3963" y="688"/>
                  </a:lnTo>
                  <a:lnTo>
                    <a:pt x="4055" y="663"/>
                  </a:lnTo>
                  <a:lnTo>
                    <a:pt x="4142" y="630"/>
                  </a:lnTo>
                  <a:lnTo>
                    <a:pt x="4227" y="596"/>
                  </a:lnTo>
                  <a:lnTo>
                    <a:pt x="4307" y="565"/>
                  </a:lnTo>
                  <a:lnTo>
                    <a:pt x="4382" y="529"/>
                  </a:lnTo>
                  <a:lnTo>
                    <a:pt x="4451" y="492"/>
                  </a:lnTo>
                  <a:lnTo>
                    <a:pt x="2423" y="7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51" name="Freeform 225"/>
            <p:cNvSpPr>
              <a:spLocks noChangeArrowheads="1"/>
            </p:cNvSpPr>
            <p:nvPr/>
          </p:nvSpPr>
          <p:spPr bwMode="auto">
            <a:xfrm>
              <a:off x="1649" y="1896"/>
              <a:ext cx="822" cy="214"/>
            </a:xfrm>
            <a:custGeom>
              <a:avLst/>
              <a:gdLst>
                <a:gd name="T0" fmla="*/ 0 w 3626"/>
                <a:gd name="T1" fmla="*/ 0 h 945"/>
                <a:gd name="T2" fmla="*/ 0 w 3626"/>
                <a:gd name="T3" fmla="*/ 10 h 945"/>
                <a:gd name="T4" fmla="*/ 1 w 3626"/>
                <a:gd name="T5" fmla="*/ 21 h 945"/>
                <a:gd name="T6" fmla="*/ 3 w 3626"/>
                <a:gd name="T7" fmla="*/ 31 h 945"/>
                <a:gd name="T8" fmla="*/ 6 w 3626"/>
                <a:gd name="T9" fmla="*/ 41 h 945"/>
                <a:gd name="T10" fmla="*/ 12 w 3626"/>
                <a:gd name="T11" fmla="*/ 51 h 945"/>
                <a:gd name="T12" fmla="*/ 18 w 3626"/>
                <a:gd name="T13" fmla="*/ 61 h 945"/>
                <a:gd name="T14" fmla="*/ 26 w 3626"/>
                <a:gd name="T15" fmla="*/ 71 h 945"/>
                <a:gd name="T16" fmla="*/ 35 w 3626"/>
                <a:gd name="T17" fmla="*/ 81 h 945"/>
                <a:gd name="T18" fmla="*/ 45 w 3626"/>
                <a:gd name="T19" fmla="*/ 91 h 945"/>
                <a:gd name="T20" fmla="*/ 57 w 3626"/>
                <a:gd name="T21" fmla="*/ 100 h 945"/>
                <a:gd name="T22" fmla="*/ 70 w 3626"/>
                <a:gd name="T23" fmla="*/ 110 h 945"/>
                <a:gd name="T24" fmla="*/ 84 w 3626"/>
                <a:gd name="T25" fmla="*/ 118 h 945"/>
                <a:gd name="T26" fmla="*/ 100 w 3626"/>
                <a:gd name="T27" fmla="*/ 126 h 945"/>
                <a:gd name="T28" fmla="*/ 116 w 3626"/>
                <a:gd name="T29" fmla="*/ 135 h 945"/>
                <a:gd name="T30" fmla="*/ 134 w 3626"/>
                <a:gd name="T31" fmla="*/ 143 h 945"/>
                <a:gd name="T32" fmla="*/ 153 w 3626"/>
                <a:gd name="T33" fmla="*/ 151 h 945"/>
                <a:gd name="T34" fmla="*/ 172 w 3626"/>
                <a:gd name="T35" fmla="*/ 158 h 945"/>
                <a:gd name="T36" fmla="*/ 194 w 3626"/>
                <a:gd name="T37" fmla="*/ 165 h 945"/>
                <a:gd name="T38" fmla="*/ 215 w 3626"/>
                <a:gd name="T39" fmla="*/ 172 h 945"/>
                <a:gd name="T40" fmla="*/ 237 w 3626"/>
                <a:gd name="T41" fmla="*/ 177 h 945"/>
                <a:gd name="T42" fmla="*/ 260 w 3626"/>
                <a:gd name="T43" fmla="*/ 183 h 945"/>
                <a:gd name="T44" fmla="*/ 285 w 3626"/>
                <a:gd name="T45" fmla="*/ 188 h 945"/>
                <a:gd name="T46" fmla="*/ 310 w 3626"/>
                <a:gd name="T47" fmla="*/ 193 h 945"/>
                <a:gd name="T48" fmla="*/ 335 w 3626"/>
                <a:gd name="T49" fmla="*/ 197 h 945"/>
                <a:gd name="T50" fmla="*/ 361 w 3626"/>
                <a:gd name="T51" fmla="*/ 201 h 945"/>
                <a:gd name="T52" fmla="*/ 388 w 3626"/>
                <a:gd name="T53" fmla="*/ 204 h 945"/>
                <a:gd name="T54" fmla="*/ 415 w 3626"/>
                <a:gd name="T55" fmla="*/ 207 h 945"/>
                <a:gd name="T56" fmla="*/ 442 w 3626"/>
                <a:gd name="T57" fmla="*/ 210 h 945"/>
                <a:gd name="T58" fmla="*/ 469 w 3626"/>
                <a:gd name="T59" fmla="*/ 212 h 945"/>
                <a:gd name="T60" fmla="*/ 497 w 3626"/>
                <a:gd name="T61" fmla="*/ 213 h 945"/>
                <a:gd name="T62" fmla="*/ 525 w 3626"/>
                <a:gd name="T63" fmla="*/ 213 h 945"/>
                <a:gd name="T64" fmla="*/ 553 w 3626"/>
                <a:gd name="T65" fmla="*/ 214 h 945"/>
                <a:gd name="T66" fmla="*/ 581 w 3626"/>
                <a:gd name="T67" fmla="*/ 213 h 945"/>
                <a:gd name="T68" fmla="*/ 609 w 3626"/>
                <a:gd name="T69" fmla="*/ 213 h 945"/>
                <a:gd name="T70" fmla="*/ 637 w 3626"/>
                <a:gd name="T71" fmla="*/ 212 h 945"/>
                <a:gd name="T72" fmla="*/ 665 w 3626"/>
                <a:gd name="T73" fmla="*/ 210 h 945"/>
                <a:gd name="T74" fmla="*/ 692 w 3626"/>
                <a:gd name="T75" fmla="*/ 207 h 945"/>
                <a:gd name="T76" fmla="*/ 719 w 3626"/>
                <a:gd name="T77" fmla="*/ 204 h 945"/>
                <a:gd name="T78" fmla="*/ 745 w 3626"/>
                <a:gd name="T79" fmla="*/ 201 h 945"/>
                <a:gd name="T80" fmla="*/ 771 w 3626"/>
                <a:gd name="T81" fmla="*/ 198 h 945"/>
                <a:gd name="T82" fmla="*/ 797 w 3626"/>
                <a:gd name="T83" fmla="*/ 193 h 945"/>
                <a:gd name="T84" fmla="*/ 822 w 3626"/>
                <a:gd name="T85" fmla="*/ 188 h 94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626"/>
                <a:gd name="T130" fmla="*/ 0 h 945"/>
                <a:gd name="T131" fmla="*/ 3626 w 3626"/>
                <a:gd name="T132" fmla="*/ 945 h 94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626" h="945">
                  <a:moveTo>
                    <a:pt x="0" y="0"/>
                  </a:moveTo>
                  <a:lnTo>
                    <a:pt x="0" y="45"/>
                  </a:lnTo>
                  <a:lnTo>
                    <a:pt x="3" y="93"/>
                  </a:lnTo>
                  <a:lnTo>
                    <a:pt x="13" y="137"/>
                  </a:lnTo>
                  <a:lnTo>
                    <a:pt x="28" y="182"/>
                  </a:lnTo>
                  <a:lnTo>
                    <a:pt x="52" y="227"/>
                  </a:lnTo>
                  <a:lnTo>
                    <a:pt x="79" y="271"/>
                  </a:lnTo>
                  <a:lnTo>
                    <a:pt x="113" y="313"/>
                  </a:lnTo>
                  <a:lnTo>
                    <a:pt x="155" y="358"/>
                  </a:lnTo>
                  <a:lnTo>
                    <a:pt x="200" y="400"/>
                  </a:lnTo>
                  <a:lnTo>
                    <a:pt x="250" y="441"/>
                  </a:lnTo>
                  <a:lnTo>
                    <a:pt x="307" y="485"/>
                  </a:lnTo>
                  <a:lnTo>
                    <a:pt x="371" y="520"/>
                  </a:lnTo>
                  <a:lnTo>
                    <a:pt x="440" y="558"/>
                  </a:lnTo>
                  <a:lnTo>
                    <a:pt x="513" y="595"/>
                  </a:lnTo>
                  <a:lnTo>
                    <a:pt x="592" y="631"/>
                  </a:lnTo>
                  <a:lnTo>
                    <a:pt x="674" y="665"/>
                  </a:lnTo>
                  <a:lnTo>
                    <a:pt x="760" y="696"/>
                  </a:lnTo>
                  <a:lnTo>
                    <a:pt x="854" y="729"/>
                  </a:lnTo>
                  <a:lnTo>
                    <a:pt x="950" y="758"/>
                  </a:lnTo>
                  <a:lnTo>
                    <a:pt x="1047" y="781"/>
                  </a:lnTo>
                  <a:lnTo>
                    <a:pt x="1149" y="808"/>
                  </a:lnTo>
                  <a:lnTo>
                    <a:pt x="1257" y="831"/>
                  </a:lnTo>
                  <a:lnTo>
                    <a:pt x="1367" y="853"/>
                  </a:lnTo>
                  <a:lnTo>
                    <a:pt x="1477" y="871"/>
                  </a:lnTo>
                  <a:lnTo>
                    <a:pt x="1594" y="889"/>
                  </a:lnTo>
                  <a:lnTo>
                    <a:pt x="1712" y="902"/>
                  </a:lnTo>
                  <a:lnTo>
                    <a:pt x="1831" y="916"/>
                  </a:lnTo>
                  <a:lnTo>
                    <a:pt x="1949" y="926"/>
                  </a:lnTo>
                  <a:lnTo>
                    <a:pt x="2069" y="934"/>
                  </a:lnTo>
                  <a:lnTo>
                    <a:pt x="2193" y="939"/>
                  </a:lnTo>
                  <a:lnTo>
                    <a:pt x="2317" y="941"/>
                  </a:lnTo>
                  <a:lnTo>
                    <a:pt x="2441" y="944"/>
                  </a:lnTo>
                  <a:lnTo>
                    <a:pt x="2564" y="941"/>
                  </a:lnTo>
                  <a:lnTo>
                    <a:pt x="2688" y="939"/>
                  </a:lnTo>
                  <a:lnTo>
                    <a:pt x="2809" y="934"/>
                  </a:lnTo>
                  <a:lnTo>
                    <a:pt x="2933" y="926"/>
                  </a:lnTo>
                  <a:lnTo>
                    <a:pt x="3053" y="916"/>
                  </a:lnTo>
                  <a:lnTo>
                    <a:pt x="3171" y="902"/>
                  </a:lnTo>
                  <a:lnTo>
                    <a:pt x="3288" y="889"/>
                  </a:lnTo>
                  <a:lnTo>
                    <a:pt x="3402" y="874"/>
                  </a:lnTo>
                  <a:lnTo>
                    <a:pt x="3514" y="853"/>
                  </a:lnTo>
                  <a:lnTo>
                    <a:pt x="3625" y="831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52" name="Freeform 226"/>
            <p:cNvSpPr>
              <a:spLocks noChangeArrowheads="1"/>
            </p:cNvSpPr>
            <p:nvPr/>
          </p:nvSpPr>
          <p:spPr bwMode="auto">
            <a:xfrm>
              <a:off x="3857" y="1288"/>
              <a:ext cx="627" cy="260"/>
            </a:xfrm>
            <a:custGeom>
              <a:avLst/>
              <a:gdLst>
                <a:gd name="T0" fmla="*/ 564 w 2766"/>
                <a:gd name="T1" fmla="*/ 260 h 1145"/>
                <a:gd name="T2" fmla="*/ 576 w 2766"/>
                <a:gd name="T3" fmla="*/ 252 h 1145"/>
                <a:gd name="T4" fmla="*/ 587 w 2766"/>
                <a:gd name="T5" fmla="*/ 244 h 1145"/>
                <a:gd name="T6" fmla="*/ 596 w 2766"/>
                <a:gd name="T7" fmla="*/ 235 h 1145"/>
                <a:gd name="T8" fmla="*/ 605 w 2766"/>
                <a:gd name="T9" fmla="*/ 227 h 1145"/>
                <a:gd name="T10" fmla="*/ 611 w 2766"/>
                <a:gd name="T11" fmla="*/ 219 h 1145"/>
                <a:gd name="T12" fmla="*/ 617 w 2766"/>
                <a:gd name="T13" fmla="*/ 210 h 1145"/>
                <a:gd name="T14" fmla="*/ 621 w 2766"/>
                <a:gd name="T15" fmla="*/ 201 h 1145"/>
                <a:gd name="T16" fmla="*/ 624 w 2766"/>
                <a:gd name="T17" fmla="*/ 192 h 1145"/>
                <a:gd name="T18" fmla="*/ 627 w 2766"/>
                <a:gd name="T19" fmla="*/ 183 h 1145"/>
                <a:gd name="T20" fmla="*/ 627 w 2766"/>
                <a:gd name="T21" fmla="*/ 174 h 1145"/>
                <a:gd name="T22" fmla="*/ 625 w 2766"/>
                <a:gd name="T23" fmla="*/ 165 h 1145"/>
                <a:gd name="T24" fmla="*/ 623 w 2766"/>
                <a:gd name="T25" fmla="*/ 156 h 1145"/>
                <a:gd name="T26" fmla="*/ 620 w 2766"/>
                <a:gd name="T27" fmla="*/ 148 h 1145"/>
                <a:gd name="T28" fmla="*/ 615 w 2766"/>
                <a:gd name="T29" fmla="*/ 138 h 1145"/>
                <a:gd name="T30" fmla="*/ 608 w 2766"/>
                <a:gd name="T31" fmla="*/ 130 h 1145"/>
                <a:gd name="T32" fmla="*/ 601 w 2766"/>
                <a:gd name="T33" fmla="*/ 121 h 1145"/>
                <a:gd name="T34" fmla="*/ 592 w 2766"/>
                <a:gd name="T35" fmla="*/ 113 h 1145"/>
                <a:gd name="T36" fmla="*/ 583 w 2766"/>
                <a:gd name="T37" fmla="*/ 105 h 1145"/>
                <a:gd name="T38" fmla="*/ 571 w 2766"/>
                <a:gd name="T39" fmla="*/ 97 h 1145"/>
                <a:gd name="T40" fmla="*/ 559 w 2766"/>
                <a:gd name="T41" fmla="*/ 89 h 1145"/>
                <a:gd name="T42" fmla="*/ 546 w 2766"/>
                <a:gd name="T43" fmla="*/ 81 h 1145"/>
                <a:gd name="T44" fmla="*/ 531 w 2766"/>
                <a:gd name="T45" fmla="*/ 74 h 1145"/>
                <a:gd name="T46" fmla="*/ 515 w 2766"/>
                <a:gd name="T47" fmla="*/ 66 h 1145"/>
                <a:gd name="T48" fmla="*/ 498 w 2766"/>
                <a:gd name="T49" fmla="*/ 60 h 1145"/>
                <a:gd name="T50" fmla="*/ 480 w 2766"/>
                <a:gd name="T51" fmla="*/ 53 h 1145"/>
                <a:gd name="T52" fmla="*/ 462 w 2766"/>
                <a:gd name="T53" fmla="*/ 47 h 1145"/>
                <a:gd name="T54" fmla="*/ 442 w 2766"/>
                <a:gd name="T55" fmla="*/ 41 h 1145"/>
                <a:gd name="T56" fmla="*/ 422 w 2766"/>
                <a:gd name="T57" fmla="*/ 36 h 1145"/>
                <a:gd name="T58" fmla="*/ 400 w 2766"/>
                <a:gd name="T59" fmla="*/ 30 h 1145"/>
                <a:gd name="T60" fmla="*/ 378 w 2766"/>
                <a:gd name="T61" fmla="*/ 26 h 1145"/>
                <a:gd name="T62" fmla="*/ 355 w 2766"/>
                <a:gd name="T63" fmla="*/ 21 h 1145"/>
                <a:gd name="T64" fmla="*/ 332 w 2766"/>
                <a:gd name="T65" fmla="*/ 17 h 1145"/>
                <a:gd name="T66" fmla="*/ 308 w 2766"/>
                <a:gd name="T67" fmla="*/ 13 h 1145"/>
                <a:gd name="T68" fmla="*/ 284 w 2766"/>
                <a:gd name="T69" fmla="*/ 10 h 1145"/>
                <a:gd name="T70" fmla="*/ 259 w 2766"/>
                <a:gd name="T71" fmla="*/ 7 h 1145"/>
                <a:gd name="T72" fmla="*/ 234 w 2766"/>
                <a:gd name="T73" fmla="*/ 5 h 1145"/>
                <a:gd name="T74" fmla="*/ 208 w 2766"/>
                <a:gd name="T75" fmla="*/ 3 h 1145"/>
                <a:gd name="T76" fmla="*/ 182 w 2766"/>
                <a:gd name="T77" fmla="*/ 2 h 1145"/>
                <a:gd name="T78" fmla="*/ 156 w 2766"/>
                <a:gd name="T79" fmla="*/ 1 h 1145"/>
                <a:gd name="T80" fmla="*/ 130 w 2766"/>
                <a:gd name="T81" fmla="*/ 0 h 1145"/>
                <a:gd name="T82" fmla="*/ 104 w 2766"/>
                <a:gd name="T83" fmla="*/ 0 h 1145"/>
                <a:gd name="T84" fmla="*/ 78 w 2766"/>
                <a:gd name="T85" fmla="*/ 0 h 1145"/>
                <a:gd name="T86" fmla="*/ 51 w 2766"/>
                <a:gd name="T87" fmla="*/ 1 h 1145"/>
                <a:gd name="T88" fmla="*/ 26 w 2766"/>
                <a:gd name="T89" fmla="*/ 2 h 1145"/>
                <a:gd name="T90" fmla="*/ 0 w 2766"/>
                <a:gd name="T91" fmla="*/ 4 h 114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766"/>
                <a:gd name="T139" fmla="*/ 0 h 1145"/>
                <a:gd name="T140" fmla="*/ 2766 w 2766"/>
                <a:gd name="T141" fmla="*/ 1145 h 114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766" h="1145">
                  <a:moveTo>
                    <a:pt x="2489" y="1144"/>
                  </a:moveTo>
                  <a:lnTo>
                    <a:pt x="2541" y="1110"/>
                  </a:lnTo>
                  <a:lnTo>
                    <a:pt x="2589" y="1074"/>
                  </a:lnTo>
                  <a:lnTo>
                    <a:pt x="2631" y="1036"/>
                  </a:lnTo>
                  <a:lnTo>
                    <a:pt x="2668" y="999"/>
                  </a:lnTo>
                  <a:lnTo>
                    <a:pt x="2696" y="963"/>
                  </a:lnTo>
                  <a:lnTo>
                    <a:pt x="2723" y="923"/>
                  </a:lnTo>
                  <a:lnTo>
                    <a:pt x="2741" y="884"/>
                  </a:lnTo>
                  <a:lnTo>
                    <a:pt x="2754" y="844"/>
                  </a:lnTo>
                  <a:lnTo>
                    <a:pt x="2765" y="808"/>
                  </a:lnTo>
                  <a:lnTo>
                    <a:pt x="2765" y="765"/>
                  </a:lnTo>
                  <a:lnTo>
                    <a:pt x="2759" y="726"/>
                  </a:lnTo>
                  <a:lnTo>
                    <a:pt x="2748" y="686"/>
                  </a:lnTo>
                  <a:lnTo>
                    <a:pt x="2734" y="650"/>
                  </a:lnTo>
                  <a:lnTo>
                    <a:pt x="2714" y="607"/>
                  </a:lnTo>
                  <a:lnTo>
                    <a:pt x="2683" y="574"/>
                  </a:lnTo>
                  <a:lnTo>
                    <a:pt x="2652" y="534"/>
                  </a:lnTo>
                  <a:lnTo>
                    <a:pt x="2613" y="497"/>
                  </a:lnTo>
                  <a:lnTo>
                    <a:pt x="2570" y="461"/>
                  </a:lnTo>
                  <a:lnTo>
                    <a:pt x="2520" y="427"/>
                  </a:lnTo>
                  <a:lnTo>
                    <a:pt x="2465" y="392"/>
                  </a:lnTo>
                  <a:lnTo>
                    <a:pt x="2407" y="358"/>
                  </a:lnTo>
                  <a:lnTo>
                    <a:pt x="2341" y="324"/>
                  </a:lnTo>
                  <a:lnTo>
                    <a:pt x="2270" y="292"/>
                  </a:lnTo>
                  <a:lnTo>
                    <a:pt x="2197" y="263"/>
                  </a:lnTo>
                  <a:lnTo>
                    <a:pt x="2118" y="234"/>
                  </a:lnTo>
                  <a:lnTo>
                    <a:pt x="2036" y="206"/>
                  </a:lnTo>
                  <a:lnTo>
                    <a:pt x="1949" y="182"/>
                  </a:lnTo>
                  <a:lnTo>
                    <a:pt x="1860" y="158"/>
                  </a:lnTo>
                  <a:lnTo>
                    <a:pt x="1763" y="131"/>
                  </a:lnTo>
                  <a:lnTo>
                    <a:pt x="1667" y="113"/>
                  </a:lnTo>
                  <a:lnTo>
                    <a:pt x="1568" y="93"/>
                  </a:lnTo>
                  <a:lnTo>
                    <a:pt x="1465" y="73"/>
                  </a:lnTo>
                  <a:lnTo>
                    <a:pt x="1360" y="58"/>
                  </a:lnTo>
                  <a:lnTo>
                    <a:pt x="1253" y="45"/>
                  </a:lnTo>
                  <a:lnTo>
                    <a:pt x="1143" y="31"/>
                  </a:lnTo>
                  <a:lnTo>
                    <a:pt x="1031" y="21"/>
                  </a:lnTo>
                  <a:lnTo>
                    <a:pt x="916" y="14"/>
                  </a:lnTo>
                  <a:lnTo>
                    <a:pt x="803" y="8"/>
                  </a:lnTo>
                  <a:lnTo>
                    <a:pt x="689" y="3"/>
                  </a:lnTo>
                  <a:lnTo>
                    <a:pt x="572" y="0"/>
                  </a:lnTo>
                  <a:lnTo>
                    <a:pt x="458" y="0"/>
                  </a:lnTo>
                  <a:lnTo>
                    <a:pt x="342" y="0"/>
                  </a:lnTo>
                  <a:lnTo>
                    <a:pt x="227" y="6"/>
                  </a:lnTo>
                  <a:lnTo>
                    <a:pt x="114" y="8"/>
                  </a:lnTo>
                  <a:lnTo>
                    <a:pt x="0" y="17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53" name="Freeform 227"/>
            <p:cNvSpPr>
              <a:spLocks noChangeArrowheads="1"/>
            </p:cNvSpPr>
            <p:nvPr/>
          </p:nvSpPr>
          <p:spPr bwMode="auto">
            <a:xfrm>
              <a:off x="2429" y="2027"/>
              <a:ext cx="1554" cy="212"/>
            </a:xfrm>
            <a:custGeom>
              <a:avLst/>
              <a:gdLst>
                <a:gd name="T0" fmla="*/ 783 w 6852"/>
                <a:gd name="T1" fmla="*/ 0 h 937"/>
                <a:gd name="T2" fmla="*/ 0 w 6852"/>
                <a:gd name="T3" fmla="*/ 12 h 937"/>
                <a:gd name="T4" fmla="*/ 3 w 6852"/>
                <a:gd name="T5" fmla="*/ 23 h 937"/>
                <a:gd name="T6" fmla="*/ 8 w 6852"/>
                <a:gd name="T7" fmla="*/ 34 h 937"/>
                <a:gd name="T8" fmla="*/ 16 w 6852"/>
                <a:gd name="T9" fmla="*/ 44 h 937"/>
                <a:gd name="T10" fmla="*/ 26 w 6852"/>
                <a:gd name="T11" fmla="*/ 55 h 937"/>
                <a:gd name="T12" fmla="*/ 37 w 6852"/>
                <a:gd name="T13" fmla="*/ 65 h 937"/>
                <a:gd name="T14" fmla="*/ 50 w 6852"/>
                <a:gd name="T15" fmla="*/ 75 h 937"/>
                <a:gd name="T16" fmla="*/ 65 w 6852"/>
                <a:gd name="T17" fmla="*/ 85 h 937"/>
                <a:gd name="T18" fmla="*/ 82 w 6852"/>
                <a:gd name="T19" fmla="*/ 95 h 937"/>
                <a:gd name="T20" fmla="*/ 101 w 6852"/>
                <a:gd name="T21" fmla="*/ 105 h 937"/>
                <a:gd name="T22" fmla="*/ 122 w 6852"/>
                <a:gd name="T23" fmla="*/ 114 h 937"/>
                <a:gd name="T24" fmla="*/ 144 w 6852"/>
                <a:gd name="T25" fmla="*/ 122 h 937"/>
                <a:gd name="T26" fmla="*/ 168 w 6852"/>
                <a:gd name="T27" fmla="*/ 131 h 937"/>
                <a:gd name="T28" fmla="*/ 193 w 6852"/>
                <a:gd name="T29" fmla="*/ 140 h 937"/>
                <a:gd name="T30" fmla="*/ 220 w 6852"/>
                <a:gd name="T31" fmla="*/ 147 h 937"/>
                <a:gd name="T32" fmla="*/ 248 w 6852"/>
                <a:gd name="T33" fmla="*/ 155 h 937"/>
                <a:gd name="T34" fmla="*/ 278 w 6852"/>
                <a:gd name="T35" fmla="*/ 162 h 937"/>
                <a:gd name="T36" fmla="*/ 309 w 6852"/>
                <a:gd name="T37" fmla="*/ 168 h 937"/>
                <a:gd name="T38" fmla="*/ 342 w 6852"/>
                <a:gd name="T39" fmla="*/ 175 h 937"/>
                <a:gd name="T40" fmla="*/ 375 w 6852"/>
                <a:gd name="T41" fmla="*/ 181 h 937"/>
                <a:gd name="T42" fmla="*/ 410 w 6852"/>
                <a:gd name="T43" fmla="*/ 186 h 937"/>
                <a:gd name="T44" fmla="*/ 445 w 6852"/>
                <a:gd name="T45" fmla="*/ 191 h 937"/>
                <a:gd name="T46" fmla="*/ 481 w 6852"/>
                <a:gd name="T47" fmla="*/ 195 h 937"/>
                <a:gd name="T48" fmla="*/ 518 w 6852"/>
                <a:gd name="T49" fmla="*/ 199 h 937"/>
                <a:gd name="T50" fmla="*/ 556 w 6852"/>
                <a:gd name="T51" fmla="*/ 203 h 937"/>
                <a:gd name="T52" fmla="*/ 595 w 6852"/>
                <a:gd name="T53" fmla="*/ 206 h 937"/>
                <a:gd name="T54" fmla="*/ 633 w 6852"/>
                <a:gd name="T55" fmla="*/ 208 h 937"/>
                <a:gd name="T56" fmla="*/ 673 w 6852"/>
                <a:gd name="T57" fmla="*/ 210 h 937"/>
                <a:gd name="T58" fmla="*/ 711 w 6852"/>
                <a:gd name="T59" fmla="*/ 210 h 937"/>
                <a:gd name="T60" fmla="*/ 752 w 6852"/>
                <a:gd name="T61" fmla="*/ 211 h 937"/>
                <a:gd name="T62" fmla="*/ 792 w 6852"/>
                <a:gd name="T63" fmla="*/ 212 h 937"/>
                <a:gd name="T64" fmla="*/ 831 w 6852"/>
                <a:gd name="T65" fmla="*/ 211 h 937"/>
                <a:gd name="T66" fmla="*/ 871 w 6852"/>
                <a:gd name="T67" fmla="*/ 210 h 937"/>
                <a:gd name="T68" fmla="*/ 910 w 6852"/>
                <a:gd name="T69" fmla="*/ 209 h 937"/>
                <a:gd name="T70" fmla="*/ 949 w 6852"/>
                <a:gd name="T71" fmla="*/ 207 h 937"/>
                <a:gd name="T72" fmla="*/ 988 w 6852"/>
                <a:gd name="T73" fmla="*/ 204 h 937"/>
                <a:gd name="T74" fmla="*/ 1026 w 6852"/>
                <a:gd name="T75" fmla="*/ 201 h 937"/>
                <a:gd name="T76" fmla="*/ 1063 w 6852"/>
                <a:gd name="T77" fmla="*/ 198 h 937"/>
                <a:gd name="T78" fmla="*/ 1100 w 6852"/>
                <a:gd name="T79" fmla="*/ 193 h 937"/>
                <a:gd name="T80" fmla="*/ 1136 w 6852"/>
                <a:gd name="T81" fmla="*/ 189 h 937"/>
                <a:gd name="T82" fmla="*/ 1171 w 6852"/>
                <a:gd name="T83" fmla="*/ 184 h 937"/>
                <a:gd name="T84" fmla="*/ 1205 w 6852"/>
                <a:gd name="T85" fmla="*/ 178 h 937"/>
                <a:gd name="T86" fmla="*/ 1238 w 6852"/>
                <a:gd name="T87" fmla="*/ 173 h 937"/>
                <a:gd name="T88" fmla="*/ 1271 w 6852"/>
                <a:gd name="T89" fmla="*/ 166 h 937"/>
                <a:gd name="T90" fmla="*/ 1301 w 6852"/>
                <a:gd name="T91" fmla="*/ 160 h 937"/>
                <a:gd name="T92" fmla="*/ 1330 w 6852"/>
                <a:gd name="T93" fmla="*/ 152 h 937"/>
                <a:gd name="T94" fmla="*/ 1358 w 6852"/>
                <a:gd name="T95" fmla="*/ 144 h 937"/>
                <a:gd name="T96" fmla="*/ 1384 w 6852"/>
                <a:gd name="T97" fmla="*/ 136 h 937"/>
                <a:gd name="T98" fmla="*/ 1409 w 6852"/>
                <a:gd name="T99" fmla="*/ 128 h 937"/>
                <a:gd name="T100" fmla="*/ 1432 w 6852"/>
                <a:gd name="T101" fmla="*/ 119 h 937"/>
                <a:gd name="T102" fmla="*/ 1454 w 6852"/>
                <a:gd name="T103" fmla="*/ 110 h 937"/>
                <a:gd name="T104" fmla="*/ 1474 w 6852"/>
                <a:gd name="T105" fmla="*/ 100 h 937"/>
                <a:gd name="T106" fmla="*/ 1492 w 6852"/>
                <a:gd name="T107" fmla="*/ 91 h 937"/>
                <a:gd name="T108" fmla="*/ 1508 w 6852"/>
                <a:gd name="T109" fmla="*/ 81 h 937"/>
                <a:gd name="T110" fmla="*/ 1522 w 6852"/>
                <a:gd name="T111" fmla="*/ 71 h 937"/>
                <a:gd name="T112" fmla="*/ 1534 w 6852"/>
                <a:gd name="T113" fmla="*/ 61 h 937"/>
                <a:gd name="T114" fmla="*/ 1545 w 6852"/>
                <a:gd name="T115" fmla="*/ 50 h 937"/>
                <a:gd name="T116" fmla="*/ 1554 w 6852"/>
                <a:gd name="T117" fmla="*/ 40 h 937"/>
                <a:gd name="T118" fmla="*/ 783 w 6852"/>
                <a:gd name="T119" fmla="*/ 0 h 93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852"/>
                <a:gd name="T181" fmla="*/ 0 h 937"/>
                <a:gd name="T182" fmla="*/ 6852 w 6852"/>
                <a:gd name="T183" fmla="*/ 937 h 93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852" h="937">
                  <a:moveTo>
                    <a:pt x="3453" y="0"/>
                  </a:moveTo>
                  <a:lnTo>
                    <a:pt x="0" y="55"/>
                  </a:lnTo>
                  <a:lnTo>
                    <a:pt x="13" y="103"/>
                  </a:lnTo>
                  <a:lnTo>
                    <a:pt x="37" y="150"/>
                  </a:lnTo>
                  <a:lnTo>
                    <a:pt x="71" y="196"/>
                  </a:lnTo>
                  <a:lnTo>
                    <a:pt x="113" y="241"/>
                  </a:lnTo>
                  <a:lnTo>
                    <a:pt x="161" y="286"/>
                  </a:lnTo>
                  <a:lnTo>
                    <a:pt x="220" y="331"/>
                  </a:lnTo>
                  <a:lnTo>
                    <a:pt x="286" y="375"/>
                  </a:lnTo>
                  <a:lnTo>
                    <a:pt x="362" y="420"/>
                  </a:lnTo>
                  <a:lnTo>
                    <a:pt x="444" y="462"/>
                  </a:lnTo>
                  <a:lnTo>
                    <a:pt x="536" y="502"/>
                  </a:lnTo>
                  <a:lnTo>
                    <a:pt x="633" y="541"/>
                  </a:lnTo>
                  <a:lnTo>
                    <a:pt x="739" y="578"/>
                  </a:lnTo>
                  <a:lnTo>
                    <a:pt x="850" y="618"/>
                  </a:lnTo>
                  <a:lnTo>
                    <a:pt x="970" y="651"/>
                  </a:lnTo>
                  <a:lnTo>
                    <a:pt x="1094" y="684"/>
                  </a:lnTo>
                  <a:lnTo>
                    <a:pt x="1225" y="715"/>
                  </a:lnTo>
                  <a:lnTo>
                    <a:pt x="1363" y="744"/>
                  </a:lnTo>
                  <a:lnTo>
                    <a:pt x="1507" y="773"/>
                  </a:lnTo>
                  <a:lnTo>
                    <a:pt x="1653" y="799"/>
                  </a:lnTo>
                  <a:lnTo>
                    <a:pt x="1807" y="823"/>
                  </a:lnTo>
                  <a:lnTo>
                    <a:pt x="1962" y="844"/>
                  </a:lnTo>
                  <a:lnTo>
                    <a:pt x="2121" y="864"/>
                  </a:lnTo>
                  <a:lnTo>
                    <a:pt x="2285" y="881"/>
                  </a:lnTo>
                  <a:lnTo>
                    <a:pt x="2451" y="896"/>
                  </a:lnTo>
                  <a:lnTo>
                    <a:pt x="2622" y="909"/>
                  </a:lnTo>
                  <a:lnTo>
                    <a:pt x="2792" y="918"/>
                  </a:lnTo>
                  <a:lnTo>
                    <a:pt x="2967" y="929"/>
                  </a:lnTo>
                  <a:lnTo>
                    <a:pt x="3137" y="930"/>
                  </a:lnTo>
                  <a:lnTo>
                    <a:pt x="3314" y="933"/>
                  </a:lnTo>
                  <a:lnTo>
                    <a:pt x="3490" y="936"/>
                  </a:lnTo>
                  <a:lnTo>
                    <a:pt x="3663" y="933"/>
                  </a:lnTo>
                  <a:lnTo>
                    <a:pt x="3839" y="930"/>
                  </a:lnTo>
                  <a:lnTo>
                    <a:pt x="4014" y="923"/>
                  </a:lnTo>
                  <a:lnTo>
                    <a:pt x="4184" y="915"/>
                  </a:lnTo>
                  <a:lnTo>
                    <a:pt x="4358" y="902"/>
                  </a:lnTo>
                  <a:lnTo>
                    <a:pt x="4524" y="888"/>
                  </a:lnTo>
                  <a:lnTo>
                    <a:pt x="4689" y="873"/>
                  </a:lnTo>
                  <a:lnTo>
                    <a:pt x="4852" y="854"/>
                  </a:lnTo>
                  <a:lnTo>
                    <a:pt x="5010" y="836"/>
                  </a:lnTo>
                  <a:lnTo>
                    <a:pt x="5165" y="812"/>
                  </a:lnTo>
                  <a:lnTo>
                    <a:pt x="5315" y="788"/>
                  </a:lnTo>
                  <a:lnTo>
                    <a:pt x="5460" y="763"/>
                  </a:lnTo>
                  <a:lnTo>
                    <a:pt x="5602" y="733"/>
                  </a:lnTo>
                  <a:lnTo>
                    <a:pt x="5736" y="705"/>
                  </a:lnTo>
                  <a:lnTo>
                    <a:pt x="5864" y="671"/>
                  </a:lnTo>
                  <a:lnTo>
                    <a:pt x="5988" y="636"/>
                  </a:lnTo>
                  <a:lnTo>
                    <a:pt x="6104" y="599"/>
                  </a:lnTo>
                  <a:lnTo>
                    <a:pt x="6211" y="565"/>
                  </a:lnTo>
                  <a:lnTo>
                    <a:pt x="6314" y="526"/>
                  </a:lnTo>
                  <a:lnTo>
                    <a:pt x="6410" y="486"/>
                  </a:lnTo>
                  <a:lnTo>
                    <a:pt x="6499" y="444"/>
                  </a:lnTo>
                  <a:lnTo>
                    <a:pt x="6577" y="402"/>
                  </a:lnTo>
                  <a:lnTo>
                    <a:pt x="6648" y="360"/>
                  </a:lnTo>
                  <a:lnTo>
                    <a:pt x="6711" y="316"/>
                  </a:lnTo>
                  <a:lnTo>
                    <a:pt x="6766" y="271"/>
                  </a:lnTo>
                  <a:lnTo>
                    <a:pt x="6811" y="223"/>
                  </a:lnTo>
                  <a:lnTo>
                    <a:pt x="6851" y="176"/>
                  </a:lnTo>
                  <a:lnTo>
                    <a:pt x="3453" y="0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54" name="Freeform 228"/>
            <p:cNvSpPr>
              <a:spLocks noChangeArrowheads="1"/>
            </p:cNvSpPr>
            <p:nvPr/>
          </p:nvSpPr>
          <p:spPr bwMode="auto">
            <a:xfrm>
              <a:off x="2437" y="2065"/>
              <a:ext cx="1477" cy="184"/>
            </a:xfrm>
            <a:custGeom>
              <a:avLst/>
              <a:gdLst>
                <a:gd name="T0" fmla="*/ 0 w 6515"/>
                <a:gd name="T1" fmla="*/ 0 h 811"/>
                <a:gd name="T2" fmla="*/ 7 w 6515"/>
                <a:gd name="T3" fmla="*/ 11 h 811"/>
                <a:gd name="T4" fmla="*/ 16 w 6515"/>
                <a:gd name="T5" fmla="*/ 22 h 811"/>
                <a:gd name="T6" fmla="*/ 27 w 6515"/>
                <a:gd name="T7" fmla="*/ 32 h 811"/>
                <a:gd name="T8" fmla="*/ 41 w 6515"/>
                <a:gd name="T9" fmla="*/ 43 h 811"/>
                <a:gd name="T10" fmla="*/ 55 w 6515"/>
                <a:gd name="T11" fmla="*/ 53 h 811"/>
                <a:gd name="T12" fmla="*/ 73 w 6515"/>
                <a:gd name="T13" fmla="*/ 63 h 811"/>
                <a:gd name="T14" fmla="*/ 92 w 6515"/>
                <a:gd name="T15" fmla="*/ 73 h 811"/>
                <a:gd name="T16" fmla="*/ 112 w 6515"/>
                <a:gd name="T17" fmla="*/ 82 h 811"/>
                <a:gd name="T18" fmla="*/ 135 w 6515"/>
                <a:gd name="T19" fmla="*/ 92 h 811"/>
                <a:gd name="T20" fmla="*/ 158 w 6515"/>
                <a:gd name="T21" fmla="*/ 101 h 811"/>
                <a:gd name="T22" fmla="*/ 184 w 6515"/>
                <a:gd name="T23" fmla="*/ 109 h 811"/>
                <a:gd name="T24" fmla="*/ 212 w 6515"/>
                <a:gd name="T25" fmla="*/ 118 h 811"/>
                <a:gd name="T26" fmla="*/ 240 w 6515"/>
                <a:gd name="T27" fmla="*/ 125 h 811"/>
                <a:gd name="T28" fmla="*/ 270 w 6515"/>
                <a:gd name="T29" fmla="*/ 133 h 811"/>
                <a:gd name="T30" fmla="*/ 302 w 6515"/>
                <a:gd name="T31" fmla="*/ 139 h 811"/>
                <a:gd name="T32" fmla="*/ 335 w 6515"/>
                <a:gd name="T33" fmla="*/ 145 h 811"/>
                <a:gd name="T34" fmla="*/ 368 w 6515"/>
                <a:gd name="T35" fmla="*/ 152 h 811"/>
                <a:gd name="T36" fmla="*/ 403 w 6515"/>
                <a:gd name="T37" fmla="*/ 158 h 811"/>
                <a:gd name="T38" fmla="*/ 438 w 6515"/>
                <a:gd name="T39" fmla="*/ 163 h 811"/>
                <a:gd name="T40" fmla="*/ 476 w 6515"/>
                <a:gd name="T41" fmla="*/ 167 h 811"/>
                <a:gd name="T42" fmla="*/ 513 w 6515"/>
                <a:gd name="T43" fmla="*/ 171 h 811"/>
                <a:gd name="T44" fmla="*/ 552 w 6515"/>
                <a:gd name="T45" fmla="*/ 174 h 811"/>
                <a:gd name="T46" fmla="*/ 590 w 6515"/>
                <a:gd name="T47" fmla="*/ 178 h 811"/>
                <a:gd name="T48" fmla="*/ 630 w 6515"/>
                <a:gd name="T49" fmla="*/ 180 h 811"/>
                <a:gd name="T50" fmla="*/ 669 w 6515"/>
                <a:gd name="T51" fmla="*/ 181 h 811"/>
                <a:gd name="T52" fmla="*/ 710 w 6515"/>
                <a:gd name="T53" fmla="*/ 183 h 811"/>
                <a:gd name="T54" fmla="*/ 749 w 6515"/>
                <a:gd name="T55" fmla="*/ 184 h 811"/>
                <a:gd name="T56" fmla="*/ 790 w 6515"/>
                <a:gd name="T57" fmla="*/ 184 h 811"/>
                <a:gd name="T58" fmla="*/ 830 w 6515"/>
                <a:gd name="T59" fmla="*/ 183 h 811"/>
                <a:gd name="T60" fmla="*/ 870 w 6515"/>
                <a:gd name="T61" fmla="*/ 182 h 811"/>
                <a:gd name="T62" fmla="*/ 910 w 6515"/>
                <a:gd name="T63" fmla="*/ 181 h 811"/>
                <a:gd name="T64" fmla="*/ 949 w 6515"/>
                <a:gd name="T65" fmla="*/ 178 h 811"/>
                <a:gd name="T66" fmla="*/ 989 w 6515"/>
                <a:gd name="T67" fmla="*/ 176 h 811"/>
                <a:gd name="T68" fmla="*/ 1027 w 6515"/>
                <a:gd name="T69" fmla="*/ 173 h 811"/>
                <a:gd name="T70" fmla="*/ 1066 w 6515"/>
                <a:gd name="T71" fmla="*/ 169 h 811"/>
                <a:gd name="T72" fmla="*/ 1102 w 6515"/>
                <a:gd name="T73" fmla="*/ 165 h 811"/>
                <a:gd name="T74" fmla="*/ 1138 w 6515"/>
                <a:gd name="T75" fmla="*/ 160 h 811"/>
                <a:gd name="T76" fmla="*/ 1174 w 6515"/>
                <a:gd name="T77" fmla="*/ 155 h 811"/>
                <a:gd name="T78" fmla="*/ 1208 w 6515"/>
                <a:gd name="T79" fmla="*/ 149 h 811"/>
                <a:gd name="T80" fmla="*/ 1241 w 6515"/>
                <a:gd name="T81" fmla="*/ 143 h 811"/>
                <a:gd name="T82" fmla="*/ 1274 w 6515"/>
                <a:gd name="T83" fmla="*/ 136 h 811"/>
                <a:gd name="T84" fmla="*/ 1304 w 6515"/>
                <a:gd name="T85" fmla="*/ 129 h 811"/>
                <a:gd name="T86" fmla="*/ 1334 w 6515"/>
                <a:gd name="T87" fmla="*/ 121 h 811"/>
                <a:gd name="T88" fmla="*/ 1361 w 6515"/>
                <a:gd name="T89" fmla="*/ 113 h 811"/>
                <a:gd name="T90" fmla="*/ 1388 w 6515"/>
                <a:gd name="T91" fmla="*/ 105 h 811"/>
                <a:gd name="T92" fmla="*/ 1413 w 6515"/>
                <a:gd name="T93" fmla="*/ 96 h 811"/>
                <a:gd name="T94" fmla="*/ 1436 w 6515"/>
                <a:gd name="T95" fmla="*/ 87 h 811"/>
                <a:gd name="T96" fmla="*/ 1457 w 6515"/>
                <a:gd name="T97" fmla="*/ 78 h 811"/>
                <a:gd name="T98" fmla="*/ 1477 w 6515"/>
                <a:gd name="T99" fmla="*/ 68 h 81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515"/>
                <a:gd name="T151" fmla="*/ 0 h 811"/>
                <a:gd name="T152" fmla="*/ 6515 w 6515"/>
                <a:gd name="T153" fmla="*/ 811 h 81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515" h="811">
                  <a:moveTo>
                    <a:pt x="0" y="0"/>
                  </a:moveTo>
                  <a:lnTo>
                    <a:pt x="31" y="48"/>
                  </a:lnTo>
                  <a:lnTo>
                    <a:pt x="72" y="97"/>
                  </a:lnTo>
                  <a:lnTo>
                    <a:pt x="121" y="142"/>
                  </a:lnTo>
                  <a:lnTo>
                    <a:pt x="179" y="189"/>
                  </a:lnTo>
                  <a:lnTo>
                    <a:pt x="244" y="234"/>
                  </a:lnTo>
                  <a:lnTo>
                    <a:pt x="321" y="279"/>
                  </a:lnTo>
                  <a:lnTo>
                    <a:pt x="406" y="321"/>
                  </a:lnTo>
                  <a:lnTo>
                    <a:pt x="495" y="362"/>
                  </a:lnTo>
                  <a:lnTo>
                    <a:pt x="595" y="406"/>
                  </a:lnTo>
                  <a:lnTo>
                    <a:pt x="699" y="444"/>
                  </a:lnTo>
                  <a:lnTo>
                    <a:pt x="813" y="482"/>
                  </a:lnTo>
                  <a:lnTo>
                    <a:pt x="933" y="518"/>
                  </a:lnTo>
                  <a:lnTo>
                    <a:pt x="1060" y="552"/>
                  </a:lnTo>
                  <a:lnTo>
                    <a:pt x="1191" y="585"/>
                  </a:lnTo>
                  <a:lnTo>
                    <a:pt x="1331" y="613"/>
                  </a:lnTo>
                  <a:lnTo>
                    <a:pt x="1476" y="641"/>
                  </a:lnTo>
                  <a:lnTo>
                    <a:pt x="1622" y="668"/>
                  </a:lnTo>
                  <a:lnTo>
                    <a:pt x="1777" y="695"/>
                  </a:lnTo>
                  <a:lnTo>
                    <a:pt x="1932" y="719"/>
                  </a:lnTo>
                  <a:lnTo>
                    <a:pt x="2099" y="737"/>
                  </a:lnTo>
                  <a:lnTo>
                    <a:pt x="2265" y="755"/>
                  </a:lnTo>
                  <a:lnTo>
                    <a:pt x="2433" y="768"/>
                  </a:lnTo>
                  <a:lnTo>
                    <a:pt x="2603" y="784"/>
                  </a:lnTo>
                  <a:lnTo>
                    <a:pt x="2778" y="792"/>
                  </a:lnTo>
                  <a:lnTo>
                    <a:pt x="2951" y="799"/>
                  </a:lnTo>
                  <a:lnTo>
                    <a:pt x="3130" y="808"/>
                  </a:lnTo>
                  <a:lnTo>
                    <a:pt x="3306" y="810"/>
                  </a:lnTo>
                  <a:lnTo>
                    <a:pt x="3485" y="810"/>
                  </a:lnTo>
                  <a:lnTo>
                    <a:pt x="3659" y="808"/>
                  </a:lnTo>
                  <a:lnTo>
                    <a:pt x="3838" y="802"/>
                  </a:lnTo>
                  <a:lnTo>
                    <a:pt x="4014" y="796"/>
                  </a:lnTo>
                  <a:lnTo>
                    <a:pt x="4187" y="786"/>
                  </a:lnTo>
                  <a:lnTo>
                    <a:pt x="4361" y="775"/>
                  </a:lnTo>
                  <a:lnTo>
                    <a:pt x="4531" y="764"/>
                  </a:lnTo>
                  <a:lnTo>
                    <a:pt x="4700" y="744"/>
                  </a:lnTo>
                  <a:lnTo>
                    <a:pt x="4862" y="729"/>
                  </a:lnTo>
                  <a:lnTo>
                    <a:pt x="5020" y="705"/>
                  </a:lnTo>
                  <a:lnTo>
                    <a:pt x="5178" y="685"/>
                  </a:lnTo>
                  <a:lnTo>
                    <a:pt x="5329" y="658"/>
                  </a:lnTo>
                  <a:lnTo>
                    <a:pt x="5475" y="629"/>
                  </a:lnTo>
                  <a:lnTo>
                    <a:pt x="5618" y="600"/>
                  </a:lnTo>
                  <a:lnTo>
                    <a:pt x="5752" y="568"/>
                  </a:lnTo>
                  <a:lnTo>
                    <a:pt x="5884" y="534"/>
                  </a:lnTo>
                  <a:lnTo>
                    <a:pt x="6004" y="500"/>
                  </a:lnTo>
                  <a:lnTo>
                    <a:pt x="6122" y="462"/>
                  </a:lnTo>
                  <a:lnTo>
                    <a:pt x="6233" y="424"/>
                  </a:lnTo>
                  <a:lnTo>
                    <a:pt x="6335" y="385"/>
                  </a:lnTo>
                  <a:lnTo>
                    <a:pt x="6428" y="342"/>
                  </a:lnTo>
                  <a:lnTo>
                    <a:pt x="6514" y="30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55" name="Freeform 229"/>
            <p:cNvSpPr>
              <a:spLocks noChangeArrowheads="1"/>
            </p:cNvSpPr>
            <p:nvPr/>
          </p:nvSpPr>
          <p:spPr bwMode="auto">
            <a:xfrm>
              <a:off x="3746" y="1840"/>
              <a:ext cx="783" cy="330"/>
            </a:xfrm>
            <a:custGeom>
              <a:avLst/>
              <a:gdLst>
                <a:gd name="T0" fmla="*/ 263 w 3452"/>
                <a:gd name="T1" fmla="*/ 43 h 1454"/>
                <a:gd name="T2" fmla="*/ 0 w 3452"/>
                <a:gd name="T3" fmla="*/ 291 h 1454"/>
                <a:gd name="T4" fmla="*/ 23 w 3452"/>
                <a:gd name="T5" fmla="*/ 297 h 1454"/>
                <a:gd name="T6" fmla="*/ 47 w 3452"/>
                <a:gd name="T7" fmla="*/ 304 h 1454"/>
                <a:gd name="T8" fmla="*/ 72 w 3452"/>
                <a:gd name="T9" fmla="*/ 310 h 1454"/>
                <a:gd name="T10" fmla="*/ 97 w 3452"/>
                <a:gd name="T11" fmla="*/ 315 h 1454"/>
                <a:gd name="T12" fmla="*/ 122 w 3452"/>
                <a:gd name="T13" fmla="*/ 319 h 1454"/>
                <a:gd name="T14" fmla="*/ 147 w 3452"/>
                <a:gd name="T15" fmla="*/ 323 h 1454"/>
                <a:gd name="T16" fmla="*/ 174 w 3452"/>
                <a:gd name="T17" fmla="*/ 326 h 1454"/>
                <a:gd name="T18" fmla="*/ 200 w 3452"/>
                <a:gd name="T19" fmla="*/ 328 h 1454"/>
                <a:gd name="T20" fmla="*/ 226 w 3452"/>
                <a:gd name="T21" fmla="*/ 330 h 1454"/>
                <a:gd name="T22" fmla="*/ 253 w 3452"/>
                <a:gd name="T23" fmla="*/ 330 h 1454"/>
                <a:gd name="T24" fmla="*/ 279 w 3452"/>
                <a:gd name="T25" fmla="*/ 330 h 1454"/>
                <a:gd name="T26" fmla="*/ 306 w 3452"/>
                <a:gd name="T27" fmla="*/ 329 h 1454"/>
                <a:gd name="T28" fmla="*/ 332 w 3452"/>
                <a:gd name="T29" fmla="*/ 327 h 1454"/>
                <a:gd name="T30" fmla="*/ 359 w 3452"/>
                <a:gd name="T31" fmla="*/ 325 h 1454"/>
                <a:gd name="T32" fmla="*/ 385 w 3452"/>
                <a:gd name="T33" fmla="*/ 322 h 1454"/>
                <a:gd name="T34" fmla="*/ 411 w 3452"/>
                <a:gd name="T35" fmla="*/ 318 h 1454"/>
                <a:gd name="T36" fmla="*/ 436 w 3452"/>
                <a:gd name="T37" fmla="*/ 314 h 1454"/>
                <a:gd name="T38" fmla="*/ 461 w 3452"/>
                <a:gd name="T39" fmla="*/ 308 h 1454"/>
                <a:gd name="T40" fmla="*/ 485 w 3452"/>
                <a:gd name="T41" fmla="*/ 303 h 1454"/>
                <a:gd name="T42" fmla="*/ 509 w 3452"/>
                <a:gd name="T43" fmla="*/ 296 h 1454"/>
                <a:gd name="T44" fmla="*/ 532 w 3452"/>
                <a:gd name="T45" fmla="*/ 289 h 1454"/>
                <a:gd name="T46" fmla="*/ 554 w 3452"/>
                <a:gd name="T47" fmla="*/ 281 h 1454"/>
                <a:gd name="T48" fmla="*/ 576 w 3452"/>
                <a:gd name="T49" fmla="*/ 272 h 1454"/>
                <a:gd name="T50" fmla="*/ 597 w 3452"/>
                <a:gd name="T51" fmla="*/ 263 h 1454"/>
                <a:gd name="T52" fmla="*/ 617 w 3452"/>
                <a:gd name="T53" fmla="*/ 253 h 1454"/>
                <a:gd name="T54" fmla="*/ 636 w 3452"/>
                <a:gd name="T55" fmla="*/ 243 h 1454"/>
                <a:gd name="T56" fmla="*/ 654 w 3452"/>
                <a:gd name="T57" fmla="*/ 232 h 1454"/>
                <a:gd name="T58" fmla="*/ 671 w 3452"/>
                <a:gd name="T59" fmla="*/ 221 h 1454"/>
                <a:gd name="T60" fmla="*/ 687 w 3452"/>
                <a:gd name="T61" fmla="*/ 209 h 1454"/>
                <a:gd name="T62" fmla="*/ 702 w 3452"/>
                <a:gd name="T63" fmla="*/ 197 h 1454"/>
                <a:gd name="T64" fmla="*/ 715 w 3452"/>
                <a:gd name="T65" fmla="*/ 184 h 1454"/>
                <a:gd name="T66" fmla="*/ 728 w 3452"/>
                <a:gd name="T67" fmla="*/ 171 h 1454"/>
                <a:gd name="T68" fmla="*/ 739 w 3452"/>
                <a:gd name="T69" fmla="*/ 158 h 1454"/>
                <a:gd name="T70" fmla="*/ 749 w 3452"/>
                <a:gd name="T71" fmla="*/ 144 h 1454"/>
                <a:gd name="T72" fmla="*/ 758 w 3452"/>
                <a:gd name="T73" fmla="*/ 130 h 1454"/>
                <a:gd name="T74" fmla="*/ 766 w 3452"/>
                <a:gd name="T75" fmla="*/ 116 h 1454"/>
                <a:gd name="T76" fmla="*/ 771 w 3452"/>
                <a:gd name="T77" fmla="*/ 102 h 1454"/>
                <a:gd name="T78" fmla="*/ 776 w 3452"/>
                <a:gd name="T79" fmla="*/ 88 h 1454"/>
                <a:gd name="T80" fmla="*/ 780 w 3452"/>
                <a:gd name="T81" fmla="*/ 73 h 1454"/>
                <a:gd name="T82" fmla="*/ 782 w 3452"/>
                <a:gd name="T83" fmla="*/ 59 h 1454"/>
                <a:gd name="T84" fmla="*/ 783 w 3452"/>
                <a:gd name="T85" fmla="*/ 44 h 1454"/>
                <a:gd name="T86" fmla="*/ 782 w 3452"/>
                <a:gd name="T87" fmla="*/ 29 h 1454"/>
                <a:gd name="T88" fmla="*/ 780 w 3452"/>
                <a:gd name="T89" fmla="*/ 14 h 1454"/>
                <a:gd name="T90" fmla="*/ 777 w 3452"/>
                <a:gd name="T91" fmla="*/ 0 h 1454"/>
                <a:gd name="T92" fmla="*/ 263 w 3452"/>
                <a:gd name="T93" fmla="*/ 43 h 145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452"/>
                <a:gd name="T142" fmla="*/ 0 h 1454"/>
                <a:gd name="T143" fmla="*/ 3452 w 3452"/>
                <a:gd name="T144" fmla="*/ 1454 h 145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452" h="1454">
                  <a:moveTo>
                    <a:pt x="1160" y="189"/>
                  </a:moveTo>
                  <a:lnTo>
                    <a:pt x="0" y="1280"/>
                  </a:lnTo>
                  <a:lnTo>
                    <a:pt x="103" y="1309"/>
                  </a:lnTo>
                  <a:lnTo>
                    <a:pt x="208" y="1339"/>
                  </a:lnTo>
                  <a:lnTo>
                    <a:pt x="316" y="1364"/>
                  </a:lnTo>
                  <a:lnTo>
                    <a:pt x="427" y="1386"/>
                  </a:lnTo>
                  <a:lnTo>
                    <a:pt x="537" y="1407"/>
                  </a:lnTo>
                  <a:lnTo>
                    <a:pt x="650" y="1422"/>
                  </a:lnTo>
                  <a:lnTo>
                    <a:pt x="765" y="1435"/>
                  </a:lnTo>
                  <a:lnTo>
                    <a:pt x="882" y="1446"/>
                  </a:lnTo>
                  <a:lnTo>
                    <a:pt x="998" y="1452"/>
                  </a:lnTo>
                  <a:lnTo>
                    <a:pt x="1116" y="1453"/>
                  </a:lnTo>
                  <a:lnTo>
                    <a:pt x="1232" y="1453"/>
                  </a:lnTo>
                  <a:lnTo>
                    <a:pt x="1350" y="1449"/>
                  </a:lnTo>
                  <a:lnTo>
                    <a:pt x="1465" y="1441"/>
                  </a:lnTo>
                  <a:lnTo>
                    <a:pt x="1584" y="1431"/>
                  </a:lnTo>
                  <a:lnTo>
                    <a:pt x="1697" y="1418"/>
                  </a:lnTo>
                  <a:lnTo>
                    <a:pt x="1811" y="1401"/>
                  </a:lnTo>
                  <a:lnTo>
                    <a:pt x="1921" y="1383"/>
                  </a:lnTo>
                  <a:lnTo>
                    <a:pt x="2031" y="1359"/>
                  </a:lnTo>
                  <a:lnTo>
                    <a:pt x="2139" y="1333"/>
                  </a:lnTo>
                  <a:lnTo>
                    <a:pt x="2244" y="1304"/>
                  </a:lnTo>
                  <a:lnTo>
                    <a:pt x="2344" y="1273"/>
                  </a:lnTo>
                  <a:lnTo>
                    <a:pt x="2444" y="1236"/>
                  </a:lnTo>
                  <a:lnTo>
                    <a:pt x="2541" y="1198"/>
                  </a:lnTo>
                  <a:lnTo>
                    <a:pt x="2631" y="1160"/>
                  </a:lnTo>
                  <a:lnTo>
                    <a:pt x="2720" y="1115"/>
                  </a:lnTo>
                  <a:lnTo>
                    <a:pt x="2802" y="1070"/>
                  </a:lnTo>
                  <a:lnTo>
                    <a:pt x="2883" y="1022"/>
                  </a:lnTo>
                  <a:lnTo>
                    <a:pt x="2957" y="973"/>
                  </a:lnTo>
                  <a:lnTo>
                    <a:pt x="3027" y="920"/>
                  </a:lnTo>
                  <a:lnTo>
                    <a:pt x="3093" y="867"/>
                  </a:lnTo>
                  <a:lnTo>
                    <a:pt x="3154" y="812"/>
                  </a:lnTo>
                  <a:lnTo>
                    <a:pt x="3209" y="754"/>
                  </a:lnTo>
                  <a:lnTo>
                    <a:pt x="3258" y="696"/>
                  </a:lnTo>
                  <a:lnTo>
                    <a:pt x="3303" y="636"/>
                  </a:lnTo>
                  <a:lnTo>
                    <a:pt x="3343" y="574"/>
                  </a:lnTo>
                  <a:lnTo>
                    <a:pt x="3375" y="512"/>
                  </a:lnTo>
                  <a:lnTo>
                    <a:pt x="3401" y="450"/>
                  </a:lnTo>
                  <a:lnTo>
                    <a:pt x="3422" y="386"/>
                  </a:lnTo>
                  <a:lnTo>
                    <a:pt x="3437" y="323"/>
                  </a:lnTo>
                  <a:lnTo>
                    <a:pt x="3448" y="258"/>
                  </a:lnTo>
                  <a:lnTo>
                    <a:pt x="3451" y="192"/>
                  </a:lnTo>
                  <a:lnTo>
                    <a:pt x="3448" y="126"/>
                  </a:lnTo>
                  <a:lnTo>
                    <a:pt x="3437" y="62"/>
                  </a:lnTo>
                  <a:lnTo>
                    <a:pt x="3425" y="0"/>
                  </a:lnTo>
                  <a:lnTo>
                    <a:pt x="1160" y="189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56" name="Freeform 230"/>
            <p:cNvSpPr>
              <a:spLocks noChangeArrowheads="1"/>
            </p:cNvSpPr>
            <p:nvPr/>
          </p:nvSpPr>
          <p:spPr bwMode="auto">
            <a:xfrm>
              <a:off x="3900" y="1766"/>
              <a:ext cx="638" cy="413"/>
            </a:xfrm>
            <a:custGeom>
              <a:avLst/>
              <a:gdLst>
                <a:gd name="T0" fmla="*/ 0 w 2813"/>
                <a:gd name="T1" fmla="*/ 406 h 1822"/>
                <a:gd name="T2" fmla="*/ 26 w 2813"/>
                <a:gd name="T3" fmla="*/ 409 h 1822"/>
                <a:gd name="T4" fmla="*/ 52 w 2813"/>
                <a:gd name="T5" fmla="*/ 411 h 1822"/>
                <a:gd name="T6" fmla="*/ 78 w 2813"/>
                <a:gd name="T7" fmla="*/ 412 h 1822"/>
                <a:gd name="T8" fmla="*/ 105 w 2813"/>
                <a:gd name="T9" fmla="*/ 413 h 1822"/>
                <a:gd name="T10" fmla="*/ 130 w 2813"/>
                <a:gd name="T11" fmla="*/ 413 h 1822"/>
                <a:gd name="T12" fmla="*/ 158 w 2813"/>
                <a:gd name="T13" fmla="*/ 412 h 1822"/>
                <a:gd name="T14" fmla="*/ 183 w 2813"/>
                <a:gd name="T15" fmla="*/ 410 h 1822"/>
                <a:gd name="T16" fmla="*/ 210 w 2813"/>
                <a:gd name="T17" fmla="*/ 408 h 1822"/>
                <a:gd name="T18" fmla="*/ 236 w 2813"/>
                <a:gd name="T19" fmla="*/ 405 h 1822"/>
                <a:gd name="T20" fmla="*/ 261 w 2813"/>
                <a:gd name="T21" fmla="*/ 401 h 1822"/>
                <a:gd name="T22" fmla="*/ 286 w 2813"/>
                <a:gd name="T23" fmla="*/ 396 h 1822"/>
                <a:gd name="T24" fmla="*/ 311 w 2813"/>
                <a:gd name="T25" fmla="*/ 392 h 1822"/>
                <a:gd name="T26" fmla="*/ 335 w 2813"/>
                <a:gd name="T27" fmla="*/ 386 h 1822"/>
                <a:gd name="T28" fmla="*/ 359 w 2813"/>
                <a:gd name="T29" fmla="*/ 379 h 1822"/>
                <a:gd name="T30" fmla="*/ 382 w 2813"/>
                <a:gd name="T31" fmla="*/ 372 h 1822"/>
                <a:gd name="T32" fmla="*/ 404 w 2813"/>
                <a:gd name="T33" fmla="*/ 364 h 1822"/>
                <a:gd name="T34" fmla="*/ 426 w 2813"/>
                <a:gd name="T35" fmla="*/ 355 h 1822"/>
                <a:gd name="T36" fmla="*/ 447 w 2813"/>
                <a:gd name="T37" fmla="*/ 346 h 1822"/>
                <a:gd name="T38" fmla="*/ 467 w 2813"/>
                <a:gd name="T39" fmla="*/ 337 h 1822"/>
                <a:gd name="T40" fmla="*/ 486 w 2813"/>
                <a:gd name="T41" fmla="*/ 327 h 1822"/>
                <a:gd name="T42" fmla="*/ 504 w 2813"/>
                <a:gd name="T43" fmla="*/ 316 h 1822"/>
                <a:gd name="T44" fmla="*/ 521 w 2813"/>
                <a:gd name="T45" fmla="*/ 304 h 1822"/>
                <a:gd name="T46" fmla="*/ 537 w 2813"/>
                <a:gd name="T47" fmla="*/ 293 h 1822"/>
                <a:gd name="T48" fmla="*/ 552 w 2813"/>
                <a:gd name="T49" fmla="*/ 281 h 1822"/>
                <a:gd name="T50" fmla="*/ 566 w 2813"/>
                <a:gd name="T51" fmla="*/ 268 h 1822"/>
                <a:gd name="T52" fmla="*/ 579 w 2813"/>
                <a:gd name="T53" fmla="*/ 256 h 1822"/>
                <a:gd name="T54" fmla="*/ 590 w 2813"/>
                <a:gd name="T55" fmla="*/ 243 h 1822"/>
                <a:gd name="T56" fmla="*/ 601 w 2813"/>
                <a:gd name="T57" fmla="*/ 229 h 1822"/>
                <a:gd name="T58" fmla="*/ 610 w 2813"/>
                <a:gd name="T59" fmla="*/ 215 h 1822"/>
                <a:gd name="T60" fmla="*/ 618 w 2813"/>
                <a:gd name="T61" fmla="*/ 202 h 1822"/>
                <a:gd name="T62" fmla="*/ 625 w 2813"/>
                <a:gd name="T63" fmla="*/ 187 h 1822"/>
                <a:gd name="T64" fmla="*/ 629 w 2813"/>
                <a:gd name="T65" fmla="*/ 172 h 1822"/>
                <a:gd name="T66" fmla="*/ 634 w 2813"/>
                <a:gd name="T67" fmla="*/ 158 h 1822"/>
                <a:gd name="T68" fmla="*/ 636 w 2813"/>
                <a:gd name="T69" fmla="*/ 144 h 1822"/>
                <a:gd name="T70" fmla="*/ 638 w 2813"/>
                <a:gd name="T71" fmla="*/ 129 h 1822"/>
                <a:gd name="T72" fmla="*/ 638 w 2813"/>
                <a:gd name="T73" fmla="*/ 114 h 1822"/>
                <a:gd name="T74" fmla="*/ 636 w 2813"/>
                <a:gd name="T75" fmla="*/ 99 h 1822"/>
                <a:gd name="T76" fmla="*/ 633 w 2813"/>
                <a:gd name="T77" fmla="*/ 85 h 1822"/>
                <a:gd name="T78" fmla="*/ 629 w 2813"/>
                <a:gd name="T79" fmla="*/ 70 h 1822"/>
                <a:gd name="T80" fmla="*/ 625 w 2813"/>
                <a:gd name="T81" fmla="*/ 56 h 1822"/>
                <a:gd name="T82" fmla="*/ 617 w 2813"/>
                <a:gd name="T83" fmla="*/ 41 h 1822"/>
                <a:gd name="T84" fmla="*/ 610 w 2813"/>
                <a:gd name="T85" fmla="*/ 27 h 1822"/>
                <a:gd name="T86" fmla="*/ 601 w 2813"/>
                <a:gd name="T87" fmla="*/ 14 h 1822"/>
                <a:gd name="T88" fmla="*/ 590 w 2813"/>
                <a:gd name="T89" fmla="*/ 0 h 182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813"/>
                <a:gd name="T136" fmla="*/ 0 h 1822"/>
                <a:gd name="T137" fmla="*/ 2813 w 2813"/>
                <a:gd name="T138" fmla="*/ 1822 h 182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813" h="1822">
                  <a:moveTo>
                    <a:pt x="0" y="1791"/>
                  </a:moveTo>
                  <a:lnTo>
                    <a:pt x="113" y="1804"/>
                  </a:lnTo>
                  <a:lnTo>
                    <a:pt x="231" y="1812"/>
                  </a:lnTo>
                  <a:lnTo>
                    <a:pt x="344" y="1818"/>
                  </a:lnTo>
                  <a:lnTo>
                    <a:pt x="461" y="1821"/>
                  </a:lnTo>
                  <a:lnTo>
                    <a:pt x="575" y="1821"/>
                  </a:lnTo>
                  <a:lnTo>
                    <a:pt x="695" y="1818"/>
                  </a:lnTo>
                  <a:lnTo>
                    <a:pt x="809" y="1810"/>
                  </a:lnTo>
                  <a:lnTo>
                    <a:pt x="926" y="1801"/>
                  </a:lnTo>
                  <a:lnTo>
                    <a:pt x="1039" y="1786"/>
                  </a:lnTo>
                  <a:lnTo>
                    <a:pt x="1152" y="1770"/>
                  </a:lnTo>
                  <a:lnTo>
                    <a:pt x="1263" y="1749"/>
                  </a:lnTo>
                  <a:lnTo>
                    <a:pt x="1370" y="1728"/>
                  </a:lnTo>
                  <a:lnTo>
                    <a:pt x="1477" y="1701"/>
                  </a:lnTo>
                  <a:lnTo>
                    <a:pt x="1583" y="1673"/>
                  </a:lnTo>
                  <a:lnTo>
                    <a:pt x="1686" y="1639"/>
                  </a:lnTo>
                  <a:lnTo>
                    <a:pt x="1783" y="1604"/>
                  </a:lnTo>
                  <a:lnTo>
                    <a:pt x="1877" y="1567"/>
                  </a:lnTo>
                  <a:lnTo>
                    <a:pt x="1969" y="1528"/>
                  </a:lnTo>
                  <a:lnTo>
                    <a:pt x="2059" y="1487"/>
                  </a:lnTo>
                  <a:lnTo>
                    <a:pt x="2144" y="1442"/>
                  </a:lnTo>
                  <a:lnTo>
                    <a:pt x="2221" y="1394"/>
                  </a:lnTo>
                  <a:lnTo>
                    <a:pt x="2299" y="1343"/>
                  </a:lnTo>
                  <a:lnTo>
                    <a:pt x="2369" y="1294"/>
                  </a:lnTo>
                  <a:lnTo>
                    <a:pt x="2435" y="1239"/>
                  </a:lnTo>
                  <a:lnTo>
                    <a:pt x="2496" y="1184"/>
                  </a:lnTo>
                  <a:lnTo>
                    <a:pt x="2554" y="1129"/>
                  </a:lnTo>
                  <a:lnTo>
                    <a:pt x="2603" y="1071"/>
                  </a:lnTo>
                  <a:lnTo>
                    <a:pt x="2648" y="1009"/>
                  </a:lnTo>
                  <a:lnTo>
                    <a:pt x="2688" y="950"/>
                  </a:lnTo>
                  <a:lnTo>
                    <a:pt x="2724" y="889"/>
                  </a:lnTo>
                  <a:lnTo>
                    <a:pt x="2754" y="823"/>
                  </a:lnTo>
                  <a:lnTo>
                    <a:pt x="2775" y="760"/>
                  </a:lnTo>
                  <a:lnTo>
                    <a:pt x="2796" y="696"/>
                  </a:lnTo>
                  <a:lnTo>
                    <a:pt x="2806" y="634"/>
                  </a:lnTo>
                  <a:lnTo>
                    <a:pt x="2812" y="568"/>
                  </a:lnTo>
                  <a:lnTo>
                    <a:pt x="2812" y="503"/>
                  </a:lnTo>
                  <a:lnTo>
                    <a:pt x="2806" y="437"/>
                  </a:lnTo>
                  <a:lnTo>
                    <a:pt x="2793" y="373"/>
                  </a:lnTo>
                  <a:lnTo>
                    <a:pt x="2775" y="310"/>
                  </a:lnTo>
                  <a:lnTo>
                    <a:pt x="2754" y="248"/>
                  </a:lnTo>
                  <a:lnTo>
                    <a:pt x="2722" y="182"/>
                  </a:lnTo>
                  <a:lnTo>
                    <a:pt x="2688" y="121"/>
                  </a:lnTo>
                  <a:lnTo>
                    <a:pt x="2648" y="61"/>
                  </a:lnTo>
                  <a:lnTo>
                    <a:pt x="2603" y="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57" name="Oval 231"/>
            <p:cNvSpPr>
              <a:spLocks noChangeArrowheads="1"/>
            </p:cNvSpPr>
            <p:nvPr/>
          </p:nvSpPr>
          <p:spPr bwMode="auto">
            <a:xfrm>
              <a:off x="4047" y="1765"/>
              <a:ext cx="179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958" name="Oval 232"/>
            <p:cNvSpPr>
              <a:spLocks noChangeArrowheads="1"/>
            </p:cNvSpPr>
            <p:nvPr/>
          </p:nvSpPr>
          <p:spPr bwMode="auto">
            <a:xfrm>
              <a:off x="4047" y="1765"/>
              <a:ext cx="179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959" name="Oval 233"/>
            <p:cNvSpPr>
              <a:spLocks noChangeArrowheads="1"/>
            </p:cNvSpPr>
            <p:nvPr/>
          </p:nvSpPr>
          <p:spPr bwMode="auto">
            <a:xfrm>
              <a:off x="3796" y="19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960" name="Oval 234"/>
            <p:cNvSpPr>
              <a:spLocks noChangeArrowheads="1"/>
            </p:cNvSpPr>
            <p:nvPr/>
          </p:nvSpPr>
          <p:spPr bwMode="auto">
            <a:xfrm>
              <a:off x="3796" y="19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961" name="Oval 235"/>
            <p:cNvSpPr>
              <a:spLocks noChangeArrowheads="1"/>
            </p:cNvSpPr>
            <p:nvPr/>
          </p:nvSpPr>
          <p:spPr bwMode="auto">
            <a:xfrm>
              <a:off x="2249" y="1157"/>
              <a:ext cx="180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962" name="Oval 236"/>
            <p:cNvSpPr>
              <a:spLocks noChangeArrowheads="1"/>
            </p:cNvSpPr>
            <p:nvPr/>
          </p:nvSpPr>
          <p:spPr bwMode="auto">
            <a:xfrm>
              <a:off x="2249" y="1157"/>
              <a:ext cx="180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963" name="Freeform 237"/>
            <p:cNvSpPr>
              <a:spLocks noChangeArrowheads="1"/>
            </p:cNvSpPr>
            <p:nvPr/>
          </p:nvSpPr>
          <p:spPr bwMode="auto">
            <a:xfrm>
              <a:off x="1442" y="1545"/>
              <a:ext cx="373" cy="320"/>
            </a:xfrm>
            <a:custGeom>
              <a:avLst/>
              <a:gdLst>
                <a:gd name="T0" fmla="*/ 373 w 1644"/>
                <a:gd name="T1" fmla="*/ 182 h 1409"/>
                <a:gd name="T2" fmla="*/ 332 w 1644"/>
                <a:gd name="T3" fmla="*/ 0 h 1409"/>
                <a:gd name="T4" fmla="*/ 313 w 1644"/>
                <a:gd name="T5" fmla="*/ 1 h 1409"/>
                <a:gd name="T6" fmla="*/ 295 w 1644"/>
                <a:gd name="T7" fmla="*/ 3 h 1409"/>
                <a:gd name="T8" fmla="*/ 276 w 1644"/>
                <a:gd name="T9" fmla="*/ 5 h 1409"/>
                <a:gd name="T10" fmla="*/ 258 w 1644"/>
                <a:gd name="T11" fmla="*/ 8 h 1409"/>
                <a:gd name="T12" fmla="*/ 240 w 1644"/>
                <a:gd name="T13" fmla="*/ 11 h 1409"/>
                <a:gd name="T14" fmla="*/ 223 w 1644"/>
                <a:gd name="T15" fmla="*/ 14 h 1409"/>
                <a:gd name="T16" fmla="*/ 206 w 1644"/>
                <a:gd name="T17" fmla="*/ 18 h 1409"/>
                <a:gd name="T18" fmla="*/ 190 w 1644"/>
                <a:gd name="T19" fmla="*/ 22 h 1409"/>
                <a:gd name="T20" fmla="*/ 173 w 1644"/>
                <a:gd name="T21" fmla="*/ 27 h 1409"/>
                <a:gd name="T22" fmla="*/ 158 w 1644"/>
                <a:gd name="T23" fmla="*/ 32 h 1409"/>
                <a:gd name="T24" fmla="*/ 143 w 1644"/>
                <a:gd name="T25" fmla="*/ 38 h 1409"/>
                <a:gd name="T26" fmla="*/ 128 w 1644"/>
                <a:gd name="T27" fmla="*/ 44 h 1409"/>
                <a:gd name="T28" fmla="*/ 115 w 1644"/>
                <a:gd name="T29" fmla="*/ 50 h 1409"/>
                <a:gd name="T30" fmla="*/ 102 w 1644"/>
                <a:gd name="T31" fmla="*/ 56 h 1409"/>
                <a:gd name="T32" fmla="*/ 89 w 1644"/>
                <a:gd name="T33" fmla="*/ 63 h 1409"/>
                <a:gd name="T34" fmla="*/ 77 w 1644"/>
                <a:gd name="T35" fmla="*/ 70 h 1409"/>
                <a:gd name="T36" fmla="*/ 66 w 1644"/>
                <a:gd name="T37" fmla="*/ 78 h 1409"/>
                <a:gd name="T38" fmla="*/ 56 w 1644"/>
                <a:gd name="T39" fmla="*/ 85 h 1409"/>
                <a:gd name="T40" fmla="*/ 46 w 1644"/>
                <a:gd name="T41" fmla="*/ 93 h 1409"/>
                <a:gd name="T42" fmla="*/ 37 w 1644"/>
                <a:gd name="T43" fmla="*/ 102 h 1409"/>
                <a:gd name="T44" fmla="*/ 29 w 1644"/>
                <a:gd name="T45" fmla="*/ 110 h 1409"/>
                <a:gd name="T46" fmla="*/ 23 w 1644"/>
                <a:gd name="T47" fmla="*/ 118 h 1409"/>
                <a:gd name="T48" fmla="*/ 17 w 1644"/>
                <a:gd name="T49" fmla="*/ 127 h 1409"/>
                <a:gd name="T50" fmla="*/ 12 w 1644"/>
                <a:gd name="T51" fmla="*/ 136 h 1409"/>
                <a:gd name="T52" fmla="*/ 7 w 1644"/>
                <a:gd name="T53" fmla="*/ 145 h 1409"/>
                <a:gd name="T54" fmla="*/ 4 w 1644"/>
                <a:gd name="T55" fmla="*/ 154 h 1409"/>
                <a:gd name="T56" fmla="*/ 2 w 1644"/>
                <a:gd name="T57" fmla="*/ 163 h 1409"/>
                <a:gd name="T58" fmla="*/ 0 w 1644"/>
                <a:gd name="T59" fmla="*/ 172 h 1409"/>
                <a:gd name="T60" fmla="*/ 0 w 1644"/>
                <a:gd name="T61" fmla="*/ 182 h 1409"/>
                <a:gd name="T62" fmla="*/ 0 w 1644"/>
                <a:gd name="T63" fmla="*/ 191 h 1409"/>
                <a:gd name="T64" fmla="*/ 2 w 1644"/>
                <a:gd name="T65" fmla="*/ 200 h 1409"/>
                <a:gd name="T66" fmla="*/ 4 w 1644"/>
                <a:gd name="T67" fmla="*/ 209 h 1409"/>
                <a:gd name="T68" fmla="*/ 7 w 1644"/>
                <a:gd name="T69" fmla="*/ 218 h 1409"/>
                <a:gd name="T70" fmla="*/ 12 w 1644"/>
                <a:gd name="T71" fmla="*/ 227 h 1409"/>
                <a:gd name="T72" fmla="*/ 17 w 1644"/>
                <a:gd name="T73" fmla="*/ 236 h 1409"/>
                <a:gd name="T74" fmla="*/ 23 w 1644"/>
                <a:gd name="T75" fmla="*/ 245 h 1409"/>
                <a:gd name="T76" fmla="*/ 30 w 1644"/>
                <a:gd name="T77" fmla="*/ 253 h 1409"/>
                <a:gd name="T78" fmla="*/ 38 w 1644"/>
                <a:gd name="T79" fmla="*/ 262 h 1409"/>
                <a:gd name="T80" fmla="*/ 46 w 1644"/>
                <a:gd name="T81" fmla="*/ 270 h 1409"/>
                <a:gd name="T82" fmla="*/ 56 w 1644"/>
                <a:gd name="T83" fmla="*/ 278 h 1409"/>
                <a:gd name="T84" fmla="*/ 66 w 1644"/>
                <a:gd name="T85" fmla="*/ 285 h 1409"/>
                <a:gd name="T86" fmla="*/ 77 w 1644"/>
                <a:gd name="T87" fmla="*/ 293 h 1409"/>
                <a:gd name="T88" fmla="*/ 89 w 1644"/>
                <a:gd name="T89" fmla="*/ 300 h 1409"/>
                <a:gd name="T90" fmla="*/ 102 w 1644"/>
                <a:gd name="T91" fmla="*/ 307 h 1409"/>
                <a:gd name="T92" fmla="*/ 115 w 1644"/>
                <a:gd name="T93" fmla="*/ 314 h 1409"/>
                <a:gd name="T94" fmla="*/ 129 w 1644"/>
                <a:gd name="T95" fmla="*/ 320 h 1409"/>
                <a:gd name="T96" fmla="*/ 373 w 1644"/>
                <a:gd name="T97" fmla="*/ 182 h 140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644"/>
                <a:gd name="T148" fmla="*/ 0 h 1409"/>
                <a:gd name="T149" fmla="*/ 1644 w 1644"/>
                <a:gd name="T150" fmla="*/ 1409 h 140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644" h="1409">
                  <a:moveTo>
                    <a:pt x="1643" y="800"/>
                  </a:moveTo>
                  <a:lnTo>
                    <a:pt x="1463" y="0"/>
                  </a:lnTo>
                  <a:lnTo>
                    <a:pt x="1381" y="6"/>
                  </a:lnTo>
                  <a:lnTo>
                    <a:pt x="1299" y="14"/>
                  </a:lnTo>
                  <a:lnTo>
                    <a:pt x="1218" y="21"/>
                  </a:lnTo>
                  <a:lnTo>
                    <a:pt x="1139" y="35"/>
                  </a:lnTo>
                  <a:lnTo>
                    <a:pt x="1060" y="48"/>
                  </a:lnTo>
                  <a:lnTo>
                    <a:pt x="984" y="61"/>
                  </a:lnTo>
                  <a:lnTo>
                    <a:pt x="908" y="79"/>
                  </a:lnTo>
                  <a:lnTo>
                    <a:pt x="837" y="97"/>
                  </a:lnTo>
                  <a:lnTo>
                    <a:pt x="764" y="118"/>
                  </a:lnTo>
                  <a:lnTo>
                    <a:pt x="695" y="142"/>
                  </a:lnTo>
                  <a:lnTo>
                    <a:pt x="629" y="166"/>
                  </a:lnTo>
                  <a:lnTo>
                    <a:pt x="565" y="193"/>
                  </a:lnTo>
                  <a:lnTo>
                    <a:pt x="506" y="218"/>
                  </a:lnTo>
                  <a:lnTo>
                    <a:pt x="448" y="248"/>
                  </a:lnTo>
                  <a:lnTo>
                    <a:pt x="392" y="276"/>
                  </a:lnTo>
                  <a:lnTo>
                    <a:pt x="340" y="308"/>
                  </a:lnTo>
                  <a:lnTo>
                    <a:pt x="290" y="342"/>
                  </a:lnTo>
                  <a:lnTo>
                    <a:pt x="245" y="376"/>
                  </a:lnTo>
                  <a:lnTo>
                    <a:pt x="203" y="410"/>
                  </a:lnTo>
                  <a:lnTo>
                    <a:pt x="163" y="448"/>
                  </a:lnTo>
                  <a:lnTo>
                    <a:pt x="128" y="485"/>
                  </a:lnTo>
                  <a:lnTo>
                    <a:pt x="100" y="521"/>
                  </a:lnTo>
                  <a:lnTo>
                    <a:pt x="73" y="561"/>
                  </a:lnTo>
                  <a:lnTo>
                    <a:pt x="51" y="600"/>
                  </a:lnTo>
                  <a:lnTo>
                    <a:pt x="32" y="640"/>
                  </a:lnTo>
                  <a:lnTo>
                    <a:pt x="17" y="679"/>
                  </a:lnTo>
                  <a:lnTo>
                    <a:pt x="8" y="719"/>
                  </a:lnTo>
                  <a:lnTo>
                    <a:pt x="0" y="758"/>
                  </a:lnTo>
                  <a:lnTo>
                    <a:pt x="0" y="800"/>
                  </a:lnTo>
                  <a:lnTo>
                    <a:pt x="0" y="840"/>
                  </a:lnTo>
                  <a:lnTo>
                    <a:pt x="8" y="882"/>
                  </a:lnTo>
                  <a:lnTo>
                    <a:pt x="18" y="920"/>
                  </a:lnTo>
                  <a:lnTo>
                    <a:pt x="32" y="961"/>
                  </a:lnTo>
                  <a:lnTo>
                    <a:pt x="51" y="999"/>
                  </a:lnTo>
                  <a:lnTo>
                    <a:pt x="73" y="1040"/>
                  </a:lnTo>
                  <a:lnTo>
                    <a:pt x="100" y="1078"/>
                  </a:lnTo>
                  <a:lnTo>
                    <a:pt x="131" y="1116"/>
                  </a:lnTo>
                  <a:lnTo>
                    <a:pt x="166" y="1153"/>
                  </a:lnTo>
                  <a:lnTo>
                    <a:pt x="203" y="1189"/>
                  </a:lnTo>
                  <a:lnTo>
                    <a:pt x="245" y="1223"/>
                  </a:lnTo>
                  <a:lnTo>
                    <a:pt x="293" y="1257"/>
                  </a:lnTo>
                  <a:lnTo>
                    <a:pt x="340" y="1289"/>
                  </a:lnTo>
                  <a:lnTo>
                    <a:pt x="392" y="1320"/>
                  </a:lnTo>
                  <a:lnTo>
                    <a:pt x="448" y="1350"/>
                  </a:lnTo>
                  <a:lnTo>
                    <a:pt x="506" y="1381"/>
                  </a:lnTo>
                  <a:lnTo>
                    <a:pt x="568" y="1408"/>
                  </a:lnTo>
                  <a:lnTo>
                    <a:pt x="1643" y="800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64" name="Freeform 238"/>
            <p:cNvSpPr>
              <a:spLocks noChangeArrowheads="1"/>
            </p:cNvSpPr>
            <p:nvPr/>
          </p:nvSpPr>
          <p:spPr bwMode="auto">
            <a:xfrm>
              <a:off x="1441" y="1544"/>
              <a:ext cx="360" cy="365"/>
            </a:xfrm>
            <a:custGeom>
              <a:avLst/>
              <a:gdLst>
                <a:gd name="T0" fmla="*/ 360 w 1589"/>
                <a:gd name="T1" fmla="*/ 0 h 1611"/>
                <a:gd name="T2" fmla="*/ 342 w 1589"/>
                <a:gd name="T3" fmla="*/ 1 h 1611"/>
                <a:gd name="T4" fmla="*/ 322 w 1589"/>
                <a:gd name="T5" fmla="*/ 2 h 1611"/>
                <a:gd name="T6" fmla="*/ 303 w 1589"/>
                <a:gd name="T7" fmla="*/ 3 h 1611"/>
                <a:gd name="T8" fmla="*/ 285 w 1589"/>
                <a:gd name="T9" fmla="*/ 5 h 1611"/>
                <a:gd name="T10" fmla="*/ 266 w 1589"/>
                <a:gd name="T11" fmla="*/ 8 h 1611"/>
                <a:gd name="T12" fmla="*/ 249 w 1589"/>
                <a:gd name="T13" fmla="*/ 12 h 1611"/>
                <a:gd name="T14" fmla="*/ 231 w 1589"/>
                <a:gd name="T15" fmla="*/ 15 h 1611"/>
                <a:gd name="T16" fmla="*/ 213 w 1589"/>
                <a:gd name="T17" fmla="*/ 19 h 1611"/>
                <a:gd name="T18" fmla="*/ 196 w 1589"/>
                <a:gd name="T19" fmla="*/ 23 h 1611"/>
                <a:gd name="T20" fmla="*/ 179 w 1589"/>
                <a:gd name="T21" fmla="*/ 27 h 1611"/>
                <a:gd name="T22" fmla="*/ 163 w 1589"/>
                <a:gd name="T23" fmla="*/ 33 h 1611"/>
                <a:gd name="T24" fmla="*/ 148 w 1589"/>
                <a:gd name="T25" fmla="*/ 38 h 1611"/>
                <a:gd name="T26" fmla="*/ 133 w 1589"/>
                <a:gd name="T27" fmla="*/ 44 h 1611"/>
                <a:gd name="T28" fmla="*/ 119 w 1589"/>
                <a:gd name="T29" fmla="*/ 50 h 1611"/>
                <a:gd name="T30" fmla="*/ 105 w 1589"/>
                <a:gd name="T31" fmla="*/ 57 h 1611"/>
                <a:gd name="T32" fmla="*/ 92 w 1589"/>
                <a:gd name="T33" fmla="*/ 65 h 1611"/>
                <a:gd name="T34" fmla="*/ 81 w 1589"/>
                <a:gd name="T35" fmla="*/ 71 h 1611"/>
                <a:gd name="T36" fmla="*/ 69 w 1589"/>
                <a:gd name="T37" fmla="*/ 79 h 1611"/>
                <a:gd name="T38" fmla="*/ 58 w 1589"/>
                <a:gd name="T39" fmla="*/ 87 h 1611"/>
                <a:gd name="T40" fmla="*/ 49 w 1589"/>
                <a:gd name="T41" fmla="*/ 94 h 1611"/>
                <a:gd name="T42" fmla="*/ 40 w 1589"/>
                <a:gd name="T43" fmla="*/ 103 h 1611"/>
                <a:gd name="T44" fmla="*/ 31 w 1589"/>
                <a:gd name="T45" fmla="*/ 111 h 1611"/>
                <a:gd name="T46" fmla="*/ 24 w 1589"/>
                <a:gd name="T47" fmla="*/ 120 h 1611"/>
                <a:gd name="T48" fmla="*/ 19 w 1589"/>
                <a:gd name="T49" fmla="*/ 130 h 1611"/>
                <a:gd name="T50" fmla="*/ 12 w 1589"/>
                <a:gd name="T51" fmla="*/ 138 h 1611"/>
                <a:gd name="T52" fmla="*/ 8 w 1589"/>
                <a:gd name="T53" fmla="*/ 147 h 1611"/>
                <a:gd name="T54" fmla="*/ 4 w 1589"/>
                <a:gd name="T55" fmla="*/ 157 h 1611"/>
                <a:gd name="T56" fmla="*/ 2 w 1589"/>
                <a:gd name="T57" fmla="*/ 166 h 1611"/>
                <a:gd name="T58" fmla="*/ 1 w 1589"/>
                <a:gd name="T59" fmla="*/ 176 h 1611"/>
                <a:gd name="T60" fmla="*/ 0 w 1589"/>
                <a:gd name="T61" fmla="*/ 185 h 1611"/>
                <a:gd name="T62" fmla="*/ 0 w 1589"/>
                <a:gd name="T63" fmla="*/ 194 h 1611"/>
                <a:gd name="T64" fmla="*/ 1 w 1589"/>
                <a:gd name="T65" fmla="*/ 204 h 1611"/>
                <a:gd name="T66" fmla="*/ 4 w 1589"/>
                <a:gd name="T67" fmla="*/ 213 h 1611"/>
                <a:gd name="T68" fmla="*/ 7 w 1589"/>
                <a:gd name="T69" fmla="*/ 223 h 1611"/>
                <a:gd name="T70" fmla="*/ 12 w 1589"/>
                <a:gd name="T71" fmla="*/ 232 h 1611"/>
                <a:gd name="T72" fmla="*/ 16 w 1589"/>
                <a:gd name="T73" fmla="*/ 241 h 1611"/>
                <a:gd name="T74" fmla="*/ 22 w 1589"/>
                <a:gd name="T75" fmla="*/ 250 h 1611"/>
                <a:gd name="T76" fmla="*/ 29 w 1589"/>
                <a:gd name="T77" fmla="*/ 259 h 1611"/>
                <a:gd name="T78" fmla="*/ 37 w 1589"/>
                <a:gd name="T79" fmla="*/ 268 h 1611"/>
                <a:gd name="T80" fmla="*/ 46 w 1589"/>
                <a:gd name="T81" fmla="*/ 276 h 1611"/>
                <a:gd name="T82" fmla="*/ 56 w 1589"/>
                <a:gd name="T83" fmla="*/ 284 h 1611"/>
                <a:gd name="T84" fmla="*/ 65 w 1589"/>
                <a:gd name="T85" fmla="*/ 292 h 1611"/>
                <a:gd name="T86" fmla="*/ 77 w 1589"/>
                <a:gd name="T87" fmla="*/ 300 h 1611"/>
                <a:gd name="T88" fmla="*/ 89 w 1589"/>
                <a:gd name="T89" fmla="*/ 307 h 1611"/>
                <a:gd name="T90" fmla="*/ 101 w 1589"/>
                <a:gd name="T91" fmla="*/ 314 h 1611"/>
                <a:gd name="T92" fmla="*/ 115 w 1589"/>
                <a:gd name="T93" fmla="*/ 321 h 1611"/>
                <a:gd name="T94" fmla="*/ 129 w 1589"/>
                <a:gd name="T95" fmla="*/ 327 h 1611"/>
                <a:gd name="T96" fmla="*/ 143 w 1589"/>
                <a:gd name="T97" fmla="*/ 334 h 1611"/>
                <a:gd name="T98" fmla="*/ 158 w 1589"/>
                <a:gd name="T99" fmla="*/ 339 h 1611"/>
                <a:gd name="T100" fmla="*/ 175 w 1589"/>
                <a:gd name="T101" fmla="*/ 345 h 1611"/>
                <a:gd name="T102" fmla="*/ 191 w 1589"/>
                <a:gd name="T103" fmla="*/ 349 h 1611"/>
                <a:gd name="T104" fmla="*/ 208 w 1589"/>
                <a:gd name="T105" fmla="*/ 354 h 1611"/>
                <a:gd name="T106" fmla="*/ 225 w 1589"/>
                <a:gd name="T107" fmla="*/ 357 h 1611"/>
                <a:gd name="T108" fmla="*/ 243 w 1589"/>
                <a:gd name="T109" fmla="*/ 361 h 1611"/>
                <a:gd name="T110" fmla="*/ 261 w 1589"/>
                <a:gd name="T111" fmla="*/ 365 h 161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89"/>
                <a:gd name="T169" fmla="*/ 0 h 1611"/>
                <a:gd name="T170" fmla="*/ 1589 w 1589"/>
                <a:gd name="T171" fmla="*/ 1611 h 161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89" h="1611">
                  <a:moveTo>
                    <a:pt x="1588" y="0"/>
                  </a:moveTo>
                  <a:lnTo>
                    <a:pt x="1508" y="6"/>
                  </a:lnTo>
                  <a:lnTo>
                    <a:pt x="1421" y="10"/>
                  </a:lnTo>
                  <a:lnTo>
                    <a:pt x="1339" y="13"/>
                  </a:lnTo>
                  <a:lnTo>
                    <a:pt x="1257" y="24"/>
                  </a:lnTo>
                  <a:lnTo>
                    <a:pt x="1175" y="37"/>
                  </a:lnTo>
                  <a:lnTo>
                    <a:pt x="1098" y="51"/>
                  </a:lnTo>
                  <a:lnTo>
                    <a:pt x="1019" y="65"/>
                  </a:lnTo>
                  <a:lnTo>
                    <a:pt x="940" y="82"/>
                  </a:lnTo>
                  <a:lnTo>
                    <a:pt x="865" y="100"/>
                  </a:lnTo>
                  <a:lnTo>
                    <a:pt x="792" y="121"/>
                  </a:lnTo>
                  <a:lnTo>
                    <a:pt x="720" y="145"/>
                  </a:lnTo>
                  <a:lnTo>
                    <a:pt x="655" y="168"/>
                  </a:lnTo>
                  <a:lnTo>
                    <a:pt x="589" y="195"/>
                  </a:lnTo>
                  <a:lnTo>
                    <a:pt x="527" y="221"/>
                  </a:lnTo>
                  <a:lnTo>
                    <a:pt x="465" y="252"/>
                  </a:lnTo>
                  <a:lnTo>
                    <a:pt x="407" y="285"/>
                  </a:lnTo>
                  <a:lnTo>
                    <a:pt x="358" y="313"/>
                  </a:lnTo>
                  <a:lnTo>
                    <a:pt x="306" y="347"/>
                  </a:lnTo>
                  <a:lnTo>
                    <a:pt x="258" y="385"/>
                  </a:lnTo>
                  <a:lnTo>
                    <a:pt x="216" y="417"/>
                  </a:lnTo>
                  <a:lnTo>
                    <a:pt x="176" y="455"/>
                  </a:lnTo>
                  <a:lnTo>
                    <a:pt x="139" y="492"/>
                  </a:lnTo>
                  <a:lnTo>
                    <a:pt x="106" y="531"/>
                  </a:lnTo>
                  <a:lnTo>
                    <a:pt x="82" y="574"/>
                  </a:lnTo>
                  <a:lnTo>
                    <a:pt x="55" y="610"/>
                  </a:lnTo>
                  <a:lnTo>
                    <a:pt x="35" y="651"/>
                  </a:lnTo>
                  <a:lnTo>
                    <a:pt x="18" y="695"/>
                  </a:lnTo>
                  <a:lnTo>
                    <a:pt x="11" y="733"/>
                  </a:lnTo>
                  <a:lnTo>
                    <a:pt x="3" y="775"/>
                  </a:lnTo>
                  <a:lnTo>
                    <a:pt x="0" y="815"/>
                  </a:lnTo>
                  <a:lnTo>
                    <a:pt x="0" y="857"/>
                  </a:lnTo>
                  <a:lnTo>
                    <a:pt x="6" y="902"/>
                  </a:lnTo>
                  <a:lnTo>
                    <a:pt x="17" y="941"/>
                  </a:lnTo>
                  <a:lnTo>
                    <a:pt x="32" y="984"/>
                  </a:lnTo>
                  <a:lnTo>
                    <a:pt x="51" y="1023"/>
                  </a:lnTo>
                  <a:lnTo>
                    <a:pt x="72" y="1064"/>
                  </a:lnTo>
                  <a:lnTo>
                    <a:pt x="97" y="1105"/>
                  </a:lnTo>
                  <a:lnTo>
                    <a:pt x="129" y="1144"/>
                  </a:lnTo>
                  <a:lnTo>
                    <a:pt x="163" y="1181"/>
                  </a:lnTo>
                  <a:lnTo>
                    <a:pt x="203" y="1218"/>
                  </a:lnTo>
                  <a:lnTo>
                    <a:pt x="245" y="1254"/>
                  </a:lnTo>
                  <a:lnTo>
                    <a:pt x="287" y="1288"/>
                  </a:lnTo>
                  <a:lnTo>
                    <a:pt x="340" y="1322"/>
                  </a:lnTo>
                  <a:lnTo>
                    <a:pt x="392" y="1354"/>
                  </a:lnTo>
                  <a:lnTo>
                    <a:pt x="448" y="1387"/>
                  </a:lnTo>
                  <a:lnTo>
                    <a:pt x="506" y="1415"/>
                  </a:lnTo>
                  <a:lnTo>
                    <a:pt x="568" y="1443"/>
                  </a:lnTo>
                  <a:lnTo>
                    <a:pt x="631" y="1473"/>
                  </a:lnTo>
                  <a:lnTo>
                    <a:pt x="697" y="1497"/>
                  </a:lnTo>
                  <a:lnTo>
                    <a:pt x="771" y="1521"/>
                  </a:lnTo>
                  <a:lnTo>
                    <a:pt x="841" y="1542"/>
                  </a:lnTo>
                  <a:lnTo>
                    <a:pt x="916" y="1563"/>
                  </a:lnTo>
                  <a:lnTo>
                    <a:pt x="992" y="1577"/>
                  </a:lnTo>
                  <a:lnTo>
                    <a:pt x="1071" y="1594"/>
                  </a:lnTo>
                  <a:lnTo>
                    <a:pt x="1150" y="161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65" name="Oval 239"/>
            <p:cNvSpPr>
              <a:spLocks noChangeArrowheads="1"/>
            </p:cNvSpPr>
            <p:nvPr/>
          </p:nvSpPr>
          <p:spPr bwMode="auto">
            <a:xfrm>
              <a:off x="1318" y="171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966" name="Oval 240"/>
            <p:cNvSpPr>
              <a:spLocks noChangeArrowheads="1"/>
            </p:cNvSpPr>
            <p:nvPr/>
          </p:nvSpPr>
          <p:spPr bwMode="auto">
            <a:xfrm>
              <a:off x="1318" y="171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967" name="Oval 241"/>
            <p:cNvSpPr>
              <a:spLocks noChangeArrowheads="1"/>
            </p:cNvSpPr>
            <p:nvPr/>
          </p:nvSpPr>
          <p:spPr bwMode="auto">
            <a:xfrm>
              <a:off x="1318" y="14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968" name="Oval 242"/>
            <p:cNvSpPr>
              <a:spLocks noChangeArrowheads="1"/>
            </p:cNvSpPr>
            <p:nvPr/>
          </p:nvSpPr>
          <p:spPr bwMode="auto">
            <a:xfrm>
              <a:off x="1318" y="14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32779" name="Oval 243"/>
          <p:cNvSpPr>
            <a:spLocks noChangeArrowheads="1"/>
          </p:cNvSpPr>
          <p:nvPr/>
        </p:nvSpPr>
        <p:spPr bwMode="auto">
          <a:xfrm>
            <a:off x="6448425" y="2479675"/>
            <a:ext cx="1946275" cy="1054100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780" name="Oval 244"/>
          <p:cNvSpPr>
            <a:spLocks noChangeArrowheads="1"/>
          </p:cNvSpPr>
          <p:nvPr/>
        </p:nvSpPr>
        <p:spPr bwMode="auto">
          <a:xfrm>
            <a:off x="6584950" y="2817813"/>
            <a:ext cx="284163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781" name="Oval 245"/>
          <p:cNvSpPr>
            <a:spLocks noChangeArrowheads="1"/>
          </p:cNvSpPr>
          <p:nvPr/>
        </p:nvSpPr>
        <p:spPr bwMode="auto">
          <a:xfrm>
            <a:off x="7073900" y="3076575"/>
            <a:ext cx="284163" cy="157163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782" name="Oval 246"/>
          <p:cNvSpPr>
            <a:spLocks noChangeArrowheads="1"/>
          </p:cNvSpPr>
          <p:nvPr/>
        </p:nvSpPr>
        <p:spPr bwMode="auto">
          <a:xfrm>
            <a:off x="7073900" y="3076575"/>
            <a:ext cx="284163" cy="157163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783" name="Oval 247"/>
          <p:cNvSpPr>
            <a:spLocks noChangeArrowheads="1"/>
          </p:cNvSpPr>
          <p:nvPr/>
        </p:nvSpPr>
        <p:spPr bwMode="auto">
          <a:xfrm>
            <a:off x="7932738" y="2827338"/>
            <a:ext cx="284162" cy="1555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784" name="AutoShape 248"/>
          <p:cNvSpPr>
            <a:spLocks noChangeArrowheads="1"/>
          </p:cNvSpPr>
          <p:nvPr/>
        </p:nvSpPr>
        <p:spPr bwMode="auto">
          <a:xfrm>
            <a:off x="6661150" y="2508250"/>
            <a:ext cx="1406525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785" name="Text Box 249"/>
          <p:cNvSpPr txBox="1">
            <a:spLocks noChangeArrowheads="1"/>
          </p:cNvSpPr>
          <p:nvPr/>
        </p:nvSpPr>
        <p:spPr bwMode="auto">
          <a:xfrm>
            <a:off x="6713538" y="2538413"/>
            <a:ext cx="138271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algn="ctr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Office Cluster</a:t>
            </a:r>
          </a:p>
        </p:txBody>
      </p:sp>
      <p:sp>
        <p:nvSpPr>
          <p:cNvPr id="32786" name="Oval 250"/>
          <p:cNvSpPr>
            <a:spLocks noChangeArrowheads="1"/>
          </p:cNvSpPr>
          <p:nvPr/>
        </p:nvSpPr>
        <p:spPr bwMode="auto">
          <a:xfrm>
            <a:off x="7348538" y="3059113"/>
            <a:ext cx="284162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787" name="Oval 251"/>
          <p:cNvSpPr>
            <a:spLocks noChangeArrowheads="1"/>
          </p:cNvSpPr>
          <p:nvPr/>
        </p:nvSpPr>
        <p:spPr bwMode="auto">
          <a:xfrm>
            <a:off x="1196975" y="3125788"/>
            <a:ext cx="2357438" cy="1009650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788" name="Oval 252"/>
          <p:cNvSpPr>
            <a:spLocks noChangeArrowheads="1"/>
          </p:cNvSpPr>
          <p:nvPr/>
        </p:nvSpPr>
        <p:spPr bwMode="auto">
          <a:xfrm>
            <a:off x="2020888" y="3309938"/>
            <a:ext cx="285750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789" name="Oval 253"/>
          <p:cNvSpPr>
            <a:spLocks noChangeArrowheads="1"/>
          </p:cNvSpPr>
          <p:nvPr/>
        </p:nvSpPr>
        <p:spPr bwMode="auto">
          <a:xfrm>
            <a:off x="1595438" y="3608388"/>
            <a:ext cx="284162" cy="1555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790" name="Text Box 254"/>
          <p:cNvSpPr txBox="1">
            <a:spLocks noChangeArrowheads="1"/>
          </p:cNvSpPr>
          <p:nvPr/>
        </p:nvSpPr>
        <p:spPr bwMode="auto">
          <a:xfrm>
            <a:off x="1601788" y="3725863"/>
            <a:ext cx="1487487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Home Cluster</a:t>
            </a:r>
          </a:p>
        </p:txBody>
      </p:sp>
      <p:sp>
        <p:nvSpPr>
          <p:cNvPr id="32791" name="Oval 255"/>
          <p:cNvSpPr>
            <a:spLocks noChangeArrowheads="1"/>
          </p:cNvSpPr>
          <p:nvPr/>
        </p:nvSpPr>
        <p:spPr bwMode="auto">
          <a:xfrm>
            <a:off x="2722563" y="3281363"/>
            <a:ext cx="284162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792" name="AutoShape 256"/>
          <p:cNvSpPr>
            <a:spLocks noChangeArrowheads="1"/>
          </p:cNvSpPr>
          <p:nvPr/>
        </p:nvSpPr>
        <p:spPr bwMode="auto">
          <a:xfrm>
            <a:off x="4102100" y="2371725"/>
            <a:ext cx="823913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793" name="Oval 257"/>
          <p:cNvSpPr>
            <a:spLocks noChangeArrowheads="1"/>
          </p:cNvSpPr>
          <p:nvPr/>
        </p:nvSpPr>
        <p:spPr bwMode="auto">
          <a:xfrm>
            <a:off x="2967038" y="2016125"/>
            <a:ext cx="2243137" cy="879475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794" name="Text Box 258"/>
          <p:cNvSpPr txBox="1">
            <a:spLocks noChangeArrowheads="1"/>
          </p:cNvSpPr>
          <p:nvPr/>
        </p:nvSpPr>
        <p:spPr bwMode="auto">
          <a:xfrm>
            <a:off x="3619500" y="2039938"/>
            <a:ext cx="1152525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Car Cluster</a:t>
            </a:r>
          </a:p>
        </p:txBody>
      </p:sp>
      <p:sp>
        <p:nvSpPr>
          <p:cNvPr id="32795" name="Oval 259"/>
          <p:cNvSpPr>
            <a:spLocks noChangeArrowheads="1"/>
          </p:cNvSpPr>
          <p:nvPr/>
        </p:nvSpPr>
        <p:spPr bwMode="auto">
          <a:xfrm>
            <a:off x="3249613" y="2259013"/>
            <a:ext cx="284162" cy="1555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796" name="Oval 260"/>
          <p:cNvSpPr>
            <a:spLocks noChangeArrowheads="1"/>
          </p:cNvSpPr>
          <p:nvPr/>
        </p:nvSpPr>
        <p:spPr bwMode="auto">
          <a:xfrm>
            <a:off x="4627563" y="2328863"/>
            <a:ext cx="284162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797" name="Oval 261"/>
          <p:cNvSpPr>
            <a:spLocks noChangeArrowheads="1"/>
          </p:cNvSpPr>
          <p:nvPr/>
        </p:nvSpPr>
        <p:spPr bwMode="auto">
          <a:xfrm>
            <a:off x="3463925" y="2598738"/>
            <a:ext cx="284163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798" name="Text Box 262"/>
          <p:cNvSpPr txBox="1">
            <a:spLocks noChangeArrowheads="1"/>
          </p:cNvSpPr>
          <p:nvPr/>
        </p:nvSpPr>
        <p:spPr bwMode="auto">
          <a:xfrm>
            <a:off x="4016375" y="3538538"/>
            <a:ext cx="2665413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Infrastructure Networks</a:t>
            </a:r>
          </a:p>
        </p:txBody>
      </p:sp>
      <p:sp>
        <p:nvSpPr>
          <p:cNvPr id="32799" name="AutoShape 263"/>
          <p:cNvSpPr>
            <a:spLocks noChangeArrowheads="1"/>
          </p:cNvSpPr>
          <p:nvPr/>
        </p:nvSpPr>
        <p:spPr bwMode="auto">
          <a:xfrm>
            <a:off x="757238" y="4975225"/>
            <a:ext cx="2209800" cy="971550"/>
          </a:xfrm>
          <a:prstGeom prst="roundRect">
            <a:avLst>
              <a:gd name="adj" fmla="val 130"/>
            </a:avLst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800" name="Oval 264"/>
          <p:cNvSpPr>
            <a:spLocks noChangeArrowheads="1"/>
          </p:cNvSpPr>
          <p:nvPr/>
        </p:nvSpPr>
        <p:spPr bwMode="auto">
          <a:xfrm>
            <a:off x="927100" y="5065713"/>
            <a:ext cx="190500" cy="1047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801" name="Text Box 265"/>
          <p:cNvSpPr txBox="1">
            <a:spLocks noChangeArrowheads="1"/>
          </p:cNvSpPr>
          <p:nvPr/>
        </p:nvSpPr>
        <p:spPr bwMode="auto">
          <a:xfrm>
            <a:off x="1181100" y="4997450"/>
            <a:ext cx="1690688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Personal Node</a:t>
            </a:r>
          </a:p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Gateway Node</a:t>
            </a:r>
          </a:p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Access Router</a:t>
            </a:r>
          </a:p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Inter-Cluster Tunnels</a:t>
            </a:r>
          </a:p>
        </p:txBody>
      </p:sp>
      <p:sp>
        <p:nvSpPr>
          <p:cNvPr id="32802" name="Oval 266"/>
          <p:cNvSpPr>
            <a:spLocks noChangeArrowheads="1"/>
          </p:cNvSpPr>
          <p:nvPr/>
        </p:nvSpPr>
        <p:spPr bwMode="auto">
          <a:xfrm>
            <a:off x="927100" y="5286375"/>
            <a:ext cx="190500" cy="114300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803" name="Line 267"/>
          <p:cNvSpPr>
            <a:spLocks noChangeShapeType="1"/>
          </p:cNvSpPr>
          <p:nvPr/>
        </p:nvSpPr>
        <p:spPr bwMode="auto">
          <a:xfrm>
            <a:off x="912813" y="5802313"/>
            <a:ext cx="219075" cy="1587"/>
          </a:xfrm>
          <a:prstGeom prst="line">
            <a:avLst/>
          </a:prstGeom>
          <a:noFill/>
          <a:ln w="4356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804" name="Text Box 268"/>
          <p:cNvSpPr txBox="1">
            <a:spLocks noChangeArrowheads="1"/>
          </p:cNvSpPr>
          <p:nvPr/>
        </p:nvSpPr>
        <p:spPr bwMode="auto">
          <a:xfrm>
            <a:off x="5803900" y="2049463"/>
            <a:ext cx="1363663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latin typeface="Helvetica" pitchFamily="34" charset="0"/>
                <a:cs typeface="Times New Roman" pitchFamily="18" charset="0"/>
              </a:rPr>
              <a:t>PN Agent</a:t>
            </a:r>
          </a:p>
        </p:txBody>
      </p:sp>
      <p:grpSp>
        <p:nvGrpSpPr>
          <p:cNvPr id="32805" name="Group 269"/>
          <p:cNvGrpSpPr>
            <a:grpSpLocks/>
          </p:cNvGrpSpPr>
          <p:nvPr/>
        </p:nvGrpSpPr>
        <p:grpSpPr bwMode="auto">
          <a:xfrm>
            <a:off x="5637213" y="3881438"/>
            <a:ext cx="373062" cy="195262"/>
            <a:chOff x="3359" y="2028"/>
            <a:chExt cx="235" cy="123"/>
          </a:xfrm>
        </p:grpSpPr>
        <p:grpSp>
          <p:nvGrpSpPr>
            <p:cNvPr id="32919" name="Group 270"/>
            <p:cNvGrpSpPr>
              <a:grpSpLocks/>
            </p:cNvGrpSpPr>
            <p:nvPr/>
          </p:nvGrpSpPr>
          <p:grpSpPr bwMode="auto">
            <a:xfrm>
              <a:off x="3364" y="2035"/>
              <a:ext cx="230" cy="116"/>
              <a:chOff x="3364" y="2035"/>
              <a:chExt cx="230" cy="116"/>
            </a:xfrm>
          </p:grpSpPr>
          <p:sp>
            <p:nvSpPr>
              <p:cNvPr id="32934" name="AutoShape 271"/>
              <p:cNvSpPr>
                <a:spLocks noChangeArrowheads="1"/>
              </p:cNvSpPr>
              <p:nvPr/>
            </p:nvSpPr>
            <p:spPr bwMode="auto">
              <a:xfrm>
                <a:off x="3364" y="2072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2935" name="Oval 272"/>
              <p:cNvSpPr>
                <a:spLocks noChangeArrowheads="1"/>
              </p:cNvSpPr>
              <p:nvPr/>
            </p:nvSpPr>
            <p:spPr bwMode="auto">
              <a:xfrm>
                <a:off x="3367" y="2077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2936" name="Oval 273"/>
              <p:cNvSpPr>
                <a:spLocks noChangeArrowheads="1"/>
              </p:cNvSpPr>
              <p:nvPr/>
            </p:nvSpPr>
            <p:spPr bwMode="auto">
              <a:xfrm>
                <a:off x="3367" y="2035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2920" name="AutoShape 274"/>
            <p:cNvSpPr>
              <a:spLocks noChangeArrowheads="1"/>
            </p:cNvSpPr>
            <p:nvPr/>
          </p:nvSpPr>
          <p:spPr bwMode="auto">
            <a:xfrm>
              <a:off x="3359" y="2066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921" name="Oval 275"/>
            <p:cNvSpPr>
              <a:spLocks noChangeArrowheads="1"/>
            </p:cNvSpPr>
            <p:nvPr/>
          </p:nvSpPr>
          <p:spPr bwMode="auto">
            <a:xfrm>
              <a:off x="3362" y="2070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922" name="Oval 276"/>
            <p:cNvSpPr>
              <a:spLocks noChangeArrowheads="1"/>
            </p:cNvSpPr>
            <p:nvPr/>
          </p:nvSpPr>
          <p:spPr bwMode="auto">
            <a:xfrm>
              <a:off x="3362" y="2028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32923" name="Group 277"/>
            <p:cNvGrpSpPr>
              <a:grpSpLocks/>
            </p:cNvGrpSpPr>
            <p:nvPr/>
          </p:nvGrpSpPr>
          <p:grpSpPr bwMode="auto">
            <a:xfrm>
              <a:off x="3405" y="2039"/>
              <a:ext cx="144" cy="54"/>
              <a:chOff x="3405" y="2039"/>
              <a:chExt cx="144" cy="54"/>
            </a:xfrm>
          </p:grpSpPr>
          <p:grpSp>
            <p:nvGrpSpPr>
              <p:cNvPr id="32924" name="Group 278"/>
              <p:cNvGrpSpPr>
                <a:grpSpLocks/>
              </p:cNvGrpSpPr>
              <p:nvPr/>
            </p:nvGrpSpPr>
            <p:grpSpPr bwMode="auto">
              <a:xfrm>
                <a:off x="3405" y="2039"/>
                <a:ext cx="144" cy="54"/>
                <a:chOff x="3405" y="2039"/>
                <a:chExt cx="144" cy="54"/>
              </a:xfrm>
            </p:grpSpPr>
            <p:sp>
              <p:nvSpPr>
                <p:cNvPr id="32930" name="Freeform 279"/>
                <p:cNvSpPr>
                  <a:spLocks noChangeArrowheads="1"/>
                </p:cNvSpPr>
                <p:nvPr/>
              </p:nvSpPr>
              <p:spPr bwMode="auto">
                <a:xfrm>
                  <a:off x="3405" y="2039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931" name="Freeform 280"/>
                <p:cNvSpPr>
                  <a:spLocks noChangeArrowheads="1"/>
                </p:cNvSpPr>
                <p:nvPr/>
              </p:nvSpPr>
              <p:spPr bwMode="auto">
                <a:xfrm>
                  <a:off x="3405" y="2039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932" name="Freeform 281"/>
                <p:cNvSpPr>
                  <a:spLocks noChangeArrowheads="1"/>
                </p:cNvSpPr>
                <p:nvPr/>
              </p:nvSpPr>
              <p:spPr bwMode="auto">
                <a:xfrm>
                  <a:off x="3479" y="2074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933" name="Freeform 282"/>
                <p:cNvSpPr>
                  <a:spLocks noChangeArrowheads="1"/>
                </p:cNvSpPr>
                <p:nvPr/>
              </p:nvSpPr>
              <p:spPr bwMode="auto">
                <a:xfrm>
                  <a:off x="3479" y="2074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2925" name="Group 283"/>
              <p:cNvGrpSpPr>
                <a:grpSpLocks/>
              </p:cNvGrpSpPr>
              <p:nvPr/>
            </p:nvGrpSpPr>
            <p:grpSpPr bwMode="auto">
              <a:xfrm>
                <a:off x="3407" y="2039"/>
                <a:ext cx="137" cy="54"/>
                <a:chOff x="3407" y="2039"/>
                <a:chExt cx="137" cy="54"/>
              </a:xfrm>
            </p:grpSpPr>
            <p:sp>
              <p:nvSpPr>
                <p:cNvPr id="32926" name="Freeform 284"/>
                <p:cNvSpPr>
                  <a:spLocks noChangeArrowheads="1"/>
                </p:cNvSpPr>
                <p:nvPr/>
              </p:nvSpPr>
              <p:spPr bwMode="auto">
                <a:xfrm>
                  <a:off x="3476" y="2039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927" name="Freeform 285"/>
                <p:cNvSpPr>
                  <a:spLocks noChangeArrowheads="1"/>
                </p:cNvSpPr>
                <p:nvPr/>
              </p:nvSpPr>
              <p:spPr bwMode="auto">
                <a:xfrm>
                  <a:off x="3476" y="2039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928" name="Freeform 286"/>
                <p:cNvSpPr>
                  <a:spLocks noChangeArrowheads="1"/>
                </p:cNvSpPr>
                <p:nvPr/>
              </p:nvSpPr>
              <p:spPr bwMode="auto">
                <a:xfrm>
                  <a:off x="3407" y="2070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929" name="Freeform 287"/>
                <p:cNvSpPr>
                  <a:spLocks noChangeArrowheads="1"/>
                </p:cNvSpPr>
                <p:nvPr/>
              </p:nvSpPr>
              <p:spPr bwMode="auto">
                <a:xfrm>
                  <a:off x="3407" y="2070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2806" name="Group 288"/>
          <p:cNvGrpSpPr>
            <a:grpSpLocks/>
          </p:cNvGrpSpPr>
          <p:nvPr/>
        </p:nvGrpSpPr>
        <p:grpSpPr bwMode="auto">
          <a:xfrm>
            <a:off x="4579938" y="3881438"/>
            <a:ext cx="373062" cy="195262"/>
            <a:chOff x="2693" y="2028"/>
            <a:chExt cx="235" cy="123"/>
          </a:xfrm>
        </p:grpSpPr>
        <p:grpSp>
          <p:nvGrpSpPr>
            <p:cNvPr id="32901" name="Group 289"/>
            <p:cNvGrpSpPr>
              <a:grpSpLocks/>
            </p:cNvGrpSpPr>
            <p:nvPr/>
          </p:nvGrpSpPr>
          <p:grpSpPr bwMode="auto">
            <a:xfrm>
              <a:off x="2698" y="2035"/>
              <a:ext cx="230" cy="116"/>
              <a:chOff x="2698" y="2035"/>
              <a:chExt cx="230" cy="116"/>
            </a:xfrm>
          </p:grpSpPr>
          <p:sp>
            <p:nvSpPr>
              <p:cNvPr id="32916" name="AutoShape 290"/>
              <p:cNvSpPr>
                <a:spLocks noChangeArrowheads="1"/>
              </p:cNvSpPr>
              <p:nvPr/>
            </p:nvSpPr>
            <p:spPr bwMode="auto">
              <a:xfrm>
                <a:off x="2698" y="2072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2917" name="Oval 291"/>
              <p:cNvSpPr>
                <a:spLocks noChangeArrowheads="1"/>
              </p:cNvSpPr>
              <p:nvPr/>
            </p:nvSpPr>
            <p:spPr bwMode="auto">
              <a:xfrm>
                <a:off x="2701" y="2077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2918" name="Oval 292"/>
              <p:cNvSpPr>
                <a:spLocks noChangeArrowheads="1"/>
              </p:cNvSpPr>
              <p:nvPr/>
            </p:nvSpPr>
            <p:spPr bwMode="auto">
              <a:xfrm>
                <a:off x="2701" y="2035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2902" name="AutoShape 293"/>
            <p:cNvSpPr>
              <a:spLocks noChangeArrowheads="1"/>
            </p:cNvSpPr>
            <p:nvPr/>
          </p:nvSpPr>
          <p:spPr bwMode="auto">
            <a:xfrm>
              <a:off x="2693" y="2066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903" name="Oval 294"/>
            <p:cNvSpPr>
              <a:spLocks noChangeArrowheads="1"/>
            </p:cNvSpPr>
            <p:nvPr/>
          </p:nvSpPr>
          <p:spPr bwMode="auto">
            <a:xfrm>
              <a:off x="2696" y="2070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904" name="Oval 295"/>
            <p:cNvSpPr>
              <a:spLocks noChangeArrowheads="1"/>
            </p:cNvSpPr>
            <p:nvPr/>
          </p:nvSpPr>
          <p:spPr bwMode="auto">
            <a:xfrm>
              <a:off x="2696" y="2028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32905" name="Group 296"/>
            <p:cNvGrpSpPr>
              <a:grpSpLocks/>
            </p:cNvGrpSpPr>
            <p:nvPr/>
          </p:nvGrpSpPr>
          <p:grpSpPr bwMode="auto">
            <a:xfrm>
              <a:off x="2738" y="2039"/>
              <a:ext cx="144" cy="54"/>
              <a:chOff x="2738" y="2039"/>
              <a:chExt cx="144" cy="54"/>
            </a:xfrm>
          </p:grpSpPr>
          <p:grpSp>
            <p:nvGrpSpPr>
              <p:cNvPr id="32906" name="Group 297"/>
              <p:cNvGrpSpPr>
                <a:grpSpLocks/>
              </p:cNvGrpSpPr>
              <p:nvPr/>
            </p:nvGrpSpPr>
            <p:grpSpPr bwMode="auto">
              <a:xfrm>
                <a:off x="2738" y="2039"/>
                <a:ext cx="144" cy="54"/>
                <a:chOff x="2738" y="2039"/>
                <a:chExt cx="144" cy="54"/>
              </a:xfrm>
            </p:grpSpPr>
            <p:sp>
              <p:nvSpPr>
                <p:cNvPr id="32912" name="Freeform 298"/>
                <p:cNvSpPr>
                  <a:spLocks noChangeArrowheads="1"/>
                </p:cNvSpPr>
                <p:nvPr/>
              </p:nvSpPr>
              <p:spPr bwMode="auto">
                <a:xfrm>
                  <a:off x="2738" y="2039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913" name="Freeform 299"/>
                <p:cNvSpPr>
                  <a:spLocks noChangeArrowheads="1"/>
                </p:cNvSpPr>
                <p:nvPr/>
              </p:nvSpPr>
              <p:spPr bwMode="auto">
                <a:xfrm>
                  <a:off x="2738" y="2039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914" name="Freeform 300"/>
                <p:cNvSpPr>
                  <a:spLocks noChangeArrowheads="1"/>
                </p:cNvSpPr>
                <p:nvPr/>
              </p:nvSpPr>
              <p:spPr bwMode="auto">
                <a:xfrm>
                  <a:off x="2812" y="2074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915" name="Freeform 301"/>
                <p:cNvSpPr>
                  <a:spLocks noChangeArrowheads="1"/>
                </p:cNvSpPr>
                <p:nvPr/>
              </p:nvSpPr>
              <p:spPr bwMode="auto">
                <a:xfrm>
                  <a:off x="2812" y="2074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2907" name="Group 302"/>
              <p:cNvGrpSpPr>
                <a:grpSpLocks/>
              </p:cNvGrpSpPr>
              <p:nvPr/>
            </p:nvGrpSpPr>
            <p:grpSpPr bwMode="auto">
              <a:xfrm>
                <a:off x="2741" y="2039"/>
                <a:ext cx="137" cy="54"/>
                <a:chOff x="2741" y="2039"/>
                <a:chExt cx="137" cy="54"/>
              </a:xfrm>
            </p:grpSpPr>
            <p:sp>
              <p:nvSpPr>
                <p:cNvPr id="32908" name="Freeform 303"/>
                <p:cNvSpPr>
                  <a:spLocks noChangeArrowheads="1"/>
                </p:cNvSpPr>
                <p:nvPr/>
              </p:nvSpPr>
              <p:spPr bwMode="auto">
                <a:xfrm>
                  <a:off x="2809" y="2039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909" name="Freeform 304"/>
                <p:cNvSpPr>
                  <a:spLocks noChangeArrowheads="1"/>
                </p:cNvSpPr>
                <p:nvPr/>
              </p:nvSpPr>
              <p:spPr bwMode="auto">
                <a:xfrm>
                  <a:off x="2809" y="2039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910" name="Freeform 305"/>
                <p:cNvSpPr>
                  <a:spLocks noChangeArrowheads="1"/>
                </p:cNvSpPr>
                <p:nvPr/>
              </p:nvSpPr>
              <p:spPr bwMode="auto">
                <a:xfrm>
                  <a:off x="2741" y="2070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911" name="Freeform 306"/>
                <p:cNvSpPr>
                  <a:spLocks noChangeArrowheads="1"/>
                </p:cNvSpPr>
                <p:nvPr/>
              </p:nvSpPr>
              <p:spPr bwMode="auto">
                <a:xfrm>
                  <a:off x="2741" y="2070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2807" name="Group 310"/>
          <p:cNvGrpSpPr>
            <a:grpSpLocks/>
          </p:cNvGrpSpPr>
          <p:nvPr/>
        </p:nvGrpSpPr>
        <p:grpSpPr bwMode="auto">
          <a:xfrm>
            <a:off x="3670300" y="3490913"/>
            <a:ext cx="373063" cy="195262"/>
            <a:chOff x="2104" y="1750"/>
            <a:chExt cx="235" cy="123"/>
          </a:xfrm>
        </p:grpSpPr>
        <p:grpSp>
          <p:nvGrpSpPr>
            <p:cNvPr id="32883" name="Group 311"/>
            <p:cNvGrpSpPr>
              <a:grpSpLocks/>
            </p:cNvGrpSpPr>
            <p:nvPr/>
          </p:nvGrpSpPr>
          <p:grpSpPr bwMode="auto">
            <a:xfrm>
              <a:off x="2109" y="1757"/>
              <a:ext cx="230" cy="116"/>
              <a:chOff x="2109" y="1757"/>
              <a:chExt cx="230" cy="116"/>
            </a:xfrm>
          </p:grpSpPr>
          <p:sp>
            <p:nvSpPr>
              <p:cNvPr id="32898" name="AutoShape 312"/>
              <p:cNvSpPr>
                <a:spLocks noChangeArrowheads="1"/>
              </p:cNvSpPr>
              <p:nvPr/>
            </p:nvSpPr>
            <p:spPr bwMode="auto">
              <a:xfrm>
                <a:off x="2109" y="1794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2899" name="Oval 313"/>
              <p:cNvSpPr>
                <a:spLocks noChangeArrowheads="1"/>
              </p:cNvSpPr>
              <p:nvPr/>
            </p:nvSpPr>
            <p:spPr bwMode="auto">
              <a:xfrm>
                <a:off x="2112" y="1799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2900" name="Oval 314"/>
              <p:cNvSpPr>
                <a:spLocks noChangeArrowheads="1"/>
              </p:cNvSpPr>
              <p:nvPr/>
            </p:nvSpPr>
            <p:spPr bwMode="auto">
              <a:xfrm>
                <a:off x="2112" y="1757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2884" name="AutoShape 315"/>
            <p:cNvSpPr>
              <a:spLocks noChangeArrowheads="1"/>
            </p:cNvSpPr>
            <p:nvPr/>
          </p:nvSpPr>
          <p:spPr bwMode="auto">
            <a:xfrm>
              <a:off x="2104" y="1789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885" name="Oval 316"/>
            <p:cNvSpPr>
              <a:spLocks noChangeArrowheads="1"/>
            </p:cNvSpPr>
            <p:nvPr/>
          </p:nvSpPr>
          <p:spPr bwMode="auto">
            <a:xfrm>
              <a:off x="2107" y="1792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886" name="Oval 317"/>
            <p:cNvSpPr>
              <a:spLocks noChangeArrowheads="1"/>
            </p:cNvSpPr>
            <p:nvPr/>
          </p:nvSpPr>
          <p:spPr bwMode="auto">
            <a:xfrm>
              <a:off x="2107" y="1750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32887" name="Group 318"/>
            <p:cNvGrpSpPr>
              <a:grpSpLocks/>
            </p:cNvGrpSpPr>
            <p:nvPr/>
          </p:nvGrpSpPr>
          <p:grpSpPr bwMode="auto">
            <a:xfrm>
              <a:off x="2149" y="1761"/>
              <a:ext cx="144" cy="54"/>
              <a:chOff x="2149" y="1761"/>
              <a:chExt cx="144" cy="54"/>
            </a:xfrm>
          </p:grpSpPr>
          <p:grpSp>
            <p:nvGrpSpPr>
              <p:cNvPr id="32888" name="Group 319"/>
              <p:cNvGrpSpPr>
                <a:grpSpLocks/>
              </p:cNvGrpSpPr>
              <p:nvPr/>
            </p:nvGrpSpPr>
            <p:grpSpPr bwMode="auto">
              <a:xfrm>
                <a:off x="2149" y="1761"/>
                <a:ext cx="144" cy="54"/>
                <a:chOff x="2149" y="1761"/>
                <a:chExt cx="144" cy="54"/>
              </a:xfrm>
            </p:grpSpPr>
            <p:sp>
              <p:nvSpPr>
                <p:cNvPr id="32894" name="Freeform 320"/>
                <p:cNvSpPr>
                  <a:spLocks noChangeArrowheads="1"/>
                </p:cNvSpPr>
                <p:nvPr/>
              </p:nvSpPr>
              <p:spPr bwMode="auto">
                <a:xfrm>
                  <a:off x="2149" y="1761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895" name="Freeform 321"/>
                <p:cNvSpPr>
                  <a:spLocks noChangeArrowheads="1"/>
                </p:cNvSpPr>
                <p:nvPr/>
              </p:nvSpPr>
              <p:spPr bwMode="auto">
                <a:xfrm>
                  <a:off x="2149" y="1761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896" name="Freeform 322"/>
                <p:cNvSpPr>
                  <a:spLocks noChangeArrowheads="1"/>
                </p:cNvSpPr>
                <p:nvPr/>
              </p:nvSpPr>
              <p:spPr bwMode="auto">
                <a:xfrm>
                  <a:off x="2223" y="1796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897" name="Freeform 323"/>
                <p:cNvSpPr>
                  <a:spLocks noChangeArrowheads="1"/>
                </p:cNvSpPr>
                <p:nvPr/>
              </p:nvSpPr>
              <p:spPr bwMode="auto">
                <a:xfrm>
                  <a:off x="2223" y="1796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2889" name="Group 324"/>
              <p:cNvGrpSpPr>
                <a:grpSpLocks/>
              </p:cNvGrpSpPr>
              <p:nvPr/>
            </p:nvGrpSpPr>
            <p:grpSpPr bwMode="auto">
              <a:xfrm>
                <a:off x="2152" y="1761"/>
                <a:ext cx="137" cy="54"/>
                <a:chOff x="2152" y="1761"/>
                <a:chExt cx="137" cy="54"/>
              </a:xfrm>
            </p:grpSpPr>
            <p:sp>
              <p:nvSpPr>
                <p:cNvPr id="32890" name="Freeform 325"/>
                <p:cNvSpPr>
                  <a:spLocks noChangeArrowheads="1"/>
                </p:cNvSpPr>
                <p:nvPr/>
              </p:nvSpPr>
              <p:spPr bwMode="auto">
                <a:xfrm>
                  <a:off x="2220" y="1761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891" name="Freeform 326"/>
                <p:cNvSpPr>
                  <a:spLocks noChangeArrowheads="1"/>
                </p:cNvSpPr>
                <p:nvPr/>
              </p:nvSpPr>
              <p:spPr bwMode="auto">
                <a:xfrm>
                  <a:off x="2220" y="1761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892" name="Freeform 327"/>
                <p:cNvSpPr>
                  <a:spLocks noChangeArrowheads="1"/>
                </p:cNvSpPr>
                <p:nvPr/>
              </p:nvSpPr>
              <p:spPr bwMode="auto">
                <a:xfrm>
                  <a:off x="2152" y="1792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893" name="Freeform 328"/>
                <p:cNvSpPr>
                  <a:spLocks noChangeArrowheads="1"/>
                </p:cNvSpPr>
                <p:nvPr/>
              </p:nvSpPr>
              <p:spPr bwMode="auto">
                <a:xfrm>
                  <a:off x="2152" y="1792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2808" name="Group 329"/>
          <p:cNvGrpSpPr>
            <a:grpSpLocks/>
          </p:cNvGrpSpPr>
          <p:nvPr/>
        </p:nvGrpSpPr>
        <p:grpSpPr bwMode="auto">
          <a:xfrm>
            <a:off x="4403725" y="2928938"/>
            <a:ext cx="373063" cy="195262"/>
            <a:chOff x="2582" y="1428"/>
            <a:chExt cx="235" cy="123"/>
          </a:xfrm>
        </p:grpSpPr>
        <p:grpSp>
          <p:nvGrpSpPr>
            <p:cNvPr id="32865" name="Group 330"/>
            <p:cNvGrpSpPr>
              <a:grpSpLocks/>
            </p:cNvGrpSpPr>
            <p:nvPr/>
          </p:nvGrpSpPr>
          <p:grpSpPr bwMode="auto">
            <a:xfrm>
              <a:off x="2587" y="1435"/>
              <a:ext cx="230" cy="116"/>
              <a:chOff x="2587" y="1435"/>
              <a:chExt cx="230" cy="116"/>
            </a:xfrm>
          </p:grpSpPr>
          <p:sp>
            <p:nvSpPr>
              <p:cNvPr id="32880" name="AutoShape 331"/>
              <p:cNvSpPr>
                <a:spLocks noChangeArrowheads="1"/>
              </p:cNvSpPr>
              <p:nvPr/>
            </p:nvSpPr>
            <p:spPr bwMode="auto">
              <a:xfrm>
                <a:off x="2587" y="1472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2881" name="Oval 332"/>
              <p:cNvSpPr>
                <a:spLocks noChangeArrowheads="1"/>
              </p:cNvSpPr>
              <p:nvPr/>
            </p:nvSpPr>
            <p:spPr bwMode="auto">
              <a:xfrm>
                <a:off x="2590" y="1477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2882" name="Oval 333"/>
              <p:cNvSpPr>
                <a:spLocks noChangeArrowheads="1"/>
              </p:cNvSpPr>
              <p:nvPr/>
            </p:nvSpPr>
            <p:spPr bwMode="auto">
              <a:xfrm>
                <a:off x="2590" y="1435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2866" name="AutoShape 334"/>
            <p:cNvSpPr>
              <a:spLocks noChangeArrowheads="1"/>
            </p:cNvSpPr>
            <p:nvPr/>
          </p:nvSpPr>
          <p:spPr bwMode="auto">
            <a:xfrm>
              <a:off x="2582" y="1466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867" name="Oval 335"/>
            <p:cNvSpPr>
              <a:spLocks noChangeArrowheads="1"/>
            </p:cNvSpPr>
            <p:nvPr/>
          </p:nvSpPr>
          <p:spPr bwMode="auto">
            <a:xfrm>
              <a:off x="2585" y="1470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868" name="Oval 336"/>
            <p:cNvSpPr>
              <a:spLocks noChangeArrowheads="1"/>
            </p:cNvSpPr>
            <p:nvPr/>
          </p:nvSpPr>
          <p:spPr bwMode="auto">
            <a:xfrm>
              <a:off x="2585" y="1428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32869" name="Group 337"/>
            <p:cNvGrpSpPr>
              <a:grpSpLocks/>
            </p:cNvGrpSpPr>
            <p:nvPr/>
          </p:nvGrpSpPr>
          <p:grpSpPr bwMode="auto">
            <a:xfrm>
              <a:off x="2627" y="1439"/>
              <a:ext cx="144" cy="54"/>
              <a:chOff x="2627" y="1439"/>
              <a:chExt cx="144" cy="54"/>
            </a:xfrm>
          </p:grpSpPr>
          <p:grpSp>
            <p:nvGrpSpPr>
              <p:cNvPr id="32870" name="Group 338"/>
              <p:cNvGrpSpPr>
                <a:grpSpLocks/>
              </p:cNvGrpSpPr>
              <p:nvPr/>
            </p:nvGrpSpPr>
            <p:grpSpPr bwMode="auto">
              <a:xfrm>
                <a:off x="2627" y="1439"/>
                <a:ext cx="144" cy="54"/>
                <a:chOff x="2627" y="1439"/>
                <a:chExt cx="144" cy="54"/>
              </a:xfrm>
            </p:grpSpPr>
            <p:sp>
              <p:nvSpPr>
                <p:cNvPr id="32876" name="Freeform 339"/>
                <p:cNvSpPr>
                  <a:spLocks noChangeArrowheads="1"/>
                </p:cNvSpPr>
                <p:nvPr/>
              </p:nvSpPr>
              <p:spPr bwMode="auto">
                <a:xfrm>
                  <a:off x="2627" y="1439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877" name="Freeform 340"/>
                <p:cNvSpPr>
                  <a:spLocks noChangeArrowheads="1"/>
                </p:cNvSpPr>
                <p:nvPr/>
              </p:nvSpPr>
              <p:spPr bwMode="auto">
                <a:xfrm>
                  <a:off x="2627" y="1439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878" name="Freeform 341"/>
                <p:cNvSpPr>
                  <a:spLocks noChangeArrowheads="1"/>
                </p:cNvSpPr>
                <p:nvPr/>
              </p:nvSpPr>
              <p:spPr bwMode="auto">
                <a:xfrm>
                  <a:off x="2701" y="1474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879" name="Freeform 342"/>
                <p:cNvSpPr>
                  <a:spLocks noChangeArrowheads="1"/>
                </p:cNvSpPr>
                <p:nvPr/>
              </p:nvSpPr>
              <p:spPr bwMode="auto">
                <a:xfrm>
                  <a:off x="2701" y="1474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2871" name="Group 343"/>
              <p:cNvGrpSpPr>
                <a:grpSpLocks/>
              </p:cNvGrpSpPr>
              <p:nvPr/>
            </p:nvGrpSpPr>
            <p:grpSpPr bwMode="auto">
              <a:xfrm>
                <a:off x="2630" y="1439"/>
                <a:ext cx="137" cy="54"/>
                <a:chOff x="2630" y="1439"/>
                <a:chExt cx="137" cy="54"/>
              </a:xfrm>
            </p:grpSpPr>
            <p:sp>
              <p:nvSpPr>
                <p:cNvPr id="32872" name="Freeform 344"/>
                <p:cNvSpPr>
                  <a:spLocks noChangeArrowheads="1"/>
                </p:cNvSpPr>
                <p:nvPr/>
              </p:nvSpPr>
              <p:spPr bwMode="auto">
                <a:xfrm>
                  <a:off x="2698" y="1439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873" name="Freeform 345"/>
                <p:cNvSpPr>
                  <a:spLocks noChangeArrowheads="1"/>
                </p:cNvSpPr>
                <p:nvPr/>
              </p:nvSpPr>
              <p:spPr bwMode="auto">
                <a:xfrm>
                  <a:off x="2698" y="1439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874" name="Freeform 346"/>
                <p:cNvSpPr>
                  <a:spLocks noChangeArrowheads="1"/>
                </p:cNvSpPr>
                <p:nvPr/>
              </p:nvSpPr>
              <p:spPr bwMode="auto">
                <a:xfrm>
                  <a:off x="2630" y="1470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875" name="Freeform 347"/>
                <p:cNvSpPr>
                  <a:spLocks noChangeArrowheads="1"/>
                </p:cNvSpPr>
                <p:nvPr/>
              </p:nvSpPr>
              <p:spPr bwMode="auto">
                <a:xfrm>
                  <a:off x="2630" y="1470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2809" name="Group 348"/>
          <p:cNvGrpSpPr>
            <a:grpSpLocks/>
          </p:cNvGrpSpPr>
          <p:nvPr/>
        </p:nvGrpSpPr>
        <p:grpSpPr bwMode="auto">
          <a:xfrm>
            <a:off x="6175375" y="3203575"/>
            <a:ext cx="373063" cy="195263"/>
            <a:chOff x="3698" y="1601"/>
            <a:chExt cx="235" cy="123"/>
          </a:xfrm>
        </p:grpSpPr>
        <p:grpSp>
          <p:nvGrpSpPr>
            <p:cNvPr id="32847" name="Group 349"/>
            <p:cNvGrpSpPr>
              <a:grpSpLocks/>
            </p:cNvGrpSpPr>
            <p:nvPr/>
          </p:nvGrpSpPr>
          <p:grpSpPr bwMode="auto">
            <a:xfrm>
              <a:off x="3703" y="1607"/>
              <a:ext cx="230" cy="116"/>
              <a:chOff x="3703" y="1607"/>
              <a:chExt cx="230" cy="116"/>
            </a:xfrm>
          </p:grpSpPr>
          <p:sp>
            <p:nvSpPr>
              <p:cNvPr id="32862" name="AutoShape 350"/>
              <p:cNvSpPr>
                <a:spLocks noChangeArrowheads="1"/>
              </p:cNvSpPr>
              <p:nvPr/>
            </p:nvSpPr>
            <p:spPr bwMode="auto">
              <a:xfrm>
                <a:off x="3703" y="1644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2863" name="Oval 351"/>
              <p:cNvSpPr>
                <a:spLocks noChangeArrowheads="1"/>
              </p:cNvSpPr>
              <p:nvPr/>
            </p:nvSpPr>
            <p:spPr bwMode="auto">
              <a:xfrm>
                <a:off x="3706" y="1649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2864" name="Oval 352"/>
              <p:cNvSpPr>
                <a:spLocks noChangeArrowheads="1"/>
              </p:cNvSpPr>
              <p:nvPr/>
            </p:nvSpPr>
            <p:spPr bwMode="auto">
              <a:xfrm>
                <a:off x="3706" y="1607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2848" name="AutoShape 353"/>
            <p:cNvSpPr>
              <a:spLocks noChangeArrowheads="1"/>
            </p:cNvSpPr>
            <p:nvPr/>
          </p:nvSpPr>
          <p:spPr bwMode="auto">
            <a:xfrm>
              <a:off x="3698" y="1639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849" name="Oval 354"/>
            <p:cNvSpPr>
              <a:spLocks noChangeArrowheads="1"/>
            </p:cNvSpPr>
            <p:nvPr/>
          </p:nvSpPr>
          <p:spPr bwMode="auto">
            <a:xfrm>
              <a:off x="3701" y="1642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850" name="Oval 355"/>
            <p:cNvSpPr>
              <a:spLocks noChangeArrowheads="1"/>
            </p:cNvSpPr>
            <p:nvPr/>
          </p:nvSpPr>
          <p:spPr bwMode="auto">
            <a:xfrm>
              <a:off x="3701" y="1601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32851" name="Group 356"/>
            <p:cNvGrpSpPr>
              <a:grpSpLocks/>
            </p:cNvGrpSpPr>
            <p:nvPr/>
          </p:nvGrpSpPr>
          <p:grpSpPr bwMode="auto">
            <a:xfrm>
              <a:off x="3744" y="1611"/>
              <a:ext cx="144" cy="54"/>
              <a:chOff x="3744" y="1611"/>
              <a:chExt cx="144" cy="54"/>
            </a:xfrm>
          </p:grpSpPr>
          <p:grpSp>
            <p:nvGrpSpPr>
              <p:cNvPr id="32852" name="Group 357"/>
              <p:cNvGrpSpPr>
                <a:grpSpLocks/>
              </p:cNvGrpSpPr>
              <p:nvPr/>
            </p:nvGrpSpPr>
            <p:grpSpPr bwMode="auto">
              <a:xfrm>
                <a:off x="3744" y="1611"/>
                <a:ext cx="144" cy="54"/>
                <a:chOff x="3744" y="1611"/>
                <a:chExt cx="144" cy="54"/>
              </a:xfrm>
            </p:grpSpPr>
            <p:sp>
              <p:nvSpPr>
                <p:cNvPr id="32858" name="Freeform 358"/>
                <p:cNvSpPr>
                  <a:spLocks noChangeArrowheads="1"/>
                </p:cNvSpPr>
                <p:nvPr/>
              </p:nvSpPr>
              <p:spPr bwMode="auto">
                <a:xfrm>
                  <a:off x="3744" y="1611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859" name="Freeform 359"/>
                <p:cNvSpPr>
                  <a:spLocks noChangeArrowheads="1"/>
                </p:cNvSpPr>
                <p:nvPr/>
              </p:nvSpPr>
              <p:spPr bwMode="auto">
                <a:xfrm>
                  <a:off x="3744" y="1611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860" name="Freeform 360"/>
                <p:cNvSpPr>
                  <a:spLocks noChangeArrowheads="1"/>
                </p:cNvSpPr>
                <p:nvPr/>
              </p:nvSpPr>
              <p:spPr bwMode="auto">
                <a:xfrm>
                  <a:off x="3818" y="1647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861" name="Freeform 361"/>
                <p:cNvSpPr>
                  <a:spLocks noChangeArrowheads="1"/>
                </p:cNvSpPr>
                <p:nvPr/>
              </p:nvSpPr>
              <p:spPr bwMode="auto">
                <a:xfrm>
                  <a:off x="3818" y="1647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2853" name="Group 362"/>
              <p:cNvGrpSpPr>
                <a:grpSpLocks/>
              </p:cNvGrpSpPr>
              <p:nvPr/>
            </p:nvGrpSpPr>
            <p:grpSpPr bwMode="auto">
              <a:xfrm>
                <a:off x="3746" y="1611"/>
                <a:ext cx="137" cy="54"/>
                <a:chOff x="3746" y="1611"/>
                <a:chExt cx="137" cy="54"/>
              </a:xfrm>
            </p:grpSpPr>
            <p:sp>
              <p:nvSpPr>
                <p:cNvPr id="32854" name="Freeform 363"/>
                <p:cNvSpPr>
                  <a:spLocks noChangeArrowheads="1"/>
                </p:cNvSpPr>
                <p:nvPr/>
              </p:nvSpPr>
              <p:spPr bwMode="auto">
                <a:xfrm>
                  <a:off x="3815" y="1611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855" name="Freeform 364"/>
                <p:cNvSpPr>
                  <a:spLocks noChangeArrowheads="1"/>
                </p:cNvSpPr>
                <p:nvPr/>
              </p:nvSpPr>
              <p:spPr bwMode="auto">
                <a:xfrm>
                  <a:off x="3815" y="1611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856" name="Freeform 365"/>
                <p:cNvSpPr>
                  <a:spLocks noChangeArrowheads="1"/>
                </p:cNvSpPr>
                <p:nvPr/>
              </p:nvSpPr>
              <p:spPr bwMode="auto">
                <a:xfrm>
                  <a:off x="3746" y="1642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857" name="Freeform 366"/>
                <p:cNvSpPr>
                  <a:spLocks noChangeArrowheads="1"/>
                </p:cNvSpPr>
                <p:nvPr/>
              </p:nvSpPr>
              <p:spPr bwMode="auto">
                <a:xfrm>
                  <a:off x="3746" y="1642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2810" name="Group 367"/>
          <p:cNvGrpSpPr>
            <a:grpSpLocks/>
          </p:cNvGrpSpPr>
          <p:nvPr/>
        </p:nvGrpSpPr>
        <p:grpSpPr bwMode="auto">
          <a:xfrm>
            <a:off x="896938" y="5522913"/>
            <a:ext cx="249237" cy="130175"/>
            <a:chOff x="214" y="1062"/>
            <a:chExt cx="157" cy="82"/>
          </a:xfrm>
        </p:grpSpPr>
        <p:grpSp>
          <p:nvGrpSpPr>
            <p:cNvPr id="32829" name="Group 368"/>
            <p:cNvGrpSpPr>
              <a:grpSpLocks/>
            </p:cNvGrpSpPr>
            <p:nvPr/>
          </p:nvGrpSpPr>
          <p:grpSpPr bwMode="auto">
            <a:xfrm>
              <a:off x="217" y="1067"/>
              <a:ext cx="153" cy="78"/>
              <a:chOff x="217" y="1067"/>
              <a:chExt cx="153" cy="78"/>
            </a:xfrm>
          </p:grpSpPr>
          <p:sp>
            <p:nvSpPr>
              <p:cNvPr id="32844" name="AutoShape 369"/>
              <p:cNvSpPr>
                <a:spLocks noChangeArrowheads="1"/>
              </p:cNvSpPr>
              <p:nvPr/>
            </p:nvSpPr>
            <p:spPr bwMode="auto">
              <a:xfrm>
                <a:off x="217" y="1092"/>
                <a:ext cx="154" cy="28"/>
              </a:xfrm>
              <a:prstGeom prst="roundRect">
                <a:avLst>
                  <a:gd name="adj" fmla="val 3569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2845" name="Oval 370"/>
              <p:cNvSpPr>
                <a:spLocks noChangeArrowheads="1"/>
              </p:cNvSpPr>
              <p:nvPr/>
            </p:nvSpPr>
            <p:spPr bwMode="auto">
              <a:xfrm>
                <a:off x="219" y="1095"/>
                <a:ext cx="153" cy="51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2846" name="Oval 371"/>
              <p:cNvSpPr>
                <a:spLocks noChangeArrowheads="1"/>
              </p:cNvSpPr>
              <p:nvPr/>
            </p:nvSpPr>
            <p:spPr bwMode="auto">
              <a:xfrm>
                <a:off x="219" y="1067"/>
                <a:ext cx="153" cy="51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2830" name="AutoShape 372"/>
            <p:cNvSpPr>
              <a:spLocks noChangeArrowheads="1"/>
            </p:cNvSpPr>
            <p:nvPr/>
          </p:nvSpPr>
          <p:spPr bwMode="auto">
            <a:xfrm>
              <a:off x="214" y="1088"/>
              <a:ext cx="155" cy="28"/>
            </a:xfrm>
            <a:prstGeom prst="roundRect">
              <a:avLst>
                <a:gd name="adj" fmla="val 3569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831" name="Oval 373"/>
            <p:cNvSpPr>
              <a:spLocks noChangeArrowheads="1"/>
            </p:cNvSpPr>
            <p:nvPr/>
          </p:nvSpPr>
          <p:spPr bwMode="auto">
            <a:xfrm>
              <a:off x="216" y="1090"/>
              <a:ext cx="154" cy="51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2832" name="Oval 374"/>
            <p:cNvSpPr>
              <a:spLocks noChangeArrowheads="1"/>
            </p:cNvSpPr>
            <p:nvPr/>
          </p:nvSpPr>
          <p:spPr bwMode="auto">
            <a:xfrm>
              <a:off x="216" y="1062"/>
              <a:ext cx="154" cy="51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32833" name="Group 375"/>
            <p:cNvGrpSpPr>
              <a:grpSpLocks/>
            </p:cNvGrpSpPr>
            <p:nvPr/>
          </p:nvGrpSpPr>
          <p:grpSpPr bwMode="auto">
            <a:xfrm>
              <a:off x="244" y="1070"/>
              <a:ext cx="96" cy="36"/>
              <a:chOff x="244" y="1070"/>
              <a:chExt cx="96" cy="36"/>
            </a:xfrm>
          </p:grpSpPr>
          <p:grpSp>
            <p:nvGrpSpPr>
              <p:cNvPr id="32834" name="Group 376"/>
              <p:cNvGrpSpPr>
                <a:grpSpLocks/>
              </p:cNvGrpSpPr>
              <p:nvPr/>
            </p:nvGrpSpPr>
            <p:grpSpPr bwMode="auto">
              <a:xfrm>
                <a:off x="244" y="1070"/>
                <a:ext cx="96" cy="36"/>
                <a:chOff x="244" y="1070"/>
                <a:chExt cx="96" cy="36"/>
              </a:xfrm>
            </p:grpSpPr>
            <p:sp>
              <p:nvSpPr>
                <p:cNvPr id="32840" name="Freeform 377"/>
                <p:cNvSpPr>
                  <a:spLocks noChangeArrowheads="1"/>
                </p:cNvSpPr>
                <p:nvPr/>
              </p:nvSpPr>
              <p:spPr bwMode="auto">
                <a:xfrm>
                  <a:off x="244" y="1070"/>
                  <a:ext cx="43" cy="14"/>
                </a:xfrm>
                <a:custGeom>
                  <a:avLst/>
                  <a:gdLst>
                    <a:gd name="T0" fmla="*/ 0 w 189"/>
                    <a:gd name="T1" fmla="*/ 2 h 63"/>
                    <a:gd name="T2" fmla="*/ 10 w 189"/>
                    <a:gd name="T3" fmla="*/ 0 h 63"/>
                    <a:gd name="T4" fmla="*/ 31 w 189"/>
                    <a:gd name="T5" fmla="*/ 8 h 63"/>
                    <a:gd name="T6" fmla="*/ 43 w 189"/>
                    <a:gd name="T7" fmla="*/ 4 h 63"/>
                    <a:gd name="T8" fmla="*/ 40 w 189"/>
                    <a:gd name="T9" fmla="*/ 14 h 63"/>
                    <a:gd name="T10" fmla="*/ 10 w 189"/>
                    <a:gd name="T11" fmla="*/ 14 h 63"/>
                    <a:gd name="T12" fmla="*/ 23 w 189"/>
                    <a:gd name="T13" fmla="*/ 11 h 63"/>
                    <a:gd name="T14" fmla="*/ 0 w 189"/>
                    <a:gd name="T15" fmla="*/ 2 h 63"/>
                    <a:gd name="T16" fmla="*/ 0 w 189"/>
                    <a:gd name="T17" fmla="*/ 2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89"/>
                    <a:gd name="T28" fmla="*/ 0 h 63"/>
                    <a:gd name="T29" fmla="*/ 189 w 189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89" h="63">
                      <a:moveTo>
                        <a:pt x="0" y="10"/>
                      </a:moveTo>
                      <a:lnTo>
                        <a:pt x="46" y="0"/>
                      </a:lnTo>
                      <a:lnTo>
                        <a:pt x="138" y="34"/>
                      </a:lnTo>
                      <a:lnTo>
                        <a:pt x="188" y="19"/>
                      </a:lnTo>
                      <a:lnTo>
                        <a:pt x="174" y="62"/>
                      </a:lnTo>
                      <a:lnTo>
                        <a:pt x="46" y="62"/>
                      </a:lnTo>
                      <a:lnTo>
                        <a:pt x="100" y="50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841" name="Freeform 378"/>
                <p:cNvSpPr>
                  <a:spLocks noChangeArrowheads="1"/>
                </p:cNvSpPr>
                <p:nvPr/>
              </p:nvSpPr>
              <p:spPr bwMode="auto">
                <a:xfrm>
                  <a:off x="244" y="1070"/>
                  <a:ext cx="43" cy="14"/>
                </a:xfrm>
                <a:custGeom>
                  <a:avLst/>
                  <a:gdLst>
                    <a:gd name="T0" fmla="*/ 0 w 189"/>
                    <a:gd name="T1" fmla="*/ 2 h 63"/>
                    <a:gd name="T2" fmla="*/ 10 w 189"/>
                    <a:gd name="T3" fmla="*/ 0 h 63"/>
                    <a:gd name="T4" fmla="*/ 31 w 189"/>
                    <a:gd name="T5" fmla="*/ 8 h 63"/>
                    <a:gd name="T6" fmla="*/ 43 w 189"/>
                    <a:gd name="T7" fmla="*/ 4 h 63"/>
                    <a:gd name="T8" fmla="*/ 40 w 189"/>
                    <a:gd name="T9" fmla="*/ 14 h 63"/>
                    <a:gd name="T10" fmla="*/ 10 w 189"/>
                    <a:gd name="T11" fmla="*/ 14 h 63"/>
                    <a:gd name="T12" fmla="*/ 23 w 189"/>
                    <a:gd name="T13" fmla="*/ 11 h 63"/>
                    <a:gd name="T14" fmla="*/ 0 w 189"/>
                    <a:gd name="T15" fmla="*/ 2 h 63"/>
                    <a:gd name="T16" fmla="*/ 0 w 189"/>
                    <a:gd name="T17" fmla="*/ 2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89"/>
                    <a:gd name="T28" fmla="*/ 0 h 63"/>
                    <a:gd name="T29" fmla="*/ 189 w 189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89" h="63">
                      <a:moveTo>
                        <a:pt x="0" y="10"/>
                      </a:moveTo>
                      <a:lnTo>
                        <a:pt x="46" y="0"/>
                      </a:lnTo>
                      <a:lnTo>
                        <a:pt x="138" y="34"/>
                      </a:lnTo>
                      <a:lnTo>
                        <a:pt x="188" y="19"/>
                      </a:lnTo>
                      <a:lnTo>
                        <a:pt x="174" y="62"/>
                      </a:lnTo>
                      <a:lnTo>
                        <a:pt x="46" y="62"/>
                      </a:lnTo>
                      <a:lnTo>
                        <a:pt x="100" y="50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842" name="Freeform 379"/>
                <p:cNvSpPr>
                  <a:spLocks noChangeArrowheads="1"/>
                </p:cNvSpPr>
                <p:nvPr/>
              </p:nvSpPr>
              <p:spPr bwMode="auto">
                <a:xfrm>
                  <a:off x="294" y="1093"/>
                  <a:ext cx="47" cy="13"/>
                </a:xfrm>
                <a:custGeom>
                  <a:avLst/>
                  <a:gdLst>
                    <a:gd name="T0" fmla="*/ 47 w 208"/>
                    <a:gd name="T1" fmla="*/ 9 h 58"/>
                    <a:gd name="T2" fmla="*/ 35 w 208"/>
                    <a:gd name="T3" fmla="*/ 13 h 58"/>
                    <a:gd name="T4" fmla="*/ 10 w 208"/>
                    <a:gd name="T5" fmla="*/ 6 h 58"/>
                    <a:gd name="T6" fmla="*/ 0 w 208"/>
                    <a:gd name="T7" fmla="*/ 9 h 58"/>
                    <a:gd name="T8" fmla="*/ 3 w 208"/>
                    <a:gd name="T9" fmla="*/ 0 h 58"/>
                    <a:gd name="T10" fmla="*/ 35 w 208"/>
                    <a:gd name="T11" fmla="*/ 0 h 58"/>
                    <a:gd name="T12" fmla="*/ 23 w 208"/>
                    <a:gd name="T13" fmla="*/ 3 h 58"/>
                    <a:gd name="T14" fmla="*/ 47 w 208"/>
                    <a:gd name="T15" fmla="*/ 9 h 58"/>
                    <a:gd name="T16" fmla="*/ 47 w 208"/>
                    <a:gd name="T17" fmla="*/ 9 h 5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8"/>
                    <a:gd name="T28" fmla="*/ 0 h 58"/>
                    <a:gd name="T29" fmla="*/ 208 w 208"/>
                    <a:gd name="T30" fmla="*/ 58 h 5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8" h="58">
                      <a:moveTo>
                        <a:pt x="207" y="42"/>
                      </a:moveTo>
                      <a:lnTo>
                        <a:pt x="157" y="57"/>
                      </a:lnTo>
                      <a:lnTo>
                        <a:pt x="46" y="25"/>
                      </a:lnTo>
                      <a:lnTo>
                        <a:pt x="0" y="42"/>
                      </a:lnTo>
                      <a:lnTo>
                        <a:pt x="14" y="0"/>
                      </a:lnTo>
                      <a:lnTo>
                        <a:pt x="157" y="0"/>
                      </a:lnTo>
                      <a:lnTo>
                        <a:pt x="101" y="15"/>
                      </a:lnTo>
                      <a:lnTo>
                        <a:pt x="207" y="42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843" name="Freeform 380"/>
                <p:cNvSpPr>
                  <a:spLocks noChangeArrowheads="1"/>
                </p:cNvSpPr>
                <p:nvPr/>
              </p:nvSpPr>
              <p:spPr bwMode="auto">
                <a:xfrm>
                  <a:off x="294" y="1093"/>
                  <a:ext cx="47" cy="13"/>
                </a:xfrm>
                <a:custGeom>
                  <a:avLst/>
                  <a:gdLst>
                    <a:gd name="T0" fmla="*/ 47 w 208"/>
                    <a:gd name="T1" fmla="*/ 9 h 58"/>
                    <a:gd name="T2" fmla="*/ 35 w 208"/>
                    <a:gd name="T3" fmla="*/ 13 h 58"/>
                    <a:gd name="T4" fmla="*/ 10 w 208"/>
                    <a:gd name="T5" fmla="*/ 6 h 58"/>
                    <a:gd name="T6" fmla="*/ 0 w 208"/>
                    <a:gd name="T7" fmla="*/ 9 h 58"/>
                    <a:gd name="T8" fmla="*/ 3 w 208"/>
                    <a:gd name="T9" fmla="*/ 0 h 58"/>
                    <a:gd name="T10" fmla="*/ 35 w 208"/>
                    <a:gd name="T11" fmla="*/ 0 h 58"/>
                    <a:gd name="T12" fmla="*/ 23 w 208"/>
                    <a:gd name="T13" fmla="*/ 3 h 58"/>
                    <a:gd name="T14" fmla="*/ 47 w 208"/>
                    <a:gd name="T15" fmla="*/ 9 h 58"/>
                    <a:gd name="T16" fmla="*/ 47 w 208"/>
                    <a:gd name="T17" fmla="*/ 9 h 5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8"/>
                    <a:gd name="T28" fmla="*/ 0 h 58"/>
                    <a:gd name="T29" fmla="*/ 208 w 208"/>
                    <a:gd name="T30" fmla="*/ 58 h 5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8" h="58">
                      <a:moveTo>
                        <a:pt x="207" y="42"/>
                      </a:moveTo>
                      <a:lnTo>
                        <a:pt x="157" y="57"/>
                      </a:lnTo>
                      <a:lnTo>
                        <a:pt x="46" y="25"/>
                      </a:lnTo>
                      <a:lnTo>
                        <a:pt x="0" y="42"/>
                      </a:lnTo>
                      <a:lnTo>
                        <a:pt x="14" y="0"/>
                      </a:lnTo>
                      <a:lnTo>
                        <a:pt x="157" y="0"/>
                      </a:lnTo>
                      <a:lnTo>
                        <a:pt x="101" y="15"/>
                      </a:lnTo>
                      <a:lnTo>
                        <a:pt x="207" y="42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2835" name="Group 381"/>
              <p:cNvGrpSpPr>
                <a:grpSpLocks/>
              </p:cNvGrpSpPr>
              <p:nvPr/>
            </p:nvGrpSpPr>
            <p:grpSpPr bwMode="auto">
              <a:xfrm>
                <a:off x="246" y="1070"/>
                <a:ext cx="91" cy="36"/>
                <a:chOff x="246" y="1070"/>
                <a:chExt cx="91" cy="36"/>
              </a:xfrm>
            </p:grpSpPr>
            <p:sp>
              <p:nvSpPr>
                <p:cNvPr id="32836" name="Freeform 382"/>
                <p:cNvSpPr>
                  <a:spLocks noChangeArrowheads="1"/>
                </p:cNvSpPr>
                <p:nvPr/>
              </p:nvSpPr>
              <p:spPr bwMode="auto">
                <a:xfrm>
                  <a:off x="292" y="1070"/>
                  <a:ext cx="46" cy="14"/>
                </a:xfrm>
                <a:custGeom>
                  <a:avLst/>
                  <a:gdLst>
                    <a:gd name="T0" fmla="*/ 0 w 204"/>
                    <a:gd name="T1" fmla="*/ 11 h 63"/>
                    <a:gd name="T2" fmla="*/ 10 w 204"/>
                    <a:gd name="T3" fmla="*/ 14 h 63"/>
                    <a:gd name="T4" fmla="*/ 33 w 204"/>
                    <a:gd name="T5" fmla="*/ 4 h 63"/>
                    <a:gd name="T6" fmla="*/ 46 w 204"/>
                    <a:gd name="T7" fmla="*/ 8 h 63"/>
                    <a:gd name="T8" fmla="*/ 40 w 204"/>
                    <a:gd name="T9" fmla="*/ 0 h 63"/>
                    <a:gd name="T10" fmla="*/ 10 w 204"/>
                    <a:gd name="T11" fmla="*/ 0 h 63"/>
                    <a:gd name="T12" fmla="*/ 25 w 204"/>
                    <a:gd name="T13" fmla="*/ 2 h 63"/>
                    <a:gd name="T14" fmla="*/ 0 w 204"/>
                    <a:gd name="T15" fmla="*/ 11 h 63"/>
                    <a:gd name="T16" fmla="*/ 0 w 204"/>
                    <a:gd name="T17" fmla="*/ 11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4"/>
                    <a:gd name="T28" fmla="*/ 0 h 63"/>
                    <a:gd name="T29" fmla="*/ 204 w 204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4" h="63">
                      <a:moveTo>
                        <a:pt x="0" y="50"/>
                      </a:moveTo>
                      <a:lnTo>
                        <a:pt x="46" y="62"/>
                      </a:lnTo>
                      <a:lnTo>
                        <a:pt x="147" y="19"/>
                      </a:lnTo>
                      <a:lnTo>
                        <a:pt x="203" y="34"/>
                      </a:lnTo>
                      <a:lnTo>
                        <a:pt x="179" y="0"/>
                      </a:lnTo>
                      <a:lnTo>
                        <a:pt x="46" y="0"/>
                      </a:lnTo>
                      <a:lnTo>
                        <a:pt x="111" y="10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837" name="Freeform 383"/>
                <p:cNvSpPr>
                  <a:spLocks noChangeArrowheads="1"/>
                </p:cNvSpPr>
                <p:nvPr/>
              </p:nvSpPr>
              <p:spPr bwMode="auto">
                <a:xfrm>
                  <a:off x="292" y="1070"/>
                  <a:ext cx="46" cy="14"/>
                </a:xfrm>
                <a:custGeom>
                  <a:avLst/>
                  <a:gdLst>
                    <a:gd name="T0" fmla="*/ 0 w 204"/>
                    <a:gd name="T1" fmla="*/ 11 h 63"/>
                    <a:gd name="T2" fmla="*/ 10 w 204"/>
                    <a:gd name="T3" fmla="*/ 14 h 63"/>
                    <a:gd name="T4" fmla="*/ 33 w 204"/>
                    <a:gd name="T5" fmla="*/ 4 h 63"/>
                    <a:gd name="T6" fmla="*/ 46 w 204"/>
                    <a:gd name="T7" fmla="*/ 8 h 63"/>
                    <a:gd name="T8" fmla="*/ 40 w 204"/>
                    <a:gd name="T9" fmla="*/ 0 h 63"/>
                    <a:gd name="T10" fmla="*/ 10 w 204"/>
                    <a:gd name="T11" fmla="*/ 0 h 63"/>
                    <a:gd name="T12" fmla="*/ 25 w 204"/>
                    <a:gd name="T13" fmla="*/ 2 h 63"/>
                    <a:gd name="T14" fmla="*/ 0 w 204"/>
                    <a:gd name="T15" fmla="*/ 11 h 63"/>
                    <a:gd name="T16" fmla="*/ 0 w 204"/>
                    <a:gd name="T17" fmla="*/ 11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4"/>
                    <a:gd name="T28" fmla="*/ 0 h 63"/>
                    <a:gd name="T29" fmla="*/ 204 w 204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4" h="63">
                      <a:moveTo>
                        <a:pt x="0" y="50"/>
                      </a:moveTo>
                      <a:lnTo>
                        <a:pt x="46" y="62"/>
                      </a:lnTo>
                      <a:lnTo>
                        <a:pt x="147" y="19"/>
                      </a:lnTo>
                      <a:lnTo>
                        <a:pt x="203" y="34"/>
                      </a:lnTo>
                      <a:lnTo>
                        <a:pt x="179" y="0"/>
                      </a:lnTo>
                      <a:lnTo>
                        <a:pt x="46" y="0"/>
                      </a:lnTo>
                      <a:lnTo>
                        <a:pt x="111" y="10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838" name="Freeform 384"/>
                <p:cNvSpPr>
                  <a:spLocks noChangeArrowheads="1"/>
                </p:cNvSpPr>
                <p:nvPr/>
              </p:nvSpPr>
              <p:spPr bwMode="auto">
                <a:xfrm>
                  <a:off x="246" y="1090"/>
                  <a:ext cx="44" cy="16"/>
                </a:xfrm>
                <a:custGeom>
                  <a:avLst/>
                  <a:gdLst>
                    <a:gd name="T0" fmla="*/ 44 w 195"/>
                    <a:gd name="T1" fmla="*/ 2 h 71"/>
                    <a:gd name="T2" fmla="*/ 32 w 195"/>
                    <a:gd name="T3" fmla="*/ 0 h 71"/>
                    <a:gd name="T4" fmla="*/ 10 w 195"/>
                    <a:gd name="T5" fmla="*/ 9 h 71"/>
                    <a:gd name="T6" fmla="*/ 0 w 195"/>
                    <a:gd name="T7" fmla="*/ 6 h 71"/>
                    <a:gd name="T8" fmla="*/ 3 w 195"/>
                    <a:gd name="T9" fmla="*/ 16 h 71"/>
                    <a:gd name="T10" fmla="*/ 32 w 195"/>
                    <a:gd name="T11" fmla="*/ 16 h 71"/>
                    <a:gd name="T12" fmla="*/ 20 w 195"/>
                    <a:gd name="T13" fmla="*/ 12 h 71"/>
                    <a:gd name="T14" fmla="*/ 44 w 195"/>
                    <a:gd name="T15" fmla="*/ 2 h 71"/>
                    <a:gd name="T16" fmla="*/ 44 w 195"/>
                    <a:gd name="T17" fmla="*/ 2 h 7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95"/>
                    <a:gd name="T28" fmla="*/ 0 h 71"/>
                    <a:gd name="T29" fmla="*/ 195 w 195"/>
                    <a:gd name="T30" fmla="*/ 71 h 71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95" h="71">
                      <a:moveTo>
                        <a:pt x="194" y="9"/>
                      </a:moveTo>
                      <a:lnTo>
                        <a:pt x="143" y="0"/>
                      </a:lnTo>
                      <a:lnTo>
                        <a:pt x="45" y="39"/>
                      </a:lnTo>
                      <a:lnTo>
                        <a:pt x="0" y="26"/>
                      </a:lnTo>
                      <a:lnTo>
                        <a:pt x="14" y="70"/>
                      </a:lnTo>
                      <a:lnTo>
                        <a:pt x="143" y="70"/>
                      </a:lnTo>
                      <a:lnTo>
                        <a:pt x="89" y="55"/>
                      </a:lnTo>
                      <a:lnTo>
                        <a:pt x="194" y="9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839" name="Freeform 385"/>
                <p:cNvSpPr>
                  <a:spLocks noChangeArrowheads="1"/>
                </p:cNvSpPr>
                <p:nvPr/>
              </p:nvSpPr>
              <p:spPr bwMode="auto">
                <a:xfrm>
                  <a:off x="246" y="1090"/>
                  <a:ext cx="44" cy="16"/>
                </a:xfrm>
                <a:custGeom>
                  <a:avLst/>
                  <a:gdLst>
                    <a:gd name="T0" fmla="*/ 44 w 195"/>
                    <a:gd name="T1" fmla="*/ 2 h 71"/>
                    <a:gd name="T2" fmla="*/ 32 w 195"/>
                    <a:gd name="T3" fmla="*/ 0 h 71"/>
                    <a:gd name="T4" fmla="*/ 10 w 195"/>
                    <a:gd name="T5" fmla="*/ 9 h 71"/>
                    <a:gd name="T6" fmla="*/ 0 w 195"/>
                    <a:gd name="T7" fmla="*/ 6 h 71"/>
                    <a:gd name="T8" fmla="*/ 3 w 195"/>
                    <a:gd name="T9" fmla="*/ 16 h 71"/>
                    <a:gd name="T10" fmla="*/ 32 w 195"/>
                    <a:gd name="T11" fmla="*/ 16 h 71"/>
                    <a:gd name="T12" fmla="*/ 20 w 195"/>
                    <a:gd name="T13" fmla="*/ 12 h 71"/>
                    <a:gd name="T14" fmla="*/ 44 w 195"/>
                    <a:gd name="T15" fmla="*/ 2 h 71"/>
                    <a:gd name="T16" fmla="*/ 44 w 195"/>
                    <a:gd name="T17" fmla="*/ 2 h 7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95"/>
                    <a:gd name="T28" fmla="*/ 0 h 71"/>
                    <a:gd name="T29" fmla="*/ 195 w 195"/>
                    <a:gd name="T30" fmla="*/ 71 h 71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95" h="71">
                      <a:moveTo>
                        <a:pt x="194" y="9"/>
                      </a:moveTo>
                      <a:lnTo>
                        <a:pt x="143" y="0"/>
                      </a:lnTo>
                      <a:lnTo>
                        <a:pt x="45" y="39"/>
                      </a:lnTo>
                      <a:lnTo>
                        <a:pt x="0" y="26"/>
                      </a:lnTo>
                      <a:lnTo>
                        <a:pt x="14" y="70"/>
                      </a:lnTo>
                      <a:lnTo>
                        <a:pt x="143" y="70"/>
                      </a:lnTo>
                      <a:lnTo>
                        <a:pt x="89" y="55"/>
                      </a:lnTo>
                      <a:lnTo>
                        <a:pt x="194" y="9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2811" name="Group 390"/>
          <p:cNvGrpSpPr>
            <a:grpSpLocks/>
          </p:cNvGrpSpPr>
          <p:nvPr/>
        </p:nvGrpSpPr>
        <p:grpSpPr bwMode="auto">
          <a:xfrm>
            <a:off x="3136900" y="2695575"/>
            <a:ext cx="3810000" cy="990600"/>
            <a:chOff x="2112" y="2016"/>
            <a:chExt cx="2400" cy="624"/>
          </a:xfrm>
        </p:grpSpPr>
        <p:sp>
          <p:nvSpPr>
            <p:cNvPr id="32826" name="Freeform 391"/>
            <p:cNvSpPr>
              <a:spLocks/>
            </p:cNvSpPr>
            <p:nvPr/>
          </p:nvSpPr>
          <p:spPr bwMode="auto">
            <a:xfrm>
              <a:off x="2112" y="2016"/>
              <a:ext cx="960" cy="624"/>
            </a:xfrm>
            <a:custGeom>
              <a:avLst/>
              <a:gdLst>
                <a:gd name="T0" fmla="*/ 0 w 880"/>
                <a:gd name="T1" fmla="*/ 624 h 624"/>
                <a:gd name="T2" fmla="*/ 838 w 880"/>
                <a:gd name="T3" fmla="*/ 432 h 624"/>
                <a:gd name="T4" fmla="*/ 733 w 880"/>
                <a:gd name="T5" fmla="*/ 0 h 624"/>
                <a:gd name="T6" fmla="*/ 0 60000 65536"/>
                <a:gd name="T7" fmla="*/ 0 60000 65536"/>
                <a:gd name="T8" fmla="*/ 0 60000 65536"/>
                <a:gd name="T9" fmla="*/ 0 w 880"/>
                <a:gd name="T10" fmla="*/ 0 h 624"/>
                <a:gd name="T11" fmla="*/ 880 w 880"/>
                <a:gd name="T12" fmla="*/ 624 h 6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80" h="624">
                  <a:moveTo>
                    <a:pt x="0" y="624"/>
                  </a:moveTo>
                  <a:cubicBezTo>
                    <a:pt x="328" y="580"/>
                    <a:pt x="656" y="536"/>
                    <a:pt x="768" y="432"/>
                  </a:cubicBezTo>
                  <a:cubicBezTo>
                    <a:pt x="880" y="328"/>
                    <a:pt x="776" y="164"/>
                    <a:pt x="672" y="0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7" name="Freeform 392"/>
            <p:cNvSpPr>
              <a:spLocks/>
            </p:cNvSpPr>
            <p:nvPr/>
          </p:nvSpPr>
          <p:spPr bwMode="auto">
            <a:xfrm>
              <a:off x="2112" y="2304"/>
              <a:ext cx="2400" cy="336"/>
            </a:xfrm>
            <a:custGeom>
              <a:avLst/>
              <a:gdLst>
                <a:gd name="T0" fmla="*/ 0 w 2400"/>
                <a:gd name="T1" fmla="*/ 336 h 240"/>
                <a:gd name="T2" fmla="*/ 1584 w 2400"/>
                <a:gd name="T3" fmla="*/ 202 h 240"/>
                <a:gd name="T4" fmla="*/ 2400 w 2400"/>
                <a:gd name="T5" fmla="*/ 0 h 240"/>
                <a:gd name="T6" fmla="*/ 0 60000 65536"/>
                <a:gd name="T7" fmla="*/ 0 60000 65536"/>
                <a:gd name="T8" fmla="*/ 0 60000 65536"/>
                <a:gd name="T9" fmla="*/ 0 w 2400"/>
                <a:gd name="T10" fmla="*/ 0 h 240"/>
                <a:gd name="T11" fmla="*/ 2400 w 2400"/>
                <a:gd name="T12" fmla="*/ 240 h 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0" h="240">
                  <a:moveTo>
                    <a:pt x="0" y="240"/>
                  </a:moveTo>
                  <a:cubicBezTo>
                    <a:pt x="592" y="212"/>
                    <a:pt x="1184" y="184"/>
                    <a:pt x="1584" y="144"/>
                  </a:cubicBezTo>
                  <a:cubicBezTo>
                    <a:pt x="1984" y="104"/>
                    <a:pt x="2192" y="52"/>
                    <a:pt x="2400" y="0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8" name="Freeform 393"/>
            <p:cNvSpPr>
              <a:spLocks/>
            </p:cNvSpPr>
            <p:nvPr/>
          </p:nvSpPr>
          <p:spPr bwMode="auto">
            <a:xfrm>
              <a:off x="2832" y="2016"/>
              <a:ext cx="1680" cy="432"/>
            </a:xfrm>
            <a:custGeom>
              <a:avLst/>
              <a:gdLst>
                <a:gd name="T0" fmla="*/ 0 w 1680"/>
                <a:gd name="T1" fmla="*/ 0 h 536"/>
                <a:gd name="T2" fmla="*/ 576 w 1680"/>
                <a:gd name="T3" fmla="*/ 387 h 536"/>
                <a:gd name="T4" fmla="*/ 1680 w 1680"/>
                <a:gd name="T5" fmla="*/ 271 h 536"/>
                <a:gd name="T6" fmla="*/ 0 60000 65536"/>
                <a:gd name="T7" fmla="*/ 0 60000 65536"/>
                <a:gd name="T8" fmla="*/ 0 60000 65536"/>
                <a:gd name="T9" fmla="*/ 0 w 1680"/>
                <a:gd name="T10" fmla="*/ 0 h 536"/>
                <a:gd name="T11" fmla="*/ 1680 w 1680"/>
                <a:gd name="T12" fmla="*/ 536 h 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80" h="536">
                  <a:moveTo>
                    <a:pt x="0" y="0"/>
                  </a:moveTo>
                  <a:cubicBezTo>
                    <a:pt x="148" y="212"/>
                    <a:pt x="296" y="424"/>
                    <a:pt x="576" y="480"/>
                  </a:cubicBezTo>
                  <a:cubicBezTo>
                    <a:pt x="856" y="536"/>
                    <a:pt x="1268" y="436"/>
                    <a:pt x="1680" y="336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5342" name="Freeform 414"/>
          <p:cNvSpPr>
            <a:spLocks noChangeArrowheads="1"/>
          </p:cNvSpPr>
          <p:nvPr/>
        </p:nvSpPr>
        <p:spPr bwMode="auto">
          <a:xfrm rot="2588710">
            <a:off x="5880100" y="4219575"/>
            <a:ext cx="381000" cy="76200"/>
          </a:xfrm>
          <a:custGeom>
            <a:avLst/>
            <a:gdLst>
              <a:gd name="T0" fmla="*/ 0 w 3705"/>
              <a:gd name="T1" fmla="*/ 6842 h 568"/>
              <a:gd name="T2" fmla="*/ 237238 w 3705"/>
              <a:gd name="T3" fmla="*/ 0 h 568"/>
              <a:gd name="T4" fmla="*/ 196619 w 3705"/>
              <a:gd name="T5" fmla="*/ 59296 h 568"/>
              <a:gd name="T6" fmla="*/ 380897 w 3705"/>
              <a:gd name="T7" fmla="*/ 70968 h 568"/>
              <a:gd name="T8" fmla="*/ 140266 w 3705"/>
              <a:gd name="T9" fmla="*/ 76066 h 568"/>
              <a:gd name="T10" fmla="*/ 182325 w 3705"/>
              <a:gd name="T11" fmla="*/ 19318 h 568"/>
              <a:gd name="T12" fmla="*/ 2262 w 3705"/>
              <a:gd name="T13" fmla="*/ 7244 h 568"/>
              <a:gd name="T14" fmla="*/ 0 w 3705"/>
              <a:gd name="T15" fmla="*/ 6842 h 56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705"/>
              <a:gd name="T25" fmla="*/ 0 h 568"/>
              <a:gd name="T26" fmla="*/ 3705 w 3705"/>
              <a:gd name="T27" fmla="*/ 568 h 56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705" h="568">
                <a:moveTo>
                  <a:pt x="0" y="51"/>
                </a:moveTo>
                <a:lnTo>
                  <a:pt x="2307" y="0"/>
                </a:lnTo>
                <a:lnTo>
                  <a:pt x="1912" y="442"/>
                </a:lnTo>
                <a:lnTo>
                  <a:pt x="3704" y="529"/>
                </a:lnTo>
                <a:lnTo>
                  <a:pt x="1364" y="567"/>
                </a:lnTo>
                <a:lnTo>
                  <a:pt x="1773" y="144"/>
                </a:lnTo>
                <a:lnTo>
                  <a:pt x="22" y="54"/>
                </a:lnTo>
                <a:lnTo>
                  <a:pt x="0" y="51"/>
                </a:lnTo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5122" name="Group 413"/>
          <p:cNvGrpSpPr>
            <a:grpSpLocks/>
          </p:cNvGrpSpPr>
          <p:nvPr/>
        </p:nvGrpSpPr>
        <p:grpSpPr bwMode="auto">
          <a:xfrm>
            <a:off x="3060700" y="2695575"/>
            <a:ext cx="3886200" cy="1752600"/>
            <a:chOff x="2064" y="2016"/>
            <a:chExt cx="2448" cy="1104"/>
          </a:xfrm>
        </p:grpSpPr>
        <p:sp>
          <p:nvSpPr>
            <p:cNvPr id="32823" name="Freeform 400"/>
            <p:cNvSpPr>
              <a:spLocks/>
            </p:cNvSpPr>
            <p:nvPr/>
          </p:nvSpPr>
          <p:spPr bwMode="auto">
            <a:xfrm>
              <a:off x="2872" y="2016"/>
              <a:ext cx="1208" cy="1104"/>
            </a:xfrm>
            <a:custGeom>
              <a:avLst/>
              <a:gdLst>
                <a:gd name="T0" fmla="*/ 1208 w 1256"/>
                <a:gd name="T1" fmla="*/ 1104 h 1104"/>
                <a:gd name="T2" fmla="*/ 885 w 1256"/>
                <a:gd name="T3" fmla="*/ 768 h 1104"/>
                <a:gd name="T4" fmla="*/ 146 w 1256"/>
                <a:gd name="T5" fmla="*/ 192 h 1104"/>
                <a:gd name="T6" fmla="*/ 8 w 1256"/>
                <a:gd name="T7" fmla="*/ 0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56"/>
                <a:gd name="T13" fmla="*/ 0 h 1104"/>
                <a:gd name="T14" fmla="*/ 1256 w 1256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56" h="1104">
                  <a:moveTo>
                    <a:pt x="1256" y="1104"/>
                  </a:moveTo>
                  <a:cubicBezTo>
                    <a:pt x="1180" y="1012"/>
                    <a:pt x="1104" y="920"/>
                    <a:pt x="920" y="768"/>
                  </a:cubicBezTo>
                  <a:cubicBezTo>
                    <a:pt x="736" y="616"/>
                    <a:pt x="304" y="320"/>
                    <a:pt x="152" y="192"/>
                  </a:cubicBezTo>
                  <a:cubicBezTo>
                    <a:pt x="0" y="64"/>
                    <a:pt x="4" y="32"/>
                    <a:pt x="8" y="0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4" name="Freeform 401"/>
            <p:cNvSpPr>
              <a:spLocks/>
            </p:cNvSpPr>
            <p:nvPr/>
          </p:nvSpPr>
          <p:spPr bwMode="auto">
            <a:xfrm>
              <a:off x="2064" y="2568"/>
              <a:ext cx="2016" cy="552"/>
            </a:xfrm>
            <a:custGeom>
              <a:avLst/>
              <a:gdLst>
                <a:gd name="T0" fmla="*/ 0 w 2160"/>
                <a:gd name="T1" fmla="*/ 72 h 552"/>
                <a:gd name="T2" fmla="*/ 493 w 2160"/>
                <a:gd name="T3" fmla="*/ 24 h 552"/>
                <a:gd name="T4" fmla="*/ 1568 w 2160"/>
                <a:gd name="T5" fmla="*/ 216 h 552"/>
                <a:gd name="T6" fmla="*/ 2016 w 2160"/>
                <a:gd name="T7" fmla="*/ 552 h 5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"/>
                <a:gd name="T13" fmla="*/ 0 h 552"/>
                <a:gd name="T14" fmla="*/ 2160 w 2160"/>
                <a:gd name="T15" fmla="*/ 552 h 5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" h="552">
                  <a:moveTo>
                    <a:pt x="0" y="72"/>
                  </a:moveTo>
                  <a:cubicBezTo>
                    <a:pt x="124" y="36"/>
                    <a:pt x="248" y="0"/>
                    <a:pt x="528" y="24"/>
                  </a:cubicBezTo>
                  <a:cubicBezTo>
                    <a:pt x="808" y="48"/>
                    <a:pt x="1408" y="128"/>
                    <a:pt x="1680" y="216"/>
                  </a:cubicBezTo>
                  <a:cubicBezTo>
                    <a:pt x="1952" y="304"/>
                    <a:pt x="2056" y="428"/>
                    <a:pt x="2160" y="552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5" name="Freeform 402"/>
            <p:cNvSpPr>
              <a:spLocks/>
            </p:cNvSpPr>
            <p:nvPr/>
          </p:nvSpPr>
          <p:spPr bwMode="auto">
            <a:xfrm>
              <a:off x="3832" y="2304"/>
              <a:ext cx="680" cy="816"/>
            </a:xfrm>
            <a:custGeom>
              <a:avLst/>
              <a:gdLst>
                <a:gd name="T0" fmla="*/ 296 w 680"/>
                <a:gd name="T1" fmla="*/ 816 h 816"/>
                <a:gd name="T2" fmla="*/ 8 w 680"/>
                <a:gd name="T3" fmla="*/ 480 h 816"/>
                <a:gd name="T4" fmla="*/ 344 w 680"/>
                <a:gd name="T5" fmla="*/ 96 h 816"/>
                <a:gd name="T6" fmla="*/ 680 w 680"/>
                <a:gd name="T7" fmla="*/ 0 h 8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0"/>
                <a:gd name="T13" fmla="*/ 0 h 816"/>
                <a:gd name="T14" fmla="*/ 680 w 680"/>
                <a:gd name="T15" fmla="*/ 816 h 8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0" h="816">
                  <a:moveTo>
                    <a:pt x="296" y="816"/>
                  </a:moveTo>
                  <a:cubicBezTo>
                    <a:pt x="148" y="708"/>
                    <a:pt x="0" y="600"/>
                    <a:pt x="8" y="480"/>
                  </a:cubicBezTo>
                  <a:cubicBezTo>
                    <a:pt x="16" y="360"/>
                    <a:pt x="232" y="176"/>
                    <a:pt x="344" y="96"/>
                  </a:cubicBezTo>
                  <a:cubicBezTo>
                    <a:pt x="456" y="16"/>
                    <a:pt x="568" y="8"/>
                    <a:pt x="680" y="0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814" name="Oval 395"/>
          <p:cNvSpPr>
            <a:spLocks noChangeArrowheads="1"/>
          </p:cNvSpPr>
          <p:nvPr/>
        </p:nvSpPr>
        <p:spPr bwMode="auto">
          <a:xfrm>
            <a:off x="2924175" y="3581400"/>
            <a:ext cx="285750" cy="169863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815" name="Oval 396"/>
          <p:cNvSpPr>
            <a:spLocks noChangeArrowheads="1"/>
          </p:cNvSpPr>
          <p:nvPr/>
        </p:nvSpPr>
        <p:spPr bwMode="auto">
          <a:xfrm>
            <a:off x="4159250" y="2598738"/>
            <a:ext cx="284163" cy="169862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5338" name="Freeform 410"/>
          <p:cNvSpPr>
            <a:spLocks/>
          </p:cNvSpPr>
          <p:nvPr/>
        </p:nvSpPr>
        <p:spPr bwMode="auto">
          <a:xfrm>
            <a:off x="5651500" y="2924175"/>
            <a:ext cx="1219200" cy="381000"/>
          </a:xfrm>
          <a:custGeom>
            <a:avLst/>
            <a:gdLst>
              <a:gd name="T0" fmla="*/ 0 w 1761"/>
              <a:gd name="T1" fmla="*/ 0 h 1562"/>
              <a:gd name="T2" fmla="*/ 1218508 w 1761"/>
              <a:gd name="T3" fmla="*/ 231966 h 1562"/>
              <a:gd name="T4" fmla="*/ 0 60000 65536"/>
              <a:gd name="T5" fmla="*/ 0 60000 65536"/>
              <a:gd name="T6" fmla="*/ 0 w 1761"/>
              <a:gd name="T7" fmla="*/ 0 h 1562"/>
              <a:gd name="T8" fmla="*/ 1761 w 1761"/>
              <a:gd name="T9" fmla="*/ 1562 h 156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761" h="1562">
                <a:moveTo>
                  <a:pt x="0" y="0"/>
                </a:moveTo>
                <a:cubicBezTo>
                  <a:pt x="624" y="1561"/>
                  <a:pt x="1760" y="951"/>
                  <a:pt x="1760" y="951"/>
                </a:cubicBezTo>
              </a:path>
            </a:pathLst>
          </a:custGeom>
          <a:noFill/>
          <a:ln w="7560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5339" name="Freeform 411"/>
          <p:cNvSpPr>
            <a:spLocks/>
          </p:cNvSpPr>
          <p:nvPr/>
        </p:nvSpPr>
        <p:spPr bwMode="auto">
          <a:xfrm>
            <a:off x="5575300" y="2924175"/>
            <a:ext cx="685800" cy="1524000"/>
          </a:xfrm>
          <a:custGeom>
            <a:avLst/>
            <a:gdLst>
              <a:gd name="T0" fmla="*/ 685800 w 432"/>
              <a:gd name="T1" fmla="*/ 1524000 h 960"/>
              <a:gd name="T2" fmla="*/ 228600 w 432"/>
              <a:gd name="T3" fmla="*/ 990600 h 960"/>
              <a:gd name="T4" fmla="*/ 0 w 432"/>
              <a:gd name="T5" fmla="*/ 0 h 960"/>
              <a:gd name="T6" fmla="*/ 0 60000 65536"/>
              <a:gd name="T7" fmla="*/ 0 60000 65536"/>
              <a:gd name="T8" fmla="*/ 0 60000 65536"/>
              <a:gd name="T9" fmla="*/ 0 w 432"/>
              <a:gd name="T10" fmla="*/ 0 h 960"/>
              <a:gd name="T11" fmla="*/ 432 w 432"/>
              <a:gd name="T12" fmla="*/ 960 h 9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" h="960">
                <a:moveTo>
                  <a:pt x="432" y="960"/>
                </a:moveTo>
                <a:cubicBezTo>
                  <a:pt x="324" y="872"/>
                  <a:pt x="216" y="784"/>
                  <a:pt x="144" y="624"/>
                </a:cubicBezTo>
                <a:cubicBezTo>
                  <a:pt x="72" y="464"/>
                  <a:pt x="36" y="232"/>
                  <a:pt x="0" y="0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818" name="Oval 151"/>
          <p:cNvSpPr>
            <a:spLocks noChangeArrowheads="1"/>
          </p:cNvSpPr>
          <p:nvPr/>
        </p:nvSpPr>
        <p:spPr bwMode="auto">
          <a:xfrm>
            <a:off x="6145213" y="4424363"/>
            <a:ext cx="284162" cy="171450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819" name="Oval 394"/>
          <p:cNvSpPr>
            <a:spLocks noChangeArrowheads="1"/>
          </p:cNvSpPr>
          <p:nvPr/>
        </p:nvSpPr>
        <p:spPr bwMode="auto">
          <a:xfrm>
            <a:off x="6794500" y="3076575"/>
            <a:ext cx="284163" cy="169863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2821" name="Footer Placeholder 3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</a:p>
        </p:txBody>
      </p:sp>
      <p:pic>
        <p:nvPicPr>
          <p:cNvPr id="32822" name="Picture 202" descr="ServerCabinet.em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02250" y="1981200"/>
            <a:ext cx="565150" cy="95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5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5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342" grpId="0" animBg="1"/>
      <p:bldP spid="125338" grpId="0" animBg="1"/>
      <p:bldP spid="12533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Personal Networks</a:t>
            </a:r>
          </a:p>
        </p:txBody>
      </p:sp>
      <p:sp>
        <p:nvSpPr>
          <p:cNvPr id="34818" name="Slide Number Placeholder 2"/>
          <p:cNvSpPr>
            <a:spLocks noGrp="1"/>
          </p:cNvSpPr>
          <p:nvPr>
            <p:ph type="sldNum" sz="quarter" idx="14"/>
          </p:nvPr>
        </p:nvSpPr>
        <p:spPr>
          <a:noFill/>
        </p:spPr>
        <p:txBody>
          <a:bodyPr/>
          <a:lstStyle/>
          <a:p>
            <a:fld id="{626AD563-172C-435B-BC76-37534C4058F2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34819" name="AutoShape 4"/>
          <p:cNvSpPr>
            <a:spLocks noChangeArrowheads="1"/>
          </p:cNvSpPr>
          <p:nvPr/>
        </p:nvSpPr>
        <p:spPr bwMode="auto">
          <a:xfrm>
            <a:off x="4243388" y="4483100"/>
            <a:ext cx="1392237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4820" name="Oval 5"/>
          <p:cNvSpPr>
            <a:spLocks noChangeArrowheads="1"/>
          </p:cNvSpPr>
          <p:nvPr/>
        </p:nvSpPr>
        <p:spPr bwMode="auto">
          <a:xfrm>
            <a:off x="4356100" y="4295775"/>
            <a:ext cx="1776413" cy="828675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4821" name="Oval 6"/>
          <p:cNvSpPr>
            <a:spLocks noChangeArrowheads="1"/>
          </p:cNvSpPr>
          <p:nvPr/>
        </p:nvSpPr>
        <p:spPr bwMode="auto">
          <a:xfrm>
            <a:off x="5451475" y="4429125"/>
            <a:ext cx="284163" cy="171450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4822" name="Oval 7"/>
          <p:cNvSpPr>
            <a:spLocks noChangeArrowheads="1"/>
          </p:cNvSpPr>
          <p:nvPr/>
        </p:nvSpPr>
        <p:spPr bwMode="auto">
          <a:xfrm>
            <a:off x="4986338" y="4451350"/>
            <a:ext cx="284162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4823" name="Text Box 8"/>
          <p:cNvSpPr txBox="1">
            <a:spLocks noChangeArrowheads="1"/>
          </p:cNvSpPr>
          <p:nvPr/>
        </p:nvSpPr>
        <p:spPr bwMode="auto">
          <a:xfrm>
            <a:off x="4929188" y="4691063"/>
            <a:ext cx="903287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algn="ctr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P-PAN</a:t>
            </a:r>
          </a:p>
        </p:txBody>
      </p:sp>
      <p:sp>
        <p:nvSpPr>
          <p:cNvPr id="34824" name="AutoShape 9"/>
          <p:cNvSpPr>
            <a:spLocks noChangeArrowheads="1"/>
          </p:cNvSpPr>
          <p:nvPr/>
        </p:nvSpPr>
        <p:spPr bwMode="auto">
          <a:xfrm>
            <a:off x="6529388" y="3733800"/>
            <a:ext cx="1392237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4825" name="AutoShape 10"/>
          <p:cNvSpPr>
            <a:spLocks noChangeArrowheads="1"/>
          </p:cNvSpPr>
          <p:nvPr/>
        </p:nvSpPr>
        <p:spPr bwMode="auto">
          <a:xfrm>
            <a:off x="1501775" y="3463925"/>
            <a:ext cx="1265238" cy="427038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grpSp>
        <p:nvGrpSpPr>
          <p:cNvPr id="34826" name="Group 11"/>
          <p:cNvGrpSpPr>
            <a:grpSpLocks/>
          </p:cNvGrpSpPr>
          <p:nvPr/>
        </p:nvGrpSpPr>
        <p:grpSpPr bwMode="auto">
          <a:xfrm>
            <a:off x="2397125" y="2498725"/>
            <a:ext cx="5230813" cy="1731963"/>
            <a:chOff x="1318" y="1157"/>
            <a:chExt cx="3295" cy="1091"/>
          </a:xfrm>
        </p:grpSpPr>
        <p:sp>
          <p:nvSpPr>
            <p:cNvPr id="34984" name="Oval 12"/>
            <p:cNvSpPr>
              <a:spLocks noChangeArrowheads="1"/>
            </p:cNvSpPr>
            <p:nvPr/>
          </p:nvSpPr>
          <p:spPr bwMode="auto">
            <a:xfrm>
              <a:off x="2528" y="1161"/>
              <a:ext cx="1378" cy="44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4985" name="Oval 13"/>
            <p:cNvSpPr>
              <a:spLocks noChangeArrowheads="1"/>
            </p:cNvSpPr>
            <p:nvPr/>
          </p:nvSpPr>
          <p:spPr bwMode="auto">
            <a:xfrm>
              <a:off x="1765" y="1279"/>
              <a:ext cx="1054" cy="439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4986" name="Oval 14"/>
            <p:cNvSpPr>
              <a:spLocks noChangeArrowheads="1"/>
            </p:cNvSpPr>
            <p:nvPr/>
          </p:nvSpPr>
          <p:spPr bwMode="auto">
            <a:xfrm>
              <a:off x="1442" y="1548"/>
              <a:ext cx="707" cy="356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4987" name="Oval 15"/>
            <p:cNvSpPr>
              <a:spLocks noChangeArrowheads="1"/>
            </p:cNvSpPr>
            <p:nvPr/>
          </p:nvSpPr>
          <p:spPr bwMode="auto">
            <a:xfrm>
              <a:off x="1657" y="1709"/>
              <a:ext cx="1070" cy="387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4988" name="Oval 16"/>
            <p:cNvSpPr>
              <a:spLocks noChangeArrowheads="1"/>
            </p:cNvSpPr>
            <p:nvPr/>
          </p:nvSpPr>
          <p:spPr bwMode="auto">
            <a:xfrm>
              <a:off x="2420" y="1774"/>
              <a:ext cx="1601" cy="461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4989" name="Oval 17"/>
            <p:cNvSpPr>
              <a:spLocks noChangeArrowheads="1"/>
            </p:cNvSpPr>
            <p:nvPr/>
          </p:nvSpPr>
          <p:spPr bwMode="auto">
            <a:xfrm>
              <a:off x="3444" y="1292"/>
              <a:ext cx="1024" cy="343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4990" name="Oval 18"/>
            <p:cNvSpPr>
              <a:spLocks noChangeArrowheads="1"/>
            </p:cNvSpPr>
            <p:nvPr/>
          </p:nvSpPr>
          <p:spPr bwMode="auto">
            <a:xfrm>
              <a:off x="3598" y="1518"/>
              <a:ext cx="1017" cy="344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4991" name="Oval 19"/>
            <p:cNvSpPr>
              <a:spLocks noChangeArrowheads="1"/>
            </p:cNvSpPr>
            <p:nvPr/>
          </p:nvSpPr>
          <p:spPr bwMode="auto">
            <a:xfrm>
              <a:off x="3505" y="1593"/>
              <a:ext cx="1009" cy="57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4992" name="Oval 20"/>
            <p:cNvSpPr>
              <a:spLocks noChangeArrowheads="1"/>
            </p:cNvSpPr>
            <p:nvPr/>
          </p:nvSpPr>
          <p:spPr bwMode="auto">
            <a:xfrm>
              <a:off x="2019" y="1418"/>
              <a:ext cx="2056" cy="57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4993" name="Freeform 21"/>
            <p:cNvSpPr>
              <a:spLocks noChangeArrowheads="1"/>
            </p:cNvSpPr>
            <p:nvPr/>
          </p:nvSpPr>
          <p:spPr bwMode="auto">
            <a:xfrm>
              <a:off x="2531" y="1157"/>
              <a:ext cx="1385" cy="221"/>
            </a:xfrm>
            <a:custGeom>
              <a:avLst/>
              <a:gdLst>
                <a:gd name="T0" fmla="*/ 693 w 6108"/>
                <a:gd name="T1" fmla="*/ 221 h 976"/>
                <a:gd name="T2" fmla="*/ 1385 w 6108"/>
                <a:gd name="T3" fmla="*/ 196 h 976"/>
                <a:gd name="T4" fmla="*/ 1380 w 6108"/>
                <a:gd name="T5" fmla="*/ 185 h 976"/>
                <a:gd name="T6" fmla="*/ 1373 w 6108"/>
                <a:gd name="T7" fmla="*/ 175 h 976"/>
                <a:gd name="T8" fmla="*/ 1365 w 6108"/>
                <a:gd name="T9" fmla="*/ 164 h 976"/>
                <a:gd name="T10" fmla="*/ 1355 w 6108"/>
                <a:gd name="T11" fmla="*/ 153 h 976"/>
                <a:gd name="T12" fmla="*/ 1344 w 6108"/>
                <a:gd name="T13" fmla="*/ 142 h 976"/>
                <a:gd name="T14" fmla="*/ 1330 w 6108"/>
                <a:gd name="T15" fmla="*/ 132 h 976"/>
                <a:gd name="T16" fmla="*/ 1315 w 6108"/>
                <a:gd name="T17" fmla="*/ 121 h 976"/>
                <a:gd name="T18" fmla="*/ 1298 w 6108"/>
                <a:gd name="T19" fmla="*/ 112 h 976"/>
                <a:gd name="T20" fmla="*/ 1280 w 6108"/>
                <a:gd name="T21" fmla="*/ 102 h 976"/>
                <a:gd name="T22" fmla="*/ 1261 w 6108"/>
                <a:gd name="T23" fmla="*/ 93 h 976"/>
                <a:gd name="T24" fmla="*/ 1239 w 6108"/>
                <a:gd name="T25" fmla="*/ 84 h 976"/>
                <a:gd name="T26" fmla="*/ 1217 w 6108"/>
                <a:gd name="T27" fmla="*/ 75 h 976"/>
                <a:gd name="T28" fmla="*/ 1193 w 6108"/>
                <a:gd name="T29" fmla="*/ 67 h 976"/>
                <a:gd name="T30" fmla="*/ 1168 w 6108"/>
                <a:gd name="T31" fmla="*/ 59 h 976"/>
                <a:gd name="T32" fmla="*/ 1141 w 6108"/>
                <a:gd name="T33" fmla="*/ 52 h 976"/>
                <a:gd name="T34" fmla="*/ 1114 w 6108"/>
                <a:gd name="T35" fmla="*/ 44 h 976"/>
                <a:gd name="T36" fmla="*/ 1085 w 6108"/>
                <a:gd name="T37" fmla="*/ 38 h 976"/>
                <a:gd name="T38" fmla="*/ 1056 w 6108"/>
                <a:gd name="T39" fmla="*/ 32 h 976"/>
                <a:gd name="T40" fmla="*/ 1025 w 6108"/>
                <a:gd name="T41" fmla="*/ 26 h 976"/>
                <a:gd name="T42" fmla="*/ 994 w 6108"/>
                <a:gd name="T43" fmla="*/ 22 h 976"/>
                <a:gd name="T44" fmla="*/ 961 w 6108"/>
                <a:gd name="T45" fmla="*/ 17 h 976"/>
                <a:gd name="T46" fmla="*/ 928 w 6108"/>
                <a:gd name="T47" fmla="*/ 13 h 976"/>
                <a:gd name="T48" fmla="*/ 895 w 6108"/>
                <a:gd name="T49" fmla="*/ 9 h 976"/>
                <a:gd name="T50" fmla="*/ 861 w 6108"/>
                <a:gd name="T51" fmla="*/ 6 h 976"/>
                <a:gd name="T52" fmla="*/ 827 w 6108"/>
                <a:gd name="T53" fmla="*/ 4 h 976"/>
                <a:gd name="T54" fmla="*/ 792 w 6108"/>
                <a:gd name="T55" fmla="*/ 2 h 976"/>
                <a:gd name="T56" fmla="*/ 757 w 6108"/>
                <a:gd name="T57" fmla="*/ 1 h 976"/>
                <a:gd name="T58" fmla="*/ 722 w 6108"/>
                <a:gd name="T59" fmla="*/ 0 h 976"/>
                <a:gd name="T60" fmla="*/ 686 w 6108"/>
                <a:gd name="T61" fmla="*/ 0 h 976"/>
                <a:gd name="T62" fmla="*/ 651 w 6108"/>
                <a:gd name="T63" fmla="*/ 0 h 976"/>
                <a:gd name="T64" fmla="*/ 616 w 6108"/>
                <a:gd name="T65" fmla="*/ 1 h 976"/>
                <a:gd name="T66" fmla="*/ 582 w 6108"/>
                <a:gd name="T67" fmla="*/ 2 h 976"/>
                <a:gd name="T68" fmla="*/ 546 w 6108"/>
                <a:gd name="T69" fmla="*/ 5 h 976"/>
                <a:gd name="T70" fmla="*/ 512 w 6108"/>
                <a:gd name="T71" fmla="*/ 7 h 976"/>
                <a:gd name="T72" fmla="*/ 478 w 6108"/>
                <a:gd name="T73" fmla="*/ 11 h 976"/>
                <a:gd name="T74" fmla="*/ 445 w 6108"/>
                <a:gd name="T75" fmla="*/ 14 h 976"/>
                <a:gd name="T76" fmla="*/ 413 w 6108"/>
                <a:gd name="T77" fmla="*/ 19 h 976"/>
                <a:gd name="T78" fmla="*/ 380 w 6108"/>
                <a:gd name="T79" fmla="*/ 23 h 976"/>
                <a:gd name="T80" fmla="*/ 350 w 6108"/>
                <a:gd name="T81" fmla="*/ 29 h 976"/>
                <a:gd name="T82" fmla="*/ 319 w 6108"/>
                <a:gd name="T83" fmla="*/ 34 h 976"/>
                <a:gd name="T84" fmla="*/ 290 w 6108"/>
                <a:gd name="T85" fmla="*/ 41 h 976"/>
                <a:gd name="T86" fmla="*/ 262 w 6108"/>
                <a:gd name="T87" fmla="*/ 47 h 976"/>
                <a:gd name="T88" fmla="*/ 234 w 6108"/>
                <a:gd name="T89" fmla="*/ 54 h 976"/>
                <a:gd name="T90" fmla="*/ 208 w 6108"/>
                <a:gd name="T91" fmla="*/ 62 h 976"/>
                <a:gd name="T92" fmla="*/ 184 w 6108"/>
                <a:gd name="T93" fmla="*/ 70 h 976"/>
                <a:gd name="T94" fmla="*/ 160 w 6108"/>
                <a:gd name="T95" fmla="*/ 78 h 976"/>
                <a:gd name="T96" fmla="*/ 138 w 6108"/>
                <a:gd name="T97" fmla="*/ 87 h 976"/>
                <a:gd name="T98" fmla="*/ 117 w 6108"/>
                <a:gd name="T99" fmla="*/ 96 h 976"/>
                <a:gd name="T100" fmla="*/ 98 w 6108"/>
                <a:gd name="T101" fmla="*/ 105 h 976"/>
                <a:gd name="T102" fmla="*/ 81 w 6108"/>
                <a:gd name="T103" fmla="*/ 115 h 976"/>
                <a:gd name="T104" fmla="*/ 65 w 6108"/>
                <a:gd name="T105" fmla="*/ 125 h 976"/>
                <a:gd name="T106" fmla="*/ 51 w 6108"/>
                <a:gd name="T107" fmla="*/ 136 h 976"/>
                <a:gd name="T108" fmla="*/ 37 w 6108"/>
                <a:gd name="T109" fmla="*/ 146 h 976"/>
                <a:gd name="T110" fmla="*/ 27 w 6108"/>
                <a:gd name="T111" fmla="*/ 156 h 976"/>
                <a:gd name="T112" fmla="*/ 17 w 6108"/>
                <a:gd name="T113" fmla="*/ 167 h 976"/>
                <a:gd name="T114" fmla="*/ 10 w 6108"/>
                <a:gd name="T115" fmla="*/ 178 h 976"/>
                <a:gd name="T116" fmla="*/ 4 w 6108"/>
                <a:gd name="T117" fmla="*/ 189 h 976"/>
                <a:gd name="T118" fmla="*/ 0 w 6108"/>
                <a:gd name="T119" fmla="*/ 200 h 976"/>
                <a:gd name="T120" fmla="*/ 693 w 6108"/>
                <a:gd name="T121" fmla="*/ 221 h 97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108"/>
                <a:gd name="T184" fmla="*/ 0 h 976"/>
                <a:gd name="T185" fmla="*/ 6108 w 6108"/>
                <a:gd name="T186" fmla="*/ 976 h 97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108" h="976">
                  <a:moveTo>
                    <a:pt x="3057" y="975"/>
                  </a:moveTo>
                  <a:lnTo>
                    <a:pt x="6107" y="867"/>
                  </a:lnTo>
                  <a:lnTo>
                    <a:pt x="6087" y="818"/>
                  </a:lnTo>
                  <a:lnTo>
                    <a:pt x="6057" y="771"/>
                  </a:lnTo>
                  <a:lnTo>
                    <a:pt x="6021" y="723"/>
                  </a:lnTo>
                  <a:lnTo>
                    <a:pt x="5976" y="675"/>
                  </a:lnTo>
                  <a:lnTo>
                    <a:pt x="5925" y="629"/>
                  </a:lnTo>
                  <a:lnTo>
                    <a:pt x="5864" y="581"/>
                  </a:lnTo>
                  <a:lnTo>
                    <a:pt x="5799" y="536"/>
                  </a:lnTo>
                  <a:lnTo>
                    <a:pt x="5726" y="495"/>
                  </a:lnTo>
                  <a:lnTo>
                    <a:pt x="5647" y="451"/>
                  </a:lnTo>
                  <a:lnTo>
                    <a:pt x="5560" y="410"/>
                  </a:lnTo>
                  <a:lnTo>
                    <a:pt x="5465" y="371"/>
                  </a:lnTo>
                  <a:lnTo>
                    <a:pt x="5368" y="331"/>
                  </a:lnTo>
                  <a:lnTo>
                    <a:pt x="5263" y="296"/>
                  </a:lnTo>
                  <a:lnTo>
                    <a:pt x="5152" y="262"/>
                  </a:lnTo>
                  <a:lnTo>
                    <a:pt x="5034" y="228"/>
                  </a:lnTo>
                  <a:lnTo>
                    <a:pt x="4913" y="196"/>
                  </a:lnTo>
                  <a:lnTo>
                    <a:pt x="4786" y="168"/>
                  </a:lnTo>
                  <a:lnTo>
                    <a:pt x="4655" y="141"/>
                  </a:lnTo>
                  <a:lnTo>
                    <a:pt x="4521" y="117"/>
                  </a:lnTo>
                  <a:lnTo>
                    <a:pt x="4384" y="95"/>
                  </a:lnTo>
                  <a:lnTo>
                    <a:pt x="4239" y="73"/>
                  </a:lnTo>
                  <a:lnTo>
                    <a:pt x="4094" y="58"/>
                  </a:lnTo>
                  <a:lnTo>
                    <a:pt x="3948" y="38"/>
                  </a:lnTo>
                  <a:lnTo>
                    <a:pt x="3798" y="28"/>
                  </a:lnTo>
                  <a:lnTo>
                    <a:pt x="3649" y="16"/>
                  </a:lnTo>
                  <a:lnTo>
                    <a:pt x="3492" y="7"/>
                  </a:lnTo>
                  <a:lnTo>
                    <a:pt x="3337" y="3"/>
                  </a:lnTo>
                  <a:lnTo>
                    <a:pt x="3182" y="0"/>
                  </a:lnTo>
                  <a:lnTo>
                    <a:pt x="3027" y="0"/>
                  </a:lnTo>
                  <a:lnTo>
                    <a:pt x="2872" y="0"/>
                  </a:lnTo>
                  <a:lnTo>
                    <a:pt x="2717" y="6"/>
                  </a:lnTo>
                  <a:lnTo>
                    <a:pt x="2565" y="10"/>
                  </a:lnTo>
                  <a:lnTo>
                    <a:pt x="2410" y="21"/>
                  </a:lnTo>
                  <a:lnTo>
                    <a:pt x="2259" y="31"/>
                  </a:lnTo>
                  <a:lnTo>
                    <a:pt x="2110" y="47"/>
                  </a:lnTo>
                  <a:lnTo>
                    <a:pt x="1962" y="62"/>
                  </a:lnTo>
                  <a:lnTo>
                    <a:pt x="1821" y="82"/>
                  </a:lnTo>
                  <a:lnTo>
                    <a:pt x="1677" y="103"/>
                  </a:lnTo>
                  <a:lnTo>
                    <a:pt x="1542" y="126"/>
                  </a:lnTo>
                  <a:lnTo>
                    <a:pt x="1408" y="152"/>
                  </a:lnTo>
                  <a:lnTo>
                    <a:pt x="1278" y="179"/>
                  </a:lnTo>
                  <a:lnTo>
                    <a:pt x="1154" y="207"/>
                  </a:lnTo>
                  <a:lnTo>
                    <a:pt x="1033" y="240"/>
                  </a:lnTo>
                  <a:lnTo>
                    <a:pt x="918" y="272"/>
                  </a:lnTo>
                  <a:lnTo>
                    <a:pt x="810" y="310"/>
                  </a:lnTo>
                  <a:lnTo>
                    <a:pt x="707" y="344"/>
                  </a:lnTo>
                  <a:lnTo>
                    <a:pt x="610" y="384"/>
                  </a:lnTo>
                  <a:lnTo>
                    <a:pt x="517" y="423"/>
                  </a:lnTo>
                  <a:lnTo>
                    <a:pt x="434" y="465"/>
                  </a:lnTo>
                  <a:lnTo>
                    <a:pt x="358" y="510"/>
                  </a:lnTo>
                  <a:lnTo>
                    <a:pt x="286" y="554"/>
                  </a:lnTo>
                  <a:lnTo>
                    <a:pt x="224" y="599"/>
                  </a:lnTo>
                  <a:lnTo>
                    <a:pt x="165" y="644"/>
                  </a:lnTo>
                  <a:lnTo>
                    <a:pt x="118" y="691"/>
                  </a:lnTo>
                  <a:lnTo>
                    <a:pt x="76" y="739"/>
                  </a:lnTo>
                  <a:lnTo>
                    <a:pt x="42" y="788"/>
                  </a:lnTo>
                  <a:lnTo>
                    <a:pt x="16" y="836"/>
                  </a:lnTo>
                  <a:lnTo>
                    <a:pt x="0" y="885"/>
                  </a:lnTo>
                  <a:lnTo>
                    <a:pt x="3057" y="975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94" name="Freeform 22"/>
            <p:cNvSpPr>
              <a:spLocks noChangeArrowheads="1"/>
            </p:cNvSpPr>
            <p:nvPr/>
          </p:nvSpPr>
          <p:spPr bwMode="auto">
            <a:xfrm>
              <a:off x="2556" y="1157"/>
              <a:ext cx="1332" cy="162"/>
            </a:xfrm>
            <a:custGeom>
              <a:avLst/>
              <a:gdLst>
                <a:gd name="T0" fmla="*/ 1332 w 5875"/>
                <a:gd name="T1" fmla="*/ 151 h 713"/>
                <a:gd name="T2" fmla="*/ 1319 w 5875"/>
                <a:gd name="T3" fmla="*/ 140 h 713"/>
                <a:gd name="T4" fmla="*/ 1305 w 5875"/>
                <a:gd name="T5" fmla="*/ 130 h 713"/>
                <a:gd name="T6" fmla="*/ 1290 w 5875"/>
                <a:gd name="T7" fmla="*/ 119 h 713"/>
                <a:gd name="T8" fmla="*/ 1272 w 5875"/>
                <a:gd name="T9" fmla="*/ 109 h 713"/>
                <a:gd name="T10" fmla="*/ 1253 w 5875"/>
                <a:gd name="T11" fmla="*/ 100 h 713"/>
                <a:gd name="T12" fmla="*/ 1233 w 5875"/>
                <a:gd name="T13" fmla="*/ 91 h 713"/>
                <a:gd name="T14" fmla="*/ 1211 w 5875"/>
                <a:gd name="T15" fmla="*/ 82 h 713"/>
                <a:gd name="T16" fmla="*/ 1188 w 5875"/>
                <a:gd name="T17" fmla="*/ 73 h 713"/>
                <a:gd name="T18" fmla="*/ 1163 w 5875"/>
                <a:gd name="T19" fmla="*/ 65 h 713"/>
                <a:gd name="T20" fmla="*/ 1138 w 5875"/>
                <a:gd name="T21" fmla="*/ 57 h 713"/>
                <a:gd name="T22" fmla="*/ 1111 w 5875"/>
                <a:gd name="T23" fmla="*/ 50 h 713"/>
                <a:gd name="T24" fmla="*/ 1083 w 5875"/>
                <a:gd name="T25" fmla="*/ 43 h 713"/>
                <a:gd name="T26" fmla="*/ 1054 w 5875"/>
                <a:gd name="T27" fmla="*/ 37 h 713"/>
                <a:gd name="T28" fmla="*/ 1024 w 5875"/>
                <a:gd name="T29" fmla="*/ 30 h 713"/>
                <a:gd name="T30" fmla="*/ 993 w 5875"/>
                <a:gd name="T31" fmla="*/ 25 h 713"/>
                <a:gd name="T32" fmla="*/ 961 w 5875"/>
                <a:gd name="T33" fmla="*/ 20 h 713"/>
                <a:gd name="T34" fmla="*/ 929 w 5875"/>
                <a:gd name="T35" fmla="*/ 15 h 713"/>
                <a:gd name="T36" fmla="*/ 896 w 5875"/>
                <a:gd name="T37" fmla="*/ 12 h 713"/>
                <a:gd name="T38" fmla="*/ 862 w 5875"/>
                <a:gd name="T39" fmla="*/ 8 h 713"/>
                <a:gd name="T40" fmla="*/ 828 w 5875"/>
                <a:gd name="T41" fmla="*/ 5 h 713"/>
                <a:gd name="T42" fmla="*/ 794 w 5875"/>
                <a:gd name="T43" fmla="*/ 4 h 713"/>
                <a:gd name="T44" fmla="*/ 759 w 5875"/>
                <a:gd name="T45" fmla="*/ 2 h 713"/>
                <a:gd name="T46" fmla="*/ 724 w 5875"/>
                <a:gd name="T47" fmla="*/ 1 h 713"/>
                <a:gd name="T48" fmla="*/ 689 w 5875"/>
                <a:gd name="T49" fmla="*/ 0 h 713"/>
                <a:gd name="T50" fmla="*/ 654 w 5875"/>
                <a:gd name="T51" fmla="*/ 0 h 713"/>
                <a:gd name="T52" fmla="*/ 618 w 5875"/>
                <a:gd name="T53" fmla="*/ 1 h 713"/>
                <a:gd name="T54" fmla="*/ 584 w 5875"/>
                <a:gd name="T55" fmla="*/ 2 h 713"/>
                <a:gd name="T56" fmla="*/ 549 w 5875"/>
                <a:gd name="T57" fmla="*/ 4 h 713"/>
                <a:gd name="T58" fmla="*/ 514 w 5875"/>
                <a:gd name="T59" fmla="*/ 5 h 713"/>
                <a:gd name="T60" fmla="*/ 480 w 5875"/>
                <a:gd name="T61" fmla="*/ 8 h 713"/>
                <a:gd name="T62" fmla="*/ 447 w 5875"/>
                <a:gd name="T63" fmla="*/ 12 h 713"/>
                <a:gd name="T64" fmla="*/ 413 w 5875"/>
                <a:gd name="T65" fmla="*/ 15 h 713"/>
                <a:gd name="T66" fmla="*/ 381 w 5875"/>
                <a:gd name="T67" fmla="*/ 20 h 713"/>
                <a:gd name="T68" fmla="*/ 350 w 5875"/>
                <a:gd name="T69" fmla="*/ 25 h 713"/>
                <a:gd name="T70" fmla="*/ 319 w 5875"/>
                <a:gd name="T71" fmla="*/ 31 h 713"/>
                <a:gd name="T72" fmla="*/ 289 w 5875"/>
                <a:gd name="T73" fmla="*/ 37 h 713"/>
                <a:gd name="T74" fmla="*/ 260 w 5875"/>
                <a:gd name="T75" fmla="*/ 43 h 713"/>
                <a:gd name="T76" fmla="*/ 232 w 5875"/>
                <a:gd name="T77" fmla="*/ 50 h 713"/>
                <a:gd name="T78" fmla="*/ 205 w 5875"/>
                <a:gd name="T79" fmla="*/ 57 h 713"/>
                <a:gd name="T80" fmla="*/ 179 w 5875"/>
                <a:gd name="T81" fmla="*/ 65 h 713"/>
                <a:gd name="T82" fmla="*/ 155 w 5875"/>
                <a:gd name="T83" fmla="*/ 73 h 713"/>
                <a:gd name="T84" fmla="*/ 132 w 5875"/>
                <a:gd name="T85" fmla="*/ 82 h 713"/>
                <a:gd name="T86" fmla="*/ 110 w 5875"/>
                <a:gd name="T87" fmla="*/ 91 h 713"/>
                <a:gd name="T88" fmla="*/ 90 w 5875"/>
                <a:gd name="T89" fmla="*/ 100 h 713"/>
                <a:gd name="T90" fmla="*/ 71 w 5875"/>
                <a:gd name="T91" fmla="*/ 110 h 713"/>
                <a:gd name="T92" fmla="*/ 54 w 5875"/>
                <a:gd name="T93" fmla="*/ 120 h 713"/>
                <a:gd name="T94" fmla="*/ 38 w 5875"/>
                <a:gd name="T95" fmla="*/ 130 h 713"/>
                <a:gd name="T96" fmla="*/ 23 w 5875"/>
                <a:gd name="T97" fmla="*/ 140 h 713"/>
                <a:gd name="T98" fmla="*/ 12 w 5875"/>
                <a:gd name="T99" fmla="*/ 151 h 713"/>
                <a:gd name="T100" fmla="*/ 0 w 5875"/>
                <a:gd name="T101" fmla="*/ 162 h 71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875"/>
                <a:gd name="T154" fmla="*/ 0 h 713"/>
                <a:gd name="T155" fmla="*/ 5875 w 5875"/>
                <a:gd name="T156" fmla="*/ 713 h 713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875" h="713">
                  <a:moveTo>
                    <a:pt x="5874" y="663"/>
                  </a:moveTo>
                  <a:lnTo>
                    <a:pt x="5818" y="615"/>
                  </a:lnTo>
                  <a:lnTo>
                    <a:pt x="5757" y="571"/>
                  </a:lnTo>
                  <a:lnTo>
                    <a:pt x="5689" y="523"/>
                  </a:lnTo>
                  <a:lnTo>
                    <a:pt x="5610" y="481"/>
                  </a:lnTo>
                  <a:lnTo>
                    <a:pt x="5526" y="439"/>
                  </a:lnTo>
                  <a:lnTo>
                    <a:pt x="5437" y="399"/>
                  </a:lnTo>
                  <a:lnTo>
                    <a:pt x="5340" y="360"/>
                  </a:lnTo>
                  <a:lnTo>
                    <a:pt x="5240" y="320"/>
                  </a:lnTo>
                  <a:lnTo>
                    <a:pt x="5131" y="286"/>
                  </a:lnTo>
                  <a:lnTo>
                    <a:pt x="5019" y="252"/>
                  </a:lnTo>
                  <a:lnTo>
                    <a:pt x="4900" y="220"/>
                  </a:lnTo>
                  <a:lnTo>
                    <a:pt x="4776" y="189"/>
                  </a:lnTo>
                  <a:lnTo>
                    <a:pt x="4648" y="161"/>
                  </a:lnTo>
                  <a:lnTo>
                    <a:pt x="4517" y="134"/>
                  </a:lnTo>
                  <a:lnTo>
                    <a:pt x="4380" y="110"/>
                  </a:lnTo>
                  <a:lnTo>
                    <a:pt x="4239" y="89"/>
                  </a:lnTo>
                  <a:lnTo>
                    <a:pt x="4098" y="68"/>
                  </a:lnTo>
                  <a:lnTo>
                    <a:pt x="3953" y="52"/>
                  </a:lnTo>
                  <a:lnTo>
                    <a:pt x="3801" y="37"/>
                  </a:lnTo>
                  <a:lnTo>
                    <a:pt x="3653" y="23"/>
                  </a:lnTo>
                  <a:lnTo>
                    <a:pt x="3501" y="16"/>
                  </a:lnTo>
                  <a:lnTo>
                    <a:pt x="3348" y="7"/>
                  </a:lnTo>
                  <a:lnTo>
                    <a:pt x="3193" y="3"/>
                  </a:lnTo>
                  <a:lnTo>
                    <a:pt x="3038" y="0"/>
                  </a:lnTo>
                  <a:lnTo>
                    <a:pt x="2883" y="0"/>
                  </a:lnTo>
                  <a:lnTo>
                    <a:pt x="2727" y="3"/>
                  </a:lnTo>
                  <a:lnTo>
                    <a:pt x="2575" y="7"/>
                  </a:lnTo>
                  <a:lnTo>
                    <a:pt x="2420" y="16"/>
                  </a:lnTo>
                  <a:lnTo>
                    <a:pt x="2267" y="23"/>
                  </a:lnTo>
                  <a:lnTo>
                    <a:pt x="2118" y="37"/>
                  </a:lnTo>
                  <a:lnTo>
                    <a:pt x="1970" y="52"/>
                  </a:lnTo>
                  <a:lnTo>
                    <a:pt x="1822" y="68"/>
                  </a:lnTo>
                  <a:lnTo>
                    <a:pt x="1681" y="89"/>
                  </a:lnTo>
                  <a:lnTo>
                    <a:pt x="1542" y="110"/>
                  </a:lnTo>
                  <a:lnTo>
                    <a:pt x="1405" y="137"/>
                  </a:lnTo>
                  <a:lnTo>
                    <a:pt x="1274" y="161"/>
                  </a:lnTo>
                  <a:lnTo>
                    <a:pt x="1147" y="189"/>
                  </a:lnTo>
                  <a:lnTo>
                    <a:pt x="1023" y="220"/>
                  </a:lnTo>
                  <a:lnTo>
                    <a:pt x="902" y="252"/>
                  </a:lnTo>
                  <a:lnTo>
                    <a:pt x="789" y="286"/>
                  </a:lnTo>
                  <a:lnTo>
                    <a:pt x="682" y="323"/>
                  </a:lnTo>
                  <a:lnTo>
                    <a:pt x="582" y="360"/>
                  </a:lnTo>
                  <a:lnTo>
                    <a:pt x="486" y="399"/>
                  </a:lnTo>
                  <a:lnTo>
                    <a:pt x="395" y="439"/>
                  </a:lnTo>
                  <a:lnTo>
                    <a:pt x="313" y="484"/>
                  </a:lnTo>
                  <a:lnTo>
                    <a:pt x="237" y="526"/>
                  </a:lnTo>
                  <a:lnTo>
                    <a:pt x="166" y="571"/>
                  </a:lnTo>
                  <a:lnTo>
                    <a:pt x="103" y="615"/>
                  </a:lnTo>
                  <a:lnTo>
                    <a:pt x="51" y="665"/>
                  </a:lnTo>
                  <a:lnTo>
                    <a:pt x="0" y="712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95" name="Freeform 23"/>
            <p:cNvSpPr>
              <a:spLocks noChangeArrowheads="1"/>
            </p:cNvSpPr>
            <p:nvPr/>
          </p:nvSpPr>
          <p:spPr bwMode="auto">
            <a:xfrm>
              <a:off x="1765" y="1274"/>
              <a:ext cx="976" cy="244"/>
            </a:xfrm>
            <a:custGeom>
              <a:avLst/>
              <a:gdLst>
                <a:gd name="T0" fmla="*/ 530 w 4305"/>
                <a:gd name="T1" fmla="*/ 221 h 1075"/>
                <a:gd name="T2" fmla="*/ 976 w 4305"/>
                <a:gd name="T3" fmla="*/ 101 h 1075"/>
                <a:gd name="T4" fmla="*/ 961 w 4305"/>
                <a:gd name="T5" fmla="*/ 92 h 1075"/>
                <a:gd name="T6" fmla="*/ 945 w 4305"/>
                <a:gd name="T7" fmla="*/ 83 h 1075"/>
                <a:gd name="T8" fmla="*/ 928 w 4305"/>
                <a:gd name="T9" fmla="*/ 74 h 1075"/>
                <a:gd name="T10" fmla="*/ 909 w 4305"/>
                <a:gd name="T11" fmla="*/ 67 h 1075"/>
                <a:gd name="T12" fmla="*/ 890 w 4305"/>
                <a:gd name="T13" fmla="*/ 59 h 1075"/>
                <a:gd name="T14" fmla="*/ 870 w 4305"/>
                <a:gd name="T15" fmla="*/ 52 h 1075"/>
                <a:gd name="T16" fmla="*/ 849 w 4305"/>
                <a:gd name="T17" fmla="*/ 44 h 1075"/>
                <a:gd name="T18" fmla="*/ 828 w 4305"/>
                <a:gd name="T19" fmla="*/ 38 h 1075"/>
                <a:gd name="T20" fmla="*/ 805 w 4305"/>
                <a:gd name="T21" fmla="*/ 32 h 1075"/>
                <a:gd name="T22" fmla="*/ 782 w 4305"/>
                <a:gd name="T23" fmla="*/ 26 h 1075"/>
                <a:gd name="T24" fmla="*/ 758 w 4305"/>
                <a:gd name="T25" fmla="*/ 22 h 1075"/>
                <a:gd name="T26" fmla="*/ 734 w 4305"/>
                <a:gd name="T27" fmla="*/ 17 h 1075"/>
                <a:gd name="T28" fmla="*/ 709 w 4305"/>
                <a:gd name="T29" fmla="*/ 12 h 1075"/>
                <a:gd name="T30" fmla="*/ 683 w 4305"/>
                <a:gd name="T31" fmla="*/ 9 h 1075"/>
                <a:gd name="T32" fmla="*/ 658 w 4305"/>
                <a:gd name="T33" fmla="*/ 6 h 1075"/>
                <a:gd name="T34" fmla="*/ 631 w 4305"/>
                <a:gd name="T35" fmla="*/ 4 h 1075"/>
                <a:gd name="T36" fmla="*/ 605 w 4305"/>
                <a:gd name="T37" fmla="*/ 2 h 1075"/>
                <a:gd name="T38" fmla="*/ 578 w 4305"/>
                <a:gd name="T39" fmla="*/ 1 h 1075"/>
                <a:gd name="T40" fmla="*/ 552 w 4305"/>
                <a:gd name="T41" fmla="*/ 0 h 1075"/>
                <a:gd name="T42" fmla="*/ 525 w 4305"/>
                <a:gd name="T43" fmla="*/ 0 h 1075"/>
                <a:gd name="T44" fmla="*/ 499 w 4305"/>
                <a:gd name="T45" fmla="*/ 0 h 1075"/>
                <a:gd name="T46" fmla="*/ 472 w 4305"/>
                <a:gd name="T47" fmla="*/ 1 h 1075"/>
                <a:gd name="T48" fmla="*/ 445 w 4305"/>
                <a:gd name="T49" fmla="*/ 2 h 1075"/>
                <a:gd name="T50" fmla="*/ 419 w 4305"/>
                <a:gd name="T51" fmla="*/ 4 h 1075"/>
                <a:gd name="T52" fmla="*/ 393 w 4305"/>
                <a:gd name="T53" fmla="*/ 7 h 1075"/>
                <a:gd name="T54" fmla="*/ 368 w 4305"/>
                <a:gd name="T55" fmla="*/ 10 h 1075"/>
                <a:gd name="T56" fmla="*/ 342 w 4305"/>
                <a:gd name="T57" fmla="*/ 14 h 1075"/>
                <a:gd name="T58" fmla="*/ 318 w 4305"/>
                <a:gd name="T59" fmla="*/ 19 h 1075"/>
                <a:gd name="T60" fmla="*/ 293 w 4305"/>
                <a:gd name="T61" fmla="*/ 23 h 1075"/>
                <a:gd name="T62" fmla="*/ 269 w 4305"/>
                <a:gd name="T63" fmla="*/ 28 h 1075"/>
                <a:gd name="T64" fmla="*/ 247 w 4305"/>
                <a:gd name="T65" fmla="*/ 34 h 1075"/>
                <a:gd name="T66" fmla="*/ 224 w 4305"/>
                <a:gd name="T67" fmla="*/ 40 h 1075"/>
                <a:gd name="T68" fmla="*/ 203 w 4305"/>
                <a:gd name="T69" fmla="*/ 47 h 1075"/>
                <a:gd name="T70" fmla="*/ 183 w 4305"/>
                <a:gd name="T71" fmla="*/ 54 h 1075"/>
                <a:gd name="T72" fmla="*/ 163 w 4305"/>
                <a:gd name="T73" fmla="*/ 62 h 1075"/>
                <a:gd name="T74" fmla="*/ 144 w 4305"/>
                <a:gd name="T75" fmla="*/ 69 h 1075"/>
                <a:gd name="T76" fmla="*/ 126 w 4305"/>
                <a:gd name="T77" fmla="*/ 77 h 1075"/>
                <a:gd name="T78" fmla="*/ 109 w 4305"/>
                <a:gd name="T79" fmla="*/ 87 h 1075"/>
                <a:gd name="T80" fmla="*/ 94 w 4305"/>
                <a:gd name="T81" fmla="*/ 95 h 1075"/>
                <a:gd name="T82" fmla="*/ 79 w 4305"/>
                <a:gd name="T83" fmla="*/ 105 h 1075"/>
                <a:gd name="T84" fmla="*/ 66 w 4305"/>
                <a:gd name="T85" fmla="*/ 115 h 1075"/>
                <a:gd name="T86" fmla="*/ 53 w 4305"/>
                <a:gd name="T87" fmla="*/ 124 h 1075"/>
                <a:gd name="T88" fmla="*/ 41 w 4305"/>
                <a:gd name="T89" fmla="*/ 134 h 1075"/>
                <a:gd name="T90" fmla="*/ 32 w 4305"/>
                <a:gd name="T91" fmla="*/ 145 h 1075"/>
                <a:gd name="T92" fmla="*/ 24 w 4305"/>
                <a:gd name="T93" fmla="*/ 155 h 1075"/>
                <a:gd name="T94" fmla="*/ 16 w 4305"/>
                <a:gd name="T95" fmla="*/ 166 h 1075"/>
                <a:gd name="T96" fmla="*/ 11 w 4305"/>
                <a:gd name="T97" fmla="*/ 177 h 1075"/>
                <a:gd name="T98" fmla="*/ 6 w 4305"/>
                <a:gd name="T99" fmla="*/ 188 h 1075"/>
                <a:gd name="T100" fmla="*/ 2 w 4305"/>
                <a:gd name="T101" fmla="*/ 199 h 1075"/>
                <a:gd name="T102" fmla="*/ 1 w 4305"/>
                <a:gd name="T103" fmla="*/ 210 h 1075"/>
                <a:gd name="T104" fmla="*/ 0 w 4305"/>
                <a:gd name="T105" fmla="*/ 221 h 1075"/>
                <a:gd name="T106" fmla="*/ 1 w 4305"/>
                <a:gd name="T107" fmla="*/ 233 h 1075"/>
                <a:gd name="T108" fmla="*/ 2 w 4305"/>
                <a:gd name="T109" fmla="*/ 244 h 1075"/>
                <a:gd name="T110" fmla="*/ 530 w 4305"/>
                <a:gd name="T111" fmla="*/ 221 h 107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305"/>
                <a:gd name="T169" fmla="*/ 0 h 1075"/>
                <a:gd name="T170" fmla="*/ 4305 w 4305"/>
                <a:gd name="T171" fmla="*/ 1075 h 107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305" h="1075">
                  <a:moveTo>
                    <a:pt x="2338" y="975"/>
                  </a:moveTo>
                  <a:lnTo>
                    <a:pt x="4304" y="447"/>
                  </a:lnTo>
                  <a:lnTo>
                    <a:pt x="4237" y="406"/>
                  </a:lnTo>
                  <a:lnTo>
                    <a:pt x="4169" y="365"/>
                  </a:lnTo>
                  <a:lnTo>
                    <a:pt x="4093" y="328"/>
                  </a:lnTo>
                  <a:lnTo>
                    <a:pt x="4011" y="295"/>
                  </a:lnTo>
                  <a:lnTo>
                    <a:pt x="3926" y="261"/>
                  </a:lnTo>
                  <a:lnTo>
                    <a:pt x="3839" y="227"/>
                  </a:lnTo>
                  <a:lnTo>
                    <a:pt x="3745" y="195"/>
                  </a:lnTo>
                  <a:lnTo>
                    <a:pt x="3650" y="168"/>
                  </a:lnTo>
                  <a:lnTo>
                    <a:pt x="3550" y="139"/>
                  </a:lnTo>
                  <a:lnTo>
                    <a:pt x="3450" y="116"/>
                  </a:lnTo>
                  <a:lnTo>
                    <a:pt x="3343" y="95"/>
                  </a:lnTo>
                  <a:lnTo>
                    <a:pt x="3237" y="73"/>
                  </a:lnTo>
                  <a:lnTo>
                    <a:pt x="3126" y="55"/>
                  </a:lnTo>
                  <a:lnTo>
                    <a:pt x="3013" y="39"/>
                  </a:lnTo>
                  <a:lnTo>
                    <a:pt x="2901" y="27"/>
                  </a:lnTo>
                  <a:lnTo>
                    <a:pt x="2785" y="16"/>
                  </a:lnTo>
                  <a:lnTo>
                    <a:pt x="2669" y="7"/>
                  </a:lnTo>
                  <a:lnTo>
                    <a:pt x="2551" y="3"/>
                  </a:lnTo>
                  <a:lnTo>
                    <a:pt x="2435" y="0"/>
                  </a:lnTo>
                  <a:lnTo>
                    <a:pt x="2317" y="0"/>
                  </a:lnTo>
                  <a:lnTo>
                    <a:pt x="2199" y="0"/>
                  </a:lnTo>
                  <a:lnTo>
                    <a:pt x="2080" y="6"/>
                  </a:lnTo>
                  <a:lnTo>
                    <a:pt x="1965" y="10"/>
                  </a:lnTo>
                  <a:lnTo>
                    <a:pt x="1849" y="18"/>
                  </a:lnTo>
                  <a:lnTo>
                    <a:pt x="1732" y="31"/>
                  </a:lnTo>
                  <a:lnTo>
                    <a:pt x="1621" y="45"/>
                  </a:lnTo>
                  <a:lnTo>
                    <a:pt x="1509" y="61"/>
                  </a:lnTo>
                  <a:lnTo>
                    <a:pt x="1401" y="82"/>
                  </a:lnTo>
                  <a:lnTo>
                    <a:pt x="1294" y="103"/>
                  </a:lnTo>
                  <a:lnTo>
                    <a:pt x="1188" y="124"/>
                  </a:lnTo>
                  <a:lnTo>
                    <a:pt x="1088" y="151"/>
                  </a:lnTo>
                  <a:lnTo>
                    <a:pt x="988" y="176"/>
                  </a:lnTo>
                  <a:lnTo>
                    <a:pt x="896" y="206"/>
                  </a:lnTo>
                  <a:lnTo>
                    <a:pt x="805" y="237"/>
                  </a:lnTo>
                  <a:lnTo>
                    <a:pt x="718" y="271"/>
                  </a:lnTo>
                  <a:lnTo>
                    <a:pt x="636" y="306"/>
                  </a:lnTo>
                  <a:lnTo>
                    <a:pt x="554" y="341"/>
                  </a:lnTo>
                  <a:lnTo>
                    <a:pt x="481" y="382"/>
                  </a:lnTo>
                  <a:lnTo>
                    <a:pt x="413" y="420"/>
                  </a:lnTo>
                  <a:lnTo>
                    <a:pt x="347" y="462"/>
                  </a:lnTo>
                  <a:lnTo>
                    <a:pt x="289" y="505"/>
                  </a:lnTo>
                  <a:lnTo>
                    <a:pt x="234" y="547"/>
                  </a:lnTo>
                  <a:lnTo>
                    <a:pt x="183" y="592"/>
                  </a:lnTo>
                  <a:lnTo>
                    <a:pt x="141" y="640"/>
                  </a:lnTo>
                  <a:lnTo>
                    <a:pt x="106" y="684"/>
                  </a:lnTo>
                  <a:lnTo>
                    <a:pt x="71" y="731"/>
                  </a:lnTo>
                  <a:lnTo>
                    <a:pt x="47" y="778"/>
                  </a:lnTo>
                  <a:lnTo>
                    <a:pt x="27" y="829"/>
                  </a:lnTo>
                  <a:lnTo>
                    <a:pt x="10" y="878"/>
                  </a:lnTo>
                  <a:lnTo>
                    <a:pt x="3" y="926"/>
                  </a:lnTo>
                  <a:lnTo>
                    <a:pt x="0" y="975"/>
                  </a:lnTo>
                  <a:lnTo>
                    <a:pt x="3" y="1026"/>
                  </a:lnTo>
                  <a:lnTo>
                    <a:pt x="10" y="1074"/>
                  </a:lnTo>
                  <a:lnTo>
                    <a:pt x="2338" y="975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96" name="Freeform 24"/>
            <p:cNvSpPr>
              <a:spLocks noChangeArrowheads="1"/>
            </p:cNvSpPr>
            <p:nvPr/>
          </p:nvSpPr>
          <p:spPr bwMode="auto">
            <a:xfrm>
              <a:off x="1765" y="1274"/>
              <a:ext cx="787" cy="282"/>
            </a:xfrm>
            <a:custGeom>
              <a:avLst/>
              <a:gdLst>
                <a:gd name="T0" fmla="*/ 787 w 3470"/>
                <a:gd name="T1" fmla="*/ 26 h 1245"/>
                <a:gd name="T2" fmla="*/ 763 w 3470"/>
                <a:gd name="T3" fmla="*/ 22 h 1245"/>
                <a:gd name="T4" fmla="*/ 738 w 3470"/>
                <a:gd name="T5" fmla="*/ 17 h 1245"/>
                <a:gd name="T6" fmla="*/ 714 w 3470"/>
                <a:gd name="T7" fmla="*/ 13 h 1245"/>
                <a:gd name="T8" fmla="*/ 688 w 3470"/>
                <a:gd name="T9" fmla="*/ 9 h 1245"/>
                <a:gd name="T10" fmla="*/ 661 w 3470"/>
                <a:gd name="T11" fmla="*/ 6 h 1245"/>
                <a:gd name="T12" fmla="*/ 635 w 3470"/>
                <a:gd name="T13" fmla="*/ 4 h 1245"/>
                <a:gd name="T14" fmla="*/ 609 w 3470"/>
                <a:gd name="T15" fmla="*/ 2 h 1245"/>
                <a:gd name="T16" fmla="*/ 582 w 3470"/>
                <a:gd name="T17" fmla="*/ 1 h 1245"/>
                <a:gd name="T18" fmla="*/ 555 w 3470"/>
                <a:gd name="T19" fmla="*/ 0 h 1245"/>
                <a:gd name="T20" fmla="*/ 528 w 3470"/>
                <a:gd name="T21" fmla="*/ 0 h 1245"/>
                <a:gd name="T22" fmla="*/ 501 w 3470"/>
                <a:gd name="T23" fmla="*/ 1 h 1245"/>
                <a:gd name="T24" fmla="*/ 475 w 3470"/>
                <a:gd name="T25" fmla="*/ 1 h 1245"/>
                <a:gd name="T26" fmla="*/ 448 w 3470"/>
                <a:gd name="T27" fmla="*/ 2 h 1245"/>
                <a:gd name="T28" fmla="*/ 422 w 3470"/>
                <a:gd name="T29" fmla="*/ 5 h 1245"/>
                <a:gd name="T30" fmla="*/ 395 w 3470"/>
                <a:gd name="T31" fmla="*/ 8 h 1245"/>
                <a:gd name="T32" fmla="*/ 370 w 3470"/>
                <a:gd name="T33" fmla="*/ 11 h 1245"/>
                <a:gd name="T34" fmla="*/ 345 w 3470"/>
                <a:gd name="T35" fmla="*/ 15 h 1245"/>
                <a:gd name="T36" fmla="*/ 320 w 3470"/>
                <a:gd name="T37" fmla="*/ 19 h 1245"/>
                <a:gd name="T38" fmla="*/ 295 w 3470"/>
                <a:gd name="T39" fmla="*/ 24 h 1245"/>
                <a:gd name="T40" fmla="*/ 272 w 3470"/>
                <a:gd name="T41" fmla="*/ 29 h 1245"/>
                <a:gd name="T42" fmla="*/ 248 w 3470"/>
                <a:gd name="T43" fmla="*/ 35 h 1245"/>
                <a:gd name="T44" fmla="*/ 226 w 3470"/>
                <a:gd name="T45" fmla="*/ 41 h 1245"/>
                <a:gd name="T46" fmla="*/ 205 w 3470"/>
                <a:gd name="T47" fmla="*/ 48 h 1245"/>
                <a:gd name="T48" fmla="*/ 183 w 3470"/>
                <a:gd name="T49" fmla="*/ 55 h 1245"/>
                <a:gd name="T50" fmla="*/ 164 w 3470"/>
                <a:gd name="T51" fmla="*/ 63 h 1245"/>
                <a:gd name="T52" fmla="*/ 145 w 3470"/>
                <a:gd name="T53" fmla="*/ 71 h 1245"/>
                <a:gd name="T54" fmla="*/ 127 w 3470"/>
                <a:gd name="T55" fmla="*/ 80 h 1245"/>
                <a:gd name="T56" fmla="*/ 110 w 3470"/>
                <a:gd name="T57" fmla="*/ 88 h 1245"/>
                <a:gd name="T58" fmla="*/ 94 w 3470"/>
                <a:gd name="T59" fmla="*/ 97 h 1245"/>
                <a:gd name="T60" fmla="*/ 80 w 3470"/>
                <a:gd name="T61" fmla="*/ 107 h 1245"/>
                <a:gd name="T62" fmla="*/ 66 w 3470"/>
                <a:gd name="T63" fmla="*/ 117 h 1245"/>
                <a:gd name="T64" fmla="*/ 54 w 3470"/>
                <a:gd name="T65" fmla="*/ 127 h 1245"/>
                <a:gd name="T66" fmla="*/ 43 w 3470"/>
                <a:gd name="T67" fmla="*/ 137 h 1245"/>
                <a:gd name="T68" fmla="*/ 33 w 3470"/>
                <a:gd name="T69" fmla="*/ 148 h 1245"/>
                <a:gd name="T70" fmla="*/ 24 w 3470"/>
                <a:gd name="T71" fmla="*/ 158 h 1245"/>
                <a:gd name="T72" fmla="*/ 17 w 3470"/>
                <a:gd name="T73" fmla="*/ 170 h 1245"/>
                <a:gd name="T74" fmla="*/ 11 w 3470"/>
                <a:gd name="T75" fmla="*/ 180 h 1245"/>
                <a:gd name="T76" fmla="*/ 6 w 3470"/>
                <a:gd name="T77" fmla="*/ 191 h 1245"/>
                <a:gd name="T78" fmla="*/ 2 w 3470"/>
                <a:gd name="T79" fmla="*/ 203 h 1245"/>
                <a:gd name="T80" fmla="*/ 1 w 3470"/>
                <a:gd name="T81" fmla="*/ 214 h 1245"/>
                <a:gd name="T82" fmla="*/ 0 w 3470"/>
                <a:gd name="T83" fmla="*/ 225 h 1245"/>
                <a:gd name="T84" fmla="*/ 1 w 3470"/>
                <a:gd name="T85" fmla="*/ 237 h 1245"/>
                <a:gd name="T86" fmla="*/ 2 w 3470"/>
                <a:gd name="T87" fmla="*/ 248 h 1245"/>
                <a:gd name="T88" fmla="*/ 6 w 3470"/>
                <a:gd name="T89" fmla="*/ 259 h 1245"/>
                <a:gd name="T90" fmla="*/ 10 w 3470"/>
                <a:gd name="T91" fmla="*/ 271 h 1245"/>
                <a:gd name="T92" fmla="*/ 17 w 3470"/>
                <a:gd name="T93" fmla="*/ 282 h 124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470"/>
                <a:gd name="T142" fmla="*/ 0 h 1245"/>
                <a:gd name="T143" fmla="*/ 3470 w 3470"/>
                <a:gd name="T144" fmla="*/ 1245 h 124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470" h="1245">
                  <a:moveTo>
                    <a:pt x="3469" y="116"/>
                  </a:moveTo>
                  <a:lnTo>
                    <a:pt x="3364" y="95"/>
                  </a:lnTo>
                  <a:lnTo>
                    <a:pt x="3256" y="73"/>
                  </a:lnTo>
                  <a:lnTo>
                    <a:pt x="3146" y="58"/>
                  </a:lnTo>
                  <a:lnTo>
                    <a:pt x="3033" y="39"/>
                  </a:lnTo>
                  <a:lnTo>
                    <a:pt x="2916" y="28"/>
                  </a:lnTo>
                  <a:lnTo>
                    <a:pt x="2801" y="16"/>
                  </a:lnTo>
                  <a:lnTo>
                    <a:pt x="2685" y="7"/>
                  </a:lnTo>
                  <a:lnTo>
                    <a:pt x="2567" y="6"/>
                  </a:lnTo>
                  <a:lnTo>
                    <a:pt x="2448" y="0"/>
                  </a:lnTo>
                  <a:lnTo>
                    <a:pt x="2330" y="0"/>
                  </a:lnTo>
                  <a:lnTo>
                    <a:pt x="2211" y="3"/>
                  </a:lnTo>
                  <a:lnTo>
                    <a:pt x="2093" y="6"/>
                  </a:lnTo>
                  <a:lnTo>
                    <a:pt x="1975" y="10"/>
                  </a:lnTo>
                  <a:lnTo>
                    <a:pt x="1859" y="21"/>
                  </a:lnTo>
                  <a:lnTo>
                    <a:pt x="1743" y="34"/>
                  </a:lnTo>
                  <a:lnTo>
                    <a:pt x="1631" y="48"/>
                  </a:lnTo>
                  <a:lnTo>
                    <a:pt x="1521" y="66"/>
                  </a:lnTo>
                  <a:lnTo>
                    <a:pt x="1409" y="84"/>
                  </a:lnTo>
                  <a:lnTo>
                    <a:pt x="1301" y="106"/>
                  </a:lnTo>
                  <a:lnTo>
                    <a:pt x="1199" y="128"/>
                  </a:lnTo>
                  <a:lnTo>
                    <a:pt x="1094" y="155"/>
                  </a:lnTo>
                  <a:lnTo>
                    <a:pt x="997" y="183"/>
                  </a:lnTo>
                  <a:lnTo>
                    <a:pt x="902" y="213"/>
                  </a:lnTo>
                  <a:lnTo>
                    <a:pt x="809" y="245"/>
                  </a:lnTo>
                  <a:lnTo>
                    <a:pt x="723" y="276"/>
                  </a:lnTo>
                  <a:lnTo>
                    <a:pt x="639" y="313"/>
                  </a:lnTo>
                  <a:lnTo>
                    <a:pt x="560" y="352"/>
                  </a:lnTo>
                  <a:lnTo>
                    <a:pt x="486" y="389"/>
                  </a:lnTo>
                  <a:lnTo>
                    <a:pt x="416" y="429"/>
                  </a:lnTo>
                  <a:lnTo>
                    <a:pt x="352" y="474"/>
                  </a:lnTo>
                  <a:lnTo>
                    <a:pt x="292" y="516"/>
                  </a:lnTo>
                  <a:lnTo>
                    <a:pt x="237" y="561"/>
                  </a:lnTo>
                  <a:lnTo>
                    <a:pt x="189" y="605"/>
                  </a:lnTo>
                  <a:lnTo>
                    <a:pt x="144" y="652"/>
                  </a:lnTo>
                  <a:lnTo>
                    <a:pt x="106" y="699"/>
                  </a:lnTo>
                  <a:lnTo>
                    <a:pt x="73" y="750"/>
                  </a:lnTo>
                  <a:lnTo>
                    <a:pt x="47" y="796"/>
                  </a:lnTo>
                  <a:lnTo>
                    <a:pt x="27" y="844"/>
                  </a:lnTo>
                  <a:lnTo>
                    <a:pt x="10" y="896"/>
                  </a:lnTo>
                  <a:lnTo>
                    <a:pt x="3" y="944"/>
                  </a:lnTo>
                  <a:lnTo>
                    <a:pt x="0" y="995"/>
                  </a:lnTo>
                  <a:lnTo>
                    <a:pt x="3" y="1047"/>
                  </a:lnTo>
                  <a:lnTo>
                    <a:pt x="10" y="1097"/>
                  </a:lnTo>
                  <a:lnTo>
                    <a:pt x="27" y="1144"/>
                  </a:lnTo>
                  <a:lnTo>
                    <a:pt x="44" y="1197"/>
                  </a:lnTo>
                  <a:lnTo>
                    <a:pt x="73" y="1244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97" name="Freeform 25"/>
            <p:cNvSpPr>
              <a:spLocks noChangeArrowheads="1"/>
            </p:cNvSpPr>
            <p:nvPr/>
          </p:nvSpPr>
          <p:spPr bwMode="auto">
            <a:xfrm>
              <a:off x="1649" y="1899"/>
              <a:ext cx="1010" cy="202"/>
            </a:xfrm>
            <a:custGeom>
              <a:avLst/>
              <a:gdLst>
                <a:gd name="T0" fmla="*/ 550 w 4452"/>
                <a:gd name="T1" fmla="*/ 2 h 892"/>
                <a:gd name="T2" fmla="*/ 0 w 4452"/>
                <a:gd name="T3" fmla="*/ 0 h 892"/>
                <a:gd name="T4" fmla="*/ 0 w 4452"/>
                <a:gd name="T5" fmla="*/ 10 h 892"/>
                <a:gd name="T6" fmla="*/ 2 w 4452"/>
                <a:gd name="T7" fmla="*/ 20 h 892"/>
                <a:gd name="T8" fmla="*/ 5 w 4452"/>
                <a:gd name="T9" fmla="*/ 30 h 892"/>
                <a:gd name="T10" fmla="*/ 10 w 4452"/>
                <a:gd name="T11" fmla="*/ 40 h 892"/>
                <a:gd name="T12" fmla="*/ 15 w 4452"/>
                <a:gd name="T13" fmla="*/ 50 h 892"/>
                <a:gd name="T14" fmla="*/ 23 w 4452"/>
                <a:gd name="T15" fmla="*/ 59 h 892"/>
                <a:gd name="T16" fmla="*/ 31 w 4452"/>
                <a:gd name="T17" fmla="*/ 69 h 892"/>
                <a:gd name="T18" fmla="*/ 42 w 4452"/>
                <a:gd name="T19" fmla="*/ 79 h 892"/>
                <a:gd name="T20" fmla="*/ 52 w 4452"/>
                <a:gd name="T21" fmla="*/ 87 h 892"/>
                <a:gd name="T22" fmla="*/ 65 w 4452"/>
                <a:gd name="T23" fmla="*/ 96 h 892"/>
                <a:gd name="T24" fmla="*/ 79 w 4452"/>
                <a:gd name="T25" fmla="*/ 105 h 892"/>
                <a:gd name="T26" fmla="*/ 94 w 4452"/>
                <a:gd name="T27" fmla="*/ 114 h 892"/>
                <a:gd name="T28" fmla="*/ 110 w 4452"/>
                <a:gd name="T29" fmla="*/ 122 h 892"/>
                <a:gd name="T30" fmla="*/ 127 w 4452"/>
                <a:gd name="T31" fmla="*/ 130 h 892"/>
                <a:gd name="T32" fmla="*/ 145 w 4452"/>
                <a:gd name="T33" fmla="*/ 137 h 892"/>
                <a:gd name="T34" fmla="*/ 165 w 4452"/>
                <a:gd name="T35" fmla="*/ 145 h 892"/>
                <a:gd name="T36" fmla="*/ 186 w 4452"/>
                <a:gd name="T37" fmla="*/ 152 h 892"/>
                <a:gd name="T38" fmla="*/ 206 w 4452"/>
                <a:gd name="T39" fmla="*/ 158 h 892"/>
                <a:gd name="T40" fmla="*/ 229 w 4452"/>
                <a:gd name="T41" fmla="*/ 164 h 892"/>
                <a:gd name="T42" fmla="*/ 252 w 4452"/>
                <a:gd name="T43" fmla="*/ 170 h 892"/>
                <a:gd name="T44" fmla="*/ 275 w 4452"/>
                <a:gd name="T45" fmla="*/ 175 h 892"/>
                <a:gd name="T46" fmla="*/ 299 w 4452"/>
                <a:gd name="T47" fmla="*/ 180 h 892"/>
                <a:gd name="T48" fmla="*/ 325 w 4452"/>
                <a:gd name="T49" fmla="*/ 184 h 892"/>
                <a:gd name="T50" fmla="*/ 350 w 4452"/>
                <a:gd name="T51" fmla="*/ 188 h 892"/>
                <a:gd name="T52" fmla="*/ 376 w 4452"/>
                <a:gd name="T53" fmla="*/ 192 h 892"/>
                <a:gd name="T54" fmla="*/ 403 w 4452"/>
                <a:gd name="T55" fmla="*/ 195 h 892"/>
                <a:gd name="T56" fmla="*/ 429 w 4452"/>
                <a:gd name="T57" fmla="*/ 197 h 892"/>
                <a:gd name="T58" fmla="*/ 457 w 4452"/>
                <a:gd name="T59" fmla="*/ 199 h 892"/>
                <a:gd name="T60" fmla="*/ 484 w 4452"/>
                <a:gd name="T61" fmla="*/ 200 h 892"/>
                <a:gd name="T62" fmla="*/ 512 w 4452"/>
                <a:gd name="T63" fmla="*/ 201 h 892"/>
                <a:gd name="T64" fmla="*/ 540 w 4452"/>
                <a:gd name="T65" fmla="*/ 202 h 892"/>
                <a:gd name="T66" fmla="*/ 567 w 4452"/>
                <a:gd name="T67" fmla="*/ 202 h 892"/>
                <a:gd name="T68" fmla="*/ 595 w 4452"/>
                <a:gd name="T69" fmla="*/ 201 h 892"/>
                <a:gd name="T70" fmla="*/ 623 w 4452"/>
                <a:gd name="T71" fmla="*/ 200 h 892"/>
                <a:gd name="T72" fmla="*/ 650 w 4452"/>
                <a:gd name="T73" fmla="*/ 198 h 892"/>
                <a:gd name="T74" fmla="*/ 677 w 4452"/>
                <a:gd name="T75" fmla="*/ 196 h 892"/>
                <a:gd name="T76" fmla="*/ 704 w 4452"/>
                <a:gd name="T77" fmla="*/ 193 h 892"/>
                <a:gd name="T78" fmla="*/ 730 w 4452"/>
                <a:gd name="T79" fmla="*/ 190 h 892"/>
                <a:gd name="T80" fmla="*/ 757 w 4452"/>
                <a:gd name="T81" fmla="*/ 187 h 892"/>
                <a:gd name="T82" fmla="*/ 782 w 4452"/>
                <a:gd name="T83" fmla="*/ 183 h 892"/>
                <a:gd name="T84" fmla="*/ 807 w 4452"/>
                <a:gd name="T85" fmla="*/ 178 h 892"/>
                <a:gd name="T86" fmla="*/ 831 w 4452"/>
                <a:gd name="T87" fmla="*/ 174 h 892"/>
                <a:gd name="T88" fmla="*/ 854 w 4452"/>
                <a:gd name="T89" fmla="*/ 168 h 892"/>
                <a:gd name="T90" fmla="*/ 877 w 4452"/>
                <a:gd name="T91" fmla="*/ 163 h 892"/>
                <a:gd name="T92" fmla="*/ 899 w 4452"/>
                <a:gd name="T93" fmla="*/ 156 h 892"/>
                <a:gd name="T94" fmla="*/ 920 w 4452"/>
                <a:gd name="T95" fmla="*/ 150 h 892"/>
                <a:gd name="T96" fmla="*/ 940 w 4452"/>
                <a:gd name="T97" fmla="*/ 143 h 892"/>
                <a:gd name="T98" fmla="*/ 959 w 4452"/>
                <a:gd name="T99" fmla="*/ 135 h 892"/>
                <a:gd name="T100" fmla="*/ 977 w 4452"/>
                <a:gd name="T101" fmla="*/ 128 h 892"/>
                <a:gd name="T102" fmla="*/ 994 w 4452"/>
                <a:gd name="T103" fmla="*/ 120 h 892"/>
                <a:gd name="T104" fmla="*/ 1010 w 4452"/>
                <a:gd name="T105" fmla="*/ 111 h 892"/>
                <a:gd name="T106" fmla="*/ 550 w 4452"/>
                <a:gd name="T107" fmla="*/ 2 h 8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452"/>
                <a:gd name="T163" fmla="*/ 0 h 892"/>
                <a:gd name="T164" fmla="*/ 4452 w 4452"/>
                <a:gd name="T165" fmla="*/ 892 h 89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452" h="892">
                  <a:moveTo>
                    <a:pt x="2423" y="7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7" y="89"/>
                  </a:lnTo>
                  <a:lnTo>
                    <a:pt x="24" y="131"/>
                  </a:lnTo>
                  <a:lnTo>
                    <a:pt x="45" y="175"/>
                  </a:lnTo>
                  <a:lnTo>
                    <a:pt x="68" y="220"/>
                  </a:lnTo>
                  <a:lnTo>
                    <a:pt x="103" y="262"/>
                  </a:lnTo>
                  <a:lnTo>
                    <a:pt x="138" y="305"/>
                  </a:lnTo>
                  <a:lnTo>
                    <a:pt x="183" y="347"/>
                  </a:lnTo>
                  <a:lnTo>
                    <a:pt x="231" y="386"/>
                  </a:lnTo>
                  <a:lnTo>
                    <a:pt x="286" y="426"/>
                  </a:lnTo>
                  <a:lnTo>
                    <a:pt x="350" y="465"/>
                  </a:lnTo>
                  <a:lnTo>
                    <a:pt x="416" y="502"/>
                  </a:lnTo>
                  <a:lnTo>
                    <a:pt x="486" y="539"/>
                  </a:lnTo>
                  <a:lnTo>
                    <a:pt x="562" y="574"/>
                  </a:lnTo>
                  <a:lnTo>
                    <a:pt x="641" y="606"/>
                  </a:lnTo>
                  <a:lnTo>
                    <a:pt x="729" y="639"/>
                  </a:lnTo>
                  <a:lnTo>
                    <a:pt x="818" y="670"/>
                  </a:lnTo>
                  <a:lnTo>
                    <a:pt x="909" y="699"/>
                  </a:lnTo>
                  <a:lnTo>
                    <a:pt x="1009" y="726"/>
                  </a:lnTo>
                  <a:lnTo>
                    <a:pt x="1109" y="751"/>
                  </a:lnTo>
                  <a:lnTo>
                    <a:pt x="1212" y="773"/>
                  </a:lnTo>
                  <a:lnTo>
                    <a:pt x="1319" y="794"/>
                  </a:lnTo>
                  <a:lnTo>
                    <a:pt x="1431" y="812"/>
                  </a:lnTo>
                  <a:lnTo>
                    <a:pt x="1543" y="830"/>
                  </a:lnTo>
                  <a:lnTo>
                    <a:pt x="1659" y="846"/>
                  </a:lnTo>
                  <a:lnTo>
                    <a:pt x="1777" y="860"/>
                  </a:lnTo>
                  <a:lnTo>
                    <a:pt x="1893" y="870"/>
                  </a:lnTo>
                  <a:lnTo>
                    <a:pt x="2014" y="878"/>
                  </a:lnTo>
                  <a:lnTo>
                    <a:pt x="2135" y="885"/>
                  </a:lnTo>
                  <a:lnTo>
                    <a:pt x="2256" y="888"/>
                  </a:lnTo>
                  <a:lnTo>
                    <a:pt x="2380" y="891"/>
                  </a:lnTo>
                  <a:lnTo>
                    <a:pt x="2500" y="891"/>
                  </a:lnTo>
                  <a:lnTo>
                    <a:pt x="2624" y="888"/>
                  </a:lnTo>
                  <a:lnTo>
                    <a:pt x="2746" y="884"/>
                  </a:lnTo>
                  <a:lnTo>
                    <a:pt x="2867" y="875"/>
                  </a:lnTo>
                  <a:lnTo>
                    <a:pt x="2985" y="867"/>
                  </a:lnTo>
                  <a:lnTo>
                    <a:pt x="3103" y="854"/>
                  </a:lnTo>
                  <a:lnTo>
                    <a:pt x="3219" y="840"/>
                  </a:lnTo>
                  <a:lnTo>
                    <a:pt x="3335" y="826"/>
                  </a:lnTo>
                  <a:lnTo>
                    <a:pt x="3446" y="809"/>
                  </a:lnTo>
                  <a:lnTo>
                    <a:pt x="3556" y="788"/>
                  </a:lnTo>
                  <a:lnTo>
                    <a:pt x="3663" y="767"/>
                  </a:lnTo>
                  <a:lnTo>
                    <a:pt x="3766" y="744"/>
                  </a:lnTo>
                  <a:lnTo>
                    <a:pt x="3866" y="718"/>
                  </a:lnTo>
                  <a:lnTo>
                    <a:pt x="3963" y="688"/>
                  </a:lnTo>
                  <a:lnTo>
                    <a:pt x="4055" y="663"/>
                  </a:lnTo>
                  <a:lnTo>
                    <a:pt x="4142" y="630"/>
                  </a:lnTo>
                  <a:lnTo>
                    <a:pt x="4227" y="596"/>
                  </a:lnTo>
                  <a:lnTo>
                    <a:pt x="4307" y="565"/>
                  </a:lnTo>
                  <a:lnTo>
                    <a:pt x="4382" y="529"/>
                  </a:lnTo>
                  <a:lnTo>
                    <a:pt x="4451" y="492"/>
                  </a:lnTo>
                  <a:lnTo>
                    <a:pt x="2423" y="7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98" name="Freeform 26"/>
            <p:cNvSpPr>
              <a:spLocks noChangeArrowheads="1"/>
            </p:cNvSpPr>
            <p:nvPr/>
          </p:nvSpPr>
          <p:spPr bwMode="auto">
            <a:xfrm>
              <a:off x="1649" y="1896"/>
              <a:ext cx="822" cy="214"/>
            </a:xfrm>
            <a:custGeom>
              <a:avLst/>
              <a:gdLst>
                <a:gd name="T0" fmla="*/ 0 w 3626"/>
                <a:gd name="T1" fmla="*/ 0 h 945"/>
                <a:gd name="T2" fmla="*/ 0 w 3626"/>
                <a:gd name="T3" fmla="*/ 10 h 945"/>
                <a:gd name="T4" fmla="*/ 1 w 3626"/>
                <a:gd name="T5" fmla="*/ 21 h 945"/>
                <a:gd name="T6" fmla="*/ 3 w 3626"/>
                <a:gd name="T7" fmla="*/ 31 h 945"/>
                <a:gd name="T8" fmla="*/ 6 w 3626"/>
                <a:gd name="T9" fmla="*/ 41 h 945"/>
                <a:gd name="T10" fmla="*/ 12 w 3626"/>
                <a:gd name="T11" fmla="*/ 51 h 945"/>
                <a:gd name="T12" fmla="*/ 18 w 3626"/>
                <a:gd name="T13" fmla="*/ 61 h 945"/>
                <a:gd name="T14" fmla="*/ 26 w 3626"/>
                <a:gd name="T15" fmla="*/ 71 h 945"/>
                <a:gd name="T16" fmla="*/ 35 w 3626"/>
                <a:gd name="T17" fmla="*/ 81 h 945"/>
                <a:gd name="T18" fmla="*/ 45 w 3626"/>
                <a:gd name="T19" fmla="*/ 91 h 945"/>
                <a:gd name="T20" fmla="*/ 57 w 3626"/>
                <a:gd name="T21" fmla="*/ 100 h 945"/>
                <a:gd name="T22" fmla="*/ 70 w 3626"/>
                <a:gd name="T23" fmla="*/ 110 h 945"/>
                <a:gd name="T24" fmla="*/ 84 w 3626"/>
                <a:gd name="T25" fmla="*/ 118 h 945"/>
                <a:gd name="T26" fmla="*/ 100 w 3626"/>
                <a:gd name="T27" fmla="*/ 126 h 945"/>
                <a:gd name="T28" fmla="*/ 116 w 3626"/>
                <a:gd name="T29" fmla="*/ 135 h 945"/>
                <a:gd name="T30" fmla="*/ 134 w 3626"/>
                <a:gd name="T31" fmla="*/ 143 h 945"/>
                <a:gd name="T32" fmla="*/ 153 w 3626"/>
                <a:gd name="T33" fmla="*/ 151 h 945"/>
                <a:gd name="T34" fmla="*/ 172 w 3626"/>
                <a:gd name="T35" fmla="*/ 158 h 945"/>
                <a:gd name="T36" fmla="*/ 194 w 3626"/>
                <a:gd name="T37" fmla="*/ 165 h 945"/>
                <a:gd name="T38" fmla="*/ 215 w 3626"/>
                <a:gd name="T39" fmla="*/ 172 h 945"/>
                <a:gd name="T40" fmla="*/ 237 w 3626"/>
                <a:gd name="T41" fmla="*/ 177 h 945"/>
                <a:gd name="T42" fmla="*/ 260 w 3626"/>
                <a:gd name="T43" fmla="*/ 183 h 945"/>
                <a:gd name="T44" fmla="*/ 285 w 3626"/>
                <a:gd name="T45" fmla="*/ 188 h 945"/>
                <a:gd name="T46" fmla="*/ 310 w 3626"/>
                <a:gd name="T47" fmla="*/ 193 h 945"/>
                <a:gd name="T48" fmla="*/ 335 w 3626"/>
                <a:gd name="T49" fmla="*/ 197 h 945"/>
                <a:gd name="T50" fmla="*/ 361 w 3626"/>
                <a:gd name="T51" fmla="*/ 201 h 945"/>
                <a:gd name="T52" fmla="*/ 388 w 3626"/>
                <a:gd name="T53" fmla="*/ 204 h 945"/>
                <a:gd name="T54" fmla="*/ 415 w 3626"/>
                <a:gd name="T55" fmla="*/ 207 h 945"/>
                <a:gd name="T56" fmla="*/ 442 w 3626"/>
                <a:gd name="T57" fmla="*/ 210 h 945"/>
                <a:gd name="T58" fmla="*/ 469 w 3626"/>
                <a:gd name="T59" fmla="*/ 212 h 945"/>
                <a:gd name="T60" fmla="*/ 497 w 3626"/>
                <a:gd name="T61" fmla="*/ 213 h 945"/>
                <a:gd name="T62" fmla="*/ 525 w 3626"/>
                <a:gd name="T63" fmla="*/ 213 h 945"/>
                <a:gd name="T64" fmla="*/ 553 w 3626"/>
                <a:gd name="T65" fmla="*/ 214 h 945"/>
                <a:gd name="T66" fmla="*/ 581 w 3626"/>
                <a:gd name="T67" fmla="*/ 213 h 945"/>
                <a:gd name="T68" fmla="*/ 609 w 3626"/>
                <a:gd name="T69" fmla="*/ 213 h 945"/>
                <a:gd name="T70" fmla="*/ 637 w 3626"/>
                <a:gd name="T71" fmla="*/ 212 h 945"/>
                <a:gd name="T72" fmla="*/ 665 w 3626"/>
                <a:gd name="T73" fmla="*/ 210 h 945"/>
                <a:gd name="T74" fmla="*/ 692 w 3626"/>
                <a:gd name="T75" fmla="*/ 207 h 945"/>
                <a:gd name="T76" fmla="*/ 719 w 3626"/>
                <a:gd name="T77" fmla="*/ 204 h 945"/>
                <a:gd name="T78" fmla="*/ 745 w 3626"/>
                <a:gd name="T79" fmla="*/ 201 h 945"/>
                <a:gd name="T80" fmla="*/ 771 w 3626"/>
                <a:gd name="T81" fmla="*/ 198 h 945"/>
                <a:gd name="T82" fmla="*/ 797 w 3626"/>
                <a:gd name="T83" fmla="*/ 193 h 945"/>
                <a:gd name="T84" fmla="*/ 822 w 3626"/>
                <a:gd name="T85" fmla="*/ 188 h 94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626"/>
                <a:gd name="T130" fmla="*/ 0 h 945"/>
                <a:gd name="T131" fmla="*/ 3626 w 3626"/>
                <a:gd name="T132" fmla="*/ 945 h 94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626" h="945">
                  <a:moveTo>
                    <a:pt x="0" y="0"/>
                  </a:moveTo>
                  <a:lnTo>
                    <a:pt x="0" y="45"/>
                  </a:lnTo>
                  <a:lnTo>
                    <a:pt x="3" y="93"/>
                  </a:lnTo>
                  <a:lnTo>
                    <a:pt x="13" y="137"/>
                  </a:lnTo>
                  <a:lnTo>
                    <a:pt x="28" y="182"/>
                  </a:lnTo>
                  <a:lnTo>
                    <a:pt x="52" y="227"/>
                  </a:lnTo>
                  <a:lnTo>
                    <a:pt x="79" y="271"/>
                  </a:lnTo>
                  <a:lnTo>
                    <a:pt x="113" y="313"/>
                  </a:lnTo>
                  <a:lnTo>
                    <a:pt x="155" y="358"/>
                  </a:lnTo>
                  <a:lnTo>
                    <a:pt x="200" y="400"/>
                  </a:lnTo>
                  <a:lnTo>
                    <a:pt x="250" y="441"/>
                  </a:lnTo>
                  <a:lnTo>
                    <a:pt x="307" y="485"/>
                  </a:lnTo>
                  <a:lnTo>
                    <a:pt x="371" y="520"/>
                  </a:lnTo>
                  <a:lnTo>
                    <a:pt x="440" y="558"/>
                  </a:lnTo>
                  <a:lnTo>
                    <a:pt x="513" y="595"/>
                  </a:lnTo>
                  <a:lnTo>
                    <a:pt x="592" y="631"/>
                  </a:lnTo>
                  <a:lnTo>
                    <a:pt x="674" y="665"/>
                  </a:lnTo>
                  <a:lnTo>
                    <a:pt x="760" y="696"/>
                  </a:lnTo>
                  <a:lnTo>
                    <a:pt x="854" y="729"/>
                  </a:lnTo>
                  <a:lnTo>
                    <a:pt x="950" y="758"/>
                  </a:lnTo>
                  <a:lnTo>
                    <a:pt x="1047" y="781"/>
                  </a:lnTo>
                  <a:lnTo>
                    <a:pt x="1149" y="808"/>
                  </a:lnTo>
                  <a:lnTo>
                    <a:pt x="1257" y="831"/>
                  </a:lnTo>
                  <a:lnTo>
                    <a:pt x="1367" y="853"/>
                  </a:lnTo>
                  <a:lnTo>
                    <a:pt x="1477" y="871"/>
                  </a:lnTo>
                  <a:lnTo>
                    <a:pt x="1594" y="889"/>
                  </a:lnTo>
                  <a:lnTo>
                    <a:pt x="1712" y="902"/>
                  </a:lnTo>
                  <a:lnTo>
                    <a:pt x="1831" y="916"/>
                  </a:lnTo>
                  <a:lnTo>
                    <a:pt x="1949" y="926"/>
                  </a:lnTo>
                  <a:lnTo>
                    <a:pt x="2069" y="934"/>
                  </a:lnTo>
                  <a:lnTo>
                    <a:pt x="2193" y="939"/>
                  </a:lnTo>
                  <a:lnTo>
                    <a:pt x="2317" y="941"/>
                  </a:lnTo>
                  <a:lnTo>
                    <a:pt x="2441" y="944"/>
                  </a:lnTo>
                  <a:lnTo>
                    <a:pt x="2564" y="941"/>
                  </a:lnTo>
                  <a:lnTo>
                    <a:pt x="2688" y="939"/>
                  </a:lnTo>
                  <a:lnTo>
                    <a:pt x="2809" y="934"/>
                  </a:lnTo>
                  <a:lnTo>
                    <a:pt x="2933" y="926"/>
                  </a:lnTo>
                  <a:lnTo>
                    <a:pt x="3053" y="916"/>
                  </a:lnTo>
                  <a:lnTo>
                    <a:pt x="3171" y="902"/>
                  </a:lnTo>
                  <a:lnTo>
                    <a:pt x="3288" y="889"/>
                  </a:lnTo>
                  <a:lnTo>
                    <a:pt x="3402" y="874"/>
                  </a:lnTo>
                  <a:lnTo>
                    <a:pt x="3514" y="853"/>
                  </a:lnTo>
                  <a:lnTo>
                    <a:pt x="3625" y="831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999" name="Freeform 27"/>
            <p:cNvSpPr>
              <a:spLocks noChangeArrowheads="1"/>
            </p:cNvSpPr>
            <p:nvPr/>
          </p:nvSpPr>
          <p:spPr bwMode="auto">
            <a:xfrm>
              <a:off x="3857" y="1288"/>
              <a:ext cx="627" cy="260"/>
            </a:xfrm>
            <a:custGeom>
              <a:avLst/>
              <a:gdLst>
                <a:gd name="T0" fmla="*/ 564 w 2766"/>
                <a:gd name="T1" fmla="*/ 260 h 1145"/>
                <a:gd name="T2" fmla="*/ 576 w 2766"/>
                <a:gd name="T3" fmla="*/ 252 h 1145"/>
                <a:gd name="T4" fmla="*/ 587 w 2766"/>
                <a:gd name="T5" fmla="*/ 244 h 1145"/>
                <a:gd name="T6" fmla="*/ 596 w 2766"/>
                <a:gd name="T7" fmla="*/ 235 h 1145"/>
                <a:gd name="T8" fmla="*/ 605 w 2766"/>
                <a:gd name="T9" fmla="*/ 227 h 1145"/>
                <a:gd name="T10" fmla="*/ 611 w 2766"/>
                <a:gd name="T11" fmla="*/ 219 h 1145"/>
                <a:gd name="T12" fmla="*/ 617 w 2766"/>
                <a:gd name="T13" fmla="*/ 210 h 1145"/>
                <a:gd name="T14" fmla="*/ 621 w 2766"/>
                <a:gd name="T15" fmla="*/ 201 h 1145"/>
                <a:gd name="T16" fmla="*/ 624 w 2766"/>
                <a:gd name="T17" fmla="*/ 192 h 1145"/>
                <a:gd name="T18" fmla="*/ 627 w 2766"/>
                <a:gd name="T19" fmla="*/ 183 h 1145"/>
                <a:gd name="T20" fmla="*/ 627 w 2766"/>
                <a:gd name="T21" fmla="*/ 174 h 1145"/>
                <a:gd name="T22" fmla="*/ 625 w 2766"/>
                <a:gd name="T23" fmla="*/ 165 h 1145"/>
                <a:gd name="T24" fmla="*/ 623 w 2766"/>
                <a:gd name="T25" fmla="*/ 156 h 1145"/>
                <a:gd name="T26" fmla="*/ 620 w 2766"/>
                <a:gd name="T27" fmla="*/ 148 h 1145"/>
                <a:gd name="T28" fmla="*/ 615 w 2766"/>
                <a:gd name="T29" fmla="*/ 138 h 1145"/>
                <a:gd name="T30" fmla="*/ 608 w 2766"/>
                <a:gd name="T31" fmla="*/ 130 h 1145"/>
                <a:gd name="T32" fmla="*/ 601 w 2766"/>
                <a:gd name="T33" fmla="*/ 121 h 1145"/>
                <a:gd name="T34" fmla="*/ 592 w 2766"/>
                <a:gd name="T35" fmla="*/ 113 h 1145"/>
                <a:gd name="T36" fmla="*/ 583 w 2766"/>
                <a:gd name="T37" fmla="*/ 105 h 1145"/>
                <a:gd name="T38" fmla="*/ 571 w 2766"/>
                <a:gd name="T39" fmla="*/ 97 h 1145"/>
                <a:gd name="T40" fmla="*/ 559 w 2766"/>
                <a:gd name="T41" fmla="*/ 89 h 1145"/>
                <a:gd name="T42" fmla="*/ 546 w 2766"/>
                <a:gd name="T43" fmla="*/ 81 h 1145"/>
                <a:gd name="T44" fmla="*/ 531 w 2766"/>
                <a:gd name="T45" fmla="*/ 74 h 1145"/>
                <a:gd name="T46" fmla="*/ 515 w 2766"/>
                <a:gd name="T47" fmla="*/ 66 h 1145"/>
                <a:gd name="T48" fmla="*/ 498 w 2766"/>
                <a:gd name="T49" fmla="*/ 60 h 1145"/>
                <a:gd name="T50" fmla="*/ 480 w 2766"/>
                <a:gd name="T51" fmla="*/ 53 h 1145"/>
                <a:gd name="T52" fmla="*/ 462 w 2766"/>
                <a:gd name="T53" fmla="*/ 47 h 1145"/>
                <a:gd name="T54" fmla="*/ 442 w 2766"/>
                <a:gd name="T55" fmla="*/ 41 h 1145"/>
                <a:gd name="T56" fmla="*/ 422 w 2766"/>
                <a:gd name="T57" fmla="*/ 36 h 1145"/>
                <a:gd name="T58" fmla="*/ 400 w 2766"/>
                <a:gd name="T59" fmla="*/ 30 h 1145"/>
                <a:gd name="T60" fmla="*/ 378 w 2766"/>
                <a:gd name="T61" fmla="*/ 26 h 1145"/>
                <a:gd name="T62" fmla="*/ 355 w 2766"/>
                <a:gd name="T63" fmla="*/ 21 h 1145"/>
                <a:gd name="T64" fmla="*/ 332 w 2766"/>
                <a:gd name="T65" fmla="*/ 17 h 1145"/>
                <a:gd name="T66" fmla="*/ 308 w 2766"/>
                <a:gd name="T67" fmla="*/ 13 h 1145"/>
                <a:gd name="T68" fmla="*/ 284 w 2766"/>
                <a:gd name="T69" fmla="*/ 10 h 1145"/>
                <a:gd name="T70" fmla="*/ 259 w 2766"/>
                <a:gd name="T71" fmla="*/ 7 h 1145"/>
                <a:gd name="T72" fmla="*/ 234 w 2766"/>
                <a:gd name="T73" fmla="*/ 5 h 1145"/>
                <a:gd name="T74" fmla="*/ 208 w 2766"/>
                <a:gd name="T75" fmla="*/ 3 h 1145"/>
                <a:gd name="T76" fmla="*/ 182 w 2766"/>
                <a:gd name="T77" fmla="*/ 2 h 1145"/>
                <a:gd name="T78" fmla="*/ 156 w 2766"/>
                <a:gd name="T79" fmla="*/ 1 h 1145"/>
                <a:gd name="T80" fmla="*/ 130 w 2766"/>
                <a:gd name="T81" fmla="*/ 0 h 1145"/>
                <a:gd name="T82" fmla="*/ 104 w 2766"/>
                <a:gd name="T83" fmla="*/ 0 h 1145"/>
                <a:gd name="T84" fmla="*/ 78 w 2766"/>
                <a:gd name="T85" fmla="*/ 0 h 1145"/>
                <a:gd name="T86" fmla="*/ 51 w 2766"/>
                <a:gd name="T87" fmla="*/ 1 h 1145"/>
                <a:gd name="T88" fmla="*/ 26 w 2766"/>
                <a:gd name="T89" fmla="*/ 2 h 1145"/>
                <a:gd name="T90" fmla="*/ 0 w 2766"/>
                <a:gd name="T91" fmla="*/ 4 h 114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766"/>
                <a:gd name="T139" fmla="*/ 0 h 1145"/>
                <a:gd name="T140" fmla="*/ 2766 w 2766"/>
                <a:gd name="T141" fmla="*/ 1145 h 114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766" h="1145">
                  <a:moveTo>
                    <a:pt x="2489" y="1144"/>
                  </a:moveTo>
                  <a:lnTo>
                    <a:pt x="2541" y="1110"/>
                  </a:lnTo>
                  <a:lnTo>
                    <a:pt x="2589" y="1074"/>
                  </a:lnTo>
                  <a:lnTo>
                    <a:pt x="2631" y="1036"/>
                  </a:lnTo>
                  <a:lnTo>
                    <a:pt x="2668" y="999"/>
                  </a:lnTo>
                  <a:lnTo>
                    <a:pt x="2696" y="963"/>
                  </a:lnTo>
                  <a:lnTo>
                    <a:pt x="2723" y="923"/>
                  </a:lnTo>
                  <a:lnTo>
                    <a:pt x="2741" y="884"/>
                  </a:lnTo>
                  <a:lnTo>
                    <a:pt x="2754" y="844"/>
                  </a:lnTo>
                  <a:lnTo>
                    <a:pt x="2765" y="808"/>
                  </a:lnTo>
                  <a:lnTo>
                    <a:pt x="2765" y="765"/>
                  </a:lnTo>
                  <a:lnTo>
                    <a:pt x="2759" y="726"/>
                  </a:lnTo>
                  <a:lnTo>
                    <a:pt x="2748" y="686"/>
                  </a:lnTo>
                  <a:lnTo>
                    <a:pt x="2734" y="650"/>
                  </a:lnTo>
                  <a:lnTo>
                    <a:pt x="2714" y="607"/>
                  </a:lnTo>
                  <a:lnTo>
                    <a:pt x="2683" y="574"/>
                  </a:lnTo>
                  <a:lnTo>
                    <a:pt x="2652" y="534"/>
                  </a:lnTo>
                  <a:lnTo>
                    <a:pt x="2613" y="497"/>
                  </a:lnTo>
                  <a:lnTo>
                    <a:pt x="2570" y="461"/>
                  </a:lnTo>
                  <a:lnTo>
                    <a:pt x="2520" y="427"/>
                  </a:lnTo>
                  <a:lnTo>
                    <a:pt x="2465" y="392"/>
                  </a:lnTo>
                  <a:lnTo>
                    <a:pt x="2407" y="358"/>
                  </a:lnTo>
                  <a:lnTo>
                    <a:pt x="2341" y="324"/>
                  </a:lnTo>
                  <a:lnTo>
                    <a:pt x="2270" y="292"/>
                  </a:lnTo>
                  <a:lnTo>
                    <a:pt x="2197" y="263"/>
                  </a:lnTo>
                  <a:lnTo>
                    <a:pt x="2118" y="234"/>
                  </a:lnTo>
                  <a:lnTo>
                    <a:pt x="2036" y="206"/>
                  </a:lnTo>
                  <a:lnTo>
                    <a:pt x="1949" y="182"/>
                  </a:lnTo>
                  <a:lnTo>
                    <a:pt x="1860" y="158"/>
                  </a:lnTo>
                  <a:lnTo>
                    <a:pt x="1763" y="131"/>
                  </a:lnTo>
                  <a:lnTo>
                    <a:pt x="1667" y="113"/>
                  </a:lnTo>
                  <a:lnTo>
                    <a:pt x="1568" y="93"/>
                  </a:lnTo>
                  <a:lnTo>
                    <a:pt x="1465" y="73"/>
                  </a:lnTo>
                  <a:lnTo>
                    <a:pt x="1360" y="58"/>
                  </a:lnTo>
                  <a:lnTo>
                    <a:pt x="1253" y="45"/>
                  </a:lnTo>
                  <a:lnTo>
                    <a:pt x="1143" y="31"/>
                  </a:lnTo>
                  <a:lnTo>
                    <a:pt x="1031" y="21"/>
                  </a:lnTo>
                  <a:lnTo>
                    <a:pt x="916" y="14"/>
                  </a:lnTo>
                  <a:lnTo>
                    <a:pt x="803" y="8"/>
                  </a:lnTo>
                  <a:lnTo>
                    <a:pt x="689" y="3"/>
                  </a:lnTo>
                  <a:lnTo>
                    <a:pt x="572" y="0"/>
                  </a:lnTo>
                  <a:lnTo>
                    <a:pt x="458" y="0"/>
                  </a:lnTo>
                  <a:lnTo>
                    <a:pt x="342" y="0"/>
                  </a:lnTo>
                  <a:lnTo>
                    <a:pt x="227" y="6"/>
                  </a:lnTo>
                  <a:lnTo>
                    <a:pt x="114" y="8"/>
                  </a:lnTo>
                  <a:lnTo>
                    <a:pt x="0" y="17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000" name="Freeform 28"/>
            <p:cNvSpPr>
              <a:spLocks noChangeArrowheads="1"/>
            </p:cNvSpPr>
            <p:nvPr/>
          </p:nvSpPr>
          <p:spPr bwMode="auto">
            <a:xfrm>
              <a:off x="2429" y="2027"/>
              <a:ext cx="1554" cy="212"/>
            </a:xfrm>
            <a:custGeom>
              <a:avLst/>
              <a:gdLst>
                <a:gd name="T0" fmla="*/ 783 w 6852"/>
                <a:gd name="T1" fmla="*/ 0 h 937"/>
                <a:gd name="T2" fmla="*/ 0 w 6852"/>
                <a:gd name="T3" fmla="*/ 12 h 937"/>
                <a:gd name="T4" fmla="*/ 3 w 6852"/>
                <a:gd name="T5" fmla="*/ 23 h 937"/>
                <a:gd name="T6" fmla="*/ 8 w 6852"/>
                <a:gd name="T7" fmla="*/ 34 h 937"/>
                <a:gd name="T8" fmla="*/ 16 w 6852"/>
                <a:gd name="T9" fmla="*/ 44 h 937"/>
                <a:gd name="T10" fmla="*/ 26 w 6852"/>
                <a:gd name="T11" fmla="*/ 55 h 937"/>
                <a:gd name="T12" fmla="*/ 37 w 6852"/>
                <a:gd name="T13" fmla="*/ 65 h 937"/>
                <a:gd name="T14" fmla="*/ 50 w 6852"/>
                <a:gd name="T15" fmla="*/ 75 h 937"/>
                <a:gd name="T16" fmla="*/ 65 w 6852"/>
                <a:gd name="T17" fmla="*/ 85 h 937"/>
                <a:gd name="T18" fmla="*/ 82 w 6852"/>
                <a:gd name="T19" fmla="*/ 95 h 937"/>
                <a:gd name="T20" fmla="*/ 101 w 6852"/>
                <a:gd name="T21" fmla="*/ 105 h 937"/>
                <a:gd name="T22" fmla="*/ 122 w 6852"/>
                <a:gd name="T23" fmla="*/ 114 h 937"/>
                <a:gd name="T24" fmla="*/ 144 w 6852"/>
                <a:gd name="T25" fmla="*/ 122 h 937"/>
                <a:gd name="T26" fmla="*/ 168 w 6852"/>
                <a:gd name="T27" fmla="*/ 131 h 937"/>
                <a:gd name="T28" fmla="*/ 193 w 6852"/>
                <a:gd name="T29" fmla="*/ 140 h 937"/>
                <a:gd name="T30" fmla="*/ 220 w 6852"/>
                <a:gd name="T31" fmla="*/ 147 h 937"/>
                <a:gd name="T32" fmla="*/ 248 w 6852"/>
                <a:gd name="T33" fmla="*/ 155 h 937"/>
                <a:gd name="T34" fmla="*/ 278 w 6852"/>
                <a:gd name="T35" fmla="*/ 162 h 937"/>
                <a:gd name="T36" fmla="*/ 309 w 6852"/>
                <a:gd name="T37" fmla="*/ 168 h 937"/>
                <a:gd name="T38" fmla="*/ 342 w 6852"/>
                <a:gd name="T39" fmla="*/ 175 h 937"/>
                <a:gd name="T40" fmla="*/ 375 w 6852"/>
                <a:gd name="T41" fmla="*/ 181 h 937"/>
                <a:gd name="T42" fmla="*/ 410 w 6852"/>
                <a:gd name="T43" fmla="*/ 186 h 937"/>
                <a:gd name="T44" fmla="*/ 445 w 6852"/>
                <a:gd name="T45" fmla="*/ 191 h 937"/>
                <a:gd name="T46" fmla="*/ 481 w 6852"/>
                <a:gd name="T47" fmla="*/ 195 h 937"/>
                <a:gd name="T48" fmla="*/ 518 w 6852"/>
                <a:gd name="T49" fmla="*/ 199 h 937"/>
                <a:gd name="T50" fmla="*/ 556 w 6852"/>
                <a:gd name="T51" fmla="*/ 203 h 937"/>
                <a:gd name="T52" fmla="*/ 595 w 6852"/>
                <a:gd name="T53" fmla="*/ 206 h 937"/>
                <a:gd name="T54" fmla="*/ 633 w 6852"/>
                <a:gd name="T55" fmla="*/ 208 h 937"/>
                <a:gd name="T56" fmla="*/ 673 w 6852"/>
                <a:gd name="T57" fmla="*/ 210 h 937"/>
                <a:gd name="T58" fmla="*/ 711 w 6852"/>
                <a:gd name="T59" fmla="*/ 210 h 937"/>
                <a:gd name="T60" fmla="*/ 752 w 6852"/>
                <a:gd name="T61" fmla="*/ 211 h 937"/>
                <a:gd name="T62" fmla="*/ 792 w 6852"/>
                <a:gd name="T63" fmla="*/ 212 h 937"/>
                <a:gd name="T64" fmla="*/ 831 w 6852"/>
                <a:gd name="T65" fmla="*/ 211 h 937"/>
                <a:gd name="T66" fmla="*/ 871 w 6852"/>
                <a:gd name="T67" fmla="*/ 210 h 937"/>
                <a:gd name="T68" fmla="*/ 910 w 6852"/>
                <a:gd name="T69" fmla="*/ 209 h 937"/>
                <a:gd name="T70" fmla="*/ 949 w 6852"/>
                <a:gd name="T71" fmla="*/ 207 h 937"/>
                <a:gd name="T72" fmla="*/ 988 w 6852"/>
                <a:gd name="T73" fmla="*/ 204 h 937"/>
                <a:gd name="T74" fmla="*/ 1026 w 6852"/>
                <a:gd name="T75" fmla="*/ 201 h 937"/>
                <a:gd name="T76" fmla="*/ 1063 w 6852"/>
                <a:gd name="T77" fmla="*/ 198 h 937"/>
                <a:gd name="T78" fmla="*/ 1100 w 6852"/>
                <a:gd name="T79" fmla="*/ 193 h 937"/>
                <a:gd name="T80" fmla="*/ 1136 w 6852"/>
                <a:gd name="T81" fmla="*/ 189 h 937"/>
                <a:gd name="T82" fmla="*/ 1171 w 6852"/>
                <a:gd name="T83" fmla="*/ 184 h 937"/>
                <a:gd name="T84" fmla="*/ 1205 w 6852"/>
                <a:gd name="T85" fmla="*/ 178 h 937"/>
                <a:gd name="T86" fmla="*/ 1238 w 6852"/>
                <a:gd name="T87" fmla="*/ 173 h 937"/>
                <a:gd name="T88" fmla="*/ 1271 w 6852"/>
                <a:gd name="T89" fmla="*/ 166 h 937"/>
                <a:gd name="T90" fmla="*/ 1301 w 6852"/>
                <a:gd name="T91" fmla="*/ 160 h 937"/>
                <a:gd name="T92" fmla="*/ 1330 w 6852"/>
                <a:gd name="T93" fmla="*/ 152 h 937"/>
                <a:gd name="T94" fmla="*/ 1358 w 6852"/>
                <a:gd name="T95" fmla="*/ 144 h 937"/>
                <a:gd name="T96" fmla="*/ 1384 w 6852"/>
                <a:gd name="T97" fmla="*/ 136 h 937"/>
                <a:gd name="T98" fmla="*/ 1409 w 6852"/>
                <a:gd name="T99" fmla="*/ 128 h 937"/>
                <a:gd name="T100" fmla="*/ 1432 w 6852"/>
                <a:gd name="T101" fmla="*/ 119 h 937"/>
                <a:gd name="T102" fmla="*/ 1454 w 6852"/>
                <a:gd name="T103" fmla="*/ 110 h 937"/>
                <a:gd name="T104" fmla="*/ 1474 w 6852"/>
                <a:gd name="T105" fmla="*/ 100 h 937"/>
                <a:gd name="T106" fmla="*/ 1492 w 6852"/>
                <a:gd name="T107" fmla="*/ 91 h 937"/>
                <a:gd name="T108" fmla="*/ 1508 w 6852"/>
                <a:gd name="T109" fmla="*/ 81 h 937"/>
                <a:gd name="T110" fmla="*/ 1522 w 6852"/>
                <a:gd name="T111" fmla="*/ 71 h 937"/>
                <a:gd name="T112" fmla="*/ 1534 w 6852"/>
                <a:gd name="T113" fmla="*/ 61 h 937"/>
                <a:gd name="T114" fmla="*/ 1545 w 6852"/>
                <a:gd name="T115" fmla="*/ 50 h 937"/>
                <a:gd name="T116" fmla="*/ 1554 w 6852"/>
                <a:gd name="T117" fmla="*/ 40 h 937"/>
                <a:gd name="T118" fmla="*/ 783 w 6852"/>
                <a:gd name="T119" fmla="*/ 0 h 93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852"/>
                <a:gd name="T181" fmla="*/ 0 h 937"/>
                <a:gd name="T182" fmla="*/ 6852 w 6852"/>
                <a:gd name="T183" fmla="*/ 937 h 93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852" h="937">
                  <a:moveTo>
                    <a:pt x="3453" y="0"/>
                  </a:moveTo>
                  <a:lnTo>
                    <a:pt x="0" y="55"/>
                  </a:lnTo>
                  <a:lnTo>
                    <a:pt x="13" y="103"/>
                  </a:lnTo>
                  <a:lnTo>
                    <a:pt x="37" y="150"/>
                  </a:lnTo>
                  <a:lnTo>
                    <a:pt x="71" y="196"/>
                  </a:lnTo>
                  <a:lnTo>
                    <a:pt x="113" y="241"/>
                  </a:lnTo>
                  <a:lnTo>
                    <a:pt x="161" y="286"/>
                  </a:lnTo>
                  <a:lnTo>
                    <a:pt x="220" y="331"/>
                  </a:lnTo>
                  <a:lnTo>
                    <a:pt x="286" y="375"/>
                  </a:lnTo>
                  <a:lnTo>
                    <a:pt x="362" y="420"/>
                  </a:lnTo>
                  <a:lnTo>
                    <a:pt x="444" y="462"/>
                  </a:lnTo>
                  <a:lnTo>
                    <a:pt x="536" y="502"/>
                  </a:lnTo>
                  <a:lnTo>
                    <a:pt x="633" y="541"/>
                  </a:lnTo>
                  <a:lnTo>
                    <a:pt x="739" y="578"/>
                  </a:lnTo>
                  <a:lnTo>
                    <a:pt x="850" y="618"/>
                  </a:lnTo>
                  <a:lnTo>
                    <a:pt x="970" y="651"/>
                  </a:lnTo>
                  <a:lnTo>
                    <a:pt x="1094" y="684"/>
                  </a:lnTo>
                  <a:lnTo>
                    <a:pt x="1225" y="715"/>
                  </a:lnTo>
                  <a:lnTo>
                    <a:pt x="1363" y="744"/>
                  </a:lnTo>
                  <a:lnTo>
                    <a:pt x="1507" y="773"/>
                  </a:lnTo>
                  <a:lnTo>
                    <a:pt x="1653" y="799"/>
                  </a:lnTo>
                  <a:lnTo>
                    <a:pt x="1807" y="823"/>
                  </a:lnTo>
                  <a:lnTo>
                    <a:pt x="1962" y="844"/>
                  </a:lnTo>
                  <a:lnTo>
                    <a:pt x="2121" y="864"/>
                  </a:lnTo>
                  <a:lnTo>
                    <a:pt x="2285" y="881"/>
                  </a:lnTo>
                  <a:lnTo>
                    <a:pt x="2451" y="896"/>
                  </a:lnTo>
                  <a:lnTo>
                    <a:pt x="2622" y="909"/>
                  </a:lnTo>
                  <a:lnTo>
                    <a:pt x="2792" y="918"/>
                  </a:lnTo>
                  <a:lnTo>
                    <a:pt x="2967" y="929"/>
                  </a:lnTo>
                  <a:lnTo>
                    <a:pt x="3137" y="930"/>
                  </a:lnTo>
                  <a:lnTo>
                    <a:pt x="3314" y="933"/>
                  </a:lnTo>
                  <a:lnTo>
                    <a:pt x="3490" y="936"/>
                  </a:lnTo>
                  <a:lnTo>
                    <a:pt x="3663" y="933"/>
                  </a:lnTo>
                  <a:lnTo>
                    <a:pt x="3839" y="930"/>
                  </a:lnTo>
                  <a:lnTo>
                    <a:pt x="4014" y="923"/>
                  </a:lnTo>
                  <a:lnTo>
                    <a:pt x="4184" y="915"/>
                  </a:lnTo>
                  <a:lnTo>
                    <a:pt x="4358" y="902"/>
                  </a:lnTo>
                  <a:lnTo>
                    <a:pt x="4524" y="888"/>
                  </a:lnTo>
                  <a:lnTo>
                    <a:pt x="4689" y="873"/>
                  </a:lnTo>
                  <a:lnTo>
                    <a:pt x="4852" y="854"/>
                  </a:lnTo>
                  <a:lnTo>
                    <a:pt x="5010" y="836"/>
                  </a:lnTo>
                  <a:lnTo>
                    <a:pt x="5165" y="812"/>
                  </a:lnTo>
                  <a:lnTo>
                    <a:pt x="5315" y="788"/>
                  </a:lnTo>
                  <a:lnTo>
                    <a:pt x="5460" y="763"/>
                  </a:lnTo>
                  <a:lnTo>
                    <a:pt x="5602" y="733"/>
                  </a:lnTo>
                  <a:lnTo>
                    <a:pt x="5736" y="705"/>
                  </a:lnTo>
                  <a:lnTo>
                    <a:pt x="5864" y="671"/>
                  </a:lnTo>
                  <a:lnTo>
                    <a:pt x="5988" y="636"/>
                  </a:lnTo>
                  <a:lnTo>
                    <a:pt x="6104" y="599"/>
                  </a:lnTo>
                  <a:lnTo>
                    <a:pt x="6211" y="565"/>
                  </a:lnTo>
                  <a:lnTo>
                    <a:pt x="6314" y="526"/>
                  </a:lnTo>
                  <a:lnTo>
                    <a:pt x="6410" y="486"/>
                  </a:lnTo>
                  <a:lnTo>
                    <a:pt x="6499" y="444"/>
                  </a:lnTo>
                  <a:lnTo>
                    <a:pt x="6577" y="402"/>
                  </a:lnTo>
                  <a:lnTo>
                    <a:pt x="6648" y="360"/>
                  </a:lnTo>
                  <a:lnTo>
                    <a:pt x="6711" y="316"/>
                  </a:lnTo>
                  <a:lnTo>
                    <a:pt x="6766" y="271"/>
                  </a:lnTo>
                  <a:lnTo>
                    <a:pt x="6811" y="223"/>
                  </a:lnTo>
                  <a:lnTo>
                    <a:pt x="6851" y="176"/>
                  </a:lnTo>
                  <a:lnTo>
                    <a:pt x="3453" y="0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001" name="Freeform 29"/>
            <p:cNvSpPr>
              <a:spLocks noChangeArrowheads="1"/>
            </p:cNvSpPr>
            <p:nvPr/>
          </p:nvSpPr>
          <p:spPr bwMode="auto">
            <a:xfrm>
              <a:off x="2437" y="2065"/>
              <a:ext cx="1477" cy="184"/>
            </a:xfrm>
            <a:custGeom>
              <a:avLst/>
              <a:gdLst>
                <a:gd name="T0" fmla="*/ 0 w 6515"/>
                <a:gd name="T1" fmla="*/ 0 h 811"/>
                <a:gd name="T2" fmla="*/ 7 w 6515"/>
                <a:gd name="T3" fmla="*/ 11 h 811"/>
                <a:gd name="T4" fmla="*/ 16 w 6515"/>
                <a:gd name="T5" fmla="*/ 22 h 811"/>
                <a:gd name="T6" fmla="*/ 27 w 6515"/>
                <a:gd name="T7" fmla="*/ 32 h 811"/>
                <a:gd name="T8" fmla="*/ 41 w 6515"/>
                <a:gd name="T9" fmla="*/ 43 h 811"/>
                <a:gd name="T10" fmla="*/ 55 w 6515"/>
                <a:gd name="T11" fmla="*/ 53 h 811"/>
                <a:gd name="T12" fmla="*/ 73 w 6515"/>
                <a:gd name="T13" fmla="*/ 63 h 811"/>
                <a:gd name="T14" fmla="*/ 92 w 6515"/>
                <a:gd name="T15" fmla="*/ 73 h 811"/>
                <a:gd name="T16" fmla="*/ 112 w 6515"/>
                <a:gd name="T17" fmla="*/ 82 h 811"/>
                <a:gd name="T18" fmla="*/ 135 w 6515"/>
                <a:gd name="T19" fmla="*/ 92 h 811"/>
                <a:gd name="T20" fmla="*/ 158 w 6515"/>
                <a:gd name="T21" fmla="*/ 101 h 811"/>
                <a:gd name="T22" fmla="*/ 184 w 6515"/>
                <a:gd name="T23" fmla="*/ 109 h 811"/>
                <a:gd name="T24" fmla="*/ 212 w 6515"/>
                <a:gd name="T25" fmla="*/ 118 h 811"/>
                <a:gd name="T26" fmla="*/ 240 w 6515"/>
                <a:gd name="T27" fmla="*/ 125 h 811"/>
                <a:gd name="T28" fmla="*/ 270 w 6515"/>
                <a:gd name="T29" fmla="*/ 133 h 811"/>
                <a:gd name="T30" fmla="*/ 302 w 6515"/>
                <a:gd name="T31" fmla="*/ 139 h 811"/>
                <a:gd name="T32" fmla="*/ 335 w 6515"/>
                <a:gd name="T33" fmla="*/ 145 h 811"/>
                <a:gd name="T34" fmla="*/ 368 w 6515"/>
                <a:gd name="T35" fmla="*/ 152 h 811"/>
                <a:gd name="T36" fmla="*/ 403 w 6515"/>
                <a:gd name="T37" fmla="*/ 158 h 811"/>
                <a:gd name="T38" fmla="*/ 438 w 6515"/>
                <a:gd name="T39" fmla="*/ 163 h 811"/>
                <a:gd name="T40" fmla="*/ 476 w 6515"/>
                <a:gd name="T41" fmla="*/ 167 h 811"/>
                <a:gd name="T42" fmla="*/ 513 w 6515"/>
                <a:gd name="T43" fmla="*/ 171 h 811"/>
                <a:gd name="T44" fmla="*/ 552 w 6515"/>
                <a:gd name="T45" fmla="*/ 174 h 811"/>
                <a:gd name="T46" fmla="*/ 590 w 6515"/>
                <a:gd name="T47" fmla="*/ 178 h 811"/>
                <a:gd name="T48" fmla="*/ 630 w 6515"/>
                <a:gd name="T49" fmla="*/ 180 h 811"/>
                <a:gd name="T50" fmla="*/ 669 w 6515"/>
                <a:gd name="T51" fmla="*/ 181 h 811"/>
                <a:gd name="T52" fmla="*/ 710 w 6515"/>
                <a:gd name="T53" fmla="*/ 183 h 811"/>
                <a:gd name="T54" fmla="*/ 749 w 6515"/>
                <a:gd name="T55" fmla="*/ 184 h 811"/>
                <a:gd name="T56" fmla="*/ 790 w 6515"/>
                <a:gd name="T57" fmla="*/ 184 h 811"/>
                <a:gd name="T58" fmla="*/ 830 w 6515"/>
                <a:gd name="T59" fmla="*/ 183 h 811"/>
                <a:gd name="T60" fmla="*/ 870 w 6515"/>
                <a:gd name="T61" fmla="*/ 182 h 811"/>
                <a:gd name="T62" fmla="*/ 910 w 6515"/>
                <a:gd name="T63" fmla="*/ 181 h 811"/>
                <a:gd name="T64" fmla="*/ 949 w 6515"/>
                <a:gd name="T65" fmla="*/ 178 h 811"/>
                <a:gd name="T66" fmla="*/ 989 w 6515"/>
                <a:gd name="T67" fmla="*/ 176 h 811"/>
                <a:gd name="T68" fmla="*/ 1027 w 6515"/>
                <a:gd name="T69" fmla="*/ 173 h 811"/>
                <a:gd name="T70" fmla="*/ 1066 w 6515"/>
                <a:gd name="T71" fmla="*/ 169 h 811"/>
                <a:gd name="T72" fmla="*/ 1102 w 6515"/>
                <a:gd name="T73" fmla="*/ 165 h 811"/>
                <a:gd name="T74" fmla="*/ 1138 w 6515"/>
                <a:gd name="T75" fmla="*/ 160 h 811"/>
                <a:gd name="T76" fmla="*/ 1174 w 6515"/>
                <a:gd name="T77" fmla="*/ 155 h 811"/>
                <a:gd name="T78" fmla="*/ 1208 w 6515"/>
                <a:gd name="T79" fmla="*/ 149 h 811"/>
                <a:gd name="T80" fmla="*/ 1241 w 6515"/>
                <a:gd name="T81" fmla="*/ 143 h 811"/>
                <a:gd name="T82" fmla="*/ 1274 w 6515"/>
                <a:gd name="T83" fmla="*/ 136 h 811"/>
                <a:gd name="T84" fmla="*/ 1304 w 6515"/>
                <a:gd name="T85" fmla="*/ 129 h 811"/>
                <a:gd name="T86" fmla="*/ 1334 w 6515"/>
                <a:gd name="T87" fmla="*/ 121 h 811"/>
                <a:gd name="T88" fmla="*/ 1361 w 6515"/>
                <a:gd name="T89" fmla="*/ 113 h 811"/>
                <a:gd name="T90" fmla="*/ 1388 w 6515"/>
                <a:gd name="T91" fmla="*/ 105 h 811"/>
                <a:gd name="T92" fmla="*/ 1413 w 6515"/>
                <a:gd name="T93" fmla="*/ 96 h 811"/>
                <a:gd name="T94" fmla="*/ 1436 w 6515"/>
                <a:gd name="T95" fmla="*/ 87 h 811"/>
                <a:gd name="T96" fmla="*/ 1457 w 6515"/>
                <a:gd name="T97" fmla="*/ 78 h 811"/>
                <a:gd name="T98" fmla="*/ 1477 w 6515"/>
                <a:gd name="T99" fmla="*/ 68 h 81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515"/>
                <a:gd name="T151" fmla="*/ 0 h 811"/>
                <a:gd name="T152" fmla="*/ 6515 w 6515"/>
                <a:gd name="T153" fmla="*/ 811 h 81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515" h="811">
                  <a:moveTo>
                    <a:pt x="0" y="0"/>
                  </a:moveTo>
                  <a:lnTo>
                    <a:pt x="31" y="48"/>
                  </a:lnTo>
                  <a:lnTo>
                    <a:pt x="72" y="97"/>
                  </a:lnTo>
                  <a:lnTo>
                    <a:pt x="121" y="142"/>
                  </a:lnTo>
                  <a:lnTo>
                    <a:pt x="179" y="189"/>
                  </a:lnTo>
                  <a:lnTo>
                    <a:pt x="244" y="234"/>
                  </a:lnTo>
                  <a:lnTo>
                    <a:pt x="321" y="279"/>
                  </a:lnTo>
                  <a:lnTo>
                    <a:pt x="406" y="321"/>
                  </a:lnTo>
                  <a:lnTo>
                    <a:pt x="495" y="362"/>
                  </a:lnTo>
                  <a:lnTo>
                    <a:pt x="595" y="406"/>
                  </a:lnTo>
                  <a:lnTo>
                    <a:pt x="699" y="444"/>
                  </a:lnTo>
                  <a:lnTo>
                    <a:pt x="813" y="482"/>
                  </a:lnTo>
                  <a:lnTo>
                    <a:pt x="933" y="518"/>
                  </a:lnTo>
                  <a:lnTo>
                    <a:pt x="1060" y="552"/>
                  </a:lnTo>
                  <a:lnTo>
                    <a:pt x="1191" y="585"/>
                  </a:lnTo>
                  <a:lnTo>
                    <a:pt x="1331" y="613"/>
                  </a:lnTo>
                  <a:lnTo>
                    <a:pt x="1476" y="641"/>
                  </a:lnTo>
                  <a:lnTo>
                    <a:pt x="1622" y="668"/>
                  </a:lnTo>
                  <a:lnTo>
                    <a:pt x="1777" y="695"/>
                  </a:lnTo>
                  <a:lnTo>
                    <a:pt x="1932" y="719"/>
                  </a:lnTo>
                  <a:lnTo>
                    <a:pt x="2099" y="737"/>
                  </a:lnTo>
                  <a:lnTo>
                    <a:pt x="2265" y="755"/>
                  </a:lnTo>
                  <a:lnTo>
                    <a:pt x="2433" y="768"/>
                  </a:lnTo>
                  <a:lnTo>
                    <a:pt x="2603" y="784"/>
                  </a:lnTo>
                  <a:lnTo>
                    <a:pt x="2778" y="792"/>
                  </a:lnTo>
                  <a:lnTo>
                    <a:pt x="2951" y="799"/>
                  </a:lnTo>
                  <a:lnTo>
                    <a:pt x="3130" y="808"/>
                  </a:lnTo>
                  <a:lnTo>
                    <a:pt x="3306" y="810"/>
                  </a:lnTo>
                  <a:lnTo>
                    <a:pt x="3485" y="810"/>
                  </a:lnTo>
                  <a:lnTo>
                    <a:pt x="3659" y="808"/>
                  </a:lnTo>
                  <a:lnTo>
                    <a:pt x="3838" y="802"/>
                  </a:lnTo>
                  <a:lnTo>
                    <a:pt x="4014" y="796"/>
                  </a:lnTo>
                  <a:lnTo>
                    <a:pt x="4187" y="786"/>
                  </a:lnTo>
                  <a:lnTo>
                    <a:pt x="4361" y="775"/>
                  </a:lnTo>
                  <a:lnTo>
                    <a:pt x="4531" y="764"/>
                  </a:lnTo>
                  <a:lnTo>
                    <a:pt x="4700" y="744"/>
                  </a:lnTo>
                  <a:lnTo>
                    <a:pt x="4862" y="729"/>
                  </a:lnTo>
                  <a:lnTo>
                    <a:pt x="5020" y="705"/>
                  </a:lnTo>
                  <a:lnTo>
                    <a:pt x="5178" y="685"/>
                  </a:lnTo>
                  <a:lnTo>
                    <a:pt x="5329" y="658"/>
                  </a:lnTo>
                  <a:lnTo>
                    <a:pt x="5475" y="629"/>
                  </a:lnTo>
                  <a:lnTo>
                    <a:pt x="5618" y="600"/>
                  </a:lnTo>
                  <a:lnTo>
                    <a:pt x="5752" y="568"/>
                  </a:lnTo>
                  <a:lnTo>
                    <a:pt x="5884" y="534"/>
                  </a:lnTo>
                  <a:lnTo>
                    <a:pt x="6004" y="500"/>
                  </a:lnTo>
                  <a:lnTo>
                    <a:pt x="6122" y="462"/>
                  </a:lnTo>
                  <a:lnTo>
                    <a:pt x="6233" y="424"/>
                  </a:lnTo>
                  <a:lnTo>
                    <a:pt x="6335" y="385"/>
                  </a:lnTo>
                  <a:lnTo>
                    <a:pt x="6428" y="342"/>
                  </a:lnTo>
                  <a:lnTo>
                    <a:pt x="6514" y="30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002" name="Freeform 30"/>
            <p:cNvSpPr>
              <a:spLocks noChangeArrowheads="1"/>
            </p:cNvSpPr>
            <p:nvPr/>
          </p:nvSpPr>
          <p:spPr bwMode="auto">
            <a:xfrm>
              <a:off x="3746" y="1840"/>
              <a:ext cx="783" cy="330"/>
            </a:xfrm>
            <a:custGeom>
              <a:avLst/>
              <a:gdLst>
                <a:gd name="T0" fmla="*/ 263 w 3452"/>
                <a:gd name="T1" fmla="*/ 43 h 1454"/>
                <a:gd name="T2" fmla="*/ 0 w 3452"/>
                <a:gd name="T3" fmla="*/ 291 h 1454"/>
                <a:gd name="T4" fmla="*/ 23 w 3452"/>
                <a:gd name="T5" fmla="*/ 297 h 1454"/>
                <a:gd name="T6" fmla="*/ 47 w 3452"/>
                <a:gd name="T7" fmla="*/ 304 h 1454"/>
                <a:gd name="T8" fmla="*/ 72 w 3452"/>
                <a:gd name="T9" fmla="*/ 310 h 1454"/>
                <a:gd name="T10" fmla="*/ 97 w 3452"/>
                <a:gd name="T11" fmla="*/ 315 h 1454"/>
                <a:gd name="T12" fmla="*/ 122 w 3452"/>
                <a:gd name="T13" fmla="*/ 319 h 1454"/>
                <a:gd name="T14" fmla="*/ 147 w 3452"/>
                <a:gd name="T15" fmla="*/ 323 h 1454"/>
                <a:gd name="T16" fmla="*/ 174 w 3452"/>
                <a:gd name="T17" fmla="*/ 326 h 1454"/>
                <a:gd name="T18" fmla="*/ 200 w 3452"/>
                <a:gd name="T19" fmla="*/ 328 h 1454"/>
                <a:gd name="T20" fmla="*/ 226 w 3452"/>
                <a:gd name="T21" fmla="*/ 330 h 1454"/>
                <a:gd name="T22" fmla="*/ 253 w 3452"/>
                <a:gd name="T23" fmla="*/ 330 h 1454"/>
                <a:gd name="T24" fmla="*/ 279 w 3452"/>
                <a:gd name="T25" fmla="*/ 330 h 1454"/>
                <a:gd name="T26" fmla="*/ 306 w 3452"/>
                <a:gd name="T27" fmla="*/ 329 h 1454"/>
                <a:gd name="T28" fmla="*/ 332 w 3452"/>
                <a:gd name="T29" fmla="*/ 327 h 1454"/>
                <a:gd name="T30" fmla="*/ 359 w 3452"/>
                <a:gd name="T31" fmla="*/ 325 h 1454"/>
                <a:gd name="T32" fmla="*/ 385 w 3452"/>
                <a:gd name="T33" fmla="*/ 322 h 1454"/>
                <a:gd name="T34" fmla="*/ 411 w 3452"/>
                <a:gd name="T35" fmla="*/ 318 h 1454"/>
                <a:gd name="T36" fmla="*/ 436 w 3452"/>
                <a:gd name="T37" fmla="*/ 314 h 1454"/>
                <a:gd name="T38" fmla="*/ 461 w 3452"/>
                <a:gd name="T39" fmla="*/ 308 h 1454"/>
                <a:gd name="T40" fmla="*/ 485 w 3452"/>
                <a:gd name="T41" fmla="*/ 303 h 1454"/>
                <a:gd name="T42" fmla="*/ 509 w 3452"/>
                <a:gd name="T43" fmla="*/ 296 h 1454"/>
                <a:gd name="T44" fmla="*/ 532 w 3452"/>
                <a:gd name="T45" fmla="*/ 289 h 1454"/>
                <a:gd name="T46" fmla="*/ 554 w 3452"/>
                <a:gd name="T47" fmla="*/ 281 h 1454"/>
                <a:gd name="T48" fmla="*/ 576 w 3452"/>
                <a:gd name="T49" fmla="*/ 272 h 1454"/>
                <a:gd name="T50" fmla="*/ 597 w 3452"/>
                <a:gd name="T51" fmla="*/ 263 h 1454"/>
                <a:gd name="T52" fmla="*/ 617 w 3452"/>
                <a:gd name="T53" fmla="*/ 253 h 1454"/>
                <a:gd name="T54" fmla="*/ 636 w 3452"/>
                <a:gd name="T55" fmla="*/ 243 h 1454"/>
                <a:gd name="T56" fmla="*/ 654 w 3452"/>
                <a:gd name="T57" fmla="*/ 232 h 1454"/>
                <a:gd name="T58" fmla="*/ 671 w 3452"/>
                <a:gd name="T59" fmla="*/ 221 h 1454"/>
                <a:gd name="T60" fmla="*/ 687 w 3452"/>
                <a:gd name="T61" fmla="*/ 209 h 1454"/>
                <a:gd name="T62" fmla="*/ 702 w 3452"/>
                <a:gd name="T63" fmla="*/ 197 h 1454"/>
                <a:gd name="T64" fmla="*/ 715 w 3452"/>
                <a:gd name="T65" fmla="*/ 184 h 1454"/>
                <a:gd name="T66" fmla="*/ 728 w 3452"/>
                <a:gd name="T67" fmla="*/ 171 h 1454"/>
                <a:gd name="T68" fmla="*/ 739 w 3452"/>
                <a:gd name="T69" fmla="*/ 158 h 1454"/>
                <a:gd name="T70" fmla="*/ 749 w 3452"/>
                <a:gd name="T71" fmla="*/ 144 h 1454"/>
                <a:gd name="T72" fmla="*/ 758 w 3452"/>
                <a:gd name="T73" fmla="*/ 130 h 1454"/>
                <a:gd name="T74" fmla="*/ 766 w 3452"/>
                <a:gd name="T75" fmla="*/ 116 h 1454"/>
                <a:gd name="T76" fmla="*/ 771 w 3452"/>
                <a:gd name="T77" fmla="*/ 102 h 1454"/>
                <a:gd name="T78" fmla="*/ 776 w 3452"/>
                <a:gd name="T79" fmla="*/ 88 h 1454"/>
                <a:gd name="T80" fmla="*/ 780 w 3452"/>
                <a:gd name="T81" fmla="*/ 73 h 1454"/>
                <a:gd name="T82" fmla="*/ 782 w 3452"/>
                <a:gd name="T83" fmla="*/ 59 h 1454"/>
                <a:gd name="T84" fmla="*/ 783 w 3452"/>
                <a:gd name="T85" fmla="*/ 44 h 1454"/>
                <a:gd name="T86" fmla="*/ 782 w 3452"/>
                <a:gd name="T87" fmla="*/ 29 h 1454"/>
                <a:gd name="T88" fmla="*/ 780 w 3452"/>
                <a:gd name="T89" fmla="*/ 14 h 1454"/>
                <a:gd name="T90" fmla="*/ 777 w 3452"/>
                <a:gd name="T91" fmla="*/ 0 h 1454"/>
                <a:gd name="T92" fmla="*/ 263 w 3452"/>
                <a:gd name="T93" fmla="*/ 43 h 145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452"/>
                <a:gd name="T142" fmla="*/ 0 h 1454"/>
                <a:gd name="T143" fmla="*/ 3452 w 3452"/>
                <a:gd name="T144" fmla="*/ 1454 h 145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452" h="1454">
                  <a:moveTo>
                    <a:pt x="1160" y="189"/>
                  </a:moveTo>
                  <a:lnTo>
                    <a:pt x="0" y="1280"/>
                  </a:lnTo>
                  <a:lnTo>
                    <a:pt x="103" y="1309"/>
                  </a:lnTo>
                  <a:lnTo>
                    <a:pt x="208" y="1339"/>
                  </a:lnTo>
                  <a:lnTo>
                    <a:pt x="316" y="1364"/>
                  </a:lnTo>
                  <a:lnTo>
                    <a:pt x="427" y="1386"/>
                  </a:lnTo>
                  <a:lnTo>
                    <a:pt x="537" y="1407"/>
                  </a:lnTo>
                  <a:lnTo>
                    <a:pt x="650" y="1422"/>
                  </a:lnTo>
                  <a:lnTo>
                    <a:pt x="765" y="1435"/>
                  </a:lnTo>
                  <a:lnTo>
                    <a:pt x="882" y="1446"/>
                  </a:lnTo>
                  <a:lnTo>
                    <a:pt x="998" y="1452"/>
                  </a:lnTo>
                  <a:lnTo>
                    <a:pt x="1116" y="1453"/>
                  </a:lnTo>
                  <a:lnTo>
                    <a:pt x="1232" y="1453"/>
                  </a:lnTo>
                  <a:lnTo>
                    <a:pt x="1350" y="1449"/>
                  </a:lnTo>
                  <a:lnTo>
                    <a:pt x="1465" y="1441"/>
                  </a:lnTo>
                  <a:lnTo>
                    <a:pt x="1584" y="1431"/>
                  </a:lnTo>
                  <a:lnTo>
                    <a:pt x="1697" y="1418"/>
                  </a:lnTo>
                  <a:lnTo>
                    <a:pt x="1811" y="1401"/>
                  </a:lnTo>
                  <a:lnTo>
                    <a:pt x="1921" y="1383"/>
                  </a:lnTo>
                  <a:lnTo>
                    <a:pt x="2031" y="1359"/>
                  </a:lnTo>
                  <a:lnTo>
                    <a:pt x="2139" y="1333"/>
                  </a:lnTo>
                  <a:lnTo>
                    <a:pt x="2244" y="1304"/>
                  </a:lnTo>
                  <a:lnTo>
                    <a:pt x="2344" y="1273"/>
                  </a:lnTo>
                  <a:lnTo>
                    <a:pt x="2444" y="1236"/>
                  </a:lnTo>
                  <a:lnTo>
                    <a:pt x="2541" y="1198"/>
                  </a:lnTo>
                  <a:lnTo>
                    <a:pt x="2631" y="1160"/>
                  </a:lnTo>
                  <a:lnTo>
                    <a:pt x="2720" y="1115"/>
                  </a:lnTo>
                  <a:lnTo>
                    <a:pt x="2802" y="1070"/>
                  </a:lnTo>
                  <a:lnTo>
                    <a:pt x="2883" y="1022"/>
                  </a:lnTo>
                  <a:lnTo>
                    <a:pt x="2957" y="973"/>
                  </a:lnTo>
                  <a:lnTo>
                    <a:pt x="3027" y="920"/>
                  </a:lnTo>
                  <a:lnTo>
                    <a:pt x="3093" y="867"/>
                  </a:lnTo>
                  <a:lnTo>
                    <a:pt x="3154" y="812"/>
                  </a:lnTo>
                  <a:lnTo>
                    <a:pt x="3209" y="754"/>
                  </a:lnTo>
                  <a:lnTo>
                    <a:pt x="3258" y="696"/>
                  </a:lnTo>
                  <a:lnTo>
                    <a:pt x="3303" y="636"/>
                  </a:lnTo>
                  <a:lnTo>
                    <a:pt x="3343" y="574"/>
                  </a:lnTo>
                  <a:lnTo>
                    <a:pt x="3375" y="512"/>
                  </a:lnTo>
                  <a:lnTo>
                    <a:pt x="3401" y="450"/>
                  </a:lnTo>
                  <a:lnTo>
                    <a:pt x="3422" y="386"/>
                  </a:lnTo>
                  <a:lnTo>
                    <a:pt x="3437" y="323"/>
                  </a:lnTo>
                  <a:lnTo>
                    <a:pt x="3448" y="258"/>
                  </a:lnTo>
                  <a:lnTo>
                    <a:pt x="3451" y="192"/>
                  </a:lnTo>
                  <a:lnTo>
                    <a:pt x="3448" y="126"/>
                  </a:lnTo>
                  <a:lnTo>
                    <a:pt x="3437" y="62"/>
                  </a:lnTo>
                  <a:lnTo>
                    <a:pt x="3425" y="0"/>
                  </a:lnTo>
                  <a:lnTo>
                    <a:pt x="1160" y="189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003" name="Freeform 31"/>
            <p:cNvSpPr>
              <a:spLocks noChangeArrowheads="1"/>
            </p:cNvSpPr>
            <p:nvPr/>
          </p:nvSpPr>
          <p:spPr bwMode="auto">
            <a:xfrm>
              <a:off x="3900" y="1766"/>
              <a:ext cx="638" cy="413"/>
            </a:xfrm>
            <a:custGeom>
              <a:avLst/>
              <a:gdLst>
                <a:gd name="T0" fmla="*/ 0 w 2813"/>
                <a:gd name="T1" fmla="*/ 406 h 1822"/>
                <a:gd name="T2" fmla="*/ 26 w 2813"/>
                <a:gd name="T3" fmla="*/ 409 h 1822"/>
                <a:gd name="T4" fmla="*/ 52 w 2813"/>
                <a:gd name="T5" fmla="*/ 411 h 1822"/>
                <a:gd name="T6" fmla="*/ 78 w 2813"/>
                <a:gd name="T7" fmla="*/ 412 h 1822"/>
                <a:gd name="T8" fmla="*/ 105 w 2813"/>
                <a:gd name="T9" fmla="*/ 413 h 1822"/>
                <a:gd name="T10" fmla="*/ 130 w 2813"/>
                <a:gd name="T11" fmla="*/ 413 h 1822"/>
                <a:gd name="T12" fmla="*/ 158 w 2813"/>
                <a:gd name="T13" fmla="*/ 412 h 1822"/>
                <a:gd name="T14" fmla="*/ 183 w 2813"/>
                <a:gd name="T15" fmla="*/ 410 h 1822"/>
                <a:gd name="T16" fmla="*/ 210 w 2813"/>
                <a:gd name="T17" fmla="*/ 408 h 1822"/>
                <a:gd name="T18" fmla="*/ 236 w 2813"/>
                <a:gd name="T19" fmla="*/ 405 h 1822"/>
                <a:gd name="T20" fmla="*/ 261 w 2813"/>
                <a:gd name="T21" fmla="*/ 401 h 1822"/>
                <a:gd name="T22" fmla="*/ 286 w 2813"/>
                <a:gd name="T23" fmla="*/ 396 h 1822"/>
                <a:gd name="T24" fmla="*/ 311 w 2813"/>
                <a:gd name="T25" fmla="*/ 392 h 1822"/>
                <a:gd name="T26" fmla="*/ 335 w 2813"/>
                <a:gd name="T27" fmla="*/ 386 h 1822"/>
                <a:gd name="T28" fmla="*/ 359 w 2813"/>
                <a:gd name="T29" fmla="*/ 379 h 1822"/>
                <a:gd name="T30" fmla="*/ 382 w 2813"/>
                <a:gd name="T31" fmla="*/ 372 h 1822"/>
                <a:gd name="T32" fmla="*/ 404 w 2813"/>
                <a:gd name="T33" fmla="*/ 364 h 1822"/>
                <a:gd name="T34" fmla="*/ 426 w 2813"/>
                <a:gd name="T35" fmla="*/ 355 h 1822"/>
                <a:gd name="T36" fmla="*/ 447 w 2813"/>
                <a:gd name="T37" fmla="*/ 346 h 1822"/>
                <a:gd name="T38" fmla="*/ 467 w 2813"/>
                <a:gd name="T39" fmla="*/ 337 h 1822"/>
                <a:gd name="T40" fmla="*/ 486 w 2813"/>
                <a:gd name="T41" fmla="*/ 327 h 1822"/>
                <a:gd name="T42" fmla="*/ 504 w 2813"/>
                <a:gd name="T43" fmla="*/ 316 h 1822"/>
                <a:gd name="T44" fmla="*/ 521 w 2813"/>
                <a:gd name="T45" fmla="*/ 304 h 1822"/>
                <a:gd name="T46" fmla="*/ 537 w 2813"/>
                <a:gd name="T47" fmla="*/ 293 h 1822"/>
                <a:gd name="T48" fmla="*/ 552 w 2813"/>
                <a:gd name="T49" fmla="*/ 281 h 1822"/>
                <a:gd name="T50" fmla="*/ 566 w 2813"/>
                <a:gd name="T51" fmla="*/ 268 h 1822"/>
                <a:gd name="T52" fmla="*/ 579 w 2813"/>
                <a:gd name="T53" fmla="*/ 256 h 1822"/>
                <a:gd name="T54" fmla="*/ 590 w 2813"/>
                <a:gd name="T55" fmla="*/ 243 h 1822"/>
                <a:gd name="T56" fmla="*/ 601 w 2813"/>
                <a:gd name="T57" fmla="*/ 229 h 1822"/>
                <a:gd name="T58" fmla="*/ 610 w 2813"/>
                <a:gd name="T59" fmla="*/ 215 h 1822"/>
                <a:gd name="T60" fmla="*/ 618 w 2813"/>
                <a:gd name="T61" fmla="*/ 202 h 1822"/>
                <a:gd name="T62" fmla="*/ 625 w 2813"/>
                <a:gd name="T63" fmla="*/ 187 h 1822"/>
                <a:gd name="T64" fmla="*/ 629 w 2813"/>
                <a:gd name="T65" fmla="*/ 172 h 1822"/>
                <a:gd name="T66" fmla="*/ 634 w 2813"/>
                <a:gd name="T67" fmla="*/ 158 h 1822"/>
                <a:gd name="T68" fmla="*/ 636 w 2813"/>
                <a:gd name="T69" fmla="*/ 144 h 1822"/>
                <a:gd name="T70" fmla="*/ 638 w 2813"/>
                <a:gd name="T71" fmla="*/ 129 h 1822"/>
                <a:gd name="T72" fmla="*/ 638 w 2813"/>
                <a:gd name="T73" fmla="*/ 114 h 1822"/>
                <a:gd name="T74" fmla="*/ 636 w 2813"/>
                <a:gd name="T75" fmla="*/ 99 h 1822"/>
                <a:gd name="T76" fmla="*/ 633 w 2813"/>
                <a:gd name="T77" fmla="*/ 85 h 1822"/>
                <a:gd name="T78" fmla="*/ 629 w 2813"/>
                <a:gd name="T79" fmla="*/ 70 h 1822"/>
                <a:gd name="T80" fmla="*/ 625 w 2813"/>
                <a:gd name="T81" fmla="*/ 56 h 1822"/>
                <a:gd name="T82" fmla="*/ 617 w 2813"/>
                <a:gd name="T83" fmla="*/ 41 h 1822"/>
                <a:gd name="T84" fmla="*/ 610 w 2813"/>
                <a:gd name="T85" fmla="*/ 27 h 1822"/>
                <a:gd name="T86" fmla="*/ 601 w 2813"/>
                <a:gd name="T87" fmla="*/ 14 h 1822"/>
                <a:gd name="T88" fmla="*/ 590 w 2813"/>
                <a:gd name="T89" fmla="*/ 0 h 182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813"/>
                <a:gd name="T136" fmla="*/ 0 h 1822"/>
                <a:gd name="T137" fmla="*/ 2813 w 2813"/>
                <a:gd name="T138" fmla="*/ 1822 h 182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813" h="1822">
                  <a:moveTo>
                    <a:pt x="0" y="1791"/>
                  </a:moveTo>
                  <a:lnTo>
                    <a:pt x="113" y="1804"/>
                  </a:lnTo>
                  <a:lnTo>
                    <a:pt x="231" y="1812"/>
                  </a:lnTo>
                  <a:lnTo>
                    <a:pt x="344" y="1818"/>
                  </a:lnTo>
                  <a:lnTo>
                    <a:pt x="461" y="1821"/>
                  </a:lnTo>
                  <a:lnTo>
                    <a:pt x="575" y="1821"/>
                  </a:lnTo>
                  <a:lnTo>
                    <a:pt x="695" y="1818"/>
                  </a:lnTo>
                  <a:lnTo>
                    <a:pt x="809" y="1810"/>
                  </a:lnTo>
                  <a:lnTo>
                    <a:pt x="926" y="1801"/>
                  </a:lnTo>
                  <a:lnTo>
                    <a:pt x="1039" y="1786"/>
                  </a:lnTo>
                  <a:lnTo>
                    <a:pt x="1152" y="1770"/>
                  </a:lnTo>
                  <a:lnTo>
                    <a:pt x="1263" y="1749"/>
                  </a:lnTo>
                  <a:lnTo>
                    <a:pt x="1370" y="1728"/>
                  </a:lnTo>
                  <a:lnTo>
                    <a:pt x="1477" y="1701"/>
                  </a:lnTo>
                  <a:lnTo>
                    <a:pt x="1583" y="1673"/>
                  </a:lnTo>
                  <a:lnTo>
                    <a:pt x="1686" y="1639"/>
                  </a:lnTo>
                  <a:lnTo>
                    <a:pt x="1783" y="1604"/>
                  </a:lnTo>
                  <a:lnTo>
                    <a:pt x="1877" y="1567"/>
                  </a:lnTo>
                  <a:lnTo>
                    <a:pt x="1969" y="1528"/>
                  </a:lnTo>
                  <a:lnTo>
                    <a:pt x="2059" y="1487"/>
                  </a:lnTo>
                  <a:lnTo>
                    <a:pt x="2144" y="1442"/>
                  </a:lnTo>
                  <a:lnTo>
                    <a:pt x="2221" y="1394"/>
                  </a:lnTo>
                  <a:lnTo>
                    <a:pt x="2299" y="1343"/>
                  </a:lnTo>
                  <a:lnTo>
                    <a:pt x="2369" y="1294"/>
                  </a:lnTo>
                  <a:lnTo>
                    <a:pt x="2435" y="1239"/>
                  </a:lnTo>
                  <a:lnTo>
                    <a:pt x="2496" y="1184"/>
                  </a:lnTo>
                  <a:lnTo>
                    <a:pt x="2554" y="1129"/>
                  </a:lnTo>
                  <a:lnTo>
                    <a:pt x="2603" y="1071"/>
                  </a:lnTo>
                  <a:lnTo>
                    <a:pt x="2648" y="1009"/>
                  </a:lnTo>
                  <a:lnTo>
                    <a:pt x="2688" y="950"/>
                  </a:lnTo>
                  <a:lnTo>
                    <a:pt x="2724" y="889"/>
                  </a:lnTo>
                  <a:lnTo>
                    <a:pt x="2754" y="823"/>
                  </a:lnTo>
                  <a:lnTo>
                    <a:pt x="2775" y="760"/>
                  </a:lnTo>
                  <a:lnTo>
                    <a:pt x="2796" y="696"/>
                  </a:lnTo>
                  <a:lnTo>
                    <a:pt x="2806" y="634"/>
                  </a:lnTo>
                  <a:lnTo>
                    <a:pt x="2812" y="568"/>
                  </a:lnTo>
                  <a:lnTo>
                    <a:pt x="2812" y="503"/>
                  </a:lnTo>
                  <a:lnTo>
                    <a:pt x="2806" y="437"/>
                  </a:lnTo>
                  <a:lnTo>
                    <a:pt x="2793" y="373"/>
                  </a:lnTo>
                  <a:lnTo>
                    <a:pt x="2775" y="310"/>
                  </a:lnTo>
                  <a:lnTo>
                    <a:pt x="2754" y="248"/>
                  </a:lnTo>
                  <a:lnTo>
                    <a:pt x="2722" y="182"/>
                  </a:lnTo>
                  <a:lnTo>
                    <a:pt x="2688" y="121"/>
                  </a:lnTo>
                  <a:lnTo>
                    <a:pt x="2648" y="61"/>
                  </a:lnTo>
                  <a:lnTo>
                    <a:pt x="2603" y="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004" name="Oval 32"/>
            <p:cNvSpPr>
              <a:spLocks noChangeArrowheads="1"/>
            </p:cNvSpPr>
            <p:nvPr/>
          </p:nvSpPr>
          <p:spPr bwMode="auto">
            <a:xfrm>
              <a:off x="4047" y="1765"/>
              <a:ext cx="179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5005" name="Oval 33"/>
            <p:cNvSpPr>
              <a:spLocks noChangeArrowheads="1"/>
            </p:cNvSpPr>
            <p:nvPr/>
          </p:nvSpPr>
          <p:spPr bwMode="auto">
            <a:xfrm>
              <a:off x="4047" y="1765"/>
              <a:ext cx="179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5006" name="Oval 34"/>
            <p:cNvSpPr>
              <a:spLocks noChangeArrowheads="1"/>
            </p:cNvSpPr>
            <p:nvPr/>
          </p:nvSpPr>
          <p:spPr bwMode="auto">
            <a:xfrm>
              <a:off x="3796" y="19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5007" name="Oval 35"/>
            <p:cNvSpPr>
              <a:spLocks noChangeArrowheads="1"/>
            </p:cNvSpPr>
            <p:nvPr/>
          </p:nvSpPr>
          <p:spPr bwMode="auto">
            <a:xfrm>
              <a:off x="3796" y="19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5008" name="Oval 36"/>
            <p:cNvSpPr>
              <a:spLocks noChangeArrowheads="1"/>
            </p:cNvSpPr>
            <p:nvPr/>
          </p:nvSpPr>
          <p:spPr bwMode="auto">
            <a:xfrm>
              <a:off x="2249" y="1157"/>
              <a:ext cx="180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5009" name="Oval 37"/>
            <p:cNvSpPr>
              <a:spLocks noChangeArrowheads="1"/>
            </p:cNvSpPr>
            <p:nvPr/>
          </p:nvSpPr>
          <p:spPr bwMode="auto">
            <a:xfrm>
              <a:off x="2249" y="1157"/>
              <a:ext cx="180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5010" name="Freeform 38"/>
            <p:cNvSpPr>
              <a:spLocks noChangeArrowheads="1"/>
            </p:cNvSpPr>
            <p:nvPr/>
          </p:nvSpPr>
          <p:spPr bwMode="auto">
            <a:xfrm>
              <a:off x="1442" y="1545"/>
              <a:ext cx="373" cy="320"/>
            </a:xfrm>
            <a:custGeom>
              <a:avLst/>
              <a:gdLst>
                <a:gd name="T0" fmla="*/ 373 w 1644"/>
                <a:gd name="T1" fmla="*/ 182 h 1409"/>
                <a:gd name="T2" fmla="*/ 332 w 1644"/>
                <a:gd name="T3" fmla="*/ 0 h 1409"/>
                <a:gd name="T4" fmla="*/ 313 w 1644"/>
                <a:gd name="T5" fmla="*/ 1 h 1409"/>
                <a:gd name="T6" fmla="*/ 295 w 1644"/>
                <a:gd name="T7" fmla="*/ 3 h 1409"/>
                <a:gd name="T8" fmla="*/ 276 w 1644"/>
                <a:gd name="T9" fmla="*/ 5 h 1409"/>
                <a:gd name="T10" fmla="*/ 258 w 1644"/>
                <a:gd name="T11" fmla="*/ 8 h 1409"/>
                <a:gd name="T12" fmla="*/ 240 w 1644"/>
                <a:gd name="T13" fmla="*/ 11 h 1409"/>
                <a:gd name="T14" fmla="*/ 223 w 1644"/>
                <a:gd name="T15" fmla="*/ 14 h 1409"/>
                <a:gd name="T16" fmla="*/ 206 w 1644"/>
                <a:gd name="T17" fmla="*/ 18 h 1409"/>
                <a:gd name="T18" fmla="*/ 190 w 1644"/>
                <a:gd name="T19" fmla="*/ 22 h 1409"/>
                <a:gd name="T20" fmla="*/ 173 w 1644"/>
                <a:gd name="T21" fmla="*/ 27 h 1409"/>
                <a:gd name="T22" fmla="*/ 158 w 1644"/>
                <a:gd name="T23" fmla="*/ 32 h 1409"/>
                <a:gd name="T24" fmla="*/ 143 w 1644"/>
                <a:gd name="T25" fmla="*/ 38 h 1409"/>
                <a:gd name="T26" fmla="*/ 128 w 1644"/>
                <a:gd name="T27" fmla="*/ 44 h 1409"/>
                <a:gd name="T28" fmla="*/ 115 w 1644"/>
                <a:gd name="T29" fmla="*/ 50 h 1409"/>
                <a:gd name="T30" fmla="*/ 102 w 1644"/>
                <a:gd name="T31" fmla="*/ 56 h 1409"/>
                <a:gd name="T32" fmla="*/ 89 w 1644"/>
                <a:gd name="T33" fmla="*/ 63 h 1409"/>
                <a:gd name="T34" fmla="*/ 77 w 1644"/>
                <a:gd name="T35" fmla="*/ 70 h 1409"/>
                <a:gd name="T36" fmla="*/ 66 w 1644"/>
                <a:gd name="T37" fmla="*/ 78 h 1409"/>
                <a:gd name="T38" fmla="*/ 56 w 1644"/>
                <a:gd name="T39" fmla="*/ 85 h 1409"/>
                <a:gd name="T40" fmla="*/ 46 w 1644"/>
                <a:gd name="T41" fmla="*/ 93 h 1409"/>
                <a:gd name="T42" fmla="*/ 37 w 1644"/>
                <a:gd name="T43" fmla="*/ 102 h 1409"/>
                <a:gd name="T44" fmla="*/ 29 w 1644"/>
                <a:gd name="T45" fmla="*/ 110 h 1409"/>
                <a:gd name="T46" fmla="*/ 23 w 1644"/>
                <a:gd name="T47" fmla="*/ 118 h 1409"/>
                <a:gd name="T48" fmla="*/ 17 w 1644"/>
                <a:gd name="T49" fmla="*/ 127 h 1409"/>
                <a:gd name="T50" fmla="*/ 12 w 1644"/>
                <a:gd name="T51" fmla="*/ 136 h 1409"/>
                <a:gd name="T52" fmla="*/ 7 w 1644"/>
                <a:gd name="T53" fmla="*/ 145 h 1409"/>
                <a:gd name="T54" fmla="*/ 4 w 1644"/>
                <a:gd name="T55" fmla="*/ 154 h 1409"/>
                <a:gd name="T56" fmla="*/ 2 w 1644"/>
                <a:gd name="T57" fmla="*/ 163 h 1409"/>
                <a:gd name="T58" fmla="*/ 0 w 1644"/>
                <a:gd name="T59" fmla="*/ 172 h 1409"/>
                <a:gd name="T60" fmla="*/ 0 w 1644"/>
                <a:gd name="T61" fmla="*/ 182 h 1409"/>
                <a:gd name="T62" fmla="*/ 0 w 1644"/>
                <a:gd name="T63" fmla="*/ 191 h 1409"/>
                <a:gd name="T64" fmla="*/ 2 w 1644"/>
                <a:gd name="T65" fmla="*/ 200 h 1409"/>
                <a:gd name="T66" fmla="*/ 4 w 1644"/>
                <a:gd name="T67" fmla="*/ 209 h 1409"/>
                <a:gd name="T68" fmla="*/ 7 w 1644"/>
                <a:gd name="T69" fmla="*/ 218 h 1409"/>
                <a:gd name="T70" fmla="*/ 12 w 1644"/>
                <a:gd name="T71" fmla="*/ 227 h 1409"/>
                <a:gd name="T72" fmla="*/ 17 w 1644"/>
                <a:gd name="T73" fmla="*/ 236 h 1409"/>
                <a:gd name="T74" fmla="*/ 23 w 1644"/>
                <a:gd name="T75" fmla="*/ 245 h 1409"/>
                <a:gd name="T76" fmla="*/ 30 w 1644"/>
                <a:gd name="T77" fmla="*/ 253 h 1409"/>
                <a:gd name="T78" fmla="*/ 38 w 1644"/>
                <a:gd name="T79" fmla="*/ 262 h 1409"/>
                <a:gd name="T80" fmla="*/ 46 w 1644"/>
                <a:gd name="T81" fmla="*/ 270 h 1409"/>
                <a:gd name="T82" fmla="*/ 56 w 1644"/>
                <a:gd name="T83" fmla="*/ 278 h 1409"/>
                <a:gd name="T84" fmla="*/ 66 w 1644"/>
                <a:gd name="T85" fmla="*/ 285 h 1409"/>
                <a:gd name="T86" fmla="*/ 77 w 1644"/>
                <a:gd name="T87" fmla="*/ 293 h 1409"/>
                <a:gd name="T88" fmla="*/ 89 w 1644"/>
                <a:gd name="T89" fmla="*/ 300 h 1409"/>
                <a:gd name="T90" fmla="*/ 102 w 1644"/>
                <a:gd name="T91" fmla="*/ 307 h 1409"/>
                <a:gd name="T92" fmla="*/ 115 w 1644"/>
                <a:gd name="T93" fmla="*/ 314 h 1409"/>
                <a:gd name="T94" fmla="*/ 129 w 1644"/>
                <a:gd name="T95" fmla="*/ 320 h 1409"/>
                <a:gd name="T96" fmla="*/ 373 w 1644"/>
                <a:gd name="T97" fmla="*/ 182 h 140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644"/>
                <a:gd name="T148" fmla="*/ 0 h 1409"/>
                <a:gd name="T149" fmla="*/ 1644 w 1644"/>
                <a:gd name="T150" fmla="*/ 1409 h 140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644" h="1409">
                  <a:moveTo>
                    <a:pt x="1643" y="800"/>
                  </a:moveTo>
                  <a:lnTo>
                    <a:pt x="1463" y="0"/>
                  </a:lnTo>
                  <a:lnTo>
                    <a:pt x="1381" y="6"/>
                  </a:lnTo>
                  <a:lnTo>
                    <a:pt x="1299" y="14"/>
                  </a:lnTo>
                  <a:lnTo>
                    <a:pt x="1218" y="21"/>
                  </a:lnTo>
                  <a:lnTo>
                    <a:pt x="1139" y="35"/>
                  </a:lnTo>
                  <a:lnTo>
                    <a:pt x="1060" y="48"/>
                  </a:lnTo>
                  <a:lnTo>
                    <a:pt x="984" y="61"/>
                  </a:lnTo>
                  <a:lnTo>
                    <a:pt x="908" y="79"/>
                  </a:lnTo>
                  <a:lnTo>
                    <a:pt x="837" y="97"/>
                  </a:lnTo>
                  <a:lnTo>
                    <a:pt x="764" y="118"/>
                  </a:lnTo>
                  <a:lnTo>
                    <a:pt x="695" y="142"/>
                  </a:lnTo>
                  <a:lnTo>
                    <a:pt x="629" y="166"/>
                  </a:lnTo>
                  <a:lnTo>
                    <a:pt x="565" y="193"/>
                  </a:lnTo>
                  <a:lnTo>
                    <a:pt x="506" y="218"/>
                  </a:lnTo>
                  <a:lnTo>
                    <a:pt x="448" y="248"/>
                  </a:lnTo>
                  <a:lnTo>
                    <a:pt x="392" y="276"/>
                  </a:lnTo>
                  <a:lnTo>
                    <a:pt x="340" y="308"/>
                  </a:lnTo>
                  <a:lnTo>
                    <a:pt x="290" y="342"/>
                  </a:lnTo>
                  <a:lnTo>
                    <a:pt x="245" y="376"/>
                  </a:lnTo>
                  <a:lnTo>
                    <a:pt x="203" y="410"/>
                  </a:lnTo>
                  <a:lnTo>
                    <a:pt x="163" y="448"/>
                  </a:lnTo>
                  <a:lnTo>
                    <a:pt x="128" y="485"/>
                  </a:lnTo>
                  <a:lnTo>
                    <a:pt x="100" y="521"/>
                  </a:lnTo>
                  <a:lnTo>
                    <a:pt x="73" y="561"/>
                  </a:lnTo>
                  <a:lnTo>
                    <a:pt x="51" y="600"/>
                  </a:lnTo>
                  <a:lnTo>
                    <a:pt x="32" y="640"/>
                  </a:lnTo>
                  <a:lnTo>
                    <a:pt x="17" y="679"/>
                  </a:lnTo>
                  <a:lnTo>
                    <a:pt x="8" y="719"/>
                  </a:lnTo>
                  <a:lnTo>
                    <a:pt x="0" y="758"/>
                  </a:lnTo>
                  <a:lnTo>
                    <a:pt x="0" y="800"/>
                  </a:lnTo>
                  <a:lnTo>
                    <a:pt x="0" y="840"/>
                  </a:lnTo>
                  <a:lnTo>
                    <a:pt x="8" y="882"/>
                  </a:lnTo>
                  <a:lnTo>
                    <a:pt x="18" y="920"/>
                  </a:lnTo>
                  <a:lnTo>
                    <a:pt x="32" y="961"/>
                  </a:lnTo>
                  <a:lnTo>
                    <a:pt x="51" y="999"/>
                  </a:lnTo>
                  <a:lnTo>
                    <a:pt x="73" y="1040"/>
                  </a:lnTo>
                  <a:lnTo>
                    <a:pt x="100" y="1078"/>
                  </a:lnTo>
                  <a:lnTo>
                    <a:pt x="131" y="1116"/>
                  </a:lnTo>
                  <a:lnTo>
                    <a:pt x="166" y="1153"/>
                  </a:lnTo>
                  <a:lnTo>
                    <a:pt x="203" y="1189"/>
                  </a:lnTo>
                  <a:lnTo>
                    <a:pt x="245" y="1223"/>
                  </a:lnTo>
                  <a:lnTo>
                    <a:pt x="293" y="1257"/>
                  </a:lnTo>
                  <a:lnTo>
                    <a:pt x="340" y="1289"/>
                  </a:lnTo>
                  <a:lnTo>
                    <a:pt x="392" y="1320"/>
                  </a:lnTo>
                  <a:lnTo>
                    <a:pt x="448" y="1350"/>
                  </a:lnTo>
                  <a:lnTo>
                    <a:pt x="506" y="1381"/>
                  </a:lnTo>
                  <a:lnTo>
                    <a:pt x="568" y="1408"/>
                  </a:lnTo>
                  <a:lnTo>
                    <a:pt x="1643" y="800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011" name="Freeform 39"/>
            <p:cNvSpPr>
              <a:spLocks noChangeArrowheads="1"/>
            </p:cNvSpPr>
            <p:nvPr/>
          </p:nvSpPr>
          <p:spPr bwMode="auto">
            <a:xfrm>
              <a:off x="1441" y="1544"/>
              <a:ext cx="360" cy="365"/>
            </a:xfrm>
            <a:custGeom>
              <a:avLst/>
              <a:gdLst>
                <a:gd name="T0" fmla="*/ 360 w 1589"/>
                <a:gd name="T1" fmla="*/ 0 h 1611"/>
                <a:gd name="T2" fmla="*/ 342 w 1589"/>
                <a:gd name="T3" fmla="*/ 1 h 1611"/>
                <a:gd name="T4" fmla="*/ 322 w 1589"/>
                <a:gd name="T5" fmla="*/ 2 h 1611"/>
                <a:gd name="T6" fmla="*/ 303 w 1589"/>
                <a:gd name="T7" fmla="*/ 3 h 1611"/>
                <a:gd name="T8" fmla="*/ 285 w 1589"/>
                <a:gd name="T9" fmla="*/ 5 h 1611"/>
                <a:gd name="T10" fmla="*/ 266 w 1589"/>
                <a:gd name="T11" fmla="*/ 8 h 1611"/>
                <a:gd name="T12" fmla="*/ 249 w 1589"/>
                <a:gd name="T13" fmla="*/ 12 h 1611"/>
                <a:gd name="T14" fmla="*/ 231 w 1589"/>
                <a:gd name="T15" fmla="*/ 15 h 1611"/>
                <a:gd name="T16" fmla="*/ 213 w 1589"/>
                <a:gd name="T17" fmla="*/ 19 h 1611"/>
                <a:gd name="T18" fmla="*/ 196 w 1589"/>
                <a:gd name="T19" fmla="*/ 23 h 1611"/>
                <a:gd name="T20" fmla="*/ 179 w 1589"/>
                <a:gd name="T21" fmla="*/ 27 h 1611"/>
                <a:gd name="T22" fmla="*/ 163 w 1589"/>
                <a:gd name="T23" fmla="*/ 33 h 1611"/>
                <a:gd name="T24" fmla="*/ 148 w 1589"/>
                <a:gd name="T25" fmla="*/ 38 h 1611"/>
                <a:gd name="T26" fmla="*/ 133 w 1589"/>
                <a:gd name="T27" fmla="*/ 44 h 1611"/>
                <a:gd name="T28" fmla="*/ 119 w 1589"/>
                <a:gd name="T29" fmla="*/ 50 h 1611"/>
                <a:gd name="T30" fmla="*/ 105 w 1589"/>
                <a:gd name="T31" fmla="*/ 57 h 1611"/>
                <a:gd name="T32" fmla="*/ 92 w 1589"/>
                <a:gd name="T33" fmla="*/ 65 h 1611"/>
                <a:gd name="T34" fmla="*/ 81 w 1589"/>
                <a:gd name="T35" fmla="*/ 71 h 1611"/>
                <a:gd name="T36" fmla="*/ 69 w 1589"/>
                <a:gd name="T37" fmla="*/ 79 h 1611"/>
                <a:gd name="T38" fmla="*/ 58 w 1589"/>
                <a:gd name="T39" fmla="*/ 87 h 1611"/>
                <a:gd name="T40" fmla="*/ 49 w 1589"/>
                <a:gd name="T41" fmla="*/ 94 h 1611"/>
                <a:gd name="T42" fmla="*/ 40 w 1589"/>
                <a:gd name="T43" fmla="*/ 103 h 1611"/>
                <a:gd name="T44" fmla="*/ 31 w 1589"/>
                <a:gd name="T45" fmla="*/ 111 h 1611"/>
                <a:gd name="T46" fmla="*/ 24 w 1589"/>
                <a:gd name="T47" fmla="*/ 120 h 1611"/>
                <a:gd name="T48" fmla="*/ 19 w 1589"/>
                <a:gd name="T49" fmla="*/ 130 h 1611"/>
                <a:gd name="T50" fmla="*/ 12 w 1589"/>
                <a:gd name="T51" fmla="*/ 138 h 1611"/>
                <a:gd name="T52" fmla="*/ 8 w 1589"/>
                <a:gd name="T53" fmla="*/ 147 h 1611"/>
                <a:gd name="T54" fmla="*/ 4 w 1589"/>
                <a:gd name="T55" fmla="*/ 157 h 1611"/>
                <a:gd name="T56" fmla="*/ 2 w 1589"/>
                <a:gd name="T57" fmla="*/ 166 h 1611"/>
                <a:gd name="T58" fmla="*/ 1 w 1589"/>
                <a:gd name="T59" fmla="*/ 176 h 1611"/>
                <a:gd name="T60" fmla="*/ 0 w 1589"/>
                <a:gd name="T61" fmla="*/ 185 h 1611"/>
                <a:gd name="T62" fmla="*/ 0 w 1589"/>
                <a:gd name="T63" fmla="*/ 194 h 1611"/>
                <a:gd name="T64" fmla="*/ 1 w 1589"/>
                <a:gd name="T65" fmla="*/ 204 h 1611"/>
                <a:gd name="T66" fmla="*/ 4 w 1589"/>
                <a:gd name="T67" fmla="*/ 213 h 1611"/>
                <a:gd name="T68" fmla="*/ 7 w 1589"/>
                <a:gd name="T69" fmla="*/ 223 h 1611"/>
                <a:gd name="T70" fmla="*/ 12 w 1589"/>
                <a:gd name="T71" fmla="*/ 232 h 1611"/>
                <a:gd name="T72" fmla="*/ 16 w 1589"/>
                <a:gd name="T73" fmla="*/ 241 h 1611"/>
                <a:gd name="T74" fmla="*/ 22 w 1589"/>
                <a:gd name="T75" fmla="*/ 250 h 1611"/>
                <a:gd name="T76" fmla="*/ 29 w 1589"/>
                <a:gd name="T77" fmla="*/ 259 h 1611"/>
                <a:gd name="T78" fmla="*/ 37 w 1589"/>
                <a:gd name="T79" fmla="*/ 268 h 1611"/>
                <a:gd name="T80" fmla="*/ 46 w 1589"/>
                <a:gd name="T81" fmla="*/ 276 h 1611"/>
                <a:gd name="T82" fmla="*/ 56 w 1589"/>
                <a:gd name="T83" fmla="*/ 284 h 1611"/>
                <a:gd name="T84" fmla="*/ 65 w 1589"/>
                <a:gd name="T85" fmla="*/ 292 h 1611"/>
                <a:gd name="T86" fmla="*/ 77 w 1589"/>
                <a:gd name="T87" fmla="*/ 300 h 1611"/>
                <a:gd name="T88" fmla="*/ 89 w 1589"/>
                <a:gd name="T89" fmla="*/ 307 h 1611"/>
                <a:gd name="T90" fmla="*/ 101 w 1589"/>
                <a:gd name="T91" fmla="*/ 314 h 1611"/>
                <a:gd name="T92" fmla="*/ 115 w 1589"/>
                <a:gd name="T93" fmla="*/ 321 h 1611"/>
                <a:gd name="T94" fmla="*/ 129 w 1589"/>
                <a:gd name="T95" fmla="*/ 327 h 1611"/>
                <a:gd name="T96" fmla="*/ 143 w 1589"/>
                <a:gd name="T97" fmla="*/ 334 h 1611"/>
                <a:gd name="T98" fmla="*/ 158 w 1589"/>
                <a:gd name="T99" fmla="*/ 339 h 1611"/>
                <a:gd name="T100" fmla="*/ 175 w 1589"/>
                <a:gd name="T101" fmla="*/ 345 h 1611"/>
                <a:gd name="T102" fmla="*/ 191 w 1589"/>
                <a:gd name="T103" fmla="*/ 349 h 1611"/>
                <a:gd name="T104" fmla="*/ 208 w 1589"/>
                <a:gd name="T105" fmla="*/ 354 h 1611"/>
                <a:gd name="T106" fmla="*/ 225 w 1589"/>
                <a:gd name="T107" fmla="*/ 357 h 1611"/>
                <a:gd name="T108" fmla="*/ 243 w 1589"/>
                <a:gd name="T109" fmla="*/ 361 h 1611"/>
                <a:gd name="T110" fmla="*/ 261 w 1589"/>
                <a:gd name="T111" fmla="*/ 365 h 161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89"/>
                <a:gd name="T169" fmla="*/ 0 h 1611"/>
                <a:gd name="T170" fmla="*/ 1589 w 1589"/>
                <a:gd name="T171" fmla="*/ 1611 h 161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89" h="1611">
                  <a:moveTo>
                    <a:pt x="1588" y="0"/>
                  </a:moveTo>
                  <a:lnTo>
                    <a:pt x="1508" y="6"/>
                  </a:lnTo>
                  <a:lnTo>
                    <a:pt x="1421" y="10"/>
                  </a:lnTo>
                  <a:lnTo>
                    <a:pt x="1339" y="13"/>
                  </a:lnTo>
                  <a:lnTo>
                    <a:pt x="1257" y="24"/>
                  </a:lnTo>
                  <a:lnTo>
                    <a:pt x="1175" y="37"/>
                  </a:lnTo>
                  <a:lnTo>
                    <a:pt x="1098" y="51"/>
                  </a:lnTo>
                  <a:lnTo>
                    <a:pt x="1019" y="65"/>
                  </a:lnTo>
                  <a:lnTo>
                    <a:pt x="940" y="82"/>
                  </a:lnTo>
                  <a:lnTo>
                    <a:pt x="865" y="100"/>
                  </a:lnTo>
                  <a:lnTo>
                    <a:pt x="792" y="121"/>
                  </a:lnTo>
                  <a:lnTo>
                    <a:pt x="720" y="145"/>
                  </a:lnTo>
                  <a:lnTo>
                    <a:pt x="655" y="168"/>
                  </a:lnTo>
                  <a:lnTo>
                    <a:pt x="589" y="195"/>
                  </a:lnTo>
                  <a:lnTo>
                    <a:pt x="527" y="221"/>
                  </a:lnTo>
                  <a:lnTo>
                    <a:pt x="465" y="252"/>
                  </a:lnTo>
                  <a:lnTo>
                    <a:pt x="407" y="285"/>
                  </a:lnTo>
                  <a:lnTo>
                    <a:pt x="358" y="313"/>
                  </a:lnTo>
                  <a:lnTo>
                    <a:pt x="306" y="347"/>
                  </a:lnTo>
                  <a:lnTo>
                    <a:pt x="258" y="385"/>
                  </a:lnTo>
                  <a:lnTo>
                    <a:pt x="216" y="417"/>
                  </a:lnTo>
                  <a:lnTo>
                    <a:pt x="176" y="455"/>
                  </a:lnTo>
                  <a:lnTo>
                    <a:pt x="139" y="492"/>
                  </a:lnTo>
                  <a:lnTo>
                    <a:pt x="106" y="531"/>
                  </a:lnTo>
                  <a:lnTo>
                    <a:pt x="82" y="574"/>
                  </a:lnTo>
                  <a:lnTo>
                    <a:pt x="55" y="610"/>
                  </a:lnTo>
                  <a:lnTo>
                    <a:pt x="35" y="651"/>
                  </a:lnTo>
                  <a:lnTo>
                    <a:pt x="18" y="695"/>
                  </a:lnTo>
                  <a:lnTo>
                    <a:pt x="11" y="733"/>
                  </a:lnTo>
                  <a:lnTo>
                    <a:pt x="3" y="775"/>
                  </a:lnTo>
                  <a:lnTo>
                    <a:pt x="0" y="815"/>
                  </a:lnTo>
                  <a:lnTo>
                    <a:pt x="0" y="857"/>
                  </a:lnTo>
                  <a:lnTo>
                    <a:pt x="6" y="902"/>
                  </a:lnTo>
                  <a:lnTo>
                    <a:pt x="17" y="941"/>
                  </a:lnTo>
                  <a:lnTo>
                    <a:pt x="32" y="984"/>
                  </a:lnTo>
                  <a:lnTo>
                    <a:pt x="51" y="1023"/>
                  </a:lnTo>
                  <a:lnTo>
                    <a:pt x="72" y="1064"/>
                  </a:lnTo>
                  <a:lnTo>
                    <a:pt x="97" y="1105"/>
                  </a:lnTo>
                  <a:lnTo>
                    <a:pt x="129" y="1144"/>
                  </a:lnTo>
                  <a:lnTo>
                    <a:pt x="163" y="1181"/>
                  </a:lnTo>
                  <a:lnTo>
                    <a:pt x="203" y="1218"/>
                  </a:lnTo>
                  <a:lnTo>
                    <a:pt x="245" y="1254"/>
                  </a:lnTo>
                  <a:lnTo>
                    <a:pt x="287" y="1288"/>
                  </a:lnTo>
                  <a:lnTo>
                    <a:pt x="340" y="1322"/>
                  </a:lnTo>
                  <a:lnTo>
                    <a:pt x="392" y="1354"/>
                  </a:lnTo>
                  <a:lnTo>
                    <a:pt x="448" y="1387"/>
                  </a:lnTo>
                  <a:lnTo>
                    <a:pt x="506" y="1415"/>
                  </a:lnTo>
                  <a:lnTo>
                    <a:pt x="568" y="1443"/>
                  </a:lnTo>
                  <a:lnTo>
                    <a:pt x="631" y="1473"/>
                  </a:lnTo>
                  <a:lnTo>
                    <a:pt x="697" y="1497"/>
                  </a:lnTo>
                  <a:lnTo>
                    <a:pt x="771" y="1521"/>
                  </a:lnTo>
                  <a:lnTo>
                    <a:pt x="841" y="1542"/>
                  </a:lnTo>
                  <a:lnTo>
                    <a:pt x="916" y="1563"/>
                  </a:lnTo>
                  <a:lnTo>
                    <a:pt x="992" y="1577"/>
                  </a:lnTo>
                  <a:lnTo>
                    <a:pt x="1071" y="1594"/>
                  </a:lnTo>
                  <a:lnTo>
                    <a:pt x="1150" y="161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012" name="Oval 40"/>
            <p:cNvSpPr>
              <a:spLocks noChangeArrowheads="1"/>
            </p:cNvSpPr>
            <p:nvPr/>
          </p:nvSpPr>
          <p:spPr bwMode="auto">
            <a:xfrm>
              <a:off x="1318" y="171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5013" name="Oval 41"/>
            <p:cNvSpPr>
              <a:spLocks noChangeArrowheads="1"/>
            </p:cNvSpPr>
            <p:nvPr/>
          </p:nvSpPr>
          <p:spPr bwMode="auto">
            <a:xfrm>
              <a:off x="1318" y="171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5014" name="Oval 42"/>
            <p:cNvSpPr>
              <a:spLocks noChangeArrowheads="1"/>
            </p:cNvSpPr>
            <p:nvPr/>
          </p:nvSpPr>
          <p:spPr bwMode="auto">
            <a:xfrm>
              <a:off x="1318" y="14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5015" name="Oval 43"/>
            <p:cNvSpPr>
              <a:spLocks noChangeArrowheads="1"/>
            </p:cNvSpPr>
            <p:nvPr/>
          </p:nvSpPr>
          <p:spPr bwMode="auto">
            <a:xfrm>
              <a:off x="1318" y="14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34827" name="Oval 44"/>
          <p:cNvSpPr>
            <a:spLocks noChangeArrowheads="1"/>
          </p:cNvSpPr>
          <p:nvPr/>
        </p:nvSpPr>
        <p:spPr bwMode="auto">
          <a:xfrm>
            <a:off x="6448425" y="2479675"/>
            <a:ext cx="1946275" cy="1054100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4828" name="Oval 45"/>
          <p:cNvSpPr>
            <a:spLocks noChangeArrowheads="1"/>
          </p:cNvSpPr>
          <p:nvPr/>
        </p:nvSpPr>
        <p:spPr bwMode="auto">
          <a:xfrm>
            <a:off x="6584950" y="2817813"/>
            <a:ext cx="284163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4829" name="Oval 46"/>
          <p:cNvSpPr>
            <a:spLocks noChangeArrowheads="1"/>
          </p:cNvSpPr>
          <p:nvPr/>
        </p:nvSpPr>
        <p:spPr bwMode="auto">
          <a:xfrm>
            <a:off x="7073900" y="3076575"/>
            <a:ext cx="284163" cy="157163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4830" name="Oval 47"/>
          <p:cNvSpPr>
            <a:spLocks noChangeArrowheads="1"/>
          </p:cNvSpPr>
          <p:nvPr/>
        </p:nvSpPr>
        <p:spPr bwMode="auto">
          <a:xfrm>
            <a:off x="7073900" y="3076575"/>
            <a:ext cx="284163" cy="157163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4831" name="Oval 48"/>
          <p:cNvSpPr>
            <a:spLocks noChangeArrowheads="1"/>
          </p:cNvSpPr>
          <p:nvPr/>
        </p:nvSpPr>
        <p:spPr bwMode="auto">
          <a:xfrm>
            <a:off x="7932738" y="2827338"/>
            <a:ext cx="284162" cy="1555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4832" name="AutoShape 49"/>
          <p:cNvSpPr>
            <a:spLocks noChangeArrowheads="1"/>
          </p:cNvSpPr>
          <p:nvPr/>
        </p:nvSpPr>
        <p:spPr bwMode="auto">
          <a:xfrm>
            <a:off x="6661150" y="2508250"/>
            <a:ext cx="1406525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4833" name="Text Box 50"/>
          <p:cNvSpPr txBox="1">
            <a:spLocks noChangeArrowheads="1"/>
          </p:cNvSpPr>
          <p:nvPr/>
        </p:nvSpPr>
        <p:spPr bwMode="auto">
          <a:xfrm>
            <a:off x="6713538" y="2538413"/>
            <a:ext cx="138271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algn="ctr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Office Cluster</a:t>
            </a:r>
          </a:p>
        </p:txBody>
      </p:sp>
      <p:sp>
        <p:nvSpPr>
          <p:cNvPr id="34834" name="Oval 51"/>
          <p:cNvSpPr>
            <a:spLocks noChangeArrowheads="1"/>
          </p:cNvSpPr>
          <p:nvPr/>
        </p:nvSpPr>
        <p:spPr bwMode="auto">
          <a:xfrm>
            <a:off x="7348538" y="3059113"/>
            <a:ext cx="284162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4835" name="Oval 52"/>
          <p:cNvSpPr>
            <a:spLocks noChangeArrowheads="1"/>
          </p:cNvSpPr>
          <p:nvPr/>
        </p:nvSpPr>
        <p:spPr bwMode="auto">
          <a:xfrm>
            <a:off x="1196975" y="3125788"/>
            <a:ext cx="2357438" cy="1009650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4836" name="Oval 53"/>
          <p:cNvSpPr>
            <a:spLocks noChangeArrowheads="1"/>
          </p:cNvSpPr>
          <p:nvPr/>
        </p:nvSpPr>
        <p:spPr bwMode="auto">
          <a:xfrm>
            <a:off x="2020888" y="3309938"/>
            <a:ext cx="285750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4837" name="Oval 54"/>
          <p:cNvSpPr>
            <a:spLocks noChangeArrowheads="1"/>
          </p:cNvSpPr>
          <p:nvPr/>
        </p:nvSpPr>
        <p:spPr bwMode="auto">
          <a:xfrm>
            <a:off x="1595438" y="3608388"/>
            <a:ext cx="284162" cy="1555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4838" name="Text Box 55"/>
          <p:cNvSpPr txBox="1">
            <a:spLocks noChangeArrowheads="1"/>
          </p:cNvSpPr>
          <p:nvPr/>
        </p:nvSpPr>
        <p:spPr bwMode="auto">
          <a:xfrm>
            <a:off x="1601788" y="3725863"/>
            <a:ext cx="1487487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Home Cluster</a:t>
            </a:r>
          </a:p>
        </p:txBody>
      </p:sp>
      <p:sp>
        <p:nvSpPr>
          <p:cNvPr id="34839" name="Oval 56"/>
          <p:cNvSpPr>
            <a:spLocks noChangeArrowheads="1"/>
          </p:cNvSpPr>
          <p:nvPr/>
        </p:nvSpPr>
        <p:spPr bwMode="auto">
          <a:xfrm>
            <a:off x="2722563" y="3281363"/>
            <a:ext cx="284162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4840" name="AutoShape 57"/>
          <p:cNvSpPr>
            <a:spLocks noChangeArrowheads="1"/>
          </p:cNvSpPr>
          <p:nvPr/>
        </p:nvSpPr>
        <p:spPr bwMode="auto">
          <a:xfrm>
            <a:off x="4102100" y="2371725"/>
            <a:ext cx="823913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4841" name="Oval 58"/>
          <p:cNvSpPr>
            <a:spLocks noChangeArrowheads="1"/>
          </p:cNvSpPr>
          <p:nvPr/>
        </p:nvSpPr>
        <p:spPr bwMode="auto">
          <a:xfrm>
            <a:off x="2967038" y="2016125"/>
            <a:ext cx="2243137" cy="879475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4842" name="Text Box 59"/>
          <p:cNvSpPr txBox="1">
            <a:spLocks noChangeArrowheads="1"/>
          </p:cNvSpPr>
          <p:nvPr/>
        </p:nvSpPr>
        <p:spPr bwMode="auto">
          <a:xfrm>
            <a:off x="3619500" y="2039938"/>
            <a:ext cx="1152525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Car Cluster</a:t>
            </a:r>
          </a:p>
        </p:txBody>
      </p:sp>
      <p:sp>
        <p:nvSpPr>
          <p:cNvPr id="34843" name="Oval 60"/>
          <p:cNvSpPr>
            <a:spLocks noChangeArrowheads="1"/>
          </p:cNvSpPr>
          <p:nvPr/>
        </p:nvSpPr>
        <p:spPr bwMode="auto">
          <a:xfrm>
            <a:off x="3249613" y="2259013"/>
            <a:ext cx="284162" cy="1555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4844" name="Oval 61"/>
          <p:cNvSpPr>
            <a:spLocks noChangeArrowheads="1"/>
          </p:cNvSpPr>
          <p:nvPr/>
        </p:nvSpPr>
        <p:spPr bwMode="auto">
          <a:xfrm>
            <a:off x="4627563" y="2328863"/>
            <a:ext cx="284162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4845" name="Oval 62"/>
          <p:cNvSpPr>
            <a:spLocks noChangeArrowheads="1"/>
          </p:cNvSpPr>
          <p:nvPr/>
        </p:nvSpPr>
        <p:spPr bwMode="auto">
          <a:xfrm>
            <a:off x="3463925" y="2598738"/>
            <a:ext cx="284163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4846" name="Text Box 63"/>
          <p:cNvSpPr txBox="1">
            <a:spLocks noChangeArrowheads="1"/>
          </p:cNvSpPr>
          <p:nvPr/>
        </p:nvSpPr>
        <p:spPr bwMode="auto">
          <a:xfrm>
            <a:off x="4016375" y="3538538"/>
            <a:ext cx="2665413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Infrastructure Networks</a:t>
            </a:r>
          </a:p>
        </p:txBody>
      </p:sp>
      <p:sp>
        <p:nvSpPr>
          <p:cNvPr id="34847" name="AutoShape 64"/>
          <p:cNvSpPr>
            <a:spLocks noChangeArrowheads="1"/>
          </p:cNvSpPr>
          <p:nvPr/>
        </p:nvSpPr>
        <p:spPr bwMode="auto">
          <a:xfrm>
            <a:off x="757238" y="4975225"/>
            <a:ext cx="2209800" cy="971550"/>
          </a:xfrm>
          <a:prstGeom prst="roundRect">
            <a:avLst>
              <a:gd name="adj" fmla="val 130"/>
            </a:avLst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4848" name="Oval 65"/>
          <p:cNvSpPr>
            <a:spLocks noChangeArrowheads="1"/>
          </p:cNvSpPr>
          <p:nvPr/>
        </p:nvSpPr>
        <p:spPr bwMode="auto">
          <a:xfrm>
            <a:off x="927100" y="5065713"/>
            <a:ext cx="190500" cy="1047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4849" name="Text Box 66"/>
          <p:cNvSpPr txBox="1">
            <a:spLocks noChangeArrowheads="1"/>
          </p:cNvSpPr>
          <p:nvPr/>
        </p:nvSpPr>
        <p:spPr bwMode="auto">
          <a:xfrm>
            <a:off x="1181100" y="4997450"/>
            <a:ext cx="1690688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Personal Node</a:t>
            </a:r>
          </a:p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Gateway Node</a:t>
            </a:r>
          </a:p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Access Router</a:t>
            </a:r>
          </a:p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Inter-Cluster Tunnels</a:t>
            </a:r>
          </a:p>
        </p:txBody>
      </p:sp>
      <p:sp>
        <p:nvSpPr>
          <p:cNvPr id="34850" name="Oval 67"/>
          <p:cNvSpPr>
            <a:spLocks noChangeArrowheads="1"/>
          </p:cNvSpPr>
          <p:nvPr/>
        </p:nvSpPr>
        <p:spPr bwMode="auto">
          <a:xfrm>
            <a:off x="927100" y="5286375"/>
            <a:ext cx="190500" cy="114300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4851" name="Line 68"/>
          <p:cNvSpPr>
            <a:spLocks noChangeShapeType="1"/>
          </p:cNvSpPr>
          <p:nvPr/>
        </p:nvSpPr>
        <p:spPr bwMode="auto">
          <a:xfrm>
            <a:off x="912813" y="5802313"/>
            <a:ext cx="219075" cy="1587"/>
          </a:xfrm>
          <a:prstGeom prst="line">
            <a:avLst/>
          </a:prstGeom>
          <a:noFill/>
          <a:ln w="4356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52" name="Text Box 69"/>
          <p:cNvSpPr txBox="1">
            <a:spLocks noChangeArrowheads="1"/>
          </p:cNvSpPr>
          <p:nvPr/>
        </p:nvSpPr>
        <p:spPr bwMode="auto">
          <a:xfrm>
            <a:off x="5803900" y="2049463"/>
            <a:ext cx="1363663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latin typeface="Helvetica" pitchFamily="34" charset="0"/>
                <a:cs typeface="Times New Roman" pitchFamily="18" charset="0"/>
              </a:rPr>
              <a:t>PN Agent</a:t>
            </a:r>
          </a:p>
        </p:txBody>
      </p:sp>
      <p:grpSp>
        <p:nvGrpSpPr>
          <p:cNvPr id="34853" name="Group 70"/>
          <p:cNvGrpSpPr>
            <a:grpSpLocks/>
          </p:cNvGrpSpPr>
          <p:nvPr/>
        </p:nvGrpSpPr>
        <p:grpSpPr bwMode="auto">
          <a:xfrm>
            <a:off x="5637213" y="3881438"/>
            <a:ext cx="373062" cy="195262"/>
            <a:chOff x="3359" y="2028"/>
            <a:chExt cx="235" cy="123"/>
          </a:xfrm>
        </p:grpSpPr>
        <p:grpSp>
          <p:nvGrpSpPr>
            <p:cNvPr id="34966" name="Group 71"/>
            <p:cNvGrpSpPr>
              <a:grpSpLocks/>
            </p:cNvGrpSpPr>
            <p:nvPr/>
          </p:nvGrpSpPr>
          <p:grpSpPr bwMode="auto">
            <a:xfrm>
              <a:off x="3364" y="2035"/>
              <a:ext cx="230" cy="116"/>
              <a:chOff x="3364" y="2035"/>
              <a:chExt cx="230" cy="116"/>
            </a:xfrm>
          </p:grpSpPr>
          <p:sp>
            <p:nvSpPr>
              <p:cNvPr id="34981" name="AutoShape 72"/>
              <p:cNvSpPr>
                <a:spLocks noChangeArrowheads="1"/>
              </p:cNvSpPr>
              <p:nvPr/>
            </p:nvSpPr>
            <p:spPr bwMode="auto">
              <a:xfrm>
                <a:off x="3364" y="2072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4982" name="Oval 73"/>
              <p:cNvSpPr>
                <a:spLocks noChangeArrowheads="1"/>
              </p:cNvSpPr>
              <p:nvPr/>
            </p:nvSpPr>
            <p:spPr bwMode="auto">
              <a:xfrm>
                <a:off x="3367" y="2077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4983" name="Oval 74"/>
              <p:cNvSpPr>
                <a:spLocks noChangeArrowheads="1"/>
              </p:cNvSpPr>
              <p:nvPr/>
            </p:nvSpPr>
            <p:spPr bwMode="auto">
              <a:xfrm>
                <a:off x="3367" y="2035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4967" name="AutoShape 75"/>
            <p:cNvSpPr>
              <a:spLocks noChangeArrowheads="1"/>
            </p:cNvSpPr>
            <p:nvPr/>
          </p:nvSpPr>
          <p:spPr bwMode="auto">
            <a:xfrm>
              <a:off x="3359" y="2066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4968" name="Oval 76"/>
            <p:cNvSpPr>
              <a:spLocks noChangeArrowheads="1"/>
            </p:cNvSpPr>
            <p:nvPr/>
          </p:nvSpPr>
          <p:spPr bwMode="auto">
            <a:xfrm>
              <a:off x="3362" y="2070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4969" name="Oval 77"/>
            <p:cNvSpPr>
              <a:spLocks noChangeArrowheads="1"/>
            </p:cNvSpPr>
            <p:nvPr/>
          </p:nvSpPr>
          <p:spPr bwMode="auto">
            <a:xfrm>
              <a:off x="3362" y="2028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34970" name="Group 78"/>
            <p:cNvGrpSpPr>
              <a:grpSpLocks/>
            </p:cNvGrpSpPr>
            <p:nvPr/>
          </p:nvGrpSpPr>
          <p:grpSpPr bwMode="auto">
            <a:xfrm>
              <a:off x="3405" y="2039"/>
              <a:ext cx="144" cy="54"/>
              <a:chOff x="3405" y="2039"/>
              <a:chExt cx="144" cy="54"/>
            </a:xfrm>
          </p:grpSpPr>
          <p:grpSp>
            <p:nvGrpSpPr>
              <p:cNvPr id="34971" name="Group 79"/>
              <p:cNvGrpSpPr>
                <a:grpSpLocks/>
              </p:cNvGrpSpPr>
              <p:nvPr/>
            </p:nvGrpSpPr>
            <p:grpSpPr bwMode="auto">
              <a:xfrm>
                <a:off x="3405" y="2039"/>
                <a:ext cx="144" cy="54"/>
                <a:chOff x="3405" y="2039"/>
                <a:chExt cx="144" cy="54"/>
              </a:xfrm>
            </p:grpSpPr>
            <p:sp>
              <p:nvSpPr>
                <p:cNvPr id="34977" name="Freeform 80"/>
                <p:cNvSpPr>
                  <a:spLocks noChangeArrowheads="1"/>
                </p:cNvSpPr>
                <p:nvPr/>
              </p:nvSpPr>
              <p:spPr bwMode="auto">
                <a:xfrm>
                  <a:off x="3405" y="2039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78" name="Freeform 81"/>
                <p:cNvSpPr>
                  <a:spLocks noChangeArrowheads="1"/>
                </p:cNvSpPr>
                <p:nvPr/>
              </p:nvSpPr>
              <p:spPr bwMode="auto">
                <a:xfrm>
                  <a:off x="3405" y="2039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79" name="Freeform 82"/>
                <p:cNvSpPr>
                  <a:spLocks noChangeArrowheads="1"/>
                </p:cNvSpPr>
                <p:nvPr/>
              </p:nvSpPr>
              <p:spPr bwMode="auto">
                <a:xfrm>
                  <a:off x="3479" y="2074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80" name="Freeform 83"/>
                <p:cNvSpPr>
                  <a:spLocks noChangeArrowheads="1"/>
                </p:cNvSpPr>
                <p:nvPr/>
              </p:nvSpPr>
              <p:spPr bwMode="auto">
                <a:xfrm>
                  <a:off x="3479" y="2074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4972" name="Group 84"/>
              <p:cNvGrpSpPr>
                <a:grpSpLocks/>
              </p:cNvGrpSpPr>
              <p:nvPr/>
            </p:nvGrpSpPr>
            <p:grpSpPr bwMode="auto">
              <a:xfrm>
                <a:off x="3407" y="2039"/>
                <a:ext cx="137" cy="54"/>
                <a:chOff x="3407" y="2039"/>
                <a:chExt cx="137" cy="54"/>
              </a:xfrm>
            </p:grpSpPr>
            <p:sp>
              <p:nvSpPr>
                <p:cNvPr id="34973" name="Freeform 85"/>
                <p:cNvSpPr>
                  <a:spLocks noChangeArrowheads="1"/>
                </p:cNvSpPr>
                <p:nvPr/>
              </p:nvSpPr>
              <p:spPr bwMode="auto">
                <a:xfrm>
                  <a:off x="3476" y="2039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74" name="Freeform 86"/>
                <p:cNvSpPr>
                  <a:spLocks noChangeArrowheads="1"/>
                </p:cNvSpPr>
                <p:nvPr/>
              </p:nvSpPr>
              <p:spPr bwMode="auto">
                <a:xfrm>
                  <a:off x="3476" y="2039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75" name="Freeform 87"/>
                <p:cNvSpPr>
                  <a:spLocks noChangeArrowheads="1"/>
                </p:cNvSpPr>
                <p:nvPr/>
              </p:nvSpPr>
              <p:spPr bwMode="auto">
                <a:xfrm>
                  <a:off x="3407" y="2070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76" name="Freeform 88"/>
                <p:cNvSpPr>
                  <a:spLocks noChangeArrowheads="1"/>
                </p:cNvSpPr>
                <p:nvPr/>
              </p:nvSpPr>
              <p:spPr bwMode="auto">
                <a:xfrm>
                  <a:off x="3407" y="2070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4854" name="Group 89"/>
          <p:cNvGrpSpPr>
            <a:grpSpLocks/>
          </p:cNvGrpSpPr>
          <p:nvPr/>
        </p:nvGrpSpPr>
        <p:grpSpPr bwMode="auto">
          <a:xfrm>
            <a:off x="4579938" y="3881438"/>
            <a:ext cx="373062" cy="195262"/>
            <a:chOff x="2693" y="2028"/>
            <a:chExt cx="235" cy="123"/>
          </a:xfrm>
        </p:grpSpPr>
        <p:grpSp>
          <p:nvGrpSpPr>
            <p:cNvPr id="34948" name="Group 90"/>
            <p:cNvGrpSpPr>
              <a:grpSpLocks/>
            </p:cNvGrpSpPr>
            <p:nvPr/>
          </p:nvGrpSpPr>
          <p:grpSpPr bwMode="auto">
            <a:xfrm>
              <a:off x="2698" y="2035"/>
              <a:ext cx="230" cy="116"/>
              <a:chOff x="2698" y="2035"/>
              <a:chExt cx="230" cy="116"/>
            </a:xfrm>
          </p:grpSpPr>
          <p:sp>
            <p:nvSpPr>
              <p:cNvPr id="34963" name="AutoShape 91"/>
              <p:cNvSpPr>
                <a:spLocks noChangeArrowheads="1"/>
              </p:cNvSpPr>
              <p:nvPr/>
            </p:nvSpPr>
            <p:spPr bwMode="auto">
              <a:xfrm>
                <a:off x="2698" y="2072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4964" name="Oval 92"/>
              <p:cNvSpPr>
                <a:spLocks noChangeArrowheads="1"/>
              </p:cNvSpPr>
              <p:nvPr/>
            </p:nvSpPr>
            <p:spPr bwMode="auto">
              <a:xfrm>
                <a:off x="2701" y="2077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4965" name="Oval 93"/>
              <p:cNvSpPr>
                <a:spLocks noChangeArrowheads="1"/>
              </p:cNvSpPr>
              <p:nvPr/>
            </p:nvSpPr>
            <p:spPr bwMode="auto">
              <a:xfrm>
                <a:off x="2701" y="2035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4949" name="AutoShape 94"/>
            <p:cNvSpPr>
              <a:spLocks noChangeArrowheads="1"/>
            </p:cNvSpPr>
            <p:nvPr/>
          </p:nvSpPr>
          <p:spPr bwMode="auto">
            <a:xfrm>
              <a:off x="2693" y="2066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4950" name="Oval 95"/>
            <p:cNvSpPr>
              <a:spLocks noChangeArrowheads="1"/>
            </p:cNvSpPr>
            <p:nvPr/>
          </p:nvSpPr>
          <p:spPr bwMode="auto">
            <a:xfrm>
              <a:off x="2696" y="2070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4951" name="Oval 96"/>
            <p:cNvSpPr>
              <a:spLocks noChangeArrowheads="1"/>
            </p:cNvSpPr>
            <p:nvPr/>
          </p:nvSpPr>
          <p:spPr bwMode="auto">
            <a:xfrm>
              <a:off x="2696" y="2028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34952" name="Group 97"/>
            <p:cNvGrpSpPr>
              <a:grpSpLocks/>
            </p:cNvGrpSpPr>
            <p:nvPr/>
          </p:nvGrpSpPr>
          <p:grpSpPr bwMode="auto">
            <a:xfrm>
              <a:off x="2738" y="2039"/>
              <a:ext cx="144" cy="54"/>
              <a:chOff x="2738" y="2039"/>
              <a:chExt cx="144" cy="54"/>
            </a:xfrm>
          </p:grpSpPr>
          <p:grpSp>
            <p:nvGrpSpPr>
              <p:cNvPr id="34953" name="Group 98"/>
              <p:cNvGrpSpPr>
                <a:grpSpLocks/>
              </p:cNvGrpSpPr>
              <p:nvPr/>
            </p:nvGrpSpPr>
            <p:grpSpPr bwMode="auto">
              <a:xfrm>
                <a:off x="2738" y="2039"/>
                <a:ext cx="144" cy="54"/>
                <a:chOff x="2738" y="2039"/>
                <a:chExt cx="144" cy="54"/>
              </a:xfrm>
            </p:grpSpPr>
            <p:sp>
              <p:nvSpPr>
                <p:cNvPr id="34959" name="Freeform 99"/>
                <p:cNvSpPr>
                  <a:spLocks noChangeArrowheads="1"/>
                </p:cNvSpPr>
                <p:nvPr/>
              </p:nvSpPr>
              <p:spPr bwMode="auto">
                <a:xfrm>
                  <a:off x="2738" y="2039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60" name="Freeform 100"/>
                <p:cNvSpPr>
                  <a:spLocks noChangeArrowheads="1"/>
                </p:cNvSpPr>
                <p:nvPr/>
              </p:nvSpPr>
              <p:spPr bwMode="auto">
                <a:xfrm>
                  <a:off x="2738" y="2039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61" name="Freeform 101"/>
                <p:cNvSpPr>
                  <a:spLocks noChangeArrowheads="1"/>
                </p:cNvSpPr>
                <p:nvPr/>
              </p:nvSpPr>
              <p:spPr bwMode="auto">
                <a:xfrm>
                  <a:off x="2812" y="2074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62" name="Freeform 102"/>
                <p:cNvSpPr>
                  <a:spLocks noChangeArrowheads="1"/>
                </p:cNvSpPr>
                <p:nvPr/>
              </p:nvSpPr>
              <p:spPr bwMode="auto">
                <a:xfrm>
                  <a:off x="2812" y="2074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4954" name="Group 103"/>
              <p:cNvGrpSpPr>
                <a:grpSpLocks/>
              </p:cNvGrpSpPr>
              <p:nvPr/>
            </p:nvGrpSpPr>
            <p:grpSpPr bwMode="auto">
              <a:xfrm>
                <a:off x="2741" y="2039"/>
                <a:ext cx="137" cy="54"/>
                <a:chOff x="2741" y="2039"/>
                <a:chExt cx="137" cy="54"/>
              </a:xfrm>
            </p:grpSpPr>
            <p:sp>
              <p:nvSpPr>
                <p:cNvPr id="34955" name="Freeform 104"/>
                <p:cNvSpPr>
                  <a:spLocks noChangeArrowheads="1"/>
                </p:cNvSpPr>
                <p:nvPr/>
              </p:nvSpPr>
              <p:spPr bwMode="auto">
                <a:xfrm>
                  <a:off x="2809" y="2039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56" name="Freeform 105"/>
                <p:cNvSpPr>
                  <a:spLocks noChangeArrowheads="1"/>
                </p:cNvSpPr>
                <p:nvPr/>
              </p:nvSpPr>
              <p:spPr bwMode="auto">
                <a:xfrm>
                  <a:off x="2809" y="2039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57" name="Freeform 106"/>
                <p:cNvSpPr>
                  <a:spLocks noChangeArrowheads="1"/>
                </p:cNvSpPr>
                <p:nvPr/>
              </p:nvSpPr>
              <p:spPr bwMode="auto">
                <a:xfrm>
                  <a:off x="2741" y="2070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58" name="Freeform 107"/>
                <p:cNvSpPr>
                  <a:spLocks noChangeArrowheads="1"/>
                </p:cNvSpPr>
                <p:nvPr/>
              </p:nvSpPr>
              <p:spPr bwMode="auto">
                <a:xfrm>
                  <a:off x="2741" y="2070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4855" name="Group 108"/>
          <p:cNvGrpSpPr>
            <a:grpSpLocks/>
          </p:cNvGrpSpPr>
          <p:nvPr/>
        </p:nvGrpSpPr>
        <p:grpSpPr bwMode="auto">
          <a:xfrm>
            <a:off x="3670300" y="3490913"/>
            <a:ext cx="373063" cy="195262"/>
            <a:chOff x="2104" y="1750"/>
            <a:chExt cx="235" cy="123"/>
          </a:xfrm>
        </p:grpSpPr>
        <p:grpSp>
          <p:nvGrpSpPr>
            <p:cNvPr id="34930" name="Group 109"/>
            <p:cNvGrpSpPr>
              <a:grpSpLocks/>
            </p:cNvGrpSpPr>
            <p:nvPr/>
          </p:nvGrpSpPr>
          <p:grpSpPr bwMode="auto">
            <a:xfrm>
              <a:off x="2109" y="1757"/>
              <a:ext cx="230" cy="116"/>
              <a:chOff x="2109" y="1757"/>
              <a:chExt cx="230" cy="116"/>
            </a:xfrm>
          </p:grpSpPr>
          <p:sp>
            <p:nvSpPr>
              <p:cNvPr id="34945" name="AutoShape 110"/>
              <p:cNvSpPr>
                <a:spLocks noChangeArrowheads="1"/>
              </p:cNvSpPr>
              <p:nvPr/>
            </p:nvSpPr>
            <p:spPr bwMode="auto">
              <a:xfrm>
                <a:off x="2109" y="1794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4946" name="Oval 111"/>
              <p:cNvSpPr>
                <a:spLocks noChangeArrowheads="1"/>
              </p:cNvSpPr>
              <p:nvPr/>
            </p:nvSpPr>
            <p:spPr bwMode="auto">
              <a:xfrm>
                <a:off x="2112" y="1799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4947" name="Oval 112"/>
              <p:cNvSpPr>
                <a:spLocks noChangeArrowheads="1"/>
              </p:cNvSpPr>
              <p:nvPr/>
            </p:nvSpPr>
            <p:spPr bwMode="auto">
              <a:xfrm>
                <a:off x="2112" y="1757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4931" name="AutoShape 113"/>
            <p:cNvSpPr>
              <a:spLocks noChangeArrowheads="1"/>
            </p:cNvSpPr>
            <p:nvPr/>
          </p:nvSpPr>
          <p:spPr bwMode="auto">
            <a:xfrm>
              <a:off x="2104" y="1789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4932" name="Oval 114"/>
            <p:cNvSpPr>
              <a:spLocks noChangeArrowheads="1"/>
            </p:cNvSpPr>
            <p:nvPr/>
          </p:nvSpPr>
          <p:spPr bwMode="auto">
            <a:xfrm>
              <a:off x="2107" y="1792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4933" name="Oval 115"/>
            <p:cNvSpPr>
              <a:spLocks noChangeArrowheads="1"/>
            </p:cNvSpPr>
            <p:nvPr/>
          </p:nvSpPr>
          <p:spPr bwMode="auto">
            <a:xfrm>
              <a:off x="2107" y="1750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34934" name="Group 116"/>
            <p:cNvGrpSpPr>
              <a:grpSpLocks/>
            </p:cNvGrpSpPr>
            <p:nvPr/>
          </p:nvGrpSpPr>
          <p:grpSpPr bwMode="auto">
            <a:xfrm>
              <a:off x="2149" y="1761"/>
              <a:ext cx="144" cy="54"/>
              <a:chOff x="2149" y="1761"/>
              <a:chExt cx="144" cy="54"/>
            </a:xfrm>
          </p:grpSpPr>
          <p:grpSp>
            <p:nvGrpSpPr>
              <p:cNvPr id="34935" name="Group 117"/>
              <p:cNvGrpSpPr>
                <a:grpSpLocks/>
              </p:cNvGrpSpPr>
              <p:nvPr/>
            </p:nvGrpSpPr>
            <p:grpSpPr bwMode="auto">
              <a:xfrm>
                <a:off x="2149" y="1761"/>
                <a:ext cx="144" cy="54"/>
                <a:chOff x="2149" y="1761"/>
                <a:chExt cx="144" cy="54"/>
              </a:xfrm>
            </p:grpSpPr>
            <p:sp>
              <p:nvSpPr>
                <p:cNvPr id="34941" name="Freeform 118"/>
                <p:cNvSpPr>
                  <a:spLocks noChangeArrowheads="1"/>
                </p:cNvSpPr>
                <p:nvPr/>
              </p:nvSpPr>
              <p:spPr bwMode="auto">
                <a:xfrm>
                  <a:off x="2149" y="1761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42" name="Freeform 119"/>
                <p:cNvSpPr>
                  <a:spLocks noChangeArrowheads="1"/>
                </p:cNvSpPr>
                <p:nvPr/>
              </p:nvSpPr>
              <p:spPr bwMode="auto">
                <a:xfrm>
                  <a:off x="2149" y="1761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43" name="Freeform 120"/>
                <p:cNvSpPr>
                  <a:spLocks noChangeArrowheads="1"/>
                </p:cNvSpPr>
                <p:nvPr/>
              </p:nvSpPr>
              <p:spPr bwMode="auto">
                <a:xfrm>
                  <a:off x="2223" y="1796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44" name="Freeform 121"/>
                <p:cNvSpPr>
                  <a:spLocks noChangeArrowheads="1"/>
                </p:cNvSpPr>
                <p:nvPr/>
              </p:nvSpPr>
              <p:spPr bwMode="auto">
                <a:xfrm>
                  <a:off x="2223" y="1796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4936" name="Group 122"/>
              <p:cNvGrpSpPr>
                <a:grpSpLocks/>
              </p:cNvGrpSpPr>
              <p:nvPr/>
            </p:nvGrpSpPr>
            <p:grpSpPr bwMode="auto">
              <a:xfrm>
                <a:off x="2152" y="1761"/>
                <a:ext cx="137" cy="54"/>
                <a:chOff x="2152" y="1761"/>
                <a:chExt cx="137" cy="54"/>
              </a:xfrm>
            </p:grpSpPr>
            <p:sp>
              <p:nvSpPr>
                <p:cNvPr id="34937" name="Freeform 123"/>
                <p:cNvSpPr>
                  <a:spLocks noChangeArrowheads="1"/>
                </p:cNvSpPr>
                <p:nvPr/>
              </p:nvSpPr>
              <p:spPr bwMode="auto">
                <a:xfrm>
                  <a:off x="2220" y="1761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38" name="Freeform 124"/>
                <p:cNvSpPr>
                  <a:spLocks noChangeArrowheads="1"/>
                </p:cNvSpPr>
                <p:nvPr/>
              </p:nvSpPr>
              <p:spPr bwMode="auto">
                <a:xfrm>
                  <a:off x="2220" y="1761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39" name="Freeform 125"/>
                <p:cNvSpPr>
                  <a:spLocks noChangeArrowheads="1"/>
                </p:cNvSpPr>
                <p:nvPr/>
              </p:nvSpPr>
              <p:spPr bwMode="auto">
                <a:xfrm>
                  <a:off x="2152" y="1792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40" name="Freeform 126"/>
                <p:cNvSpPr>
                  <a:spLocks noChangeArrowheads="1"/>
                </p:cNvSpPr>
                <p:nvPr/>
              </p:nvSpPr>
              <p:spPr bwMode="auto">
                <a:xfrm>
                  <a:off x="2152" y="1792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4856" name="Group 127"/>
          <p:cNvGrpSpPr>
            <a:grpSpLocks/>
          </p:cNvGrpSpPr>
          <p:nvPr/>
        </p:nvGrpSpPr>
        <p:grpSpPr bwMode="auto">
          <a:xfrm>
            <a:off x="4403725" y="2928938"/>
            <a:ext cx="373063" cy="195262"/>
            <a:chOff x="2582" y="1428"/>
            <a:chExt cx="235" cy="123"/>
          </a:xfrm>
        </p:grpSpPr>
        <p:grpSp>
          <p:nvGrpSpPr>
            <p:cNvPr id="34912" name="Group 128"/>
            <p:cNvGrpSpPr>
              <a:grpSpLocks/>
            </p:cNvGrpSpPr>
            <p:nvPr/>
          </p:nvGrpSpPr>
          <p:grpSpPr bwMode="auto">
            <a:xfrm>
              <a:off x="2587" y="1435"/>
              <a:ext cx="230" cy="116"/>
              <a:chOff x="2587" y="1435"/>
              <a:chExt cx="230" cy="116"/>
            </a:xfrm>
          </p:grpSpPr>
          <p:sp>
            <p:nvSpPr>
              <p:cNvPr id="34927" name="AutoShape 129"/>
              <p:cNvSpPr>
                <a:spLocks noChangeArrowheads="1"/>
              </p:cNvSpPr>
              <p:nvPr/>
            </p:nvSpPr>
            <p:spPr bwMode="auto">
              <a:xfrm>
                <a:off x="2587" y="1472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4928" name="Oval 130"/>
              <p:cNvSpPr>
                <a:spLocks noChangeArrowheads="1"/>
              </p:cNvSpPr>
              <p:nvPr/>
            </p:nvSpPr>
            <p:spPr bwMode="auto">
              <a:xfrm>
                <a:off x="2590" y="1477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4929" name="Oval 131"/>
              <p:cNvSpPr>
                <a:spLocks noChangeArrowheads="1"/>
              </p:cNvSpPr>
              <p:nvPr/>
            </p:nvSpPr>
            <p:spPr bwMode="auto">
              <a:xfrm>
                <a:off x="2590" y="1435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4913" name="AutoShape 132"/>
            <p:cNvSpPr>
              <a:spLocks noChangeArrowheads="1"/>
            </p:cNvSpPr>
            <p:nvPr/>
          </p:nvSpPr>
          <p:spPr bwMode="auto">
            <a:xfrm>
              <a:off x="2582" y="1466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4914" name="Oval 133"/>
            <p:cNvSpPr>
              <a:spLocks noChangeArrowheads="1"/>
            </p:cNvSpPr>
            <p:nvPr/>
          </p:nvSpPr>
          <p:spPr bwMode="auto">
            <a:xfrm>
              <a:off x="2585" y="1470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4915" name="Oval 134"/>
            <p:cNvSpPr>
              <a:spLocks noChangeArrowheads="1"/>
            </p:cNvSpPr>
            <p:nvPr/>
          </p:nvSpPr>
          <p:spPr bwMode="auto">
            <a:xfrm>
              <a:off x="2585" y="1428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34916" name="Group 135"/>
            <p:cNvGrpSpPr>
              <a:grpSpLocks/>
            </p:cNvGrpSpPr>
            <p:nvPr/>
          </p:nvGrpSpPr>
          <p:grpSpPr bwMode="auto">
            <a:xfrm>
              <a:off x="2627" y="1439"/>
              <a:ext cx="144" cy="54"/>
              <a:chOff x="2627" y="1439"/>
              <a:chExt cx="144" cy="54"/>
            </a:xfrm>
          </p:grpSpPr>
          <p:grpSp>
            <p:nvGrpSpPr>
              <p:cNvPr id="34917" name="Group 136"/>
              <p:cNvGrpSpPr>
                <a:grpSpLocks/>
              </p:cNvGrpSpPr>
              <p:nvPr/>
            </p:nvGrpSpPr>
            <p:grpSpPr bwMode="auto">
              <a:xfrm>
                <a:off x="2627" y="1439"/>
                <a:ext cx="144" cy="54"/>
                <a:chOff x="2627" y="1439"/>
                <a:chExt cx="144" cy="54"/>
              </a:xfrm>
            </p:grpSpPr>
            <p:sp>
              <p:nvSpPr>
                <p:cNvPr id="34923" name="Freeform 137"/>
                <p:cNvSpPr>
                  <a:spLocks noChangeArrowheads="1"/>
                </p:cNvSpPr>
                <p:nvPr/>
              </p:nvSpPr>
              <p:spPr bwMode="auto">
                <a:xfrm>
                  <a:off x="2627" y="1439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24" name="Freeform 138"/>
                <p:cNvSpPr>
                  <a:spLocks noChangeArrowheads="1"/>
                </p:cNvSpPr>
                <p:nvPr/>
              </p:nvSpPr>
              <p:spPr bwMode="auto">
                <a:xfrm>
                  <a:off x="2627" y="1439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25" name="Freeform 139"/>
                <p:cNvSpPr>
                  <a:spLocks noChangeArrowheads="1"/>
                </p:cNvSpPr>
                <p:nvPr/>
              </p:nvSpPr>
              <p:spPr bwMode="auto">
                <a:xfrm>
                  <a:off x="2701" y="1474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26" name="Freeform 140"/>
                <p:cNvSpPr>
                  <a:spLocks noChangeArrowheads="1"/>
                </p:cNvSpPr>
                <p:nvPr/>
              </p:nvSpPr>
              <p:spPr bwMode="auto">
                <a:xfrm>
                  <a:off x="2701" y="1474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4918" name="Group 141"/>
              <p:cNvGrpSpPr>
                <a:grpSpLocks/>
              </p:cNvGrpSpPr>
              <p:nvPr/>
            </p:nvGrpSpPr>
            <p:grpSpPr bwMode="auto">
              <a:xfrm>
                <a:off x="2630" y="1439"/>
                <a:ext cx="137" cy="54"/>
                <a:chOff x="2630" y="1439"/>
                <a:chExt cx="137" cy="54"/>
              </a:xfrm>
            </p:grpSpPr>
            <p:sp>
              <p:nvSpPr>
                <p:cNvPr id="34919" name="Freeform 142"/>
                <p:cNvSpPr>
                  <a:spLocks noChangeArrowheads="1"/>
                </p:cNvSpPr>
                <p:nvPr/>
              </p:nvSpPr>
              <p:spPr bwMode="auto">
                <a:xfrm>
                  <a:off x="2698" y="1439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20" name="Freeform 143"/>
                <p:cNvSpPr>
                  <a:spLocks noChangeArrowheads="1"/>
                </p:cNvSpPr>
                <p:nvPr/>
              </p:nvSpPr>
              <p:spPr bwMode="auto">
                <a:xfrm>
                  <a:off x="2698" y="1439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21" name="Freeform 144"/>
                <p:cNvSpPr>
                  <a:spLocks noChangeArrowheads="1"/>
                </p:cNvSpPr>
                <p:nvPr/>
              </p:nvSpPr>
              <p:spPr bwMode="auto">
                <a:xfrm>
                  <a:off x="2630" y="1470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22" name="Freeform 145"/>
                <p:cNvSpPr>
                  <a:spLocks noChangeArrowheads="1"/>
                </p:cNvSpPr>
                <p:nvPr/>
              </p:nvSpPr>
              <p:spPr bwMode="auto">
                <a:xfrm>
                  <a:off x="2630" y="1470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4857" name="Group 146"/>
          <p:cNvGrpSpPr>
            <a:grpSpLocks/>
          </p:cNvGrpSpPr>
          <p:nvPr/>
        </p:nvGrpSpPr>
        <p:grpSpPr bwMode="auto">
          <a:xfrm>
            <a:off x="6175375" y="3203575"/>
            <a:ext cx="373063" cy="195263"/>
            <a:chOff x="3698" y="1601"/>
            <a:chExt cx="235" cy="123"/>
          </a:xfrm>
        </p:grpSpPr>
        <p:grpSp>
          <p:nvGrpSpPr>
            <p:cNvPr id="34894" name="Group 147"/>
            <p:cNvGrpSpPr>
              <a:grpSpLocks/>
            </p:cNvGrpSpPr>
            <p:nvPr/>
          </p:nvGrpSpPr>
          <p:grpSpPr bwMode="auto">
            <a:xfrm>
              <a:off x="3703" y="1607"/>
              <a:ext cx="230" cy="116"/>
              <a:chOff x="3703" y="1607"/>
              <a:chExt cx="230" cy="116"/>
            </a:xfrm>
          </p:grpSpPr>
          <p:sp>
            <p:nvSpPr>
              <p:cNvPr id="34909" name="AutoShape 148"/>
              <p:cNvSpPr>
                <a:spLocks noChangeArrowheads="1"/>
              </p:cNvSpPr>
              <p:nvPr/>
            </p:nvSpPr>
            <p:spPr bwMode="auto">
              <a:xfrm>
                <a:off x="3703" y="1644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4910" name="Oval 149"/>
              <p:cNvSpPr>
                <a:spLocks noChangeArrowheads="1"/>
              </p:cNvSpPr>
              <p:nvPr/>
            </p:nvSpPr>
            <p:spPr bwMode="auto">
              <a:xfrm>
                <a:off x="3706" y="1649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4911" name="Oval 150"/>
              <p:cNvSpPr>
                <a:spLocks noChangeArrowheads="1"/>
              </p:cNvSpPr>
              <p:nvPr/>
            </p:nvSpPr>
            <p:spPr bwMode="auto">
              <a:xfrm>
                <a:off x="3706" y="1607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4895" name="AutoShape 151"/>
            <p:cNvSpPr>
              <a:spLocks noChangeArrowheads="1"/>
            </p:cNvSpPr>
            <p:nvPr/>
          </p:nvSpPr>
          <p:spPr bwMode="auto">
            <a:xfrm>
              <a:off x="3698" y="1639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4896" name="Oval 152"/>
            <p:cNvSpPr>
              <a:spLocks noChangeArrowheads="1"/>
            </p:cNvSpPr>
            <p:nvPr/>
          </p:nvSpPr>
          <p:spPr bwMode="auto">
            <a:xfrm>
              <a:off x="3701" y="1642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4897" name="Oval 153"/>
            <p:cNvSpPr>
              <a:spLocks noChangeArrowheads="1"/>
            </p:cNvSpPr>
            <p:nvPr/>
          </p:nvSpPr>
          <p:spPr bwMode="auto">
            <a:xfrm>
              <a:off x="3701" y="1601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34898" name="Group 154"/>
            <p:cNvGrpSpPr>
              <a:grpSpLocks/>
            </p:cNvGrpSpPr>
            <p:nvPr/>
          </p:nvGrpSpPr>
          <p:grpSpPr bwMode="auto">
            <a:xfrm>
              <a:off x="3744" y="1611"/>
              <a:ext cx="144" cy="54"/>
              <a:chOff x="3744" y="1611"/>
              <a:chExt cx="144" cy="54"/>
            </a:xfrm>
          </p:grpSpPr>
          <p:grpSp>
            <p:nvGrpSpPr>
              <p:cNvPr id="34899" name="Group 155"/>
              <p:cNvGrpSpPr>
                <a:grpSpLocks/>
              </p:cNvGrpSpPr>
              <p:nvPr/>
            </p:nvGrpSpPr>
            <p:grpSpPr bwMode="auto">
              <a:xfrm>
                <a:off x="3744" y="1611"/>
                <a:ext cx="144" cy="54"/>
                <a:chOff x="3744" y="1611"/>
                <a:chExt cx="144" cy="54"/>
              </a:xfrm>
            </p:grpSpPr>
            <p:sp>
              <p:nvSpPr>
                <p:cNvPr id="34905" name="Freeform 156"/>
                <p:cNvSpPr>
                  <a:spLocks noChangeArrowheads="1"/>
                </p:cNvSpPr>
                <p:nvPr/>
              </p:nvSpPr>
              <p:spPr bwMode="auto">
                <a:xfrm>
                  <a:off x="3744" y="1611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06" name="Freeform 157"/>
                <p:cNvSpPr>
                  <a:spLocks noChangeArrowheads="1"/>
                </p:cNvSpPr>
                <p:nvPr/>
              </p:nvSpPr>
              <p:spPr bwMode="auto">
                <a:xfrm>
                  <a:off x="3744" y="1611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07" name="Freeform 158"/>
                <p:cNvSpPr>
                  <a:spLocks noChangeArrowheads="1"/>
                </p:cNvSpPr>
                <p:nvPr/>
              </p:nvSpPr>
              <p:spPr bwMode="auto">
                <a:xfrm>
                  <a:off x="3818" y="1647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08" name="Freeform 159"/>
                <p:cNvSpPr>
                  <a:spLocks noChangeArrowheads="1"/>
                </p:cNvSpPr>
                <p:nvPr/>
              </p:nvSpPr>
              <p:spPr bwMode="auto">
                <a:xfrm>
                  <a:off x="3818" y="1647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4900" name="Group 160"/>
              <p:cNvGrpSpPr>
                <a:grpSpLocks/>
              </p:cNvGrpSpPr>
              <p:nvPr/>
            </p:nvGrpSpPr>
            <p:grpSpPr bwMode="auto">
              <a:xfrm>
                <a:off x="3746" y="1611"/>
                <a:ext cx="137" cy="54"/>
                <a:chOff x="3746" y="1611"/>
                <a:chExt cx="137" cy="54"/>
              </a:xfrm>
            </p:grpSpPr>
            <p:sp>
              <p:nvSpPr>
                <p:cNvPr id="34901" name="Freeform 161"/>
                <p:cNvSpPr>
                  <a:spLocks noChangeArrowheads="1"/>
                </p:cNvSpPr>
                <p:nvPr/>
              </p:nvSpPr>
              <p:spPr bwMode="auto">
                <a:xfrm>
                  <a:off x="3815" y="1611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02" name="Freeform 162"/>
                <p:cNvSpPr>
                  <a:spLocks noChangeArrowheads="1"/>
                </p:cNvSpPr>
                <p:nvPr/>
              </p:nvSpPr>
              <p:spPr bwMode="auto">
                <a:xfrm>
                  <a:off x="3815" y="1611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03" name="Freeform 163"/>
                <p:cNvSpPr>
                  <a:spLocks noChangeArrowheads="1"/>
                </p:cNvSpPr>
                <p:nvPr/>
              </p:nvSpPr>
              <p:spPr bwMode="auto">
                <a:xfrm>
                  <a:off x="3746" y="1642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904" name="Freeform 164"/>
                <p:cNvSpPr>
                  <a:spLocks noChangeArrowheads="1"/>
                </p:cNvSpPr>
                <p:nvPr/>
              </p:nvSpPr>
              <p:spPr bwMode="auto">
                <a:xfrm>
                  <a:off x="3746" y="1642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4858" name="Group 165"/>
          <p:cNvGrpSpPr>
            <a:grpSpLocks/>
          </p:cNvGrpSpPr>
          <p:nvPr/>
        </p:nvGrpSpPr>
        <p:grpSpPr bwMode="auto">
          <a:xfrm>
            <a:off x="896938" y="5522913"/>
            <a:ext cx="249237" cy="130175"/>
            <a:chOff x="214" y="1062"/>
            <a:chExt cx="157" cy="82"/>
          </a:xfrm>
        </p:grpSpPr>
        <p:grpSp>
          <p:nvGrpSpPr>
            <p:cNvPr id="34876" name="Group 166"/>
            <p:cNvGrpSpPr>
              <a:grpSpLocks/>
            </p:cNvGrpSpPr>
            <p:nvPr/>
          </p:nvGrpSpPr>
          <p:grpSpPr bwMode="auto">
            <a:xfrm>
              <a:off x="217" y="1067"/>
              <a:ext cx="153" cy="78"/>
              <a:chOff x="217" y="1067"/>
              <a:chExt cx="153" cy="78"/>
            </a:xfrm>
          </p:grpSpPr>
          <p:sp>
            <p:nvSpPr>
              <p:cNvPr id="34891" name="AutoShape 167"/>
              <p:cNvSpPr>
                <a:spLocks noChangeArrowheads="1"/>
              </p:cNvSpPr>
              <p:nvPr/>
            </p:nvSpPr>
            <p:spPr bwMode="auto">
              <a:xfrm>
                <a:off x="217" y="1092"/>
                <a:ext cx="154" cy="28"/>
              </a:xfrm>
              <a:prstGeom prst="roundRect">
                <a:avLst>
                  <a:gd name="adj" fmla="val 3569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4892" name="Oval 168"/>
              <p:cNvSpPr>
                <a:spLocks noChangeArrowheads="1"/>
              </p:cNvSpPr>
              <p:nvPr/>
            </p:nvSpPr>
            <p:spPr bwMode="auto">
              <a:xfrm>
                <a:off x="219" y="1095"/>
                <a:ext cx="153" cy="51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4893" name="Oval 169"/>
              <p:cNvSpPr>
                <a:spLocks noChangeArrowheads="1"/>
              </p:cNvSpPr>
              <p:nvPr/>
            </p:nvSpPr>
            <p:spPr bwMode="auto">
              <a:xfrm>
                <a:off x="219" y="1067"/>
                <a:ext cx="153" cy="51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4877" name="AutoShape 170"/>
            <p:cNvSpPr>
              <a:spLocks noChangeArrowheads="1"/>
            </p:cNvSpPr>
            <p:nvPr/>
          </p:nvSpPr>
          <p:spPr bwMode="auto">
            <a:xfrm>
              <a:off x="214" y="1088"/>
              <a:ext cx="155" cy="28"/>
            </a:xfrm>
            <a:prstGeom prst="roundRect">
              <a:avLst>
                <a:gd name="adj" fmla="val 3569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4878" name="Oval 171"/>
            <p:cNvSpPr>
              <a:spLocks noChangeArrowheads="1"/>
            </p:cNvSpPr>
            <p:nvPr/>
          </p:nvSpPr>
          <p:spPr bwMode="auto">
            <a:xfrm>
              <a:off x="216" y="1090"/>
              <a:ext cx="154" cy="51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4879" name="Oval 172"/>
            <p:cNvSpPr>
              <a:spLocks noChangeArrowheads="1"/>
            </p:cNvSpPr>
            <p:nvPr/>
          </p:nvSpPr>
          <p:spPr bwMode="auto">
            <a:xfrm>
              <a:off x="216" y="1062"/>
              <a:ext cx="154" cy="51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34880" name="Group 173"/>
            <p:cNvGrpSpPr>
              <a:grpSpLocks/>
            </p:cNvGrpSpPr>
            <p:nvPr/>
          </p:nvGrpSpPr>
          <p:grpSpPr bwMode="auto">
            <a:xfrm>
              <a:off x="244" y="1070"/>
              <a:ext cx="96" cy="36"/>
              <a:chOff x="244" y="1070"/>
              <a:chExt cx="96" cy="36"/>
            </a:xfrm>
          </p:grpSpPr>
          <p:grpSp>
            <p:nvGrpSpPr>
              <p:cNvPr id="34881" name="Group 174"/>
              <p:cNvGrpSpPr>
                <a:grpSpLocks/>
              </p:cNvGrpSpPr>
              <p:nvPr/>
            </p:nvGrpSpPr>
            <p:grpSpPr bwMode="auto">
              <a:xfrm>
                <a:off x="244" y="1070"/>
                <a:ext cx="96" cy="36"/>
                <a:chOff x="244" y="1070"/>
                <a:chExt cx="96" cy="36"/>
              </a:xfrm>
            </p:grpSpPr>
            <p:sp>
              <p:nvSpPr>
                <p:cNvPr id="34887" name="Freeform 175"/>
                <p:cNvSpPr>
                  <a:spLocks noChangeArrowheads="1"/>
                </p:cNvSpPr>
                <p:nvPr/>
              </p:nvSpPr>
              <p:spPr bwMode="auto">
                <a:xfrm>
                  <a:off x="244" y="1070"/>
                  <a:ext cx="43" cy="14"/>
                </a:xfrm>
                <a:custGeom>
                  <a:avLst/>
                  <a:gdLst>
                    <a:gd name="T0" fmla="*/ 0 w 189"/>
                    <a:gd name="T1" fmla="*/ 2 h 63"/>
                    <a:gd name="T2" fmla="*/ 10 w 189"/>
                    <a:gd name="T3" fmla="*/ 0 h 63"/>
                    <a:gd name="T4" fmla="*/ 31 w 189"/>
                    <a:gd name="T5" fmla="*/ 8 h 63"/>
                    <a:gd name="T6" fmla="*/ 43 w 189"/>
                    <a:gd name="T7" fmla="*/ 4 h 63"/>
                    <a:gd name="T8" fmla="*/ 40 w 189"/>
                    <a:gd name="T9" fmla="*/ 14 h 63"/>
                    <a:gd name="T10" fmla="*/ 10 w 189"/>
                    <a:gd name="T11" fmla="*/ 14 h 63"/>
                    <a:gd name="T12" fmla="*/ 23 w 189"/>
                    <a:gd name="T13" fmla="*/ 11 h 63"/>
                    <a:gd name="T14" fmla="*/ 0 w 189"/>
                    <a:gd name="T15" fmla="*/ 2 h 63"/>
                    <a:gd name="T16" fmla="*/ 0 w 189"/>
                    <a:gd name="T17" fmla="*/ 2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89"/>
                    <a:gd name="T28" fmla="*/ 0 h 63"/>
                    <a:gd name="T29" fmla="*/ 189 w 189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89" h="63">
                      <a:moveTo>
                        <a:pt x="0" y="10"/>
                      </a:moveTo>
                      <a:lnTo>
                        <a:pt x="46" y="0"/>
                      </a:lnTo>
                      <a:lnTo>
                        <a:pt x="138" y="34"/>
                      </a:lnTo>
                      <a:lnTo>
                        <a:pt x="188" y="19"/>
                      </a:lnTo>
                      <a:lnTo>
                        <a:pt x="174" y="62"/>
                      </a:lnTo>
                      <a:lnTo>
                        <a:pt x="46" y="62"/>
                      </a:lnTo>
                      <a:lnTo>
                        <a:pt x="100" y="50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88" name="Freeform 176"/>
                <p:cNvSpPr>
                  <a:spLocks noChangeArrowheads="1"/>
                </p:cNvSpPr>
                <p:nvPr/>
              </p:nvSpPr>
              <p:spPr bwMode="auto">
                <a:xfrm>
                  <a:off x="244" y="1070"/>
                  <a:ext cx="43" cy="14"/>
                </a:xfrm>
                <a:custGeom>
                  <a:avLst/>
                  <a:gdLst>
                    <a:gd name="T0" fmla="*/ 0 w 189"/>
                    <a:gd name="T1" fmla="*/ 2 h 63"/>
                    <a:gd name="T2" fmla="*/ 10 w 189"/>
                    <a:gd name="T3" fmla="*/ 0 h 63"/>
                    <a:gd name="T4" fmla="*/ 31 w 189"/>
                    <a:gd name="T5" fmla="*/ 8 h 63"/>
                    <a:gd name="T6" fmla="*/ 43 w 189"/>
                    <a:gd name="T7" fmla="*/ 4 h 63"/>
                    <a:gd name="T8" fmla="*/ 40 w 189"/>
                    <a:gd name="T9" fmla="*/ 14 h 63"/>
                    <a:gd name="T10" fmla="*/ 10 w 189"/>
                    <a:gd name="T11" fmla="*/ 14 h 63"/>
                    <a:gd name="T12" fmla="*/ 23 w 189"/>
                    <a:gd name="T13" fmla="*/ 11 h 63"/>
                    <a:gd name="T14" fmla="*/ 0 w 189"/>
                    <a:gd name="T15" fmla="*/ 2 h 63"/>
                    <a:gd name="T16" fmla="*/ 0 w 189"/>
                    <a:gd name="T17" fmla="*/ 2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89"/>
                    <a:gd name="T28" fmla="*/ 0 h 63"/>
                    <a:gd name="T29" fmla="*/ 189 w 189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89" h="63">
                      <a:moveTo>
                        <a:pt x="0" y="10"/>
                      </a:moveTo>
                      <a:lnTo>
                        <a:pt x="46" y="0"/>
                      </a:lnTo>
                      <a:lnTo>
                        <a:pt x="138" y="34"/>
                      </a:lnTo>
                      <a:lnTo>
                        <a:pt x="188" y="19"/>
                      </a:lnTo>
                      <a:lnTo>
                        <a:pt x="174" y="62"/>
                      </a:lnTo>
                      <a:lnTo>
                        <a:pt x="46" y="62"/>
                      </a:lnTo>
                      <a:lnTo>
                        <a:pt x="100" y="50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89" name="Freeform 177"/>
                <p:cNvSpPr>
                  <a:spLocks noChangeArrowheads="1"/>
                </p:cNvSpPr>
                <p:nvPr/>
              </p:nvSpPr>
              <p:spPr bwMode="auto">
                <a:xfrm>
                  <a:off x="294" y="1093"/>
                  <a:ext cx="47" cy="13"/>
                </a:xfrm>
                <a:custGeom>
                  <a:avLst/>
                  <a:gdLst>
                    <a:gd name="T0" fmla="*/ 47 w 208"/>
                    <a:gd name="T1" fmla="*/ 9 h 58"/>
                    <a:gd name="T2" fmla="*/ 35 w 208"/>
                    <a:gd name="T3" fmla="*/ 13 h 58"/>
                    <a:gd name="T4" fmla="*/ 10 w 208"/>
                    <a:gd name="T5" fmla="*/ 6 h 58"/>
                    <a:gd name="T6" fmla="*/ 0 w 208"/>
                    <a:gd name="T7" fmla="*/ 9 h 58"/>
                    <a:gd name="T8" fmla="*/ 3 w 208"/>
                    <a:gd name="T9" fmla="*/ 0 h 58"/>
                    <a:gd name="T10" fmla="*/ 35 w 208"/>
                    <a:gd name="T11" fmla="*/ 0 h 58"/>
                    <a:gd name="T12" fmla="*/ 23 w 208"/>
                    <a:gd name="T13" fmla="*/ 3 h 58"/>
                    <a:gd name="T14" fmla="*/ 47 w 208"/>
                    <a:gd name="T15" fmla="*/ 9 h 58"/>
                    <a:gd name="T16" fmla="*/ 47 w 208"/>
                    <a:gd name="T17" fmla="*/ 9 h 5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8"/>
                    <a:gd name="T28" fmla="*/ 0 h 58"/>
                    <a:gd name="T29" fmla="*/ 208 w 208"/>
                    <a:gd name="T30" fmla="*/ 58 h 5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8" h="58">
                      <a:moveTo>
                        <a:pt x="207" y="42"/>
                      </a:moveTo>
                      <a:lnTo>
                        <a:pt x="157" y="57"/>
                      </a:lnTo>
                      <a:lnTo>
                        <a:pt x="46" y="25"/>
                      </a:lnTo>
                      <a:lnTo>
                        <a:pt x="0" y="42"/>
                      </a:lnTo>
                      <a:lnTo>
                        <a:pt x="14" y="0"/>
                      </a:lnTo>
                      <a:lnTo>
                        <a:pt x="157" y="0"/>
                      </a:lnTo>
                      <a:lnTo>
                        <a:pt x="101" y="15"/>
                      </a:lnTo>
                      <a:lnTo>
                        <a:pt x="207" y="42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90" name="Freeform 178"/>
                <p:cNvSpPr>
                  <a:spLocks noChangeArrowheads="1"/>
                </p:cNvSpPr>
                <p:nvPr/>
              </p:nvSpPr>
              <p:spPr bwMode="auto">
                <a:xfrm>
                  <a:off x="294" y="1093"/>
                  <a:ext cx="47" cy="13"/>
                </a:xfrm>
                <a:custGeom>
                  <a:avLst/>
                  <a:gdLst>
                    <a:gd name="T0" fmla="*/ 47 w 208"/>
                    <a:gd name="T1" fmla="*/ 9 h 58"/>
                    <a:gd name="T2" fmla="*/ 35 w 208"/>
                    <a:gd name="T3" fmla="*/ 13 h 58"/>
                    <a:gd name="T4" fmla="*/ 10 w 208"/>
                    <a:gd name="T5" fmla="*/ 6 h 58"/>
                    <a:gd name="T6" fmla="*/ 0 w 208"/>
                    <a:gd name="T7" fmla="*/ 9 h 58"/>
                    <a:gd name="T8" fmla="*/ 3 w 208"/>
                    <a:gd name="T9" fmla="*/ 0 h 58"/>
                    <a:gd name="T10" fmla="*/ 35 w 208"/>
                    <a:gd name="T11" fmla="*/ 0 h 58"/>
                    <a:gd name="T12" fmla="*/ 23 w 208"/>
                    <a:gd name="T13" fmla="*/ 3 h 58"/>
                    <a:gd name="T14" fmla="*/ 47 w 208"/>
                    <a:gd name="T15" fmla="*/ 9 h 58"/>
                    <a:gd name="T16" fmla="*/ 47 w 208"/>
                    <a:gd name="T17" fmla="*/ 9 h 5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8"/>
                    <a:gd name="T28" fmla="*/ 0 h 58"/>
                    <a:gd name="T29" fmla="*/ 208 w 208"/>
                    <a:gd name="T30" fmla="*/ 58 h 5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8" h="58">
                      <a:moveTo>
                        <a:pt x="207" y="42"/>
                      </a:moveTo>
                      <a:lnTo>
                        <a:pt x="157" y="57"/>
                      </a:lnTo>
                      <a:lnTo>
                        <a:pt x="46" y="25"/>
                      </a:lnTo>
                      <a:lnTo>
                        <a:pt x="0" y="42"/>
                      </a:lnTo>
                      <a:lnTo>
                        <a:pt x="14" y="0"/>
                      </a:lnTo>
                      <a:lnTo>
                        <a:pt x="157" y="0"/>
                      </a:lnTo>
                      <a:lnTo>
                        <a:pt x="101" y="15"/>
                      </a:lnTo>
                      <a:lnTo>
                        <a:pt x="207" y="42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4882" name="Group 179"/>
              <p:cNvGrpSpPr>
                <a:grpSpLocks/>
              </p:cNvGrpSpPr>
              <p:nvPr/>
            </p:nvGrpSpPr>
            <p:grpSpPr bwMode="auto">
              <a:xfrm>
                <a:off x="246" y="1070"/>
                <a:ext cx="91" cy="36"/>
                <a:chOff x="246" y="1070"/>
                <a:chExt cx="91" cy="36"/>
              </a:xfrm>
            </p:grpSpPr>
            <p:sp>
              <p:nvSpPr>
                <p:cNvPr id="34883" name="Freeform 180"/>
                <p:cNvSpPr>
                  <a:spLocks noChangeArrowheads="1"/>
                </p:cNvSpPr>
                <p:nvPr/>
              </p:nvSpPr>
              <p:spPr bwMode="auto">
                <a:xfrm>
                  <a:off x="292" y="1070"/>
                  <a:ext cx="46" cy="14"/>
                </a:xfrm>
                <a:custGeom>
                  <a:avLst/>
                  <a:gdLst>
                    <a:gd name="T0" fmla="*/ 0 w 204"/>
                    <a:gd name="T1" fmla="*/ 11 h 63"/>
                    <a:gd name="T2" fmla="*/ 10 w 204"/>
                    <a:gd name="T3" fmla="*/ 14 h 63"/>
                    <a:gd name="T4" fmla="*/ 33 w 204"/>
                    <a:gd name="T5" fmla="*/ 4 h 63"/>
                    <a:gd name="T6" fmla="*/ 46 w 204"/>
                    <a:gd name="T7" fmla="*/ 8 h 63"/>
                    <a:gd name="T8" fmla="*/ 40 w 204"/>
                    <a:gd name="T9" fmla="*/ 0 h 63"/>
                    <a:gd name="T10" fmla="*/ 10 w 204"/>
                    <a:gd name="T11" fmla="*/ 0 h 63"/>
                    <a:gd name="T12" fmla="*/ 25 w 204"/>
                    <a:gd name="T13" fmla="*/ 2 h 63"/>
                    <a:gd name="T14" fmla="*/ 0 w 204"/>
                    <a:gd name="T15" fmla="*/ 11 h 63"/>
                    <a:gd name="T16" fmla="*/ 0 w 204"/>
                    <a:gd name="T17" fmla="*/ 11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4"/>
                    <a:gd name="T28" fmla="*/ 0 h 63"/>
                    <a:gd name="T29" fmla="*/ 204 w 204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4" h="63">
                      <a:moveTo>
                        <a:pt x="0" y="50"/>
                      </a:moveTo>
                      <a:lnTo>
                        <a:pt x="46" y="62"/>
                      </a:lnTo>
                      <a:lnTo>
                        <a:pt x="147" y="19"/>
                      </a:lnTo>
                      <a:lnTo>
                        <a:pt x="203" y="34"/>
                      </a:lnTo>
                      <a:lnTo>
                        <a:pt x="179" y="0"/>
                      </a:lnTo>
                      <a:lnTo>
                        <a:pt x="46" y="0"/>
                      </a:lnTo>
                      <a:lnTo>
                        <a:pt x="111" y="10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84" name="Freeform 181"/>
                <p:cNvSpPr>
                  <a:spLocks noChangeArrowheads="1"/>
                </p:cNvSpPr>
                <p:nvPr/>
              </p:nvSpPr>
              <p:spPr bwMode="auto">
                <a:xfrm>
                  <a:off x="292" y="1070"/>
                  <a:ext cx="46" cy="14"/>
                </a:xfrm>
                <a:custGeom>
                  <a:avLst/>
                  <a:gdLst>
                    <a:gd name="T0" fmla="*/ 0 w 204"/>
                    <a:gd name="T1" fmla="*/ 11 h 63"/>
                    <a:gd name="T2" fmla="*/ 10 w 204"/>
                    <a:gd name="T3" fmla="*/ 14 h 63"/>
                    <a:gd name="T4" fmla="*/ 33 w 204"/>
                    <a:gd name="T5" fmla="*/ 4 h 63"/>
                    <a:gd name="T6" fmla="*/ 46 w 204"/>
                    <a:gd name="T7" fmla="*/ 8 h 63"/>
                    <a:gd name="T8" fmla="*/ 40 w 204"/>
                    <a:gd name="T9" fmla="*/ 0 h 63"/>
                    <a:gd name="T10" fmla="*/ 10 w 204"/>
                    <a:gd name="T11" fmla="*/ 0 h 63"/>
                    <a:gd name="T12" fmla="*/ 25 w 204"/>
                    <a:gd name="T13" fmla="*/ 2 h 63"/>
                    <a:gd name="T14" fmla="*/ 0 w 204"/>
                    <a:gd name="T15" fmla="*/ 11 h 63"/>
                    <a:gd name="T16" fmla="*/ 0 w 204"/>
                    <a:gd name="T17" fmla="*/ 11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4"/>
                    <a:gd name="T28" fmla="*/ 0 h 63"/>
                    <a:gd name="T29" fmla="*/ 204 w 204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4" h="63">
                      <a:moveTo>
                        <a:pt x="0" y="50"/>
                      </a:moveTo>
                      <a:lnTo>
                        <a:pt x="46" y="62"/>
                      </a:lnTo>
                      <a:lnTo>
                        <a:pt x="147" y="19"/>
                      </a:lnTo>
                      <a:lnTo>
                        <a:pt x="203" y="34"/>
                      </a:lnTo>
                      <a:lnTo>
                        <a:pt x="179" y="0"/>
                      </a:lnTo>
                      <a:lnTo>
                        <a:pt x="46" y="0"/>
                      </a:lnTo>
                      <a:lnTo>
                        <a:pt x="111" y="10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85" name="Freeform 182"/>
                <p:cNvSpPr>
                  <a:spLocks noChangeArrowheads="1"/>
                </p:cNvSpPr>
                <p:nvPr/>
              </p:nvSpPr>
              <p:spPr bwMode="auto">
                <a:xfrm>
                  <a:off x="246" y="1090"/>
                  <a:ext cx="44" cy="16"/>
                </a:xfrm>
                <a:custGeom>
                  <a:avLst/>
                  <a:gdLst>
                    <a:gd name="T0" fmla="*/ 44 w 195"/>
                    <a:gd name="T1" fmla="*/ 2 h 71"/>
                    <a:gd name="T2" fmla="*/ 32 w 195"/>
                    <a:gd name="T3" fmla="*/ 0 h 71"/>
                    <a:gd name="T4" fmla="*/ 10 w 195"/>
                    <a:gd name="T5" fmla="*/ 9 h 71"/>
                    <a:gd name="T6" fmla="*/ 0 w 195"/>
                    <a:gd name="T7" fmla="*/ 6 h 71"/>
                    <a:gd name="T8" fmla="*/ 3 w 195"/>
                    <a:gd name="T9" fmla="*/ 16 h 71"/>
                    <a:gd name="T10" fmla="*/ 32 w 195"/>
                    <a:gd name="T11" fmla="*/ 16 h 71"/>
                    <a:gd name="T12" fmla="*/ 20 w 195"/>
                    <a:gd name="T13" fmla="*/ 12 h 71"/>
                    <a:gd name="T14" fmla="*/ 44 w 195"/>
                    <a:gd name="T15" fmla="*/ 2 h 71"/>
                    <a:gd name="T16" fmla="*/ 44 w 195"/>
                    <a:gd name="T17" fmla="*/ 2 h 7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95"/>
                    <a:gd name="T28" fmla="*/ 0 h 71"/>
                    <a:gd name="T29" fmla="*/ 195 w 195"/>
                    <a:gd name="T30" fmla="*/ 71 h 71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95" h="71">
                      <a:moveTo>
                        <a:pt x="194" y="9"/>
                      </a:moveTo>
                      <a:lnTo>
                        <a:pt x="143" y="0"/>
                      </a:lnTo>
                      <a:lnTo>
                        <a:pt x="45" y="39"/>
                      </a:lnTo>
                      <a:lnTo>
                        <a:pt x="0" y="26"/>
                      </a:lnTo>
                      <a:lnTo>
                        <a:pt x="14" y="70"/>
                      </a:lnTo>
                      <a:lnTo>
                        <a:pt x="143" y="70"/>
                      </a:lnTo>
                      <a:lnTo>
                        <a:pt x="89" y="55"/>
                      </a:lnTo>
                      <a:lnTo>
                        <a:pt x="194" y="9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86" name="Freeform 183"/>
                <p:cNvSpPr>
                  <a:spLocks noChangeArrowheads="1"/>
                </p:cNvSpPr>
                <p:nvPr/>
              </p:nvSpPr>
              <p:spPr bwMode="auto">
                <a:xfrm>
                  <a:off x="246" y="1090"/>
                  <a:ext cx="44" cy="16"/>
                </a:xfrm>
                <a:custGeom>
                  <a:avLst/>
                  <a:gdLst>
                    <a:gd name="T0" fmla="*/ 44 w 195"/>
                    <a:gd name="T1" fmla="*/ 2 h 71"/>
                    <a:gd name="T2" fmla="*/ 32 w 195"/>
                    <a:gd name="T3" fmla="*/ 0 h 71"/>
                    <a:gd name="T4" fmla="*/ 10 w 195"/>
                    <a:gd name="T5" fmla="*/ 9 h 71"/>
                    <a:gd name="T6" fmla="*/ 0 w 195"/>
                    <a:gd name="T7" fmla="*/ 6 h 71"/>
                    <a:gd name="T8" fmla="*/ 3 w 195"/>
                    <a:gd name="T9" fmla="*/ 16 h 71"/>
                    <a:gd name="T10" fmla="*/ 32 w 195"/>
                    <a:gd name="T11" fmla="*/ 16 h 71"/>
                    <a:gd name="T12" fmla="*/ 20 w 195"/>
                    <a:gd name="T13" fmla="*/ 12 h 71"/>
                    <a:gd name="T14" fmla="*/ 44 w 195"/>
                    <a:gd name="T15" fmla="*/ 2 h 71"/>
                    <a:gd name="T16" fmla="*/ 44 w 195"/>
                    <a:gd name="T17" fmla="*/ 2 h 7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95"/>
                    <a:gd name="T28" fmla="*/ 0 h 71"/>
                    <a:gd name="T29" fmla="*/ 195 w 195"/>
                    <a:gd name="T30" fmla="*/ 71 h 71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95" h="71">
                      <a:moveTo>
                        <a:pt x="194" y="9"/>
                      </a:moveTo>
                      <a:lnTo>
                        <a:pt x="143" y="0"/>
                      </a:lnTo>
                      <a:lnTo>
                        <a:pt x="45" y="39"/>
                      </a:lnTo>
                      <a:lnTo>
                        <a:pt x="0" y="26"/>
                      </a:lnTo>
                      <a:lnTo>
                        <a:pt x="14" y="70"/>
                      </a:lnTo>
                      <a:lnTo>
                        <a:pt x="143" y="70"/>
                      </a:lnTo>
                      <a:lnTo>
                        <a:pt x="89" y="55"/>
                      </a:lnTo>
                      <a:lnTo>
                        <a:pt x="194" y="9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4859" name="Group 184"/>
          <p:cNvGrpSpPr>
            <a:grpSpLocks/>
          </p:cNvGrpSpPr>
          <p:nvPr/>
        </p:nvGrpSpPr>
        <p:grpSpPr bwMode="auto">
          <a:xfrm>
            <a:off x="3136900" y="2695575"/>
            <a:ext cx="3810000" cy="990600"/>
            <a:chOff x="2112" y="2016"/>
            <a:chExt cx="2400" cy="624"/>
          </a:xfrm>
        </p:grpSpPr>
        <p:sp>
          <p:nvSpPr>
            <p:cNvPr id="34873" name="Freeform 185"/>
            <p:cNvSpPr>
              <a:spLocks/>
            </p:cNvSpPr>
            <p:nvPr/>
          </p:nvSpPr>
          <p:spPr bwMode="auto">
            <a:xfrm>
              <a:off x="2112" y="2016"/>
              <a:ext cx="960" cy="624"/>
            </a:xfrm>
            <a:custGeom>
              <a:avLst/>
              <a:gdLst>
                <a:gd name="T0" fmla="*/ 0 w 880"/>
                <a:gd name="T1" fmla="*/ 624 h 624"/>
                <a:gd name="T2" fmla="*/ 838 w 880"/>
                <a:gd name="T3" fmla="*/ 432 h 624"/>
                <a:gd name="T4" fmla="*/ 733 w 880"/>
                <a:gd name="T5" fmla="*/ 0 h 624"/>
                <a:gd name="T6" fmla="*/ 0 60000 65536"/>
                <a:gd name="T7" fmla="*/ 0 60000 65536"/>
                <a:gd name="T8" fmla="*/ 0 60000 65536"/>
                <a:gd name="T9" fmla="*/ 0 w 880"/>
                <a:gd name="T10" fmla="*/ 0 h 624"/>
                <a:gd name="T11" fmla="*/ 880 w 880"/>
                <a:gd name="T12" fmla="*/ 624 h 6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80" h="624">
                  <a:moveTo>
                    <a:pt x="0" y="624"/>
                  </a:moveTo>
                  <a:cubicBezTo>
                    <a:pt x="328" y="580"/>
                    <a:pt x="656" y="536"/>
                    <a:pt x="768" y="432"/>
                  </a:cubicBezTo>
                  <a:cubicBezTo>
                    <a:pt x="880" y="328"/>
                    <a:pt x="776" y="164"/>
                    <a:pt x="672" y="0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74" name="Freeform 186"/>
            <p:cNvSpPr>
              <a:spLocks/>
            </p:cNvSpPr>
            <p:nvPr/>
          </p:nvSpPr>
          <p:spPr bwMode="auto">
            <a:xfrm>
              <a:off x="2112" y="2304"/>
              <a:ext cx="2400" cy="336"/>
            </a:xfrm>
            <a:custGeom>
              <a:avLst/>
              <a:gdLst>
                <a:gd name="T0" fmla="*/ 0 w 2400"/>
                <a:gd name="T1" fmla="*/ 336 h 240"/>
                <a:gd name="T2" fmla="*/ 1584 w 2400"/>
                <a:gd name="T3" fmla="*/ 202 h 240"/>
                <a:gd name="T4" fmla="*/ 2400 w 2400"/>
                <a:gd name="T5" fmla="*/ 0 h 240"/>
                <a:gd name="T6" fmla="*/ 0 60000 65536"/>
                <a:gd name="T7" fmla="*/ 0 60000 65536"/>
                <a:gd name="T8" fmla="*/ 0 60000 65536"/>
                <a:gd name="T9" fmla="*/ 0 w 2400"/>
                <a:gd name="T10" fmla="*/ 0 h 240"/>
                <a:gd name="T11" fmla="*/ 2400 w 2400"/>
                <a:gd name="T12" fmla="*/ 240 h 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0" h="240">
                  <a:moveTo>
                    <a:pt x="0" y="240"/>
                  </a:moveTo>
                  <a:cubicBezTo>
                    <a:pt x="592" y="212"/>
                    <a:pt x="1184" y="184"/>
                    <a:pt x="1584" y="144"/>
                  </a:cubicBezTo>
                  <a:cubicBezTo>
                    <a:pt x="1984" y="104"/>
                    <a:pt x="2192" y="52"/>
                    <a:pt x="2400" y="0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75" name="Freeform 187"/>
            <p:cNvSpPr>
              <a:spLocks/>
            </p:cNvSpPr>
            <p:nvPr/>
          </p:nvSpPr>
          <p:spPr bwMode="auto">
            <a:xfrm>
              <a:off x="2832" y="2016"/>
              <a:ext cx="1680" cy="432"/>
            </a:xfrm>
            <a:custGeom>
              <a:avLst/>
              <a:gdLst>
                <a:gd name="T0" fmla="*/ 0 w 1680"/>
                <a:gd name="T1" fmla="*/ 0 h 536"/>
                <a:gd name="T2" fmla="*/ 576 w 1680"/>
                <a:gd name="T3" fmla="*/ 387 h 536"/>
                <a:gd name="T4" fmla="*/ 1680 w 1680"/>
                <a:gd name="T5" fmla="*/ 271 h 536"/>
                <a:gd name="T6" fmla="*/ 0 60000 65536"/>
                <a:gd name="T7" fmla="*/ 0 60000 65536"/>
                <a:gd name="T8" fmla="*/ 0 60000 65536"/>
                <a:gd name="T9" fmla="*/ 0 w 1680"/>
                <a:gd name="T10" fmla="*/ 0 h 536"/>
                <a:gd name="T11" fmla="*/ 1680 w 1680"/>
                <a:gd name="T12" fmla="*/ 536 h 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80" h="536">
                  <a:moveTo>
                    <a:pt x="0" y="0"/>
                  </a:moveTo>
                  <a:cubicBezTo>
                    <a:pt x="148" y="212"/>
                    <a:pt x="296" y="424"/>
                    <a:pt x="576" y="480"/>
                  </a:cubicBezTo>
                  <a:cubicBezTo>
                    <a:pt x="856" y="536"/>
                    <a:pt x="1268" y="436"/>
                    <a:pt x="1680" y="336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8202" name="Freeform 202"/>
          <p:cNvSpPr>
            <a:spLocks noChangeArrowheads="1"/>
          </p:cNvSpPr>
          <p:nvPr/>
        </p:nvSpPr>
        <p:spPr bwMode="auto">
          <a:xfrm rot="5400000">
            <a:off x="4508500" y="4295775"/>
            <a:ext cx="381000" cy="76200"/>
          </a:xfrm>
          <a:custGeom>
            <a:avLst/>
            <a:gdLst>
              <a:gd name="T0" fmla="*/ 0 w 3705"/>
              <a:gd name="T1" fmla="*/ 6842 h 568"/>
              <a:gd name="T2" fmla="*/ 237238 w 3705"/>
              <a:gd name="T3" fmla="*/ 0 h 568"/>
              <a:gd name="T4" fmla="*/ 196619 w 3705"/>
              <a:gd name="T5" fmla="*/ 59296 h 568"/>
              <a:gd name="T6" fmla="*/ 380897 w 3705"/>
              <a:gd name="T7" fmla="*/ 70968 h 568"/>
              <a:gd name="T8" fmla="*/ 140266 w 3705"/>
              <a:gd name="T9" fmla="*/ 76066 h 568"/>
              <a:gd name="T10" fmla="*/ 182325 w 3705"/>
              <a:gd name="T11" fmla="*/ 19318 h 568"/>
              <a:gd name="T12" fmla="*/ 2262 w 3705"/>
              <a:gd name="T13" fmla="*/ 7244 h 568"/>
              <a:gd name="T14" fmla="*/ 0 w 3705"/>
              <a:gd name="T15" fmla="*/ 6842 h 56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705"/>
              <a:gd name="T25" fmla="*/ 0 h 568"/>
              <a:gd name="T26" fmla="*/ 3705 w 3705"/>
              <a:gd name="T27" fmla="*/ 568 h 56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705" h="568">
                <a:moveTo>
                  <a:pt x="0" y="51"/>
                </a:moveTo>
                <a:lnTo>
                  <a:pt x="2307" y="0"/>
                </a:lnTo>
                <a:lnTo>
                  <a:pt x="1912" y="442"/>
                </a:lnTo>
                <a:lnTo>
                  <a:pt x="3704" y="529"/>
                </a:lnTo>
                <a:lnTo>
                  <a:pt x="1364" y="567"/>
                </a:lnTo>
                <a:lnTo>
                  <a:pt x="1773" y="144"/>
                </a:lnTo>
                <a:lnTo>
                  <a:pt x="22" y="54"/>
                </a:lnTo>
                <a:lnTo>
                  <a:pt x="0" y="51"/>
                </a:lnTo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8136" name="Group 201"/>
          <p:cNvGrpSpPr>
            <a:grpSpLocks/>
          </p:cNvGrpSpPr>
          <p:nvPr/>
        </p:nvGrpSpPr>
        <p:grpSpPr bwMode="auto">
          <a:xfrm>
            <a:off x="3060700" y="2695575"/>
            <a:ext cx="3886200" cy="1981200"/>
            <a:chOff x="2064" y="2016"/>
            <a:chExt cx="2448" cy="1248"/>
          </a:xfrm>
        </p:grpSpPr>
        <p:sp>
          <p:nvSpPr>
            <p:cNvPr id="34870" name="Freeform 197"/>
            <p:cNvSpPr>
              <a:spLocks/>
            </p:cNvSpPr>
            <p:nvPr/>
          </p:nvSpPr>
          <p:spPr bwMode="auto">
            <a:xfrm>
              <a:off x="2064" y="2592"/>
              <a:ext cx="1088" cy="672"/>
            </a:xfrm>
            <a:custGeom>
              <a:avLst/>
              <a:gdLst>
                <a:gd name="T0" fmla="*/ 0 w 1088"/>
                <a:gd name="T1" fmla="*/ 76 h 704"/>
                <a:gd name="T2" fmla="*/ 528 w 1088"/>
                <a:gd name="T3" fmla="*/ 31 h 704"/>
                <a:gd name="T4" fmla="*/ 1008 w 1088"/>
                <a:gd name="T5" fmla="*/ 260 h 704"/>
                <a:gd name="T6" fmla="*/ 1008 w 1088"/>
                <a:gd name="T7" fmla="*/ 672 h 7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88"/>
                <a:gd name="T13" fmla="*/ 0 h 704"/>
                <a:gd name="T14" fmla="*/ 1088 w 1088"/>
                <a:gd name="T15" fmla="*/ 704 h 7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88" h="704">
                  <a:moveTo>
                    <a:pt x="0" y="80"/>
                  </a:moveTo>
                  <a:cubicBezTo>
                    <a:pt x="180" y="40"/>
                    <a:pt x="360" y="0"/>
                    <a:pt x="528" y="32"/>
                  </a:cubicBezTo>
                  <a:cubicBezTo>
                    <a:pt x="696" y="64"/>
                    <a:pt x="928" y="160"/>
                    <a:pt x="1008" y="272"/>
                  </a:cubicBezTo>
                  <a:cubicBezTo>
                    <a:pt x="1088" y="384"/>
                    <a:pt x="1048" y="544"/>
                    <a:pt x="1008" y="704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71" name="Freeform 198"/>
            <p:cNvSpPr>
              <a:spLocks/>
            </p:cNvSpPr>
            <p:nvPr/>
          </p:nvSpPr>
          <p:spPr bwMode="auto">
            <a:xfrm>
              <a:off x="2832" y="2016"/>
              <a:ext cx="296" cy="1200"/>
            </a:xfrm>
            <a:custGeom>
              <a:avLst/>
              <a:gdLst>
                <a:gd name="T0" fmla="*/ 0 w 296"/>
                <a:gd name="T1" fmla="*/ 0 h 1200"/>
                <a:gd name="T2" fmla="*/ 192 w 296"/>
                <a:gd name="T3" fmla="*/ 192 h 1200"/>
                <a:gd name="T4" fmla="*/ 288 w 296"/>
                <a:gd name="T5" fmla="*/ 768 h 1200"/>
                <a:gd name="T6" fmla="*/ 240 w 296"/>
                <a:gd name="T7" fmla="*/ 1200 h 12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6"/>
                <a:gd name="T13" fmla="*/ 0 h 1200"/>
                <a:gd name="T14" fmla="*/ 296 w 296"/>
                <a:gd name="T15" fmla="*/ 1200 h 12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6" h="1200">
                  <a:moveTo>
                    <a:pt x="0" y="0"/>
                  </a:moveTo>
                  <a:cubicBezTo>
                    <a:pt x="72" y="32"/>
                    <a:pt x="144" y="64"/>
                    <a:pt x="192" y="192"/>
                  </a:cubicBezTo>
                  <a:cubicBezTo>
                    <a:pt x="240" y="320"/>
                    <a:pt x="280" y="600"/>
                    <a:pt x="288" y="768"/>
                  </a:cubicBezTo>
                  <a:cubicBezTo>
                    <a:pt x="296" y="936"/>
                    <a:pt x="268" y="1068"/>
                    <a:pt x="240" y="1200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72" name="Freeform 199"/>
            <p:cNvSpPr>
              <a:spLocks/>
            </p:cNvSpPr>
            <p:nvPr/>
          </p:nvSpPr>
          <p:spPr bwMode="auto">
            <a:xfrm>
              <a:off x="3040" y="2304"/>
              <a:ext cx="1472" cy="912"/>
            </a:xfrm>
            <a:custGeom>
              <a:avLst/>
              <a:gdLst>
                <a:gd name="T0" fmla="*/ 1472 w 1472"/>
                <a:gd name="T1" fmla="*/ 0 h 912"/>
                <a:gd name="T2" fmla="*/ 1136 w 1472"/>
                <a:gd name="T3" fmla="*/ 96 h 912"/>
                <a:gd name="T4" fmla="*/ 176 w 1472"/>
                <a:gd name="T5" fmla="*/ 528 h 912"/>
                <a:gd name="T6" fmla="*/ 80 w 1472"/>
                <a:gd name="T7" fmla="*/ 912 h 9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72"/>
                <a:gd name="T13" fmla="*/ 0 h 912"/>
                <a:gd name="T14" fmla="*/ 1472 w 1472"/>
                <a:gd name="T15" fmla="*/ 912 h 9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72" h="912">
                  <a:moveTo>
                    <a:pt x="1472" y="0"/>
                  </a:moveTo>
                  <a:cubicBezTo>
                    <a:pt x="1412" y="4"/>
                    <a:pt x="1352" y="8"/>
                    <a:pt x="1136" y="96"/>
                  </a:cubicBezTo>
                  <a:cubicBezTo>
                    <a:pt x="920" y="184"/>
                    <a:pt x="352" y="392"/>
                    <a:pt x="176" y="528"/>
                  </a:cubicBezTo>
                  <a:cubicBezTo>
                    <a:pt x="0" y="664"/>
                    <a:pt x="40" y="788"/>
                    <a:pt x="80" y="912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862" name="Oval 192"/>
          <p:cNvSpPr>
            <a:spLocks noChangeArrowheads="1"/>
          </p:cNvSpPr>
          <p:nvPr/>
        </p:nvSpPr>
        <p:spPr bwMode="auto">
          <a:xfrm>
            <a:off x="4545013" y="4576763"/>
            <a:ext cx="284162" cy="171450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4863" name="Oval 193"/>
          <p:cNvSpPr>
            <a:spLocks noChangeArrowheads="1"/>
          </p:cNvSpPr>
          <p:nvPr/>
        </p:nvSpPr>
        <p:spPr bwMode="auto">
          <a:xfrm>
            <a:off x="6794500" y="3076575"/>
            <a:ext cx="284163" cy="169863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4864" name="Oval 194"/>
          <p:cNvSpPr>
            <a:spLocks noChangeArrowheads="1"/>
          </p:cNvSpPr>
          <p:nvPr/>
        </p:nvSpPr>
        <p:spPr bwMode="auto">
          <a:xfrm>
            <a:off x="2924175" y="3581400"/>
            <a:ext cx="285750" cy="169863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4865" name="Oval 195"/>
          <p:cNvSpPr>
            <a:spLocks noChangeArrowheads="1"/>
          </p:cNvSpPr>
          <p:nvPr/>
        </p:nvSpPr>
        <p:spPr bwMode="auto">
          <a:xfrm>
            <a:off x="4159250" y="2598738"/>
            <a:ext cx="284163" cy="169862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28200" name="Freeform 200"/>
          <p:cNvSpPr>
            <a:spLocks/>
          </p:cNvSpPr>
          <p:nvPr/>
        </p:nvSpPr>
        <p:spPr bwMode="auto">
          <a:xfrm>
            <a:off x="4610100" y="2847975"/>
            <a:ext cx="812800" cy="1828800"/>
          </a:xfrm>
          <a:custGeom>
            <a:avLst/>
            <a:gdLst>
              <a:gd name="T0" fmla="*/ 50800 w 512"/>
              <a:gd name="T1" fmla="*/ 1828800 h 1152"/>
              <a:gd name="T2" fmla="*/ 127000 w 512"/>
              <a:gd name="T3" fmla="*/ 1066800 h 1152"/>
              <a:gd name="T4" fmla="*/ 812800 w 512"/>
              <a:gd name="T5" fmla="*/ 0 h 1152"/>
              <a:gd name="T6" fmla="*/ 0 60000 65536"/>
              <a:gd name="T7" fmla="*/ 0 60000 65536"/>
              <a:gd name="T8" fmla="*/ 0 60000 65536"/>
              <a:gd name="T9" fmla="*/ 0 w 512"/>
              <a:gd name="T10" fmla="*/ 0 h 1152"/>
              <a:gd name="T11" fmla="*/ 512 w 512"/>
              <a:gd name="T12" fmla="*/ 1152 h 11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12" h="1152">
                <a:moveTo>
                  <a:pt x="32" y="1152"/>
                </a:moveTo>
                <a:cubicBezTo>
                  <a:pt x="16" y="1008"/>
                  <a:pt x="0" y="864"/>
                  <a:pt x="80" y="672"/>
                </a:cubicBezTo>
                <a:cubicBezTo>
                  <a:pt x="160" y="480"/>
                  <a:pt x="336" y="240"/>
                  <a:pt x="512" y="0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68" name="Footer Placeholder 3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</a:p>
        </p:txBody>
      </p:sp>
      <p:pic>
        <p:nvPicPr>
          <p:cNvPr id="34869" name="Picture 202" descr="ServerCabinet.em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02250" y="1981200"/>
            <a:ext cx="565150" cy="95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202" grpId="0" animBg="1"/>
      <p:bldP spid="12820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Personal Networks</a:t>
            </a:r>
          </a:p>
        </p:txBody>
      </p:sp>
      <p:sp>
        <p:nvSpPr>
          <p:cNvPr id="36866" name="Slide Number Placeholder 2"/>
          <p:cNvSpPr>
            <a:spLocks noGrp="1"/>
          </p:cNvSpPr>
          <p:nvPr>
            <p:ph type="sldNum" sz="quarter" idx="14"/>
          </p:nvPr>
        </p:nvSpPr>
        <p:spPr>
          <a:noFill/>
        </p:spPr>
        <p:txBody>
          <a:bodyPr/>
          <a:lstStyle/>
          <a:p>
            <a:fld id="{95CD1871-B903-43BF-8F25-68682AA8B8EF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36867" name="AutoShape 4"/>
          <p:cNvSpPr>
            <a:spLocks noChangeArrowheads="1"/>
          </p:cNvSpPr>
          <p:nvPr/>
        </p:nvSpPr>
        <p:spPr bwMode="auto">
          <a:xfrm>
            <a:off x="4243388" y="4483100"/>
            <a:ext cx="1392237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6868" name="AutoShape 9"/>
          <p:cNvSpPr>
            <a:spLocks noChangeArrowheads="1"/>
          </p:cNvSpPr>
          <p:nvPr/>
        </p:nvSpPr>
        <p:spPr bwMode="auto">
          <a:xfrm>
            <a:off x="6529388" y="3733800"/>
            <a:ext cx="1392237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6869" name="AutoShape 10"/>
          <p:cNvSpPr>
            <a:spLocks noChangeArrowheads="1"/>
          </p:cNvSpPr>
          <p:nvPr/>
        </p:nvSpPr>
        <p:spPr bwMode="auto">
          <a:xfrm>
            <a:off x="1501775" y="3463925"/>
            <a:ext cx="1265238" cy="427038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grpSp>
        <p:nvGrpSpPr>
          <p:cNvPr id="36870" name="Group 11"/>
          <p:cNvGrpSpPr>
            <a:grpSpLocks/>
          </p:cNvGrpSpPr>
          <p:nvPr/>
        </p:nvGrpSpPr>
        <p:grpSpPr bwMode="auto">
          <a:xfrm>
            <a:off x="2397125" y="2498725"/>
            <a:ext cx="5230813" cy="1731963"/>
            <a:chOff x="1318" y="1157"/>
            <a:chExt cx="3295" cy="1091"/>
          </a:xfrm>
        </p:grpSpPr>
        <p:sp>
          <p:nvSpPr>
            <p:cNvPr id="37025" name="Oval 12"/>
            <p:cNvSpPr>
              <a:spLocks noChangeArrowheads="1"/>
            </p:cNvSpPr>
            <p:nvPr/>
          </p:nvSpPr>
          <p:spPr bwMode="auto">
            <a:xfrm>
              <a:off x="2528" y="1161"/>
              <a:ext cx="1378" cy="44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7026" name="Oval 13"/>
            <p:cNvSpPr>
              <a:spLocks noChangeArrowheads="1"/>
            </p:cNvSpPr>
            <p:nvPr/>
          </p:nvSpPr>
          <p:spPr bwMode="auto">
            <a:xfrm>
              <a:off x="1765" y="1279"/>
              <a:ext cx="1054" cy="439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7027" name="Oval 14"/>
            <p:cNvSpPr>
              <a:spLocks noChangeArrowheads="1"/>
            </p:cNvSpPr>
            <p:nvPr/>
          </p:nvSpPr>
          <p:spPr bwMode="auto">
            <a:xfrm>
              <a:off x="1442" y="1548"/>
              <a:ext cx="707" cy="356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7028" name="Oval 15"/>
            <p:cNvSpPr>
              <a:spLocks noChangeArrowheads="1"/>
            </p:cNvSpPr>
            <p:nvPr/>
          </p:nvSpPr>
          <p:spPr bwMode="auto">
            <a:xfrm>
              <a:off x="1657" y="1709"/>
              <a:ext cx="1070" cy="387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7029" name="Oval 16"/>
            <p:cNvSpPr>
              <a:spLocks noChangeArrowheads="1"/>
            </p:cNvSpPr>
            <p:nvPr/>
          </p:nvSpPr>
          <p:spPr bwMode="auto">
            <a:xfrm>
              <a:off x="2420" y="1774"/>
              <a:ext cx="1601" cy="461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7030" name="Oval 17"/>
            <p:cNvSpPr>
              <a:spLocks noChangeArrowheads="1"/>
            </p:cNvSpPr>
            <p:nvPr/>
          </p:nvSpPr>
          <p:spPr bwMode="auto">
            <a:xfrm>
              <a:off x="3444" y="1292"/>
              <a:ext cx="1024" cy="343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7031" name="Oval 18"/>
            <p:cNvSpPr>
              <a:spLocks noChangeArrowheads="1"/>
            </p:cNvSpPr>
            <p:nvPr/>
          </p:nvSpPr>
          <p:spPr bwMode="auto">
            <a:xfrm>
              <a:off x="3598" y="1518"/>
              <a:ext cx="1017" cy="344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7032" name="Oval 19"/>
            <p:cNvSpPr>
              <a:spLocks noChangeArrowheads="1"/>
            </p:cNvSpPr>
            <p:nvPr/>
          </p:nvSpPr>
          <p:spPr bwMode="auto">
            <a:xfrm>
              <a:off x="3505" y="1593"/>
              <a:ext cx="1009" cy="57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7033" name="Oval 20"/>
            <p:cNvSpPr>
              <a:spLocks noChangeArrowheads="1"/>
            </p:cNvSpPr>
            <p:nvPr/>
          </p:nvSpPr>
          <p:spPr bwMode="auto">
            <a:xfrm>
              <a:off x="2019" y="1418"/>
              <a:ext cx="2056" cy="570"/>
            </a:xfrm>
            <a:prstGeom prst="ellipse">
              <a:avLst/>
            </a:pr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7034" name="Freeform 21"/>
            <p:cNvSpPr>
              <a:spLocks noChangeArrowheads="1"/>
            </p:cNvSpPr>
            <p:nvPr/>
          </p:nvSpPr>
          <p:spPr bwMode="auto">
            <a:xfrm>
              <a:off x="2531" y="1157"/>
              <a:ext cx="1385" cy="221"/>
            </a:xfrm>
            <a:custGeom>
              <a:avLst/>
              <a:gdLst>
                <a:gd name="T0" fmla="*/ 693 w 6108"/>
                <a:gd name="T1" fmla="*/ 221 h 976"/>
                <a:gd name="T2" fmla="*/ 1385 w 6108"/>
                <a:gd name="T3" fmla="*/ 196 h 976"/>
                <a:gd name="T4" fmla="*/ 1380 w 6108"/>
                <a:gd name="T5" fmla="*/ 185 h 976"/>
                <a:gd name="T6" fmla="*/ 1373 w 6108"/>
                <a:gd name="T7" fmla="*/ 175 h 976"/>
                <a:gd name="T8" fmla="*/ 1365 w 6108"/>
                <a:gd name="T9" fmla="*/ 164 h 976"/>
                <a:gd name="T10" fmla="*/ 1355 w 6108"/>
                <a:gd name="T11" fmla="*/ 153 h 976"/>
                <a:gd name="T12" fmla="*/ 1344 w 6108"/>
                <a:gd name="T13" fmla="*/ 142 h 976"/>
                <a:gd name="T14" fmla="*/ 1330 w 6108"/>
                <a:gd name="T15" fmla="*/ 132 h 976"/>
                <a:gd name="T16" fmla="*/ 1315 w 6108"/>
                <a:gd name="T17" fmla="*/ 121 h 976"/>
                <a:gd name="T18" fmla="*/ 1298 w 6108"/>
                <a:gd name="T19" fmla="*/ 112 h 976"/>
                <a:gd name="T20" fmla="*/ 1280 w 6108"/>
                <a:gd name="T21" fmla="*/ 102 h 976"/>
                <a:gd name="T22" fmla="*/ 1261 w 6108"/>
                <a:gd name="T23" fmla="*/ 93 h 976"/>
                <a:gd name="T24" fmla="*/ 1239 w 6108"/>
                <a:gd name="T25" fmla="*/ 84 h 976"/>
                <a:gd name="T26" fmla="*/ 1217 w 6108"/>
                <a:gd name="T27" fmla="*/ 75 h 976"/>
                <a:gd name="T28" fmla="*/ 1193 w 6108"/>
                <a:gd name="T29" fmla="*/ 67 h 976"/>
                <a:gd name="T30" fmla="*/ 1168 w 6108"/>
                <a:gd name="T31" fmla="*/ 59 h 976"/>
                <a:gd name="T32" fmla="*/ 1141 w 6108"/>
                <a:gd name="T33" fmla="*/ 52 h 976"/>
                <a:gd name="T34" fmla="*/ 1114 w 6108"/>
                <a:gd name="T35" fmla="*/ 44 h 976"/>
                <a:gd name="T36" fmla="*/ 1085 w 6108"/>
                <a:gd name="T37" fmla="*/ 38 h 976"/>
                <a:gd name="T38" fmla="*/ 1056 w 6108"/>
                <a:gd name="T39" fmla="*/ 32 h 976"/>
                <a:gd name="T40" fmla="*/ 1025 w 6108"/>
                <a:gd name="T41" fmla="*/ 26 h 976"/>
                <a:gd name="T42" fmla="*/ 994 w 6108"/>
                <a:gd name="T43" fmla="*/ 22 h 976"/>
                <a:gd name="T44" fmla="*/ 961 w 6108"/>
                <a:gd name="T45" fmla="*/ 17 h 976"/>
                <a:gd name="T46" fmla="*/ 928 w 6108"/>
                <a:gd name="T47" fmla="*/ 13 h 976"/>
                <a:gd name="T48" fmla="*/ 895 w 6108"/>
                <a:gd name="T49" fmla="*/ 9 h 976"/>
                <a:gd name="T50" fmla="*/ 861 w 6108"/>
                <a:gd name="T51" fmla="*/ 6 h 976"/>
                <a:gd name="T52" fmla="*/ 827 w 6108"/>
                <a:gd name="T53" fmla="*/ 4 h 976"/>
                <a:gd name="T54" fmla="*/ 792 w 6108"/>
                <a:gd name="T55" fmla="*/ 2 h 976"/>
                <a:gd name="T56" fmla="*/ 757 w 6108"/>
                <a:gd name="T57" fmla="*/ 1 h 976"/>
                <a:gd name="T58" fmla="*/ 722 w 6108"/>
                <a:gd name="T59" fmla="*/ 0 h 976"/>
                <a:gd name="T60" fmla="*/ 686 w 6108"/>
                <a:gd name="T61" fmla="*/ 0 h 976"/>
                <a:gd name="T62" fmla="*/ 651 w 6108"/>
                <a:gd name="T63" fmla="*/ 0 h 976"/>
                <a:gd name="T64" fmla="*/ 616 w 6108"/>
                <a:gd name="T65" fmla="*/ 1 h 976"/>
                <a:gd name="T66" fmla="*/ 582 w 6108"/>
                <a:gd name="T67" fmla="*/ 2 h 976"/>
                <a:gd name="T68" fmla="*/ 546 w 6108"/>
                <a:gd name="T69" fmla="*/ 5 h 976"/>
                <a:gd name="T70" fmla="*/ 512 w 6108"/>
                <a:gd name="T71" fmla="*/ 7 h 976"/>
                <a:gd name="T72" fmla="*/ 478 w 6108"/>
                <a:gd name="T73" fmla="*/ 11 h 976"/>
                <a:gd name="T74" fmla="*/ 445 w 6108"/>
                <a:gd name="T75" fmla="*/ 14 h 976"/>
                <a:gd name="T76" fmla="*/ 413 w 6108"/>
                <a:gd name="T77" fmla="*/ 19 h 976"/>
                <a:gd name="T78" fmla="*/ 380 w 6108"/>
                <a:gd name="T79" fmla="*/ 23 h 976"/>
                <a:gd name="T80" fmla="*/ 350 w 6108"/>
                <a:gd name="T81" fmla="*/ 29 h 976"/>
                <a:gd name="T82" fmla="*/ 319 w 6108"/>
                <a:gd name="T83" fmla="*/ 34 h 976"/>
                <a:gd name="T84" fmla="*/ 290 w 6108"/>
                <a:gd name="T85" fmla="*/ 41 h 976"/>
                <a:gd name="T86" fmla="*/ 262 w 6108"/>
                <a:gd name="T87" fmla="*/ 47 h 976"/>
                <a:gd name="T88" fmla="*/ 234 w 6108"/>
                <a:gd name="T89" fmla="*/ 54 h 976"/>
                <a:gd name="T90" fmla="*/ 208 w 6108"/>
                <a:gd name="T91" fmla="*/ 62 h 976"/>
                <a:gd name="T92" fmla="*/ 184 w 6108"/>
                <a:gd name="T93" fmla="*/ 70 h 976"/>
                <a:gd name="T94" fmla="*/ 160 w 6108"/>
                <a:gd name="T95" fmla="*/ 78 h 976"/>
                <a:gd name="T96" fmla="*/ 138 w 6108"/>
                <a:gd name="T97" fmla="*/ 87 h 976"/>
                <a:gd name="T98" fmla="*/ 117 w 6108"/>
                <a:gd name="T99" fmla="*/ 96 h 976"/>
                <a:gd name="T100" fmla="*/ 98 w 6108"/>
                <a:gd name="T101" fmla="*/ 105 h 976"/>
                <a:gd name="T102" fmla="*/ 81 w 6108"/>
                <a:gd name="T103" fmla="*/ 115 h 976"/>
                <a:gd name="T104" fmla="*/ 65 w 6108"/>
                <a:gd name="T105" fmla="*/ 125 h 976"/>
                <a:gd name="T106" fmla="*/ 51 w 6108"/>
                <a:gd name="T107" fmla="*/ 136 h 976"/>
                <a:gd name="T108" fmla="*/ 37 w 6108"/>
                <a:gd name="T109" fmla="*/ 146 h 976"/>
                <a:gd name="T110" fmla="*/ 27 w 6108"/>
                <a:gd name="T111" fmla="*/ 156 h 976"/>
                <a:gd name="T112" fmla="*/ 17 w 6108"/>
                <a:gd name="T113" fmla="*/ 167 h 976"/>
                <a:gd name="T114" fmla="*/ 10 w 6108"/>
                <a:gd name="T115" fmla="*/ 178 h 976"/>
                <a:gd name="T116" fmla="*/ 4 w 6108"/>
                <a:gd name="T117" fmla="*/ 189 h 976"/>
                <a:gd name="T118" fmla="*/ 0 w 6108"/>
                <a:gd name="T119" fmla="*/ 200 h 976"/>
                <a:gd name="T120" fmla="*/ 693 w 6108"/>
                <a:gd name="T121" fmla="*/ 221 h 97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108"/>
                <a:gd name="T184" fmla="*/ 0 h 976"/>
                <a:gd name="T185" fmla="*/ 6108 w 6108"/>
                <a:gd name="T186" fmla="*/ 976 h 97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108" h="976">
                  <a:moveTo>
                    <a:pt x="3057" y="975"/>
                  </a:moveTo>
                  <a:lnTo>
                    <a:pt x="6107" y="867"/>
                  </a:lnTo>
                  <a:lnTo>
                    <a:pt x="6087" y="818"/>
                  </a:lnTo>
                  <a:lnTo>
                    <a:pt x="6057" y="771"/>
                  </a:lnTo>
                  <a:lnTo>
                    <a:pt x="6021" y="723"/>
                  </a:lnTo>
                  <a:lnTo>
                    <a:pt x="5976" y="675"/>
                  </a:lnTo>
                  <a:lnTo>
                    <a:pt x="5925" y="629"/>
                  </a:lnTo>
                  <a:lnTo>
                    <a:pt x="5864" y="581"/>
                  </a:lnTo>
                  <a:lnTo>
                    <a:pt x="5799" y="536"/>
                  </a:lnTo>
                  <a:lnTo>
                    <a:pt x="5726" y="495"/>
                  </a:lnTo>
                  <a:lnTo>
                    <a:pt x="5647" y="451"/>
                  </a:lnTo>
                  <a:lnTo>
                    <a:pt x="5560" y="410"/>
                  </a:lnTo>
                  <a:lnTo>
                    <a:pt x="5465" y="371"/>
                  </a:lnTo>
                  <a:lnTo>
                    <a:pt x="5368" y="331"/>
                  </a:lnTo>
                  <a:lnTo>
                    <a:pt x="5263" y="296"/>
                  </a:lnTo>
                  <a:lnTo>
                    <a:pt x="5152" y="262"/>
                  </a:lnTo>
                  <a:lnTo>
                    <a:pt x="5034" y="228"/>
                  </a:lnTo>
                  <a:lnTo>
                    <a:pt x="4913" y="196"/>
                  </a:lnTo>
                  <a:lnTo>
                    <a:pt x="4786" y="168"/>
                  </a:lnTo>
                  <a:lnTo>
                    <a:pt x="4655" y="141"/>
                  </a:lnTo>
                  <a:lnTo>
                    <a:pt x="4521" y="117"/>
                  </a:lnTo>
                  <a:lnTo>
                    <a:pt x="4384" y="95"/>
                  </a:lnTo>
                  <a:lnTo>
                    <a:pt x="4239" y="73"/>
                  </a:lnTo>
                  <a:lnTo>
                    <a:pt x="4094" y="58"/>
                  </a:lnTo>
                  <a:lnTo>
                    <a:pt x="3948" y="38"/>
                  </a:lnTo>
                  <a:lnTo>
                    <a:pt x="3798" y="28"/>
                  </a:lnTo>
                  <a:lnTo>
                    <a:pt x="3649" y="16"/>
                  </a:lnTo>
                  <a:lnTo>
                    <a:pt x="3492" y="7"/>
                  </a:lnTo>
                  <a:lnTo>
                    <a:pt x="3337" y="3"/>
                  </a:lnTo>
                  <a:lnTo>
                    <a:pt x="3182" y="0"/>
                  </a:lnTo>
                  <a:lnTo>
                    <a:pt x="3027" y="0"/>
                  </a:lnTo>
                  <a:lnTo>
                    <a:pt x="2872" y="0"/>
                  </a:lnTo>
                  <a:lnTo>
                    <a:pt x="2717" y="6"/>
                  </a:lnTo>
                  <a:lnTo>
                    <a:pt x="2565" y="10"/>
                  </a:lnTo>
                  <a:lnTo>
                    <a:pt x="2410" y="21"/>
                  </a:lnTo>
                  <a:lnTo>
                    <a:pt x="2259" y="31"/>
                  </a:lnTo>
                  <a:lnTo>
                    <a:pt x="2110" y="47"/>
                  </a:lnTo>
                  <a:lnTo>
                    <a:pt x="1962" y="62"/>
                  </a:lnTo>
                  <a:lnTo>
                    <a:pt x="1821" y="82"/>
                  </a:lnTo>
                  <a:lnTo>
                    <a:pt x="1677" y="103"/>
                  </a:lnTo>
                  <a:lnTo>
                    <a:pt x="1542" y="126"/>
                  </a:lnTo>
                  <a:lnTo>
                    <a:pt x="1408" y="152"/>
                  </a:lnTo>
                  <a:lnTo>
                    <a:pt x="1278" y="179"/>
                  </a:lnTo>
                  <a:lnTo>
                    <a:pt x="1154" y="207"/>
                  </a:lnTo>
                  <a:lnTo>
                    <a:pt x="1033" y="240"/>
                  </a:lnTo>
                  <a:lnTo>
                    <a:pt x="918" y="272"/>
                  </a:lnTo>
                  <a:lnTo>
                    <a:pt x="810" y="310"/>
                  </a:lnTo>
                  <a:lnTo>
                    <a:pt x="707" y="344"/>
                  </a:lnTo>
                  <a:lnTo>
                    <a:pt x="610" y="384"/>
                  </a:lnTo>
                  <a:lnTo>
                    <a:pt x="517" y="423"/>
                  </a:lnTo>
                  <a:lnTo>
                    <a:pt x="434" y="465"/>
                  </a:lnTo>
                  <a:lnTo>
                    <a:pt x="358" y="510"/>
                  </a:lnTo>
                  <a:lnTo>
                    <a:pt x="286" y="554"/>
                  </a:lnTo>
                  <a:lnTo>
                    <a:pt x="224" y="599"/>
                  </a:lnTo>
                  <a:lnTo>
                    <a:pt x="165" y="644"/>
                  </a:lnTo>
                  <a:lnTo>
                    <a:pt x="118" y="691"/>
                  </a:lnTo>
                  <a:lnTo>
                    <a:pt x="76" y="739"/>
                  </a:lnTo>
                  <a:lnTo>
                    <a:pt x="42" y="788"/>
                  </a:lnTo>
                  <a:lnTo>
                    <a:pt x="16" y="836"/>
                  </a:lnTo>
                  <a:lnTo>
                    <a:pt x="0" y="885"/>
                  </a:lnTo>
                  <a:lnTo>
                    <a:pt x="3057" y="975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035" name="Freeform 22"/>
            <p:cNvSpPr>
              <a:spLocks noChangeArrowheads="1"/>
            </p:cNvSpPr>
            <p:nvPr/>
          </p:nvSpPr>
          <p:spPr bwMode="auto">
            <a:xfrm>
              <a:off x="2556" y="1157"/>
              <a:ext cx="1332" cy="162"/>
            </a:xfrm>
            <a:custGeom>
              <a:avLst/>
              <a:gdLst>
                <a:gd name="T0" fmla="*/ 1332 w 5875"/>
                <a:gd name="T1" fmla="*/ 151 h 713"/>
                <a:gd name="T2" fmla="*/ 1319 w 5875"/>
                <a:gd name="T3" fmla="*/ 140 h 713"/>
                <a:gd name="T4" fmla="*/ 1305 w 5875"/>
                <a:gd name="T5" fmla="*/ 130 h 713"/>
                <a:gd name="T6" fmla="*/ 1290 w 5875"/>
                <a:gd name="T7" fmla="*/ 119 h 713"/>
                <a:gd name="T8" fmla="*/ 1272 w 5875"/>
                <a:gd name="T9" fmla="*/ 109 h 713"/>
                <a:gd name="T10" fmla="*/ 1253 w 5875"/>
                <a:gd name="T11" fmla="*/ 100 h 713"/>
                <a:gd name="T12" fmla="*/ 1233 w 5875"/>
                <a:gd name="T13" fmla="*/ 91 h 713"/>
                <a:gd name="T14" fmla="*/ 1211 w 5875"/>
                <a:gd name="T15" fmla="*/ 82 h 713"/>
                <a:gd name="T16" fmla="*/ 1188 w 5875"/>
                <a:gd name="T17" fmla="*/ 73 h 713"/>
                <a:gd name="T18" fmla="*/ 1163 w 5875"/>
                <a:gd name="T19" fmla="*/ 65 h 713"/>
                <a:gd name="T20" fmla="*/ 1138 w 5875"/>
                <a:gd name="T21" fmla="*/ 57 h 713"/>
                <a:gd name="T22" fmla="*/ 1111 w 5875"/>
                <a:gd name="T23" fmla="*/ 50 h 713"/>
                <a:gd name="T24" fmla="*/ 1083 w 5875"/>
                <a:gd name="T25" fmla="*/ 43 h 713"/>
                <a:gd name="T26" fmla="*/ 1054 w 5875"/>
                <a:gd name="T27" fmla="*/ 37 h 713"/>
                <a:gd name="T28" fmla="*/ 1024 w 5875"/>
                <a:gd name="T29" fmla="*/ 30 h 713"/>
                <a:gd name="T30" fmla="*/ 993 w 5875"/>
                <a:gd name="T31" fmla="*/ 25 h 713"/>
                <a:gd name="T32" fmla="*/ 961 w 5875"/>
                <a:gd name="T33" fmla="*/ 20 h 713"/>
                <a:gd name="T34" fmla="*/ 929 w 5875"/>
                <a:gd name="T35" fmla="*/ 15 h 713"/>
                <a:gd name="T36" fmla="*/ 896 w 5875"/>
                <a:gd name="T37" fmla="*/ 12 h 713"/>
                <a:gd name="T38" fmla="*/ 862 w 5875"/>
                <a:gd name="T39" fmla="*/ 8 h 713"/>
                <a:gd name="T40" fmla="*/ 828 w 5875"/>
                <a:gd name="T41" fmla="*/ 5 h 713"/>
                <a:gd name="T42" fmla="*/ 794 w 5875"/>
                <a:gd name="T43" fmla="*/ 4 h 713"/>
                <a:gd name="T44" fmla="*/ 759 w 5875"/>
                <a:gd name="T45" fmla="*/ 2 h 713"/>
                <a:gd name="T46" fmla="*/ 724 w 5875"/>
                <a:gd name="T47" fmla="*/ 1 h 713"/>
                <a:gd name="T48" fmla="*/ 689 w 5875"/>
                <a:gd name="T49" fmla="*/ 0 h 713"/>
                <a:gd name="T50" fmla="*/ 654 w 5875"/>
                <a:gd name="T51" fmla="*/ 0 h 713"/>
                <a:gd name="T52" fmla="*/ 618 w 5875"/>
                <a:gd name="T53" fmla="*/ 1 h 713"/>
                <a:gd name="T54" fmla="*/ 584 w 5875"/>
                <a:gd name="T55" fmla="*/ 2 h 713"/>
                <a:gd name="T56" fmla="*/ 549 w 5875"/>
                <a:gd name="T57" fmla="*/ 4 h 713"/>
                <a:gd name="T58" fmla="*/ 514 w 5875"/>
                <a:gd name="T59" fmla="*/ 5 h 713"/>
                <a:gd name="T60" fmla="*/ 480 w 5875"/>
                <a:gd name="T61" fmla="*/ 8 h 713"/>
                <a:gd name="T62" fmla="*/ 447 w 5875"/>
                <a:gd name="T63" fmla="*/ 12 h 713"/>
                <a:gd name="T64" fmla="*/ 413 w 5875"/>
                <a:gd name="T65" fmla="*/ 15 h 713"/>
                <a:gd name="T66" fmla="*/ 381 w 5875"/>
                <a:gd name="T67" fmla="*/ 20 h 713"/>
                <a:gd name="T68" fmla="*/ 350 w 5875"/>
                <a:gd name="T69" fmla="*/ 25 h 713"/>
                <a:gd name="T70" fmla="*/ 319 w 5875"/>
                <a:gd name="T71" fmla="*/ 31 h 713"/>
                <a:gd name="T72" fmla="*/ 289 w 5875"/>
                <a:gd name="T73" fmla="*/ 37 h 713"/>
                <a:gd name="T74" fmla="*/ 260 w 5875"/>
                <a:gd name="T75" fmla="*/ 43 h 713"/>
                <a:gd name="T76" fmla="*/ 232 w 5875"/>
                <a:gd name="T77" fmla="*/ 50 h 713"/>
                <a:gd name="T78" fmla="*/ 205 w 5875"/>
                <a:gd name="T79" fmla="*/ 57 h 713"/>
                <a:gd name="T80" fmla="*/ 179 w 5875"/>
                <a:gd name="T81" fmla="*/ 65 h 713"/>
                <a:gd name="T82" fmla="*/ 155 w 5875"/>
                <a:gd name="T83" fmla="*/ 73 h 713"/>
                <a:gd name="T84" fmla="*/ 132 w 5875"/>
                <a:gd name="T85" fmla="*/ 82 h 713"/>
                <a:gd name="T86" fmla="*/ 110 w 5875"/>
                <a:gd name="T87" fmla="*/ 91 h 713"/>
                <a:gd name="T88" fmla="*/ 90 w 5875"/>
                <a:gd name="T89" fmla="*/ 100 h 713"/>
                <a:gd name="T90" fmla="*/ 71 w 5875"/>
                <a:gd name="T91" fmla="*/ 110 h 713"/>
                <a:gd name="T92" fmla="*/ 54 w 5875"/>
                <a:gd name="T93" fmla="*/ 120 h 713"/>
                <a:gd name="T94" fmla="*/ 38 w 5875"/>
                <a:gd name="T95" fmla="*/ 130 h 713"/>
                <a:gd name="T96" fmla="*/ 23 w 5875"/>
                <a:gd name="T97" fmla="*/ 140 h 713"/>
                <a:gd name="T98" fmla="*/ 12 w 5875"/>
                <a:gd name="T99" fmla="*/ 151 h 713"/>
                <a:gd name="T100" fmla="*/ 0 w 5875"/>
                <a:gd name="T101" fmla="*/ 162 h 71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875"/>
                <a:gd name="T154" fmla="*/ 0 h 713"/>
                <a:gd name="T155" fmla="*/ 5875 w 5875"/>
                <a:gd name="T156" fmla="*/ 713 h 713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875" h="713">
                  <a:moveTo>
                    <a:pt x="5874" y="663"/>
                  </a:moveTo>
                  <a:lnTo>
                    <a:pt x="5818" y="615"/>
                  </a:lnTo>
                  <a:lnTo>
                    <a:pt x="5757" y="571"/>
                  </a:lnTo>
                  <a:lnTo>
                    <a:pt x="5689" y="523"/>
                  </a:lnTo>
                  <a:lnTo>
                    <a:pt x="5610" y="481"/>
                  </a:lnTo>
                  <a:lnTo>
                    <a:pt x="5526" y="439"/>
                  </a:lnTo>
                  <a:lnTo>
                    <a:pt x="5437" y="399"/>
                  </a:lnTo>
                  <a:lnTo>
                    <a:pt x="5340" y="360"/>
                  </a:lnTo>
                  <a:lnTo>
                    <a:pt x="5240" y="320"/>
                  </a:lnTo>
                  <a:lnTo>
                    <a:pt x="5131" y="286"/>
                  </a:lnTo>
                  <a:lnTo>
                    <a:pt x="5019" y="252"/>
                  </a:lnTo>
                  <a:lnTo>
                    <a:pt x="4900" y="220"/>
                  </a:lnTo>
                  <a:lnTo>
                    <a:pt x="4776" y="189"/>
                  </a:lnTo>
                  <a:lnTo>
                    <a:pt x="4648" y="161"/>
                  </a:lnTo>
                  <a:lnTo>
                    <a:pt x="4517" y="134"/>
                  </a:lnTo>
                  <a:lnTo>
                    <a:pt x="4380" y="110"/>
                  </a:lnTo>
                  <a:lnTo>
                    <a:pt x="4239" y="89"/>
                  </a:lnTo>
                  <a:lnTo>
                    <a:pt x="4098" y="68"/>
                  </a:lnTo>
                  <a:lnTo>
                    <a:pt x="3953" y="52"/>
                  </a:lnTo>
                  <a:lnTo>
                    <a:pt x="3801" y="37"/>
                  </a:lnTo>
                  <a:lnTo>
                    <a:pt x="3653" y="23"/>
                  </a:lnTo>
                  <a:lnTo>
                    <a:pt x="3501" y="16"/>
                  </a:lnTo>
                  <a:lnTo>
                    <a:pt x="3348" y="7"/>
                  </a:lnTo>
                  <a:lnTo>
                    <a:pt x="3193" y="3"/>
                  </a:lnTo>
                  <a:lnTo>
                    <a:pt x="3038" y="0"/>
                  </a:lnTo>
                  <a:lnTo>
                    <a:pt x="2883" y="0"/>
                  </a:lnTo>
                  <a:lnTo>
                    <a:pt x="2727" y="3"/>
                  </a:lnTo>
                  <a:lnTo>
                    <a:pt x="2575" y="7"/>
                  </a:lnTo>
                  <a:lnTo>
                    <a:pt x="2420" y="16"/>
                  </a:lnTo>
                  <a:lnTo>
                    <a:pt x="2267" y="23"/>
                  </a:lnTo>
                  <a:lnTo>
                    <a:pt x="2118" y="37"/>
                  </a:lnTo>
                  <a:lnTo>
                    <a:pt x="1970" y="52"/>
                  </a:lnTo>
                  <a:lnTo>
                    <a:pt x="1822" y="68"/>
                  </a:lnTo>
                  <a:lnTo>
                    <a:pt x="1681" y="89"/>
                  </a:lnTo>
                  <a:lnTo>
                    <a:pt x="1542" y="110"/>
                  </a:lnTo>
                  <a:lnTo>
                    <a:pt x="1405" y="137"/>
                  </a:lnTo>
                  <a:lnTo>
                    <a:pt x="1274" y="161"/>
                  </a:lnTo>
                  <a:lnTo>
                    <a:pt x="1147" y="189"/>
                  </a:lnTo>
                  <a:lnTo>
                    <a:pt x="1023" y="220"/>
                  </a:lnTo>
                  <a:lnTo>
                    <a:pt x="902" y="252"/>
                  </a:lnTo>
                  <a:lnTo>
                    <a:pt x="789" y="286"/>
                  </a:lnTo>
                  <a:lnTo>
                    <a:pt x="682" y="323"/>
                  </a:lnTo>
                  <a:lnTo>
                    <a:pt x="582" y="360"/>
                  </a:lnTo>
                  <a:lnTo>
                    <a:pt x="486" y="399"/>
                  </a:lnTo>
                  <a:lnTo>
                    <a:pt x="395" y="439"/>
                  </a:lnTo>
                  <a:lnTo>
                    <a:pt x="313" y="484"/>
                  </a:lnTo>
                  <a:lnTo>
                    <a:pt x="237" y="526"/>
                  </a:lnTo>
                  <a:lnTo>
                    <a:pt x="166" y="571"/>
                  </a:lnTo>
                  <a:lnTo>
                    <a:pt x="103" y="615"/>
                  </a:lnTo>
                  <a:lnTo>
                    <a:pt x="51" y="665"/>
                  </a:lnTo>
                  <a:lnTo>
                    <a:pt x="0" y="712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036" name="Freeform 23"/>
            <p:cNvSpPr>
              <a:spLocks noChangeArrowheads="1"/>
            </p:cNvSpPr>
            <p:nvPr/>
          </p:nvSpPr>
          <p:spPr bwMode="auto">
            <a:xfrm>
              <a:off x="1765" y="1274"/>
              <a:ext cx="976" cy="244"/>
            </a:xfrm>
            <a:custGeom>
              <a:avLst/>
              <a:gdLst>
                <a:gd name="T0" fmla="*/ 530 w 4305"/>
                <a:gd name="T1" fmla="*/ 221 h 1075"/>
                <a:gd name="T2" fmla="*/ 976 w 4305"/>
                <a:gd name="T3" fmla="*/ 101 h 1075"/>
                <a:gd name="T4" fmla="*/ 961 w 4305"/>
                <a:gd name="T5" fmla="*/ 92 h 1075"/>
                <a:gd name="T6" fmla="*/ 945 w 4305"/>
                <a:gd name="T7" fmla="*/ 83 h 1075"/>
                <a:gd name="T8" fmla="*/ 928 w 4305"/>
                <a:gd name="T9" fmla="*/ 74 h 1075"/>
                <a:gd name="T10" fmla="*/ 909 w 4305"/>
                <a:gd name="T11" fmla="*/ 67 h 1075"/>
                <a:gd name="T12" fmla="*/ 890 w 4305"/>
                <a:gd name="T13" fmla="*/ 59 h 1075"/>
                <a:gd name="T14" fmla="*/ 870 w 4305"/>
                <a:gd name="T15" fmla="*/ 52 h 1075"/>
                <a:gd name="T16" fmla="*/ 849 w 4305"/>
                <a:gd name="T17" fmla="*/ 44 h 1075"/>
                <a:gd name="T18" fmla="*/ 828 w 4305"/>
                <a:gd name="T19" fmla="*/ 38 h 1075"/>
                <a:gd name="T20" fmla="*/ 805 w 4305"/>
                <a:gd name="T21" fmla="*/ 32 h 1075"/>
                <a:gd name="T22" fmla="*/ 782 w 4305"/>
                <a:gd name="T23" fmla="*/ 26 h 1075"/>
                <a:gd name="T24" fmla="*/ 758 w 4305"/>
                <a:gd name="T25" fmla="*/ 22 h 1075"/>
                <a:gd name="T26" fmla="*/ 734 w 4305"/>
                <a:gd name="T27" fmla="*/ 17 h 1075"/>
                <a:gd name="T28" fmla="*/ 709 w 4305"/>
                <a:gd name="T29" fmla="*/ 12 h 1075"/>
                <a:gd name="T30" fmla="*/ 683 w 4305"/>
                <a:gd name="T31" fmla="*/ 9 h 1075"/>
                <a:gd name="T32" fmla="*/ 658 w 4305"/>
                <a:gd name="T33" fmla="*/ 6 h 1075"/>
                <a:gd name="T34" fmla="*/ 631 w 4305"/>
                <a:gd name="T35" fmla="*/ 4 h 1075"/>
                <a:gd name="T36" fmla="*/ 605 w 4305"/>
                <a:gd name="T37" fmla="*/ 2 h 1075"/>
                <a:gd name="T38" fmla="*/ 578 w 4305"/>
                <a:gd name="T39" fmla="*/ 1 h 1075"/>
                <a:gd name="T40" fmla="*/ 552 w 4305"/>
                <a:gd name="T41" fmla="*/ 0 h 1075"/>
                <a:gd name="T42" fmla="*/ 525 w 4305"/>
                <a:gd name="T43" fmla="*/ 0 h 1075"/>
                <a:gd name="T44" fmla="*/ 499 w 4305"/>
                <a:gd name="T45" fmla="*/ 0 h 1075"/>
                <a:gd name="T46" fmla="*/ 472 w 4305"/>
                <a:gd name="T47" fmla="*/ 1 h 1075"/>
                <a:gd name="T48" fmla="*/ 445 w 4305"/>
                <a:gd name="T49" fmla="*/ 2 h 1075"/>
                <a:gd name="T50" fmla="*/ 419 w 4305"/>
                <a:gd name="T51" fmla="*/ 4 h 1075"/>
                <a:gd name="T52" fmla="*/ 393 w 4305"/>
                <a:gd name="T53" fmla="*/ 7 h 1075"/>
                <a:gd name="T54" fmla="*/ 368 w 4305"/>
                <a:gd name="T55" fmla="*/ 10 h 1075"/>
                <a:gd name="T56" fmla="*/ 342 w 4305"/>
                <a:gd name="T57" fmla="*/ 14 h 1075"/>
                <a:gd name="T58" fmla="*/ 318 w 4305"/>
                <a:gd name="T59" fmla="*/ 19 h 1075"/>
                <a:gd name="T60" fmla="*/ 293 w 4305"/>
                <a:gd name="T61" fmla="*/ 23 h 1075"/>
                <a:gd name="T62" fmla="*/ 269 w 4305"/>
                <a:gd name="T63" fmla="*/ 28 h 1075"/>
                <a:gd name="T64" fmla="*/ 247 w 4305"/>
                <a:gd name="T65" fmla="*/ 34 h 1075"/>
                <a:gd name="T66" fmla="*/ 224 w 4305"/>
                <a:gd name="T67" fmla="*/ 40 h 1075"/>
                <a:gd name="T68" fmla="*/ 203 w 4305"/>
                <a:gd name="T69" fmla="*/ 47 h 1075"/>
                <a:gd name="T70" fmla="*/ 183 w 4305"/>
                <a:gd name="T71" fmla="*/ 54 h 1075"/>
                <a:gd name="T72" fmla="*/ 163 w 4305"/>
                <a:gd name="T73" fmla="*/ 62 h 1075"/>
                <a:gd name="T74" fmla="*/ 144 w 4305"/>
                <a:gd name="T75" fmla="*/ 69 h 1075"/>
                <a:gd name="T76" fmla="*/ 126 w 4305"/>
                <a:gd name="T77" fmla="*/ 77 h 1075"/>
                <a:gd name="T78" fmla="*/ 109 w 4305"/>
                <a:gd name="T79" fmla="*/ 87 h 1075"/>
                <a:gd name="T80" fmla="*/ 94 w 4305"/>
                <a:gd name="T81" fmla="*/ 95 h 1075"/>
                <a:gd name="T82" fmla="*/ 79 w 4305"/>
                <a:gd name="T83" fmla="*/ 105 h 1075"/>
                <a:gd name="T84" fmla="*/ 66 w 4305"/>
                <a:gd name="T85" fmla="*/ 115 h 1075"/>
                <a:gd name="T86" fmla="*/ 53 w 4305"/>
                <a:gd name="T87" fmla="*/ 124 h 1075"/>
                <a:gd name="T88" fmla="*/ 41 w 4305"/>
                <a:gd name="T89" fmla="*/ 134 h 1075"/>
                <a:gd name="T90" fmla="*/ 32 w 4305"/>
                <a:gd name="T91" fmla="*/ 145 h 1075"/>
                <a:gd name="T92" fmla="*/ 24 w 4305"/>
                <a:gd name="T93" fmla="*/ 155 h 1075"/>
                <a:gd name="T94" fmla="*/ 16 w 4305"/>
                <a:gd name="T95" fmla="*/ 166 h 1075"/>
                <a:gd name="T96" fmla="*/ 11 w 4305"/>
                <a:gd name="T97" fmla="*/ 177 h 1075"/>
                <a:gd name="T98" fmla="*/ 6 w 4305"/>
                <a:gd name="T99" fmla="*/ 188 h 1075"/>
                <a:gd name="T100" fmla="*/ 2 w 4305"/>
                <a:gd name="T101" fmla="*/ 199 h 1075"/>
                <a:gd name="T102" fmla="*/ 1 w 4305"/>
                <a:gd name="T103" fmla="*/ 210 h 1075"/>
                <a:gd name="T104" fmla="*/ 0 w 4305"/>
                <a:gd name="T105" fmla="*/ 221 h 1075"/>
                <a:gd name="T106" fmla="*/ 1 w 4305"/>
                <a:gd name="T107" fmla="*/ 233 h 1075"/>
                <a:gd name="T108" fmla="*/ 2 w 4305"/>
                <a:gd name="T109" fmla="*/ 244 h 1075"/>
                <a:gd name="T110" fmla="*/ 530 w 4305"/>
                <a:gd name="T111" fmla="*/ 221 h 107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305"/>
                <a:gd name="T169" fmla="*/ 0 h 1075"/>
                <a:gd name="T170" fmla="*/ 4305 w 4305"/>
                <a:gd name="T171" fmla="*/ 1075 h 107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305" h="1075">
                  <a:moveTo>
                    <a:pt x="2338" y="975"/>
                  </a:moveTo>
                  <a:lnTo>
                    <a:pt x="4304" y="447"/>
                  </a:lnTo>
                  <a:lnTo>
                    <a:pt x="4237" y="406"/>
                  </a:lnTo>
                  <a:lnTo>
                    <a:pt x="4169" y="365"/>
                  </a:lnTo>
                  <a:lnTo>
                    <a:pt x="4093" y="328"/>
                  </a:lnTo>
                  <a:lnTo>
                    <a:pt x="4011" y="295"/>
                  </a:lnTo>
                  <a:lnTo>
                    <a:pt x="3926" y="261"/>
                  </a:lnTo>
                  <a:lnTo>
                    <a:pt x="3839" y="227"/>
                  </a:lnTo>
                  <a:lnTo>
                    <a:pt x="3745" y="195"/>
                  </a:lnTo>
                  <a:lnTo>
                    <a:pt x="3650" y="168"/>
                  </a:lnTo>
                  <a:lnTo>
                    <a:pt x="3550" y="139"/>
                  </a:lnTo>
                  <a:lnTo>
                    <a:pt x="3450" y="116"/>
                  </a:lnTo>
                  <a:lnTo>
                    <a:pt x="3343" y="95"/>
                  </a:lnTo>
                  <a:lnTo>
                    <a:pt x="3237" y="73"/>
                  </a:lnTo>
                  <a:lnTo>
                    <a:pt x="3126" y="55"/>
                  </a:lnTo>
                  <a:lnTo>
                    <a:pt x="3013" y="39"/>
                  </a:lnTo>
                  <a:lnTo>
                    <a:pt x="2901" y="27"/>
                  </a:lnTo>
                  <a:lnTo>
                    <a:pt x="2785" y="16"/>
                  </a:lnTo>
                  <a:lnTo>
                    <a:pt x="2669" y="7"/>
                  </a:lnTo>
                  <a:lnTo>
                    <a:pt x="2551" y="3"/>
                  </a:lnTo>
                  <a:lnTo>
                    <a:pt x="2435" y="0"/>
                  </a:lnTo>
                  <a:lnTo>
                    <a:pt x="2317" y="0"/>
                  </a:lnTo>
                  <a:lnTo>
                    <a:pt x="2199" y="0"/>
                  </a:lnTo>
                  <a:lnTo>
                    <a:pt x="2080" y="6"/>
                  </a:lnTo>
                  <a:lnTo>
                    <a:pt x="1965" y="10"/>
                  </a:lnTo>
                  <a:lnTo>
                    <a:pt x="1849" y="18"/>
                  </a:lnTo>
                  <a:lnTo>
                    <a:pt x="1732" y="31"/>
                  </a:lnTo>
                  <a:lnTo>
                    <a:pt x="1621" y="45"/>
                  </a:lnTo>
                  <a:lnTo>
                    <a:pt x="1509" y="61"/>
                  </a:lnTo>
                  <a:lnTo>
                    <a:pt x="1401" y="82"/>
                  </a:lnTo>
                  <a:lnTo>
                    <a:pt x="1294" y="103"/>
                  </a:lnTo>
                  <a:lnTo>
                    <a:pt x="1188" y="124"/>
                  </a:lnTo>
                  <a:lnTo>
                    <a:pt x="1088" y="151"/>
                  </a:lnTo>
                  <a:lnTo>
                    <a:pt x="988" y="176"/>
                  </a:lnTo>
                  <a:lnTo>
                    <a:pt x="896" y="206"/>
                  </a:lnTo>
                  <a:lnTo>
                    <a:pt x="805" y="237"/>
                  </a:lnTo>
                  <a:lnTo>
                    <a:pt x="718" y="271"/>
                  </a:lnTo>
                  <a:lnTo>
                    <a:pt x="636" y="306"/>
                  </a:lnTo>
                  <a:lnTo>
                    <a:pt x="554" y="341"/>
                  </a:lnTo>
                  <a:lnTo>
                    <a:pt x="481" y="382"/>
                  </a:lnTo>
                  <a:lnTo>
                    <a:pt x="413" y="420"/>
                  </a:lnTo>
                  <a:lnTo>
                    <a:pt x="347" y="462"/>
                  </a:lnTo>
                  <a:lnTo>
                    <a:pt x="289" y="505"/>
                  </a:lnTo>
                  <a:lnTo>
                    <a:pt x="234" y="547"/>
                  </a:lnTo>
                  <a:lnTo>
                    <a:pt x="183" y="592"/>
                  </a:lnTo>
                  <a:lnTo>
                    <a:pt x="141" y="640"/>
                  </a:lnTo>
                  <a:lnTo>
                    <a:pt x="106" y="684"/>
                  </a:lnTo>
                  <a:lnTo>
                    <a:pt x="71" y="731"/>
                  </a:lnTo>
                  <a:lnTo>
                    <a:pt x="47" y="778"/>
                  </a:lnTo>
                  <a:lnTo>
                    <a:pt x="27" y="829"/>
                  </a:lnTo>
                  <a:lnTo>
                    <a:pt x="10" y="878"/>
                  </a:lnTo>
                  <a:lnTo>
                    <a:pt x="3" y="926"/>
                  </a:lnTo>
                  <a:lnTo>
                    <a:pt x="0" y="975"/>
                  </a:lnTo>
                  <a:lnTo>
                    <a:pt x="3" y="1026"/>
                  </a:lnTo>
                  <a:lnTo>
                    <a:pt x="10" y="1074"/>
                  </a:lnTo>
                  <a:lnTo>
                    <a:pt x="2338" y="975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037" name="Freeform 24"/>
            <p:cNvSpPr>
              <a:spLocks noChangeArrowheads="1"/>
            </p:cNvSpPr>
            <p:nvPr/>
          </p:nvSpPr>
          <p:spPr bwMode="auto">
            <a:xfrm>
              <a:off x="1765" y="1274"/>
              <a:ext cx="787" cy="282"/>
            </a:xfrm>
            <a:custGeom>
              <a:avLst/>
              <a:gdLst>
                <a:gd name="T0" fmla="*/ 787 w 3470"/>
                <a:gd name="T1" fmla="*/ 26 h 1245"/>
                <a:gd name="T2" fmla="*/ 763 w 3470"/>
                <a:gd name="T3" fmla="*/ 22 h 1245"/>
                <a:gd name="T4" fmla="*/ 738 w 3470"/>
                <a:gd name="T5" fmla="*/ 17 h 1245"/>
                <a:gd name="T6" fmla="*/ 714 w 3470"/>
                <a:gd name="T7" fmla="*/ 13 h 1245"/>
                <a:gd name="T8" fmla="*/ 688 w 3470"/>
                <a:gd name="T9" fmla="*/ 9 h 1245"/>
                <a:gd name="T10" fmla="*/ 661 w 3470"/>
                <a:gd name="T11" fmla="*/ 6 h 1245"/>
                <a:gd name="T12" fmla="*/ 635 w 3470"/>
                <a:gd name="T13" fmla="*/ 4 h 1245"/>
                <a:gd name="T14" fmla="*/ 609 w 3470"/>
                <a:gd name="T15" fmla="*/ 2 h 1245"/>
                <a:gd name="T16" fmla="*/ 582 w 3470"/>
                <a:gd name="T17" fmla="*/ 1 h 1245"/>
                <a:gd name="T18" fmla="*/ 555 w 3470"/>
                <a:gd name="T19" fmla="*/ 0 h 1245"/>
                <a:gd name="T20" fmla="*/ 528 w 3470"/>
                <a:gd name="T21" fmla="*/ 0 h 1245"/>
                <a:gd name="T22" fmla="*/ 501 w 3470"/>
                <a:gd name="T23" fmla="*/ 1 h 1245"/>
                <a:gd name="T24" fmla="*/ 475 w 3470"/>
                <a:gd name="T25" fmla="*/ 1 h 1245"/>
                <a:gd name="T26" fmla="*/ 448 w 3470"/>
                <a:gd name="T27" fmla="*/ 2 h 1245"/>
                <a:gd name="T28" fmla="*/ 422 w 3470"/>
                <a:gd name="T29" fmla="*/ 5 h 1245"/>
                <a:gd name="T30" fmla="*/ 395 w 3470"/>
                <a:gd name="T31" fmla="*/ 8 h 1245"/>
                <a:gd name="T32" fmla="*/ 370 w 3470"/>
                <a:gd name="T33" fmla="*/ 11 h 1245"/>
                <a:gd name="T34" fmla="*/ 345 w 3470"/>
                <a:gd name="T35" fmla="*/ 15 h 1245"/>
                <a:gd name="T36" fmla="*/ 320 w 3470"/>
                <a:gd name="T37" fmla="*/ 19 h 1245"/>
                <a:gd name="T38" fmla="*/ 295 w 3470"/>
                <a:gd name="T39" fmla="*/ 24 h 1245"/>
                <a:gd name="T40" fmla="*/ 272 w 3470"/>
                <a:gd name="T41" fmla="*/ 29 h 1245"/>
                <a:gd name="T42" fmla="*/ 248 w 3470"/>
                <a:gd name="T43" fmla="*/ 35 h 1245"/>
                <a:gd name="T44" fmla="*/ 226 w 3470"/>
                <a:gd name="T45" fmla="*/ 41 h 1245"/>
                <a:gd name="T46" fmla="*/ 205 w 3470"/>
                <a:gd name="T47" fmla="*/ 48 h 1245"/>
                <a:gd name="T48" fmla="*/ 183 w 3470"/>
                <a:gd name="T49" fmla="*/ 55 h 1245"/>
                <a:gd name="T50" fmla="*/ 164 w 3470"/>
                <a:gd name="T51" fmla="*/ 63 h 1245"/>
                <a:gd name="T52" fmla="*/ 145 w 3470"/>
                <a:gd name="T53" fmla="*/ 71 h 1245"/>
                <a:gd name="T54" fmla="*/ 127 w 3470"/>
                <a:gd name="T55" fmla="*/ 80 h 1245"/>
                <a:gd name="T56" fmla="*/ 110 w 3470"/>
                <a:gd name="T57" fmla="*/ 88 h 1245"/>
                <a:gd name="T58" fmla="*/ 94 w 3470"/>
                <a:gd name="T59" fmla="*/ 97 h 1245"/>
                <a:gd name="T60" fmla="*/ 80 w 3470"/>
                <a:gd name="T61" fmla="*/ 107 h 1245"/>
                <a:gd name="T62" fmla="*/ 66 w 3470"/>
                <a:gd name="T63" fmla="*/ 117 h 1245"/>
                <a:gd name="T64" fmla="*/ 54 w 3470"/>
                <a:gd name="T65" fmla="*/ 127 h 1245"/>
                <a:gd name="T66" fmla="*/ 43 w 3470"/>
                <a:gd name="T67" fmla="*/ 137 h 1245"/>
                <a:gd name="T68" fmla="*/ 33 w 3470"/>
                <a:gd name="T69" fmla="*/ 148 h 1245"/>
                <a:gd name="T70" fmla="*/ 24 w 3470"/>
                <a:gd name="T71" fmla="*/ 158 h 1245"/>
                <a:gd name="T72" fmla="*/ 17 w 3470"/>
                <a:gd name="T73" fmla="*/ 170 h 1245"/>
                <a:gd name="T74" fmla="*/ 11 w 3470"/>
                <a:gd name="T75" fmla="*/ 180 h 1245"/>
                <a:gd name="T76" fmla="*/ 6 w 3470"/>
                <a:gd name="T77" fmla="*/ 191 h 1245"/>
                <a:gd name="T78" fmla="*/ 2 w 3470"/>
                <a:gd name="T79" fmla="*/ 203 h 1245"/>
                <a:gd name="T80" fmla="*/ 1 w 3470"/>
                <a:gd name="T81" fmla="*/ 214 h 1245"/>
                <a:gd name="T82" fmla="*/ 0 w 3470"/>
                <a:gd name="T83" fmla="*/ 225 h 1245"/>
                <a:gd name="T84" fmla="*/ 1 w 3470"/>
                <a:gd name="T85" fmla="*/ 237 h 1245"/>
                <a:gd name="T86" fmla="*/ 2 w 3470"/>
                <a:gd name="T87" fmla="*/ 248 h 1245"/>
                <a:gd name="T88" fmla="*/ 6 w 3470"/>
                <a:gd name="T89" fmla="*/ 259 h 1245"/>
                <a:gd name="T90" fmla="*/ 10 w 3470"/>
                <a:gd name="T91" fmla="*/ 271 h 1245"/>
                <a:gd name="T92" fmla="*/ 17 w 3470"/>
                <a:gd name="T93" fmla="*/ 282 h 124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470"/>
                <a:gd name="T142" fmla="*/ 0 h 1245"/>
                <a:gd name="T143" fmla="*/ 3470 w 3470"/>
                <a:gd name="T144" fmla="*/ 1245 h 124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470" h="1245">
                  <a:moveTo>
                    <a:pt x="3469" y="116"/>
                  </a:moveTo>
                  <a:lnTo>
                    <a:pt x="3364" y="95"/>
                  </a:lnTo>
                  <a:lnTo>
                    <a:pt x="3256" y="73"/>
                  </a:lnTo>
                  <a:lnTo>
                    <a:pt x="3146" y="58"/>
                  </a:lnTo>
                  <a:lnTo>
                    <a:pt x="3033" y="39"/>
                  </a:lnTo>
                  <a:lnTo>
                    <a:pt x="2916" y="28"/>
                  </a:lnTo>
                  <a:lnTo>
                    <a:pt x="2801" y="16"/>
                  </a:lnTo>
                  <a:lnTo>
                    <a:pt x="2685" y="7"/>
                  </a:lnTo>
                  <a:lnTo>
                    <a:pt x="2567" y="6"/>
                  </a:lnTo>
                  <a:lnTo>
                    <a:pt x="2448" y="0"/>
                  </a:lnTo>
                  <a:lnTo>
                    <a:pt x="2330" y="0"/>
                  </a:lnTo>
                  <a:lnTo>
                    <a:pt x="2211" y="3"/>
                  </a:lnTo>
                  <a:lnTo>
                    <a:pt x="2093" y="6"/>
                  </a:lnTo>
                  <a:lnTo>
                    <a:pt x="1975" y="10"/>
                  </a:lnTo>
                  <a:lnTo>
                    <a:pt x="1859" y="21"/>
                  </a:lnTo>
                  <a:lnTo>
                    <a:pt x="1743" y="34"/>
                  </a:lnTo>
                  <a:lnTo>
                    <a:pt x="1631" y="48"/>
                  </a:lnTo>
                  <a:lnTo>
                    <a:pt x="1521" y="66"/>
                  </a:lnTo>
                  <a:lnTo>
                    <a:pt x="1409" y="84"/>
                  </a:lnTo>
                  <a:lnTo>
                    <a:pt x="1301" y="106"/>
                  </a:lnTo>
                  <a:lnTo>
                    <a:pt x="1199" y="128"/>
                  </a:lnTo>
                  <a:lnTo>
                    <a:pt x="1094" y="155"/>
                  </a:lnTo>
                  <a:lnTo>
                    <a:pt x="997" y="183"/>
                  </a:lnTo>
                  <a:lnTo>
                    <a:pt x="902" y="213"/>
                  </a:lnTo>
                  <a:lnTo>
                    <a:pt x="809" y="245"/>
                  </a:lnTo>
                  <a:lnTo>
                    <a:pt x="723" y="276"/>
                  </a:lnTo>
                  <a:lnTo>
                    <a:pt x="639" y="313"/>
                  </a:lnTo>
                  <a:lnTo>
                    <a:pt x="560" y="352"/>
                  </a:lnTo>
                  <a:lnTo>
                    <a:pt x="486" y="389"/>
                  </a:lnTo>
                  <a:lnTo>
                    <a:pt x="416" y="429"/>
                  </a:lnTo>
                  <a:lnTo>
                    <a:pt x="352" y="474"/>
                  </a:lnTo>
                  <a:lnTo>
                    <a:pt x="292" y="516"/>
                  </a:lnTo>
                  <a:lnTo>
                    <a:pt x="237" y="561"/>
                  </a:lnTo>
                  <a:lnTo>
                    <a:pt x="189" y="605"/>
                  </a:lnTo>
                  <a:lnTo>
                    <a:pt x="144" y="652"/>
                  </a:lnTo>
                  <a:lnTo>
                    <a:pt x="106" y="699"/>
                  </a:lnTo>
                  <a:lnTo>
                    <a:pt x="73" y="750"/>
                  </a:lnTo>
                  <a:lnTo>
                    <a:pt x="47" y="796"/>
                  </a:lnTo>
                  <a:lnTo>
                    <a:pt x="27" y="844"/>
                  </a:lnTo>
                  <a:lnTo>
                    <a:pt x="10" y="896"/>
                  </a:lnTo>
                  <a:lnTo>
                    <a:pt x="3" y="944"/>
                  </a:lnTo>
                  <a:lnTo>
                    <a:pt x="0" y="995"/>
                  </a:lnTo>
                  <a:lnTo>
                    <a:pt x="3" y="1047"/>
                  </a:lnTo>
                  <a:lnTo>
                    <a:pt x="10" y="1097"/>
                  </a:lnTo>
                  <a:lnTo>
                    <a:pt x="27" y="1144"/>
                  </a:lnTo>
                  <a:lnTo>
                    <a:pt x="44" y="1197"/>
                  </a:lnTo>
                  <a:lnTo>
                    <a:pt x="73" y="1244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038" name="Freeform 25"/>
            <p:cNvSpPr>
              <a:spLocks noChangeArrowheads="1"/>
            </p:cNvSpPr>
            <p:nvPr/>
          </p:nvSpPr>
          <p:spPr bwMode="auto">
            <a:xfrm>
              <a:off x="1649" y="1899"/>
              <a:ext cx="1010" cy="202"/>
            </a:xfrm>
            <a:custGeom>
              <a:avLst/>
              <a:gdLst>
                <a:gd name="T0" fmla="*/ 550 w 4452"/>
                <a:gd name="T1" fmla="*/ 2 h 892"/>
                <a:gd name="T2" fmla="*/ 0 w 4452"/>
                <a:gd name="T3" fmla="*/ 0 h 892"/>
                <a:gd name="T4" fmla="*/ 0 w 4452"/>
                <a:gd name="T5" fmla="*/ 10 h 892"/>
                <a:gd name="T6" fmla="*/ 2 w 4452"/>
                <a:gd name="T7" fmla="*/ 20 h 892"/>
                <a:gd name="T8" fmla="*/ 5 w 4452"/>
                <a:gd name="T9" fmla="*/ 30 h 892"/>
                <a:gd name="T10" fmla="*/ 10 w 4452"/>
                <a:gd name="T11" fmla="*/ 40 h 892"/>
                <a:gd name="T12" fmla="*/ 15 w 4452"/>
                <a:gd name="T13" fmla="*/ 50 h 892"/>
                <a:gd name="T14" fmla="*/ 23 w 4452"/>
                <a:gd name="T15" fmla="*/ 59 h 892"/>
                <a:gd name="T16" fmla="*/ 31 w 4452"/>
                <a:gd name="T17" fmla="*/ 69 h 892"/>
                <a:gd name="T18" fmla="*/ 42 w 4452"/>
                <a:gd name="T19" fmla="*/ 79 h 892"/>
                <a:gd name="T20" fmla="*/ 52 w 4452"/>
                <a:gd name="T21" fmla="*/ 87 h 892"/>
                <a:gd name="T22" fmla="*/ 65 w 4452"/>
                <a:gd name="T23" fmla="*/ 96 h 892"/>
                <a:gd name="T24" fmla="*/ 79 w 4452"/>
                <a:gd name="T25" fmla="*/ 105 h 892"/>
                <a:gd name="T26" fmla="*/ 94 w 4452"/>
                <a:gd name="T27" fmla="*/ 114 h 892"/>
                <a:gd name="T28" fmla="*/ 110 w 4452"/>
                <a:gd name="T29" fmla="*/ 122 h 892"/>
                <a:gd name="T30" fmla="*/ 127 w 4452"/>
                <a:gd name="T31" fmla="*/ 130 h 892"/>
                <a:gd name="T32" fmla="*/ 145 w 4452"/>
                <a:gd name="T33" fmla="*/ 137 h 892"/>
                <a:gd name="T34" fmla="*/ 165 w 4452"/>
                <a:gd name="T35" fmla="*/ 145 h 892"/>
                <a:gd name="T36" fmla="*/ 186 w 4452"/>
                <a:gd name="T37" fmla="*/ 152 h 892"/>
                <a:gd name="T38" fmla="*/ 206 w 4452"/>
                <a:gd name="T39" fmla="*/ 158 h 892"/>
                <a:gd name="T40" fmla="*/ 229 w 4452"/>
                <a:gd name="T41" fmla="*/ 164 h 892"/>
                <a:gd name="T42" fmla="*/ 252 w 4452"/>
                <a:gd name="T43" fmla="*/ 170 h 892"/>
                <a:gd name="T44" fmla="*/ 275 w 4452"/>
                <a:gd name="T45" fmla="*/ 175 h 892"/>
                <a:gd name="T46" fmla="*/ 299 w 4452"/>
                <a:gd name="T47" fmla="*/ 180 h 892"/>
                <a:gd name="T48" fmla="*/ 325 w 4452"/>
                <a:gd name="T49" fmla="*/ 184 h 892"/>
                <a:gd name="T50" fmla="*/ 350 w 4452"/>
                <a:gd name="T51" fmla="*/ 188 h 892"/>
                <a:gd name="T52" fmla="*/ 376 w 4452"/>
                <a:gd name="T53" fmla="*/ 192 h 892"/>
                <a:gd name="T54" fmla="*/ 403 w 4452"/>
                <a:gd name="T55" fmla="*/ 195 h 892"/>
                <a:gd name="T56" fmla="*/ 429 w 4452"/>
                <a:gd name="T57" fmla="*/ 197 h 892"/>
                <a:gd name="T58" fmla="*/ 457 w 4452"/>
                <a:gd name="T59" fmla="*/ 199 h 892"/>
                <a:gd name="T60" fmla="*/ 484 w 4452"/>
                <a:gd name="T61" fmla="*/ 200 h 892"/>
                <a:gd name="T62" fmla="*/ 512 w 4452"/>
                <a:gd name="T63" fmla="*/ 201 h 892"/>
                <a:gd name="T64" fmla="*/ 540 w 4452"/>
                <a:gd name="T65" fmla="*/ 202 h 892"/>
                <a:gd name="T66" fmla="*/ 567 w 4452"/>
                <a:gd name="T67" fmla="*/ 202 h 892"/>
                <a:gd name="T68" fmla="*/ 595 w 4452"/>
                <a:gd name="T69" fmla="*/ 201 h 892"/>
                <a:gd name="T70" fmla="*/ 623 w 4452"/>
                <a:gd name="T71" fmla="*/ 200 h 892"/>
                <a:gd name="T72" fmla="*/ 650 w 4452"/>
                <a:gd name="T73" fmla="*/ 198 h 892"/>
                <a:gd name="T74" fmla="*/ 677 w 4452"/>
                <a:gd name="T75" fmla="*/ 196 h 892"/>
                <a:gd name="T76" fmla="*/ 704 w 4452"/>
                <a:gd name="T77" fmla="*/ 193 h 892"/>
                <a:gd name="T78" fmla="*/ 730 w 4452"/>
                <a:gd name="T79" fmla="*/ 190 h 892"/>
                <a:gd name="T80" fmla="*/ 757 w 4452"/>
                <a:gd name="T81" fmla="*/ 187 h 892"/>
                <a:gd name="T82" fmla="*/ 782 w 4452"/>
                <a:gd name="T83" fmla="*/ 183 h 892"/>
                <a:gd name="T84" fmla="*/ 807 w 4452"/>
                <a:gd name="T85" fmla="*/ 178 h 892"/>
                <a:gd name="T86" fmla="*/ 831 w 4452"/>
                <a:gd name="T87" fmla="*/ 174 h 892"/>
                <a:gd name="T88" fmla="*/ 854 w 4452"/>
                <a:gd name="T89" fmla="*/ 168 h 892"/>
                <a:gd name="T90" fmla="*/ 877 w 4452"/>
                <a:gd name="T91" fmla="*/ 163 h 892"/>
                <a:gd name="T92" fmla="*/ 899 w 4452"/>
                <a:gd name="T93" fmla="*/ 156 h 892"/>
                <a:gd name="T94" fmla="*/ 920 w 4452"/>
                <a:gd name="T95" fmla="*/ 150 h 892"/>
                <a:gd name="T96" fmla="*/ 940 w 4452"/>
                <a:gd name="T97" fmla="*/ 143 h 892"/>
                <a:gd name="T98" fmla="*/ 959 w 4452"/>
                <a:gd name="T99" fmla="*/ 135 h 892"/>
                <a:gd name="T100" fmla="*/ 977 w 4452"/>
                <a:gd name="T101" fmla="*/ 128 h 892"/>
                <a:gd name="T102" fmla="*/ 994 w 4452"/>
                <a:gd name="T103" fmla="*/ 120 h 892"/>
                <a:gd name="T104" fmla="*/ 1010 w 4452"/>
                <a:gd name="T105" fmla="*/ 111 h 892"/>
                <a:gd name="T106" fmla="*/ 550 w 4452"/>
                <a:gd name="T107" fmla="*/ 2 h 8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452"/>
                <a:gd name="T163" fmla="*/ 0 h 892"/>
                <a:gd name="T164" fmla="*/ 4452 w 4452"/>
                <a:gd name="T165" fmla="*/ 892 h 89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452" h="892">
                  <a:moveTo>
                    <a:pt x="2423" y="7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7" y="89"/>
                  </a:lnTo>
                  <a:lnTo>
                    <a:pt x="24" y="131"/>
                  </a:lnTo>
                  <a:lnTo>
                    <a:pt x="45" y="175"/>
                  </a:lnTo>
                  <a:lnTo>
                    <a:pt x="68" y="220"/>
                  </a:lnTo>
                  <a:lnTo>
                    <a:pt x="103" y="262"/>
                  </a:lnTo>
                  <a:lnTo>
                    <a:pt x="138" y="305"/>
                  </a:lnTo>
                  <a:lnTo>
                    <a:pt x="183" y="347"/>
                  </a:lnTo>
                  <a:lnTo>
                    <a:pt x="231" y="386"/>
                  </a:lnTo>
                  <a:lnTo>
                    <a:pt x="286" y="426"/>
                  </a:lnTo>
                  <a:lnTo>
                    <a:pt x="350" y="465"/>
                  </a:lnTo>
                  <a:lnTo>
                    <a:pt x="416" y="502"/>
                  </a:lnTo>
                  <a:lnTo>
                    <a:pt x="486" y="539"/>
                  </a:lnTo>
                  <a:lnTo>
                    <a:pt x="562" y="574"/>
                  </a:lnTo>
                  <a:lnTo>
                    <a:pt x="641" y="606"/>
                  </a:lnTo>
                  <a:lnTo>
                    <a:pt x="729" y="639"/>
                  </a:lnTo>
                  <a:lnTo>
                    <a:pt x="818" y="670"/>
                  </a:lnTo>
                  <a:lnTo>
                    <a:pt x="909" y="699"/>
                  </a:lnTo>
                  <a:lnTo>
                    <a:pt x="1009" y="726"/>
                  </a:lnTo>
                  <a:lnTo>
                    <a:pt x="1109" y="751"/>
                  </a:lnTo>
                  <a:lnTo>
                    <a:pt x="1212" y="773"/>
                  </a:lnTo>
                  <a:lnTo>
                    <a:pt x="1319" y="794"/>
                  </a:lnTo>
                  <a:lnTo>
                    <a:pt x="1431" y="812"/>
                  </a:lnTo>
                  <a:lnTo>
                    <a:pt x="1543" y="830"/>
                  </a:lnTo>
                  <a:lnTo>
                    <a:pt x="1659" y="846"/>
                  </a:lnTo>
                  <a:lnTo>
                    <a:pt x="1777" y="860"/>
                  </a:lnTo>
                  <a:lnTo>
                    <a:pt x="1893" y="870"/>
                  </a:lnTo>
                  <a:lnTo>
                    <a:pt x="2014" y="878"/>
                  </a:lnTo>
                  <a:lnTo>
                    <a:pt x="2135" y="885"/>
                  </a:lnTo>
                  <a:lnTo>
                    <a:pt x="2256" y="888"/>
                  </a:lnTo>
                  <a:lnTo>
                    <a:pt x="2380" y="891"/>
                  </a:lnTo>
                  <a:lnTo>
                    <a:pt x="2500" y="891"/>
                  </a:lnTo>
                  <a:lnTo>
                    <a:pt x="2624" y="888"/>
                  </a:lnTo>
                  <a:lnTo>
                    <a:pt x="2746" y="884"/>
                  </a:lnTo>
                  <a:lnTo>
                    <a:pt x="2867" y="875"/>
                  </a:lnTo>
                  <a:lnTo>
                    <a:pt x="2985" y="867"/>
                  </a:lnTo>
                  <a:lnTo>
                    <a:pt x="3103" y="854"/>
                  </a:lnTo>
                  <a:lnTo>
                    <a:pt x="3219" y="840"/>
                  </a:lnTo>
                  <a:lnTo>
                    <a:pt x="3335" y="826"/>
                  </a:lnTo>
                  <a:lnTo>
                    <a:pt x="3446" y="809"/>
                  </a:lnTo>
                  <a:lnTo>
                    <a:pt x="3556" y="788"/>
                  </a:lnTo>
                  <a:lnTo>
                    <a:pt x="3663" y="767"/>
                  </a:lnTo>
                  <a:lnTo>
                    <a:pt x="3766" y="744"/>
                  </a:lnTo>
                  <a:lnTo>
                    <a:pt x="3866" y="718"/>
                  </a:lnTo>
                  <a:lnTo>
                    <a:pt x="3963" y="688"/>
                  </a:lnTo>
                  <a:lnTo>
                    <a:pt x="4055" y="663"/>
                  </a:lnTo>
                  <a:lnTo>
                    <a:pt x="4142" y="630"/>
                  </a:lnTo>
                  <a:lnTo>
                    <a:pt x="4227" y="596"/>
                  </a:lnTo>
                  <a:lnTo>
                    <a:pt x="4307" y="565"/>
                  </a:lnTo>
                  <a:lnTo>
                    <a:pt x="4382" y="529"/>
                  </a:lnTo>
                  <a:lnTo>
                    <a:pt x="4451" y="492"/>
                  </a:lnTo>
                  <a:lnTo>
                    <a:pt x="2423" y="7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039" name="Freeform 26"/>
            <p:cNvSpPr>
              <a:spLocks noChangeArrowheads="1"/>
            </p:cNvSpPr>
            <p:nvPr/>
          </p:nvSpPr>
          <p:spPr bwMode="auto">
            <a:xfrm>
              <a:off x="1649" y="1896"/>
              <a:ext cx="822" cy="214"/>
            </a:xfrm>
            <a:custGeom>
              <a:avLst/>
              <a:gdLst>
                <a:gd name="T0" fmla="*/ 0 w 3626"/>
                <a:gd name="T1" fmla="*/ 0 h 945"/>
                <a:gd name="T2" fmla="*/ 0 w 3626"/>
                <a:gd name="T3" fmla="*/ 10 h 945"/>
                <a:gd name="T4" fmla="*/ 1 w 3626"/>
                <a:gd name="T5" fmla="*/ 21 h 945"/>
                <a:gd name="T6" fmla="*/ 3 w 3626"/>
                <a:gd name="T7" fmla="*/ 31 h 945"/>
                <a:gd name="T8" fmla="*/ 6 w 3626"/>
                <a:gd name="T9" fmla="*/ 41 h 945"/>
                <a:gd name="T10" fmla="*/ 12 w 3626"/>
                <a:gd name="T11" fmla="*/ 51 h 945"/>
                <a:gd name="T12" fmla="*/ 18 w 3626"/>
                <a:gd name="T13" fmla="*/ 61 h 945"/>
                <a:gd name="T14" fmla="*/ 26 w 3626"/>
                <a:gd name="T15" fmla="*/ 71 h 945"/>
                <a:gd name="T16" fmla="*/ 35 w 3626"/>
                <a:gd name="T17" fmla="*/ 81 h 945"/>
                <a:gd name="T18" fmla="*/ 45 w 3626"/>
                <a:gd name="T19" fmla="*/ 91 h 945"/>
                <a:gd name="T20" fmla="*/ 57 w 3626"/>
                <a:gd name="T21" fmla="*/ 100 h 945"/>
                <a:gd name="T22" fmla="*/ 70 w 3626"/>
                <a:gd name="T23" fmla="*/ 110 h 945"/>
                <a:gd name="T24" fmla="*/ 84 w 3626"/>
                <a:gd name="T25" fmla="*/ 118 h 945"/>
                <a:gd name="T26" fmla="*/ 100 w 3626"/>
                <a:gd name="T27" fmla="*/ 126 h 945"/>
                <a:gd name="T28" fmla="*/ 116 w 3626"/>
                <a:gd name="T29" fmla="*/ 135 h 945"/>
                <a:gd name="T30" fmla="*/ 134 w 3626"/>
                <a:gd name="T31" fmla="*/ 143 h 945"/>
                <a:gd name="T32" fmla="*/ 153 w 3626"/>
                <a:gd name="T33" fmla="*/ 151 h 945"/>
                <a:gd name="T34" fmla="*/ 172 w 3626"/>
                <a:gd name="T35" fmla="*/ 158 h 945"/>
                <a:gd name="T36" fmla="*/ 194 w 3626"/>
                <a:gd name="T37" fmla="*/ 165 h 945"/>
                <a:gd name="T38" fmla="*/ 215 w 3626"/>
                <a:gd name="T39" fmla="*/ 172 h 945"/>
                <a:gd name="T40" fmla="*/ 237 w 3626"/>
                <a:gd name="T41" fmla="*/ 177 h 945"/>
                <a:gd name="T42" fmla="*/ 260 w 3626"/>
                <a:gd name="T43" fmla="*/ 183 h 945"/>
                <a:gd name="T44" fmla="*/ 285 w 3626"/>
                <a:gd name="T45" fmla="*/ 188 h 945"/>
                <a:gd name="T46" fmla="*/ 310 w 3626"/>
                <a:gd name="T47" fmla="*/ 193 h 945"/>
                <a:gd name="T48" fmla="*/ 335 w 3626"/>
                <a:gd name="T49" fmla="*/ 197 h 945"/>
                <a:gd name="T50" fmla="*/ 361 w 3626"/>
                <a:gd name="T51" fmla="*/ 201 h 945"/>
                <a:gd name="T52" fmla="*/ 388 w 3626"/>
                <a:gd name="T53" fmla="*/ 204 h 945"/>
                <a:gd name="T54" fmla="*/ 415 w 3626"/>
                <a:gd name="T55" fmla="*/ 207 h 945"/>
                <a:gd name="T56" fmla="*/ 442 w 3626"/>
                <a:gd name="T57" fmla="*/ 210 h 945"/>
                <a:gd name="T58" fmla="*/ 469 w 3626"/>
                <a:gd name="T59" fmla="*/ 212 h 945"/>
                <a:gd name="T60" fmla="*/ 497 w 3626"/>
                <a:gd name="T61" fmla="*/ 213 h 945"/>
                <a:gd name="T62" fmla="*/ 525 w 3626"/>
                <a:gd name="T63" fmla="*/ 213 h 945"/>
                <a:gd name="T64" fmla="*/ 553 w 3626"/>
                <a:gd name="T65" fmla="*/ 214 h 945"/>
                <a:gd name="T66" fmla="*/ 581 w 3626"/>
                <a:gd name="T67" fmla="*/ 213 h 945"/>
                <a:gd name="T68" fmla="*/ 609 w 3626"/>
                <a:gd name="T69" fmla="*/ 213 h 945"/>
                <a:gd name="T70" fmla="*/ 637 w 3626"/>
                <a:gd name="T71" fmla="*/ 212 h 945"/>
                <a:gd name="T72" fmla="*/ 665 w 3626"/>
                <a:gd name="T73" fmla="*/ 210 h 945"/>
                <a:gd name="T74" fmla="*/ 692 w 3626"/>
                <a:gd name="T75" fmla="*/ 207 h 945"/>
                <a:gd name="T76" fmla="*/ 719 w 3626"/>
                <a:gd name="T77" fmla="*/ 204 h 945"/>
                <a:gd name="T78" fmla="*/ 745 w 3626"/>
                <a:gd name="T79" fmla="*/ 201 h 945"/>
                <a:gd name="T80" fmla="*/ 771 w 3626"/>
                <a:gd name="T81" fmla="*/ 198 h 945"/>
                <a:gd name="T82" fmla="*/ 797 w 3626"/>
                <a:gd name="T83" fmla="*/ 193 h 945"/>
                <a:gd name="T84" fmla="*/ 822 w 3626"/>
                <a:gd name="T85" fmla="*/ 188 h 94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626"/>
                <a:gd name="T130" fmla="*/ 0 h 945"/>
                <a:gd name="T131" fmla="*/ 3626 w 3626"/>
                <a:gd name="T132" fmla="*/ 945 h 94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626" h="945">
                  <a:moveTo>
                    <a:pt x="0" y="0"/>
                  </a:moveTo>
                  <a:lnTo>
                    <a:pt x="0" y="45"/>
                  </a:lnTo>
                  <a:lnTo>
                    <a:pt x="3" y="93"/>
                  </a:lnTo>
                  <a:lnTo>
                    <a:pt x="13" y="137"/>
                  </a:lnTo>
                  <a:lnTo>
                    <a:pt x="28" y="182"/>
                  </a:lnTo>
                  <a:lnTo>
                    <a:pt x="52" y="227"/>
                  </a:lnTo>
                  <a:lnTo>
                    <a:pt x="79" y="271"/>
                  </a:lnTo>
                  <a:lnTo>
                    <a:pt x="113" y="313"/>
                  </a:lnTo>
                  <a:lnTo>
                    <a:pt x="155" y="358"/>
                  </a:lnTo>
                  <a:lnTo>
                    <a:pt x="200" y="400"/>
                  </a:lnTo>
                  <a:lnTo>
                    <a:pt x="250" y="441"/>
                  </a:lnTo>
                  <a:lnTo>
                    <a:pt x="307" y="485"/>
                  </a:lnTo>
                  <a:lnTo>
                    <a:pt x="371" y="520"/>
                  </a:lnTo>
                  <a:lnTo>
                    <a:pt x="440" y="558"/>
                  </a:lnTo>
                  <a:lnTo>
                    <a:pt x="513" y="595"/>
                  </a:lnTo>
                  <a:lnTo>
                    <a:pt x="592" y="631"/>
                  </a:lnTo>
                  <a:lnTo>
                    <a:pt x="674" y="665"/>
                  </a:lnTo>
                  <a:lnTo>
                    <a:pt x="760" y="696"/>
                  </a:lnTo>
                  <a:lnTo>
                    <a:pt x="854" y="729"/>
                  </a:lnTo>
                  <a:lnTo>
                    <a:pt x="950" y="758"/>
                  </a:lnTo>
                  <a:lnTo>
                    <a:pt x="1047" y="781"/>
                  </a:lnTo>
                  <a:lnTo>
                    <a:pt x="1149" y="808"/>
                  </a:lnTo>
                  <a:lnTo>
                    <a:pt x="1257" y="831"/>
                  </a:lnTo>
                  <a:lnTo>
                    <a:pt x="1367" y="853"/>
                  </a:lnTo>
                  <a:lnTo>
                    <a:pt x="1477" y="871"/>
                  </a:lnTo>
                  <a:lnTo>
                    <a:pt x="1594" y="889"/>
                  </a:lnTo>
                  <a:lnTo>
                    <a:pt x="1712" y="902"/>
                  </a:lnTo>
                  <a:lnTo>
                    <a:pt x="1831" y="916"/>
                  </a:lnTo>
                  <a:lnTo>
                    <a:pt x="1949" y="926"/>
                  </a:lnTo>
                  <a:lnTo>
                    <a:pt x="2069" y="934"/>
                  </a:lnTo>
                  <a:lnTo>
                    <a:pt x="2193" y="939"/>
                  </a:lnTo>
                  <a:lnTo>
                    <a:pt x="2317" y="941"/>
                  </a:lnTo>
                  <a:lnTo>
                    <a:pt x="2441" y="944"/>
                  </a:lnTo>
                  <a:lnTo>
                    <a:pt x="2564" y="941"/>
                  </a:lnTo>
                  <a:lnTo>
                    <a:pt x="2688" y="939"/>
                  </a:lnTo>
                  <a:lnTo>
                    <a:pt x="2809" y="934"/>
                  </a:lnTo>
                  <a:lnTo>
                    <a:pt x="2933" y="926"/>
                  </a:lnTo>
                  <a:lnTo>
                    <a:pt x="3053" y="916"/>
                  </a:lnTo>
                  <a:lnTo>
                    <a:pt x="3171" y="902"/>
                  </a:lnTo>
                  <a:lnTo>
                    <a:pt x="3288" y="889"/>
                  </a:lnTo>
                  <a:lnTo>
                    <a:pt x="3402" y="874"/>
                  </a:lnTo>
                  <a:lnTo>
                    <a:pt x="3514" y="853"/>
                  </a:lnTo>
                  <a:lnTo>
                    <a:pt x="3625" y="831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040" name="Freeform 27"/>
            <p:cNvSpPr>
              <a:spLocks noChangeArrowheads="1"/>
            </p:cNvSpPr>
            <p:nvPr/>
          </p:nvSpPr>
          <p:spPr bwMode="auto">
            <a:xfrm>
              <a:off x="3857" y="1288"/>
              <a:ext cx="627" cy="260"/>
            </a:xfrm>
            <a:custGeom>
              <a:avLst/>
              <a:gdLst>
                <a:gd name="T0" fmla="*/ 564 w 2766"/>
                <a:gd name="T1" fmla="*/ 260 h 1145"/>
                <a:gd name="T2" fmla="*/ 576 w 2766"/>
                <a:gd name="T3" fmla="*/ 252 h 1145"/>
                <a:gd name="T4" fmla="*/ 587 w 2766"/>
                <a:gd name="T5" fmla="*/ 244 h 1145"/>
                <a:gd name="T6" fmla="*/ 596 w 2766"/>
                <a:gd name="T7" fmla="*/ 235 h 1145"/>
                <a:gd name="T8" fmla="*/ 605 w 2766"/>
                <a:gd name="T9" fmla="*/ 227 h 1145"/>
                <a:gd name="T10" fmla="*/ 611 w 2766"/>
                <a:gd name="T11" fmla="*/ 219 h 1145"/>
                <a:gd name="T12" fmla="*/ 617 w 2766"/>
                <a:gd name="T13" fmla="*/ 210 h 1145"/>
                <a:gd name="T14" fmla="*/ 621 w 2766"/>
                <a:gd name="T15" fmla="*/ 201 h 1145"/>
                <a:gd name="T16" fmla="*/ 624 w 2766"/>
                <a:gd name="T17" fmla="*/ 192 h 1145"/>
                <a:gd name="T18" fmla="*/ 627 w 2766"/>
                <a:gd name="T19" fmla="*/ 183 h 1145"/>
                <a:gd name="T20" fmla="*/ 627 w 2766"/>
                <a:gd name="T21" fmla="*/ 174 h 1145"/>
                <a:gd name="T22" fmla="*/ 625 w 2766"/>
                <a:gd name="T23" fmla="*/ 165 h 1145"/>
                <a:gd name="T24" fmla="*/ 623 w 2766"/>
                <a:gd name="T25" fmla="*/ 156 h 1145"/>
                <a:gd name="T26" fmla="*/ 620 w 2766"/>
                <a:gd name="T27" fmla="*/ 148 h 1145"/>
                <a:gd name="T28" fmla="*/ 615 w 2766"/>
                <a:gd name="T29" fmla="*/ 138 h 1145"/>
                <a:gd name="T30" fmla="*/ 608 w 2766"/>
                <a:gd name="T31" fmla="*/ 130 h 1145"/>
                <a:gd name="T32" fmla="*/ 601 w 2766"/>
                <a:gd name="T33" fmla="*/ 121 h 1145"/>
                <a:gd name="T34" fmla="*/ 592 w 2766"/>
                <a:gd name="T35" fmla="*/ 113 h 1145"/>
                <a:gd name="T36" fmla="*/ 583 w 2766"/>
                <a:gd name="T37" fmla="*/ 105 h 1145"/>
                <a:gd name="T38" fmla="*/ 571 w 2766"/>
                <a:gd name="T39" fmla="*/ 97 h 1145"/>
                <a:gd name="T40" fmla="*/ 559 w 2766"/>
                <a:gd name="T41" fmla="*/ 89 h 1145"/>
                <a:gd name="T42" fmla="*/ 546 w 2766"/>
                <a:gd name="T43" fmla="*/ 81 h 1145"/>
                <a:gd name="T44" fmla="*/ 531 w 2766"/>
                <a:gd name="T45" fmla="*/ 74 h 1145"/>
                <a:gd name="T46" fmla="*/ 515 w 2766"/>
                <a:gd name="T47" fmla="*/ 66 h 1145"/>
                <a:gd name="T48" fmla="*/ 498 w 2766"/>
                <a:gd name="T49" fmla="*/ 60 h 1145"/>
                <a:gd name="T50" fmla="*/ 480 w 2766"/>
                <a:gd name="T51" fmla="*/ 53 h 1145"/>
                <a:gd name="T52" fmla="*/ 462 w 2766"/>
                <a:gd name="T53" fmla="*/ 47 h 1145"/>
                <a:gd name="T54" fmla="*/ 442 w 2766"/>
                <a:gd name="T55" fmla="*/ 41 h 1145"/>
                <a:gd name="T56" fmla="*/ 422 w 2766"/>
                <a:gd name="T57" fmla="*/ 36 h 1145"/>
                <a:gd name="T58" fmla="*/ 400 w 2766"/>
                <a:gd name="T59" fmla="*/ 30 h 1145"/>
                <a:gd name="T60" fmla="*/ 378 w 2766"/>
                <a:gd name="T61" fmla="*/ 26 h 1145"/>
                <a:gd name="T62" fmla="*/ 355 w 2766"/>
                <a:gd name="T63" fmla="*/ 21 h 1145"/>
                <a:gd name="T64" fmla="*/ 332 w 2766"/>
                <a:gd name="T65" fmla="*/ 17 h 1145"/>
                <a:gd name="T66" fmla="*/ 308 w 2766"/>
                <a:gd name="T67" fmla="*/ 13 h 1145"/>
                <a:gd name="T68" fmla="*/ 284 w 2766"/>
                <a:gd name="T69" fmla="*/ 10 h 1145"/>
                <a:gd name="T70" fmla="*/ 259 w 2766"/>
                <a:gd name="T71" fmla="*/ 7 h 1145"/>
                <a:gd name="T72" fmla="*/ 234 w 2766"/>
                <a:gd name="T73" fmla="*/ 5 h 1145"/>
                <a:gd name="T74" fmla="*/ 208 w 2766"/>
                <a:gd name="T75" fmla="*/ 3 h 1145"/>
                <a:gd name="T76" fmla="*/ 182 w 2766"/>
                <a:gd name="T77" fmla="*/ 2 h 1145"/>
                <a:gd name="T78" fmla="*/ 156 w 2766"/>
                <a:gd name="T79" fmla="*/ 1 h 1145"/>
                <a:gd name="T80" fmla="*/ 130 w 2766"/>
                <a:gd name="T81" fmla="*/ 0 h 1145"/>
                <a:gd name="T82" fmla="*/ 104 w 2766"/>
                <a:gd name="T83" fmla="*/ 0 h 1145"/>
                <a:gd name="T84" fmla="*/ 78 w 2766"/>
                <a:gd name="T85" fmla="*/ 0 h 1145"/>
                <a:gd name="T86" fmla="*/ 51 w 2766"/>
                <a:gd name="T87" fmla="*/ 1 h 1145"/>
                <a:gd name="T88" fmla="*/ 26 w 2766"/>
                <a:gd name="T89" fmla="*/ 2 h 1145"/>
                <a:gd name="T90" fmla="*/ 0 w 2766"/>
                <a:gd name="T91" fmla="*/ 4 h 114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766"/>
                <a:gd name="T139" fmla="*/ 0 h 1145"/>
                <a:gd name="T140" fmla="*/ 2766 w 2766"/>
                <a:gd name="T141" fmla="*/ 1145 h 114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766" h="1145">
                  <a:moveTo>
                    <a:pt x="2489" y="1144"/>
                  </a:moveTo>
                  <a:lnTo>
                    <a:pt x="2541" y="1110"/>
                  </a:lnTo>
                  <a:lnTo>
                    <a:pt x="2589" y="1074"/>
                  </a:lnTo>
                  <a:lnTo>
                    <a:pt x="2631" y="1036"/>
                  </a:lnTo>
                  <a:lnTo>
                    <a:pt x="2668" y="999"/>
                  </a:lnTo>
                  <a:lnTo>
                    <a:pt x="2696" y="963"/>
                  </a:lnTo>
                  <a:lnTo>
                    <a:pt x="2723" y="923"/>
                  </a:lnTo>
                  <a:lnTo>
                    <a:pt x="2741" y="884"/>
                  </a:lnTo>
                  <a:lnTo>
                    <a:pt x="2754" y="844"/>
                  </a:lnTo>
                  <a:lnTo>
                    <a:pt x="2765" y="808"/>
                  </a:lnTo>
                  <a:lnTo>
                    <a:pt x="2765" y="765"/>
                  </a:lnTo>
                  <a:lnTo>
                    <a:pt x="2759" y="726"/>
                  </a:lnTo>
                  <a:lnTo>
                    <a:pt x="2748" y="686"/>
                  </a:lnTo>
                  <a:lnTo>
                    <a:pt x="2734" y="650"/>
                  </a:lnTo>
                  <a:lnTo>
                    <a:pt x="2714" y="607"/>
                  </a:lnTo>
                  <a:lnTo>
                    <a:pt x="2683" y="574"/>
                  </a:lnTo>
                  <a:lnTo>
                    <a:pt x="2652" y="534"/>
                  </a:lnTo>
                  <a:lnTo>
                    <a:pt x="2613" y="497"/>
                  </a:lnTo>
                  <a:lnTo>
                    <a:pt x="2570" y="461"/>
                  </a:lnTo>
                  <a:lnTo>
                    <a:pt x="2520" y="427"/>
                  </a:lnTo>
                  <a:lnTo>
                    <a:pt x="2465" y="392"/>
                  </a:lnTo>
                  <a:lnTo>
                    <a:pt x="2407" y="358"/>
                  </a:lnTo>
                  <a:lnTo>
                    <a:pt x="2341" y="324"/>
                  </a:lnTo>
                  <a:lnTo>
                    <a:pt x="2270" y="292"/>
                  </a:lnTo>
                  <a:lnTo>
                    <a:pt x="2197" y="263"/>
                  </a:lnTo>
                  <a:lnTo>
                    <a:pt x="2118" y="234"/>
                  </a:lnTo>
                  <a:lnTo>
                    <a:pt x="2036" y="206"/>
                  </a:lnTo>
                  <a:lnTo>
                    <a:pt x="1949" y="182"/>
                  </a:lnTo>
                  <a:lnTo>
                    <a:pt x="1860" y="158"/>
                  </a:lnTo>
                  <a:lnTo>
                    <a:pt x="1763" y="131"/>
                  </a:lnTo>
                  <a:lnTo>
                    <a:pt x="1667" y="113"/>
                  </a:lnTo>
                  <a:lnTo>
                    <a:pt x="1568" y="93"/>
                  </a:lnTo>
                  <a:lnTo>
                    <a:pt x="1465" y="73"/>
                  </a:lnTo>
                  <a:lnTo>
                    <a:pt x="1360" y="58"/>
                  </a:lnTo>
                  <a:lnTo>
                    <a:pt x="1253" y="45"/>
                  </a:lnTo>
                  <a:lnTo>
                    <a:pt x="1143" y="31"/>
                  </a:lnTo>
                  <a:lnTo>
                    <a:pt x="1031" y="21"/>
                  </a:lnTo>
                  <a:lnTo>
                    <a:pt x="916" y="14"/>
                  </a:lnTo>
                  <a:lnTo>
                    <a:pt x="803" y="8"/>
                  </a:lnTo>
                  <a:lnTo>
                    <a:pt x="689" y="3"/>
                  </a:lnTo>
                  <a:lnTo>
                    <a:pt x="572" y="0"/>
                  </a:lnTo>
                  <a:lnTo>
                    <a:pt x="458" y="0"/>
                  </a:lnTo>
                  <a:lnTo>
                    <a:pt x="342" y="0"/>
                  </a:lnTo>
                  <a:lnTo>
                    <a:pt x="227" y="6"/>
                  </a:lnTo>
                  <a:lnTo>
                    <a:pt x="114" y="8"/>
                  </a:lnTo>
                  <a:lnTo>
                    <a:pt x="0" y="17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041" name="Freeform 28"/>
            <p:cNvSpPr>
              <a:spLocks noChangeArrowheads="1"/>
            </p:cNvSpPr>
            <p:nvPr/>
          </p:nvSpPr>
          <p:spPr bwMode="auto">
            <a:xfrm>
              <a:off x="2429" y="2027"/>
              <a:ext cx="1554" cy="212"/>
            </a:xfrm>
            <a:custGeom>
              <a:avLst/>
              <a:gdLst>
                <a:gd name="T0" fmla="*/ 783 w 6852"/>
                <a:gd name="T1" fmla="*/ 0 h 937"/>
                <a:gd name="T2" fmla="*/ 0 w 6852"/>
                <a:gd name="T3" fmla="*/ 12 h 937"/>
                <a:gd name="T4" fmla="*/ 3 w 6852"/>
                <a:gd name="T5" fmla="*/ 23 h 937"/>
                <a:gd name="T6" fmla="*/ 8 w 6852"/>
                <a:gd name="T7" fmla="*/ 34 h 937"/>
                <a:gd name="T8" fmla="*/ 16 w 6852"/>
                <a:gd name="T9" fmla="*/ 44 h 937"/>
                <a:gd name="T10" fmla="*/ 26 w 6852"/>
                <a:gd name="T11" fmla="*/ 55 h 937"/>
                <a:gd name="T12" fmla="*/ 37 w 6852"/>
                <a:gd name="T13" fmla="*/ 65 h 937"/>
                <a:gd name="T14" fmla="*/ 50 w 6852"/>
                <a:gd name="T15" fmla="*/ 75 h 937"/>
                <a:gd name="T16" fmla="*/ 65 w 6852"/>
                <a:gd name="T17" fmla="*/ 85 h 937"/>
                <a:gd name="T18" fmla="*/ 82 w 6852"/>
                <a:gd name="T19" fmla="*/ 95 h 937"/>
                <a:gd name="T20" fmla="*/ 101 w 6852"/>
                <a:gd name="T21" fmla="*/ 105 h 937"/>
                <a:gd name="T22" fmla="*/ 122 w 6852"/>
                <a:gd name="T23" fmla="*/ 114 h 937"/>
                <a:gd name="T24" fmla="*/ 144 w 6852"/>
                <a:gd name="T25" fmla="*/ 122 h 937"/>
                <a:gd name="T26" fmla="*/ 168 w 6852"/>
                <a:gd name="T27" fmla="*/ 131 h 937"/>
                <a:gd name="T28" fmla="*/ 193 w 6852"/>
                <a:gd name="T29" fmla="*/ 140 h 937"/>
                <a:gd name="T30" fmla="*/ 220 w 6852"/>
                <a:gd name="T31" fmla="*/ 147 h 937"/>
                <a:gd name="T32" fmla="*/ 248 w 6852"/>
                <a:gd name="T33" fmla="*/ 155 h 937"/>
                <a:gd name="T34" fmla="*/ 278 w 6852"/>
                <a:gd name="T35" fmla="*/ 162 h 937"/>
                <a:gd name="T36" fmla="*/ 309 w 6852"/>
                <a:gd name="T37" fmla="*/ 168 h 937"/>
                <a:gd name="T38" fmla="*/ 342 w 6852"/>
                <a:gd name="T39" fmla="*/ 175 h 937"/>
                <a:gd name="T40" fmla="*/ 375 w 6852"/>
                <a:gd name="T41" fmla="*/ 181 h 937"/>
                <a:gd name="T42" fmla="*/ 410 w 6852"/>
                <a:gd name="T43" fmla="*/ 186 h 937"/>
                <a:gd name="T44" fmla="*/ 445 w 6852"/>
                <a:gd name="T45" fmla="*/ 191 h 937"/>
                <a:gd name="T46" fmla="*/ 481 w 6852"/>
                <a:gd name="T47" fmla="*/ 195 h 937"/>
                <a:gd name="T48" fmla="*/ 518 w 6852"/>
                <a:gd name="T49" fmla="*/ 199 h 937"/>
                <a:gd name="T50" fmla="*/ 556 w 6852"/>
                <a:gd name="T51" fmla="*/ 203 h 937"/>
                <a:gd name="T52" fmla="*/ 595 w 6852"/>
                <a:gd name="T53" fmla="*/ 206 h 937"/>
                <a:gd name="T54" fmla="*/ 633 w 6852"/>
                <a:gd name="T55" fmla="*/ 208 h 937"/>
                <a:gd name="T56" fmla="*/ 673 w 6852"/>
                <a:gd name="T57" fmla="*/ 210 h 937"/>
                <a:gd name="T58" fmla="*/ 711 w 6852"/>
                <a:gd name="T59" fmla="*/ 210 h 937"/>
                <a:gd name="T60" fmla="*/ 752 w 6852"/>
                <a:gd name="T61" fmla="*/ 211 h 937"/>
                <a:gd name="T62" fmla="*/ 792 w 6852"/>
                <a:gd name="T63" fmla="*/ 212 h 937"/>
                <a:gd name="T64" fmla="*/ 831 w 6852"/>
                <a:gd name="T65" fmla="*/ 211 h 937"/>
                <a:gd name="T66" fmla="*/ 871 w 6852"/>
                <a:gd name="T67" fmla="*/ 210 h 937"/>
                <a:gd name="T68" fmla="*/ 910 w 6852"/>
                <a:gd name="T69" fmla="*/ 209 h 937"/>
                <a:gd name="T70" fmla="*/ 949 w 6852"/>
                <a:gd name="T71" fmla="*/ 207 h 937"/>
                <a:gd name="T72" fmla="*/ 988 w 6852"/>
                <a:gd name="T73" fmla="*/ 204 h 937"/>
                <a:gd name="T74" fmla="*/ 1026 w 6852"/>
                <a:gd name="T75" fmla="*/ 201 h 937"/>
                <a:gd name="T76" fmla="*/ 1063 w 6852"/>
                <a:gd name="T77" fmla="*/ 198 h 937"/>
                <a:gd name="T78" fmla="*/ 1100 w 6852"/>
                <a:gd name="T79" fmla="*/ 193 h 937"/>
                <a:gd name="T80" fmla="*/ 1136 w 6852"/>
                <a:gd name="T81" fmla="*/ 189 h 937"/>
                <a:gd name="T82" fmla="*/ 1171 w 6852"/>
                <a:gd name="T83" fmla="*/ 184 h 937"/>
                <a:gd name="T84" fmla="*/ 1205 w 6852"/>
                <a:gd name="T85" fmla="*/ 178 h 937"/>
                <a:gd name="T86" fmla="*/ 1238 w 6852"/>
                <a:gd name="T87" fmla="*/ 173 h 937"/>
                <a:gd name="T88" fmla="*/ 1271 w 6852"/>
                <a:gd name="T89" fmla="*/ 166 h 937"/>
                <a:gd name="T90" fmla="*/ 1301 w 6852"/>
                <a:gd name="T91" fmla="*/ 160 h 937"/>
                <a:gd name="T92" fmla="*/ 1330 w 6852"/>
                <a:gd name="T93" fmla="*/ 152 h 937"/>
                <a:gd name="T94" fmla="*/ 1358 w 6852"/>
                <a:gd name="T95" fmla="*/ 144 h 937"/>
                <a:gd name="T96" fmla="*/ 1384 w 6852"/>
                <a:gd name="T97" fmla="*/ 136 h 937"/>
                <a:gd name="T98" fmla="*/ 1409 w 6852"/>
                <a:gd name="T99" fmla="*/ 128 h 937"/>
                <a:gd name="T100" fmla="*/ 1432 w 6852"/>
                <a:gd name="T101" fmla="*/ 119 h 937"/>
                <a:gd name="T102" fmla="*/ 1454 w 6852"/>
                <a:gd name="T103" fmla="*/ 110 h 937"/>
                <a:gd name="T104" fmla="*/ 1474 w 6852"/>
                <a:gd name="T105" fmla="*/ 100 h 937"/>
                <a:gd name="T106" fmla="*/ 1492 w 6852"/>
                <a:gd name="T107" fmla="*/ 91 h 937"/>
                <a:gd name="T108" fmla="*/ 1508 w 6852"/>
                <a:gd name="T109" fmla="*/ 81 h 937"/>
                <a:gd name="T110" fmla="*/ 1522 w 6852"/>
                <a:gd name="T111" fmla="*/ 71 h 937"/>
                <a:gd name="T112" fmla="*/ 1534 w 6852"/>
                <a:gd name="T113" fmla="*/ 61 h 937"/>
                <a:gd name="T114" fmla="*/ 1545 w 6852"/>
                <a:gd name="T115" fmla="*/ 50 h 937"/>
                <a:gd name="T116" fmla="*/ 1554 w 6852"/>
                <a:gd name="T117" fmla="*/ 40 h 937"/>
                <a:gd name="T118" fmla="*/ 783 w 6852"/>
                <a:gd name="T119" fmla="*/ 0 h 93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852"/>
                <a:gd name="T181" fmla="*/ 0 h 937"/>
                <a:gd name="T182" fmla="*/ 6852 w 6852"/>
                <a:gd name="T183" fmla="*/ 937 h 93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852" h="937">
                  <a:moveTo>
                    <a:pt x="3453" y="0"/>
                  </a:moveTo>
                  <a:lnTo>
                    <a:pt x="0" y="55"/>
                  </a:lnTo>
                  <a:lnTo>
                    <a:pt x="13" y="103"/>
                  </a:lnTo>
                  <a:lnTo>
                    <a:pt x="37" y="150"/>
                  </a:lnTo>
                  <a:lnTo>
                    <a:pt x="71" y="196"/>
                  </a:lnTo>
                  <a:lnTo>
                    <a:pt x="113" y="241"/>
                  </a:lnTo>
                  <a:lnTo>
                    <a:pt x="161" y="286"/>
                  </a:lnTo>
                  <a:lnTo>
                    <a:pt x="220" y="331"/>
                  </a:lnTo>
                  <a:lnTo>
                    <a:pt x="286" y="375"/>
                  </a:lnTo>
                  <a:lnTo>
                    <a:pt x="362" y="420"/>
                  </a:lnTo>
                  <a:lnTo>
                    <a:pt x="444" y="462"/>
                  </a:lnTo>
                  <a:lnTo>
                    <a:pt x="536" y="502"/>
                  </a:lnTo>
                  <a:lnTo>
                    <a:pt x="633" y="541"/>
                  </a:lnTo>
                  <a:lnTo>
                    <a:pt x="739" y="578"/>
                  </a:lnTo>
                  <a:lnTo>
                    <a:pt x="850" y="618"/>
                  </a:lnTo>
                  <a:lnTo>
                    <a:pt x="970" y="651"/>
                  </a:lnTo>
                  <a:lnTo>
                    <a:pt x="1094" y="684"/>
                  </a:lnTo>
                  <a:lnTo>
                    <a:pt x="1225" y="715"/>
                  </a:lnTo>
                  <a:lnTo>
                    <a:pt x="1363" y="744"/>
                  </a:lnTo>
                  <a:lnTo>
                    <a:pt x="1507" y="773"/>
                  </a:lnTo>
                  <a:lnTo>
                    <a:pt x="1653" y="799"/>
                  </a:lnTo>
                  <a:lnTo>
                    <a:pt x="1807" y="823"/>
                  </a:lnTo>
                  <a:lnTo>
                    <a:pt x="1962" y="844"/>
                  </a:lnTo>
                  <a:lnTo>
                    <a:pt x="2121" y="864"/>
                  </a:lnTo>
                  <a:lnTo>
                    <a:pt x="2285" y="881"/>
                  </a:lnTo>
                  <a:lnTo>
                    <a:pt x="2451" y="896"/>
                  </a:lnTo>
                  <a:lnTo>
                    <a:pt x="2622" y="909"/>
                  </a:lnTo>
                  <a:lnTo>
                    <a:pt x="2792" y="918"/>
                  </a:lnTo>
                  <a:lnTo>
                    <a:pt x="2967" y="929"/>
                  </a:lnTo>
                  <a:lnTo>
                    <a:pt x="3137" y="930"/>
                  </a:lnTo>
                  <a:lnTo>
                    <a:pt x="3314" y="933"/>
                  </a:lnTo>
                  <a:lnTo>
                    <a:pt x="3490" y="936"/>
                  </a:lnTo>
                  <a:lnTo>
                    <a:pt x="3663" y="933"/>
                  </a:lnTo>
                  <a:lnTo>
                    <a:pt x="3839" y="930"/>
                  </a:lnTo>
                  <a:lnTo>
                    <a:pt x="4014" y="923"/>
                  </a:lnTo>
                  <a:lnTo>
                    <a:pt x="4184" y="915"/>
                  </a:lnTo>
                  <a:lnTo>
                    <a:pt x="4358" y="902"/>
                  </a:lnTo>
                  <a:lnTo>
                    <a:pt x="4524" y="888"/>
                  </a:lnTo>
                  <a:lnTo>
                    <a:pt x="4689" y="873"/>
                  </a:lnTo>
                  <a:lnTo>
                    <a:pt x="4852" y="854"/>
                  </a:lnTo>
                  <a:lnTo>
                    <a:pt x="5010" y="836"/>
                  </a:lnTo>
                  <a:lnTo>
                    <a:pt x="5165" y="812"/>
                  </a:lnTo>
                  <a:lnTo>
                    <a:pt x="5315" y="788"/>
                  </a:lnTo>
                  <a:lnTo>
                    <a:pt x="5460" y="763"/>
                  </a:lnTo>
                  <a:lnTo>
                    <a:pt x="5602" y="733"/>
                  </a:lnTo>
                  <a:lnTo>
                    <a:pt x="5736" y="705"/>
                  </a:lnTo>
                  <a:lnTo>
                    <a:pt x="5864" y="671"/>
                  </a:lnTo>
                  <a:lnTo>
                    <a:pt x="5988" y="636"/>
                  </a:lnTo>
                  <a:lnTo>
                    <a:pt x="6104" y="599"/>
                  </a:lnTo>
                  <a:lnTo>
                    <a:pt x="6211" y="565"/>
                  </a:lnTo>
                  <a:lnTo>
                    <a:pt x="6314" y="526"/>
                  </a:lnTo>
                  <a:lnTo>
                    <a:pt x="6410" y="486"/>
                  </a:lnTo>
                  <a:lnTo>
                    <a:pt x="6499" y="444"/>
                  </a:lnTo>
                  <a:lnTo>
                    <a:pt x="6577" y="402"/>
                  </a:lnTo>
                  <a:lnTo>
                    <a:pt x="6648" y="360"/>
                  </a:lnTo>
                  <a:lnTo>
                    <a:pt x="6711" y="316"/>
                  </a:lnTo>
                  <a:lnTo>
                    <a:pt x="6766" y="271"/>
                  </a:lnTo>
                  <a:lnTo>
                    <a:pt x="6811" y="223"/>
                  </a:lnTo>
                  <a:lnTo>
                    <a:pt x="6851" y="176"/>
                  </a:lnTo>
                  <a:lnTo>
                    <a:pt x="3453" y="0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042" name="Freeform 29"/>
            <p:cNvSpPr>
              <a:spLocks noChangeArrowheads="1"/>
            </p:cNvSpPr>
            <p:nvPr/>
          </p:nvSpPr>
          <p:spPr bwMode="auto">
            <a:xfrm>
              <a:off x="2437" y="2065"/>
              <a:ext cx="1477" cy="184"/>
            </a:xfrm>
            <a:custGeom>
              <a:avLst/>
              <a:gdLst>
                <a:gd name="T0" fmla="*/ 0 w 6515"/>
                <a:gd name="T1" fmla="*/ 0 h 811"/>
                <a:gd name="T2" fmla="*/ 7 w 6515"/>
                <a:gd name="T3" fmla="*/ 11 h 811"/>
                <a:gd name="T4" fmla="*/ 16 w 6515"/>
                <a:gd name="T5" fmla="*/ 22 h 811"/>
                <a:gd name="T6" fmla="*/ 27 w 6515"/>
                <a:gd name="T7" fmla="*/ 32 h 811"/>
                <a:gd name="T8" fmla="*/ 41 w 6515"/>
                <a:gd name="T9" fmla="*/ 43 h 811"/>
                <a:gd name="T10" fmla="*/ 55 w 6515"/>
                <a:gd name="T11" fmla="*/ 53 h 811"/>
                <a:gd name="T12" fmla="*/ 73 w 6515"/>
                <a:gd name="T13" fmla="*/ 63 h 811"/>
                <a:gd name="T14" fmla="*/ 92 w 6515"/>
                <a:gd name="T15" fmla="*/ 73 h 811"/>
                <a:gd name="T16" fmla="*/ 112 w 6515"/>
                <a:gd name="T17" fmla="*/ 82 h 811"/>
                <a:gd name="T18" fmla="*/ 135 w 6515"/>
                <a:gd name="T19" fmla="*/ 92 h 811"/>
                <a:gd name="T20" fmla="*/ 158 w 6515"/>
                <a:gd name="T21" fmla="*/ 101 h 811"/>
                <a:gd name="T22" fmla="*/ 184 w 6515"/>
                <a:gd name="T23" fmla="*/ 109 h 811"/>
                <a:gd name="T24" fmla="*/ 212 w 6515"/>
                <a:gd name="T25" fmla="*/ 118 h 811"/>
                <a:gd name="T26" fmla="*/ 240 w 6515"/>
                <a:gd name="T27" fmla="*/ 125 h 811"/>
                <a:gd name="T28" fmla="*/ 270 w 6515"/>
                <a:gd name="T29" fmla="*/ 133 h 811"/>
                <a:gd name="T30" fmla="*/ 302 w 6515"/>
                <a:gd name="T31" fmla="*/ 139 h 811"/>
                <a:gd name="T32" fmla="*/ 335 w 6515"/>
                <a:gd name="T33" fmla="*/ 145 h 811"/>
                <a:gd name="T34" fmla="*/ 368 w 6515"/>
                <a:gd name="T35" fmla="*/ 152 h 811"/>
                <a:gd name="T36" fmla="*/ 403 w 6515"/>
                <a:gd name="T37" fmla="*/ 158 h 811"/>
                <a:gd name="T38" fmla="*/ 438 w 6515"/>
                <a:gd name="T39" fmla="*/ 163 h 811"/>
                <a:gd name="T40" fmla="*/ 476 w 6515"/>
                <a:gd name="T41" fmla="*/ 167 h 811"/>
                <a:gd name="T42" fmla="*/ 513 w 6515"/>
                <a:gd name="T43" fmla="*/ 171 h 811"/>
                <a:gd name="T44" fmla="*/ 552 w 6515"/>
                <a:gd name="T45" fmla="*/ 174 h 811"/>
                <a:gd name="T46" fmla="*/ 590 w 6515"/>
                <a:gd name="T47" fmla="*/ 178 h 811"/>
                <a:gd name="T48" fmla="*/ 630 w 6515"/>
                <a:gd name="T49" fmla="*/ 180 h 811"/>
                <a:gd name="T50" fmla="*/ 669 w 6515"/>
                <a:gd name="T51" fmla="*/ 181 h 811"/>
                <a:gd name="T52" fmla="*/ 710 w 6515"/>
                <a:gd name="T53" fmla="*/ 183 h 811"/>
                <a:gd name="T54" fmla="*/ 749 w 6515"/>
                <a:gd name="T55" fmla="*/ 184 h 811"/>
                <a:gd name="T56" fmla="*/ 790 w 6515"/>
                <a:gd name="T57" fmla="*/ 184 h 811"/>
                <a:gd name="T58" fmla="*/ 830 w 6515"/>
                <a:gd name="T59" fmla="*/ 183 h 811"/>
                <a:gd name="T60" fmla="*/ 870 w 6515"/>
                <a:gd name="T61" fmla="*/ 182 h 811"/>
                <a:gd name="T62" fmla="*/ 910 w 6515"/>
                <a:gd name="T63" fmla="*/ 181 h 811"/>
                <a:gd name="T64" fmla="*/ 949 w 6515"/>
                <a:gd name="T65" fmla="*/ 178 h 811"/>
                <a:gd name="T66" fmla="*/ 989 w 6515"/>
                <a:gd name="T67" fmla="*/ 176 h 811"/>
                <a:gd name="T68" fmla="*/ 1027 w 6515"/>
                <a:gd name="T69" fmla="*/ 173 h 811"/>
                <a:gd name="T70" fmla="*/ 1066 w 6515"/>
                <a:gd name="T71" fmla="*/ 169 h 811"/>
                <a:gd name="T72" fmla="*/ 1102 w 6515"/>
                <a:gd name="T73" fmla="*/ 165 h 811"/>
                <a:gd name="T74" fmla="*/ 1138 w 6515"/>
                <a:gd name="T75" fmla="*/ 160 h 811"/>
                <a:gd name="T76" fmla="*/ 1174 w 6515"/>
                <a:gd name="T77" fmla="*/ 155 h 811"/>
                <a:gd name="T78" fmla="*/ 1208 w 6515"/>
                <a:gd name="T79" fmla="*/ 149 h 811"/>
                <a:gd name="T80" fmla="*/ 1241 w 6515"/>
                <a:gd name="T81" fmla="*/ 143 h 811"/>
                <a:gd name="T82" fmla="*/ 1274 w 6515"/>
                <a:gd name="T83" fmla="*/ 136 h 811"/>
                <a:gd name="T84" fmla="*/ 1304 w 6515"/>
                <a:gd name="T85" fmla="*/ 129 h 811"/>
                <a:gd name="T86" fmla="*/ 1334 w 6515"/>
                <a:gd name="T87" fmla="*/ 121 h 811"/>
                <a:gd name="T88" fmla="*/ 1361 w 6515"/>
                <a:gd name="T89" fmla="*/ 113 h 811"/>
                <a:gd name="T90" fmla="*/ 1388 w 6515"/>
                <a:gd name="T91" fmla="*/ 105 h 811"/>
                <a:gd name="T92" fmla="*/ 1413 w 6515"/>
                <a:gd name="T93" fmla="*/ 96 h 811"/>
                <a:gd name="T94" fmla="*/ 1436 w 6515"/>
                <a:gd name="T95" fmla="*/ 87 h 811"/>
                <a:gd name="T96" fmla="*/ 1457 w 6515"/>
                <a:gd name="T97" fmla="*/ 78 h 811"/>
                <a:gd name="T98" fmla="*/ 1477 w 6515"/>
                <a:gd name="T99" fmla="*/ 68 h 81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515"/>
                <a:gd name="T151" fmla="*/ 0 h 811"/>
                <a:gd name="T152" fmla="*/ 6515 w 6515"/>
                <a:gd name="T153" fmla="*/ 811 h 81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515" h="811">
                  <a:moveTo>
                    <a:pt x="0" y="0"/>
                  </a:moveTo>
                  <a:lnTo>
                    <a:pt x="31" y="48"/>
                  </a:lnTo>
                  <a:lnTo>
                    <a:pt x="72" y="97"/>
                  </a:lnTo>
                  <a:lnTo>
                    <a:pt x="121" y="142"/>
                  </a:lnTo>
                  <a:lnTo>
                    <a:pt x="179" y="189"/>
                  </a:lnTo>
                  <a:lnTo>
                    <a:pt x="244" y="234"/>
                  </a:lnTo>
                  <a:lnTo>
                    <a:pt x="321" y="279"/>
                  </a:lnTo>
                  <a:lnTo>
                    <a:pt x="406" y="321"/>
                  </a:lnTo>
                  <a:lnTo>
                    <a:pt x="495" y="362"/>
                  </a:lnTo>
                  <a:lnTo>
                    <a:pt x="595" y="406"/>
                  </a:lnTo>
                  <a:lnTo>
                    <a:pt x="699" y="444"/>
                  </a:lnTo>
                  <a:lnTo>
                    <a:pt x="813" y="482"/>
                  </a:lnTo>
                  <a:lnTo>
                    <a:pt x="933" y="518"/>
                  </a:lnTo>
                  <a:lnTo>
                    <a:pt x="1060" y="552"/>
                  </a:lnTo>
                  <a:lnTo>
                    <a:pt x="1191" y="585"/>
                  </a:lnTo>
                  <a:lnTo>
                    <a:pt x="1331" y="613"/>
                  </a:lnTo>
                  <a:lnTo>
                    <a:pt x="1476" y="641"/>
                  </a:lnTo>
                  <a:lnTo>
                    <a:pt x="1622" y="668"/>
                  </a:lnTo>
                  <a:lnTo>
                    <a:pt x="1777" y="695"/>
                  </a:lnTo>
                  <a:lnTo>
                    <a:pt x="1932" y="719"/>
                  </a:lnTo>
                  <a:lnTo>
                    <a:pt x="2099" y="737"/>
                  </a:lnTo>
                  <a:lnTo>
                    <a:pt x="2265" y="755"/>
                  </a:lnTo>
                  <a:lnTo>
                    <a:pt x="2433" y="768"/>
                  </a:lnTo>
                  <a:lnTo>
                    <a:pt x="2603" y="784"/>
                  </a:lnTo>
                  <a:lnTo>
                    <a:pt x="2778" y="792"/>
                  </a:lnTo>
                  <a:lnTo>
                    <a:pt x="2951" y="799"/>
                  </a:lnTo>
                  <a:lnTo>
                    <a:pt x="3130" y="808"/>
                  </a:lnTo>
                  <a:lnTo>
                    <a:pt x="3306" y="810"/>
                  </a:lnTo>
                  <a:lnTo>
                    <a:pt x="3485" y="810"/>
                  </a:lnTo>
                  <a:lnTo>
                    <a:pt x="3659" y="808"/>
                  </a:lnTo>
                  <a:lnTo>
                    <a:pt x="3838" y="802"/>
                  </a:lnTo>
                  <a:lnTo>
                    <a:pt x="4014" y="796"/>
                  </a:lnTo>
                  <a:lnTo>
                    <a:pt x="4187" y="786"/>
                  </a:lnTo>
                  <a:lnTo>
                    <a:pt x="4361" y="775"/>
                  </a:lnTo>
                  <a:lnTo>
                    <a:pt x="4531" y="764"/>
                  </a:lnTo>
                  <a:lnTo>
                    <a:pt x="4700" y="744"/>
                  </a:lnTo>
                  <a:lnTo>
                    <a:pt x="4862" y="729"/>
                  </a:lnTo>
                  <a:lnTo>
                    <a:pt x="5020" y="705"/>
                  </a:lnTo>
                  <a:lnTo>
                    <a:pt x="5178" y="685"/>
                  </a:lnTo>
                  <a:lnTo>
                    <a:pt x="5329" y="658"/>
                  </a:lnTo>
                  <a:lnTo>
                    <a:pt x="5475" y="629"/>
                  </a:lnTo>
                  <a:lnTo>
                    <a:pt x="5618" y="600"/>
                  </a:lnTo>
                  <a:lnTo>
                    <a:pt x="5752" y="568"/>
                  </a:lnTo>
                  <a:lnTo>
                    <a:pt x="5884" y="534"/>
                  </a:lnTo>
                  <a:lnTo>
                    <a:pt x="6004" y="500"/>
                  </a:lnTo>
                  <a:lnTo>
                    <a:pt x="6122" y="462"/>
                  </a:lnTo>
                  <a:lnTo>
                    <a:pt x="6233" y="424"/>
                  </a:lnTo>
                  <a:lnTo>
                    <a:pt x="6335" y="385"/>
                  </a:lnTo>
                  <a:lnTo>
                    <a:pt x="6428" y="342"/>
                  </a:lnTo>
                  <a:lnTo>
                    <a:pt x="6514" y="30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043" name="Freeform 30"/>
            <p:cNvSpPr>
              <a:spLocks noChangeArrowheads="1"/>
            </p:cNvSpPr>
            <p:nvPr/>
          </p:nvSpPr>
          <p:spPr bwMode="auto">
            <a:xfrm>
              <a:off x="3746" y="1840"/>
              <a:ext cx="783" cy="330"/>
            </a:xfrm>
            <a:custGeom>
              <a:avLst/>
              <a:gdLst>
                <a:gd name="T0" fmla="*/ 263 w 3452"/>
                <a:gd name="T1" fmla="*/ 43 h 1454"/>
                <a:gd name="T2" fmla="*/ 0 w 3452"/>
                <a:gd name="T3" fmla="*/ 291 h 1454"/>
                <a:gd name="T4" fmla="*/ 23 w 3452"/>
                <a:gd name="T5" fmla="*/ 297 h 1454"/>
                <a:gd name="T6" fmla="*/ 47 w 3452"/>
                <a:gd name="T7" fmla="*/ 304 h 1454"/>
                <a:gd name="T8" fmla="*/ 72 w 3452"/>
                <a:gd name="T9" fmla="*/ 310 h 1454"/>
                <a:gd name="T10" fmla="*/ 97 w 3452"/>
                <a:gd name="T11" fmla="*/ 315 h 1454"/>
                <a:gd name="T12" fmla="*/ 122 w 3452"/>
                <a:gd name="T13" fmla="*/ 319 h 1454"/>
                <a:gd name="T14" fmla="*/ 147 w 3452"/>
                <a:gd name="T15" fmla="*/ 323 h 1454"/>
                <a:gd name="T16" fmla="*/ 174 w 3452"/>
                <a:gd name="T17" fmla="*/ 326 h 1454"/>
                <a:gd name="T18" fmla="*/ 200 w 3452"/>
                <a:gd name="T19" fmla="*/ 328 h 1454"/>
                <a:gd name="T20" fmla="*/ 226 w 3452"/>
                <a:gd name="T21" fmla="*/ 330 h 1454"/>
                <a:gd name="T22" fmla="*/ 253 w 3452"/>
                <a:gd name="T23" fmla="*/ 330 h 1454"/>
                <a:gd name="T24" fmla="*/ 279 w 3452"/>
                <a:gd name="T25" fmla="*/ 330 h 1454"/>
                <a:gd name="T26" fmla="*/ 306 w 3452"/>
                <a:gd name="T27" fmla="*/ 329 h 1454"/>
                <a:gd name="T28" fmla="*/ 332 w 3452"/>
                <a:gd name="T29" fmla="*/ 327 h 1454"/>
                <a:gd name="T30" fmla="*/ 359 w 3452"/>
                <a:gd name="T31" fmla="*/ 325 h 1454"/>
                <a:gd name="T32" fmla="*/ 385 w 3452"/>
                <a:gd name="T33" fmla="*/ 322 h 1454"/>
                <a:gd name="T34" fmla="*/ 411 w 3452"/>
                <a:gd name="T35" fmla="*/ 318 h 1454"/>
                <a:gd name="T36" fmla="*/ 436 w 3452"/>
                <a:gd name="T37" fmla="*/ 314 h 1454"/>
                <a:gd name="T38" fmla="*/ 461 w 3452"/>
                <a:gd name="T39" fmla="*/ 308 h 1454"/>
                <a:gd name="T40" fmla="*/ 485 w 3452"/>
                <a:gd name="T41" fmla="*/ 303 h 1454"/>
                <a:gd name="T42" fmla="*/ 509 w 3452"/>
                <a:gd name="T43" fmla="*/ 296 h 1454"/>
                <a:gd name="T44" fmla="*/ 532 w 3452"/>
                <a:gd name="T45" fmla="*/ 289 h 1454"/>
                <a:gd name="T46" fmla="*/ 554 w 3452"/>
                <a:gd name="T47" fmla="*/ 281 h 1454"/>
                <a:gd name="T48" fmla="*/ 576 w 3452"/>
                <a:gd name="T49" fmla="*/ 272 h 1454"/>
                <a:gd name="T50" fmla="*/ 597 w 3452"/>
                <a:gd name="T51" fmla="*/ 263 h 1454"/>
                <a:gd name="T52" fmla="*/ 617 w 3452"/>
                <a:gd name="T53" fmla="*/ 253 h 1454"/>
                <a:gd name="T54" fmla="*/ 636 w 3452"/>
                <a:gd name="T55" fmla="*/ 243 h 1454"/>
                <a:gd name="T56" fmla="*/ 654 w 3452"/>
                <a:gd name="T57" fmla="*/ 232 h 1454"/>
                <a:gd name="T58" fmla="*/ 671 w 3452"/>
                <a:gd name="T59" fmla="*/ 221 h 1454"/>
                <a:gd name="T60" fmla="*/ 687 w 3452"/>
                <a:gd name="T61" fmla="*/ 209 h 1454"/>
                <a:gd name="T62" fmla="*/ 702 w 3452"/>
                <a:gd name="T63" fmla="*/ 197 h 1454"/>
                <a:gd name="T64" fmla="*/ 715 w 3452"/>
                <a:gd name="T65" fmla="*/ 184 h 1454"/>
                <a:gd name="T66" fmla="*/ 728 w 3452"/>
                <a:gd name="T67" fmla="*/ 171 h 1454"/>
                <a:gd name="T68" fmla="*/ 739 w 3452"/>
                <a:gd name="T69" fmla="*/ 158 h 1454"/>
                <a:gd name="T70" fmla="*/ 749 w 3452"/>
                <a:gd name="T71" fmla="*/ 144 h 1454"/>
                <a:gd name="T72" fmla="*/ 758 w 3452"/>
                <a:gd name="T73" fmla="*/ 130 h 1454"/>
                <a:gd name="T74" fmla="*/ 766 w 3452"/>
                <a:gd name="T75" fmla="*/ 116 h 1454"/>
                <a:gd name="T76" fmla="*/ 771 w 3452"/>
                <a:gd name="T77" fmla="*/ 102 h 1454"/>
                <a:gd name="T78" fmla="*/ 776 w 3452"/>
                <a:gd name="T79" fmla="*/ 88 h 1454"/>
                <a:gd name="T80" fmla="*/ 780 w 3452"/>
                <a:gd name="T81" fmla="*/ 73 h 1454"/>
                <a:gd name="T82" fmla="*/ 782 w 3452"/>
                <a:gd name="T83" fmla="*/ 59 h 1454"/>
                <a:gd name="T84" fmla="*/ 783 w 3452"/>
                <a:gd name="T85" fmla="*/ 44 h 1454"/>
                <a:gd name="T86" fmla="*/ 782 w 3452"/>
                <a:gd name="T87" fmla="*/ 29 h 1454"/>
                <a:gd name="T88" fmla="*/ 780 w 3452"/>
                <a:gd name="T89" fmla="*/ 14 h 1454"/>
                <a:gd name="T90" fmla="*/ 777 w 3452"/>
                <a:gd name="T91" fmla="*/ 0 h 1454"/>
                <a:gd name="T92" fmla="*/ 263 w 3452"/>
                <a:gd name="T93" fmla="*/ 43 h 145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452"/>
                <a:gd name="T142" fmla="*/ 0 h 1454"/>
                <a:gd name="T143" fmla="*/ 3452 w 3452"/>
                <a:gd name="T144" fmla="*/ 1454 h 145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452" h="1454">
                  <a:moveTo>
                    <a:pt x="1160" y="189"/>
                  </a:moveTo>
                  <a:lnTo>
                    <a:pt x="0" y="1280"/>
                  </a:lnTo>
                  <a:lnTo>
                    <a:pt x="103" y="1309"/>
                  </a:lnTo>
                  <a:lnTo>
                    <a:pt x="208" y="1339"/>
                  </a:lnTo>
                  <a:lnTo>
                    <a:pt x="316" y="1364"/>
                  </a:lnTo>
                  <a:lnTo>
                    <a:pt x="427" y="1386"/>
                  </a:lnTo>
                  <a:lnTo>
                    <a:pt x="537" y="1407"/>
                  </a:lnTo>
                  <a:lnTo>
                    <a:pt x="650" y="1422"/>
                  </a:lnTo>
                  <a:lnTo>
                    <a:pt x="765" y="1435"/>
                  </a:lnTo>
                  <a:lnTo>
                    <a:pt x="882" y="1446"/>
                  </a:lnTo>
                  <a:lnTo>
                    <a:pt x="998" y="1452"/>
                  </a:lnTo>
                  <a:lnTo>
                    <a:pt x="1116" y="1453"/>
                  </a:lnTo>
                  <a:lnTo>
                    <a:pt x="1232" y="1453"/>
                  </a:lnTo>
                  <a:lnTo>
                    <a:pt x="1350" y="1449"/>
                  </a:lnTo>
                  <a:lnTo>
                    <a:pt x="1465" y="1441"/>
                  </a:lnTo>
                  <a:lnTo>
                    <a:pt x="1584" y="1431"/>
                  </a:lnTo>
                  <a:lnTo>
                    <a:pt x="1697" y="1418"/>
                  </a:lnTo>
                  <a:lnTo>
                    <a:pt x="1811" y="1401"/>
                  </a:lnTo>
                  <a:lnTo>
                    <a:pt x="1921" y="1383"/>
                  </a:lnTo>
                  <a:lnTo>
                    <a:pt x="2031" y="1359"/>
                  </a:lnTo>
                  <a:lnTo>
                    <a:pt x="2139" y="1333"/>
                  </a:lnTo>
                  <a:lnTo>
                    <a:pt x="2244" y="1304"/>
                  </a:lnTo>
                  <a:lnTo>
                    <a:pt x="2344" y="1273"/>
                  </a:lnTo>
                  <a:lnTo>
                    <a:pt x="2444" y="1236"/>
                  </a:lnTo>
                  <a:lnTo>
                    <a:pt x="2541" y="1198"/>
                  </a:lnTo>
                  <a:lnTo>
                    <a:pt x="2631" y="1160"/>
                  </a:lnTo>
                  <a:lnTo>
                    <a:pt x="2720" y="1115"/>
                  </a:lnTo>
                  <a:lnTo>
                    <a:pt x="2802" y="1070"/>
                  </a:lnTo>
                  <a:lnTo>
                    <a:pt x="2883" y="1022"/>
                  </a:lnTo>
                  <a:lnTo>
                    <a:pt x="2957" y="973"/>
                  </a:lnTo>
                  <a:lnTo>
                    <a:pt x="3027" y="920"/>
                  </a:lnTo>
                  <a:lnTo>
                    <a:pt x="3093" y="867"/>
                  </a:lnTo>
                  <a:lnTo>
                    <a:pt x="3154" y="812"/>
                  </a:lnTo>
                  <a:lnTo>
                    <a:pt x="3209" y="754"/>
                  </a:lnTo>
                  <a:lnTo>
                    <a:pt x="3258" y="696"/>
                  </a:lnTo>
                  <a:lnTo>
                    <a:pt x="3303" y="636"/>
                  </a:lnTo>
                  <a:lnTo>
                    <a:pt x="3343" y="574"/>
                  </a:lnTo>
                  <a:lnTo>
                    <a:pt x="3375" y="512"/>
                  </a:lnTo>
                  <a:lnTo>
                    <a:pt x="3401" y="450"/>
                  </a:lnTo>
                  <a:lnTo>
                    <a:pt x="3422" y="386"/>
                  </a:lnTo>
                  <a:lnTo>
                    <a:pt x="3437" y="323"/>
                  </a:lnTo>
                  <a:lnTo>
                    <a:pt x="3448" y="258"/>
                  </a:lnTo>
                  <a:lnTo>
                    <a:pt x="3451" y="192"/>
                  </a:lnTo>
                  <a:lnTo>
                    <a:pt x="3448" y="126"/>
                  </a:lnTo>
                  <a:lnTo>
                    <a:pt x="3437" y="62"/>
                  </a:lnTo>
                  <a:lnTo>
                    <a:pt x="3425" y="0"/>
                  </a:lnTo>
                  <a:lnTo>
                    <a:pt x="1160" y="189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044" name="Freeform 31"/>
            <p:cNvSpPr>
              <a:spLocks noChangeArrowheads="1"/>
            </p:cNvSpPr>
            <p:nvPr/>
          </p:nvSpPr>
          <p:spPr bwMode="auto">
            <a:xfrm>
              <a:off x="3900" y="1766"/>
              <a:ext cx="638" cy="413"/>
            </a:xfrm>
            <a:custGeom>
              <a:avLst/>
              <a:gdLst>
                <a:gd name="T0" fmla="*/ 0 w 2813"/>
                <a:gd name="T1" fmla="*/ 406 h 1822"/>
                <a:gd name="T2" fmla="*/ 26 w 2813"/>
                <a:gd name="T3" fmla="*/ 409 h 1822"/>
                <a:gd name="T4" fmla="*/ 52 w 2813"/>
                <a:gd name="T5" fmla="*/ 411 h 1822"/>
                <a:gd name="T6" fmla="*/ 78 w 2813"/>
                <a:gd name="T7" fmla="*/ 412 h 1822"/>
                <a:gd name="T8" fmla="*/ 105 w 2813"/>
                <a:gd name="T9" fmla="*/ 413 h 1822"/>
                <a:gd name="T10" fmla="*/ 130 w 2813"/>
                <a:gd name="T11" fmla="*/ 413 h 1822"/>
                <a:gd name="T12" fmla="*/ 158 w 2813"/>
                <a:gd name="T13" fmla="*/ 412 h 1822"/>
                <a:gd name="T14" fmla="*/ 183 w 2813"/>
                <a:gd name="T15" fmla="*/ 410 h 1822"/>
                <a:gd name="T16" fmla="*/ 210 w 2813"/>
                <a:gd name="T17" fmla="*/ 408 h 1822"/>
                <a:gd name="T18" fmla="*/ 236 w 2813"/>
                <a:gd name="T19" fmla="*/ 405 h 1822"/>
                <a:gd name="T20" fmla="*/ 261 w 2813"/>
                <a:gd name="T21" fmla="*/ 401 h 1822"/>
                <a:gd name="T22" fmla="*/ 286 w 2813"/>
                <a:gd name="T23" fmla="*/ 396 h 1822"/>
                <a:gd name="T24" fmla="*/ 311 w 2813"/>
                <a:gd name="T25" fmla="*/ 392 h 1822"/>
                <a:gd name="T26" fmla="*/ 335 w 2813"/>
                <a:gd name="T27" fmla="*/ 386 h 1822"/>
                <a:gd name="T28" fmla="*/ 359 w 2813"/>
                <a:gd name="T29" fmla="*/ 379 h 1822"/>
                <a:gd name="T30" fmla="*/ 382 w 2813"/>
                <a:gd name="T31" fmla="*/ 372 h 1822"/>
                <a:gd name="T32" fmla="*/ 404 w 2813"/>
                <a:gd name="T33" fmla="*/ 364 h 1822"/>
                <a:gd name="T34" fmla="*/ 426 w 2813"/>
                <a:gd name="T35" fmla="*/ 355 h 1822"/>
                <a:gd name="T36" fmla="*/ 447 w 2813"/>
                <a:gd name="T37" fmla="*/ 346 h 1822"/>
                <a:gd name="T38" fmla="*/ 467 w 2813"/>
                <a:gd name="T39" fmla="*/ 337 h 1822"/>
                <a:gd name="T40" fmla="*/ 486 w 2813"/>
                <a:gd name="T41" fmla="*/ 327 h 1822"/>
                <a:gd name="T42" fmla="*/ 504 w 2813"/>
                <a:gd name="T43" fmla="*/ 316 h 1822"/>
                <a:gd name="T44" fmla="*/ 521 w 2813"/>
                <a:gd name="T45" fmla="*/ 304 h 1822"/>
                <a:gd name="T46" fmla="*/ 537 w 2813"/>
                <a:gd name="T47" fmla="*/ 293 h 1822"/>
                <a:gd name="T48" fmla="*/ 552 w 2813"/>
                <a:gd name="T49" fmla="*/ 281 h 1822"/>
                <a:gd name="T50" fmla="*/ 566 w 2813"/>
                <a:gd name="T51" fmla="*/ 268 h 1822"/>
                <a:gd name="T52" fmla="*/ 579 w 2813"/>
                <a:gd name="T53" fmla="*/ 256 h 1822"/>
                <a:gd name="T54" fmla="*/ 590 w 2813"/>
                <a:gd name="T55" fmla="*/ 243 h 1822"/>
                <a:gd name="T56" fmla="*/ 601 w 2813"/>
                <a:gd name="T57" fmla="*/ 229 h 1822"/>
                <a:gd name="T58" fmla="*/ 610 w 2813"/>
                <a:gd name="T59" fmla="*/ 215 h 1822"/>
                <a:gd name="T60" fmla="*/ 618 w 2813"/>
                <a:gd name="T61" fmla="*/ 202 h 1822"/>
                <a:gd name="T62" fmla="*/ 625 w 2813"/>
                <a:gd name="T63" fmla="*/ 187 h 1822"/>
                <a:gd name="T64" fmla="*/ 629 w 2813"/>
                <a:gd name="T65" fmla="*/ 172 h 1822"/>
                <a:gd name="T66" fmla="*/ 634 w 2813"/>
                <a:gd name="T67" fmla="*/ 158 h 1822"/>
                <a:gd name="T68" fmla="*/ 636 w 2813"/>
                <a:gd name="T69" fmla="*/ 144 h 1822"/>
                <a:gd name="T70" fmla="*/ 638 w 2813"/>
                <a:gd name="T71" fmla="*/ 129 h 1822"/>
                <a:gd name="T72" fmla="*/ 638 w 2813"/>
                <a:gd name="T73" fmla="*/ 114 h 1822"/>
                <a:gd name="T74" fmla="*/ 636 w 2813"/>
                <a:gd name="T75" fmla="*/ 99 h 1822"/>
                <a:gd name="T76" fmla="*/ 633 w 2813"/>
                <a:gd name="T77" fmla="*/ 85 h 1822"/>
                <a:gd name="T78" fmla="*/ 629 w 2813"/>
                <a:gd name="T79" fmla="*/ 70 h 1822"/>
                <a:gd name="T80" fmla="*/ 625 w 2813"/>
                <a:gd name="T81" fmla="*/ 56 h 1822"/>
                <a:gd name="T82" fmla="*/ 617 w 2813"/>
                <a:gd name="T83" fmla="*/ 41 h 1822"/>
                <a:gd name="T84" fmla="*/ 610 w 2813"/>
                <a:gd name="T85" fmla="*/ 27 h 1822"/>
                <a:gd name="T86" fmla="*/ 601 w 2813"/>
                <a:gd name="T87" fmla="*/ 14 h 1822"/>
                <a:gd name="T88" fmla="*/ 590 w 2813"/>
                <a:gd name="T89" fmla="*/ 0 h 182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813"/>
                <a:gd name="T136" fmla="*/ 0 h 1822"/>
                <a:gd name="T137" fmla="*/ 2813 w 2813"/>
                <a:gd name="T138" fmla="*/ 1822 h 182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813" h="1822">
                  <a:moveTo>
                    <a:pt x="0" y="1791"/>
                  </a:moveTo>
                  <a:lnTo>
                    <a:pt x="113" y="1804"/>
                  </a:lnTo>
                  <a:lnTo>
                    <a:pt x="231" y="1812"/>
                  </a:lnTo>
                  <a:lnTo>
                    <a:pt x="344" y="1818"/>
                  </a:lnTo>
                  <a:lnTo>
                    <a:pt x="461" y="1821"/>
                  </a:lnTo>
                  <a:lnTo>
                    <a:pt x="575" y="1821"/>
                  </a:lnTo>
                  <a:lnTo>
                    <a:pt x="695" y="1818"/>
                  </a:lnTo>
                  <a:lnTo>
                    <a:pt x="809" y="1810"/>
                  </a:lnTo>
                  <a:lnTo>
                    <a:pt x="926" y="1801"/>
                  </a:lnTo>
                  <a:lnTo>
                    <a:pt x="1039" y="1786"/>
                  </a:lnTo>
                  <a:lnTo>
                    <a:pt x="1152" y="1770"/>
                  </a:lnTo>
                  <a:lnTo>
                    <a:pt x="1263" y="1749"/>
                  </a:lnTo>
                  <a:lnTo>
                    <a:pt x="1370" y="1728"/>
                  </a:lnTo>
                  <a:lnTo>
                    <a:pt x="1477" y="1701"/>
                  </a:lnTo>
                  <a:lnTo>
                    <a:pt x="1583" y="1673"/>
                  </a:lnTo>
                  <a:lnTo>
                    <a:pt x="1686" y="1639"/>
                  </a:lnTo>
                  <a:lnTo>
                    <a:pt x="1783" y="1604"/>
                  </a:lnTo>
                  <a:lnTo>
                    <a:pt x="1877" y="1567"/>
                  </a:lnTo>
                  <a:lnTo>
                    <a:pt x="1969" y="1528"/>
                  </a:lnTo>
                  <a:lnTo>
                    <a:pt x="2059" y="1487"/>
                  </a:lnTo>
                  <a:lnTo>
                    <a:pt x="2144" y="1442"/>
                  </a:lnTo>
                  <a:lnTo>
                    <a:pt x="2221" y="1394"/>
                  </a:lnTo>
                  <a:lnTo>
                    <a:pt x="2299" y="1343"/>
                  </a:lnTo>
                  <a:lnTo>
                    <a:pt x="2369" y="1294"/>
                  </a:lnTo>
                  <a:lnTo>
                    <a:pt x="2435" y="1239"/>
                  </a:lnTo>
                  <a:lnTo>
                    <a:pt x="2496" y="1184"/>
                  </a:lnTo>
                  <a:lnTo>
                    <a:pt x="2554" y="1129"/>
                  </a:lnTo>
                  <a:lnTo>
                    <a:pt x="2603" y="1071"/>
                  </a:lnTo>
                  <a:lnTo>
                    <a:pt x="2648" y="1009"/>
                  </a:lnTo>
                  <a:lnTo>
                    <a:pt x="2688" y="950"/>
                  </a:lnTo>
                  <a:lnTo>
                    <a:pt x="2724" y="889"/>
                  </a:lnTo>
                  <a:lnTo>
                    <a:pt x="2754" y="823"/>
                  </a:lnTo>
                  <a:lnTo>
                    <a:pt x="2775" y="760"/>
                  </a:lnTo>
                  <a:lnTo>
                    <a:pt x="2796" y="696"/>
                  </a:lnTo>
                  <a:lnTo>
                    <a:pt x="2806" y="634"/>
                  </a:lnTo>
                  <a:lnTo>
                    <a:pt x="2812" y="568"/>
                  </a:lnTo>
                  <a:lnTo>
                    <a:pt x="2812" y="503"/>
                  </a:lnTo>
                  <a:lnTo>
                    <a:pt x="2806" y="437"/>
                  </a:lnTo>
                  <a:lnTo>
                    <a:pt x="2793" y="373"/>
                  </a:lnTo>
                  <a:lnTo>
                    <a:pt x="2775" y="310"/>
                  </a:lnTo>
                  <a:lnTo>
                    <a:pt x="2754" y="248"/>
                  </a:lnTo>
                  <a:lnTo>
                    <a:pt x="2722" y="182"/>
                  </a:lnTo>
                  <a:lnTo>
                    <a:pt x="2688" y="121"/>
                  </a:lnTo>
                  <a:lnTo>
                    <a:pt x="2648" y="61"/>
                  </a:lnTo>
                  <a:lnTo>
                    <a:pt x="2603" y="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045" name="Oval 32"/>
            <p:cNvSpPr>
              <a:spLocks noChangeArrowheads="1"/>
            </p:cNvSpPr>
            <p:nvPr/>
          </p:nvSpPr>
          <p:spPr bwMode="auto">
            <a:xfrm>
              <a:off x="4047" y="1765"/>
              <a:ext cx="179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7046" name="Oval 33"/>
            <p:cNvSpPr>
              <a:spLocks noChangeArrowheads="1"/>
            </p:cNvSpPr>
            <p:nvPr/>
          </p:nvSpPr>
          <p:spPr bwMode="auto">
            <a:xfrm>
              <a:off x="4047" y="1765"/>
              <a:ext cx="179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7047" name="Oval 34"/>
            <p:cNvSpPr>
              <a:spLocks noChangeArrowheads="1"/>
            </p:cNvSpPr>
            <p:nvPr/>
          </p:nvSpPr>
          <p:spPr bwMode="auto">
            <a:xfrm>
              <a:off x="3796" y="19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7048" name="Oval 35"/>
            <p:cNvSpPr>
              <a:spLocks noChangeArrowheads="1"/>
            </p:cNvSpPr>
            <p:nvPr/>
          </p:nvSpPr>
          <p:spPr bwMode="auto">
            <a:xfrm>
              <a:off x="3796" y="19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7049" name="Oval 36"/>
            <p:cNvSpPr>
              <a:spLocks noChangeArrowheads="1"/>
            </p:cNvSpPr>
            <p:nvPr/>
          </p:nvSpPr>
          <p:spPr bwMode="auto">
            <a:xfrm>
              <a:off x="2249" y="1157"/>
              <a:ext cx="180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7050" name="Oval 37"/>
            <p:cNvSpPr>
              <a:spLocks noChangeArrowheads="1"/>
            </p:cNvSpPr>
            <p:nvPr/>
          </p:nvSpPr>
          <p:spPr bwMode="auto">
            <a:xfrm>
              <a:off x="2249" y="1157"/>
              <a:ext cx="180" cy="10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7051" name="Freeform 38"/>
            <p:cNvSpPr>
              <a:spLocks noChangeArrowheads="1"/>
            </p:cNvSpPr>
            <p:nvPr/>
          </p:nvSpPr>
          <p:spPr bwMode="auto">
            <a:xfrm>
              <a:off x="1442" y="1545"/>
              <a:ext cx="373" cy="320"/>
            </a:xfrm>
            <a:custGeom>
              <a:avLst/>
              <a:gdLst>
                <a:gd name="T0" fmla="*/ 373 w 1644"/>
                <a:gd name="T1" fmla="*/ 182 h 1409"/>
                <a:gd name="T2" fmla="*/ 332 w 1644"/>
                <a:gd name="T3" fmla="*/ 0 h 1409"/>
                <a:gd name="T4" fmla="*/ 313 w 1644"/>
                <a:gd name="T5" fmla="*/ 1 h 1409"/>
                <a:gd name="T6" fmla="*/ 295 w 1644"/>
                <a:gd name="T7" fmla="*/ 3 h 1409"/>
                <a:gd name="T8" fmla="*/ 276 w 1644"/>
                <a:gd name="T9" fmla="*/ 5 h 1409"/>
                <a:gd name="T10" fmla="*/ 258 w 1644"/>
                <a:gd name="T11" fmla="*/ 8 h 1409"/>
                <a:gd name="T12" fmla="*/ 240 w 1644"/>
                <a:gd name="T13" fmla="*/ 11 h 1409"/>
                <a:gd name="T14" fmla="*/ 223 w 1644"/>
                <a:gd name="T15" fmla="*/ 14 h 1409"/>
                <a:gd name="T16" fmla="*/ 206 w 1644"/>
                <a:gd name="T17" fmla="*/ 18 h 1409"/>
                <a:gd name="T18" fmla="*/ 190 w 1644"/>
                <a:gd name="T19" fmla="*/ 22 h 1409"/>
                <a:gd name="T20" fmla="*/ 173 w 1644"/>
                <a:gd name="T21" fmla="*/ 27 h 1409"/>
                <a:gd name="T22" fmla="*/ 158 w 1644"/>
                <a:gd name="T23" fmla="*/ 32 h 1409"/>
                <a:gd name="T24" fmla="*/ 143 w 1644"/>
                <a:gd name="T25" fmla="*/ 38 h 1409"/>
                <a:gd name="T26" fmla="*/ 128 w 1644"/>
                <a:gd name="T27" fmla="*/ 44 h 1409"/>
                <a:gd name="T28" fmla="*/ 115 w 1644"/>
                <a:gd name="T29" fmla="*/ 50 h 1409"/>
                <a:gd name="T30" fmla="*/ 102 w 1644"/>
                <a:gd name="T31" fmla="*/ 56 h 1409"/>
                <a:gd name="T32" fmla="*/ 89 w 1644"/>
                <a:gd name="T33" fmla="*/ 63 h 1409"/>
                <a:gd name="T34" fmla="*/ 77 w 1644"/>
                <a:gd name="T35" fmla="*/ 70 h 1409"/>
                <a:gd name="T36" fmla="*/ 66 w 1644"/>
                <a:gd name="T37" fmla="*/ 78 h 1409"/>
                <a:gd name="T38" fmla="*/ 56 w 1644"/>
                <a:gd name="T39" fmla="*/ 85 h 1409"/>
                <a:gd name="T40" fmla="*/ 46 w 1644"/>
                <a:gd name="T41" fmla="*/ 93 h 1409"/>
                <a:gd name="T42" fmla="*/ 37 w 1644"/>
                <a:gd name="T43" fmla="*/ 102 h 1409"/>
                <a:gd name="T44" fmla="*/ 29 w 1644"/>
                <a:gd name="T45" fmla="*/ 110 h 1409"/>
                <a:gd name="T46" fmla="*/ 23 w 1644"/>
                <a:gd name="T47" fmla="*/ 118 h 1409"/>
                <a:gd name="T48" fmla="*/ 17 w 1644"/>
                <a:gd name="T49" fmla="*/ 127 h 1409"/>
                <a:gd name="T50" fmla="*/ 12 w 1644"/>
                <a:gd name="T51" fmla="*/ 136 h 1409"/>
                <a:gd name="T52" fmla="*/ 7 w 1644"/>
                <a:gd name="T53" fmla="*/ 145 h 1409"/>
                <a:gd name="T54" fmla="*/ 4 w 1644"/>
                <a:gd name="T55" fmla="*/ 154 h 1409"/>
                <a:gd name="T56" fmla="*/ 2 w 1644"/>
                <a:gd name="T57" fmla="*/ 163 h 1409"/>
                <a:gd name="T58" fmla="*/ 0 w 1644"/>
                <a:gd name="T59" fmla="*/ 172 h 1409"/>
                <a:gd name="T60" fmla="*/ 0 w 1644"/>
                <a:gd name="T61" fmla="*/ 182 h 1409"/>
                <a:gd name="T62" fmla="*/ 0 w 1644"/>
                <a:gd name="T63" fmla="*/ 191 h 1409"/>
                <a:gd name="T64" fmla="*/ 2 w 1644"/>
                <a:gd name="T65" fmla="*/ 200 h 1409"/>
                <a:gd name="T66" fmla="*/ 4 w 1644"/>
                <a:gd name="T67" fmla="*/ 209 h 1409"/>
                <a:gd name="T68" fmla="*/ 7 w 1644"/>
                <a:gd name="T69" fmla="*/ 218 h 1409"/>
                <a:gd name="T70" fmla="*/ 12 w 1644"/>
                <a:gd name="T71" fmla="*/ 227 h 1409"/>
                <a:gd name="T72" fmla="*/ 17 w 1644"/>
                <a:gd name="T73" fmla="*/ 236 h 1409"/>
                <a:gd name="T74" fmla="*/ 23 w 1644"/>
                <a:gd name="T75" fmla="*/ 245 h 1409"/>
                <a:gd name="T76" fmla="*/ 30 w 1644"/>
                <a:gd name="T77" fmla="*/ 253 h 1409"/>
                <a:gd name="T78" fmla="*/ 38 w 1644"/>
                <a:gd name="T79" fmla="*/ 262 h 1409"/>
                <a:gd name="T80" fmla="*/ 46 w 1644"/>
                <a:gd name="T81" fmla="*/ 270 h 1409"/>
                <a:gd name="T82" fmla="*/ 56 w 1644"/>
                <a:gd name="T83" fmla="*/ 278 h 1409"/>
                <a:gd name="T84" fmla="*/ 66 w 1644"/>
                <a:gd name="T85" fmla="*/ 285 h 1409"/>
                <a:gd name="T86" fmla="*/ 77 w 1644"/>
                <a:gd name="T87" fmla="*/ 293 h 1409"/>
                <a:gd name="T88" fmla="*/ 89 w 1644"/>
                <a:gd name="T89" fmla="*/ 300 h 1409"/>
                <a:gd name="T90" fmla="*/ 102 w 1644"/>
                <a:gd name="T91" fmla="*/ 307 h 1409"/>
                <a:gd name="T92" fmla="*/ 115 w 1644"/>
                <a:gd name="T93" fmla="*/ 314 h 1409"/>
                <a:gd name="T94" fmla="*/ 129 w 1644"/>
                <a:gd name="T95" fmla="*/ 320 h 1409"/>
                <a:gd name="T96" fmla="*/ 373 w 1644"/>
                <a:gd name="T97" fmla="*/ 182 h 140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644"/>
                <a:gd name="T148" fmla="*/ 0 h 1409"/>
                <a:gd name="T149" fmla="*/ 1644 w 1644"/>
                <a:gd name="T150" fmla="*/ 1409 h 140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644" h="1409">
                  <a:moveTo>
                    <a:pt x="1643" y="800"/>
                  </a:moveTo>
                  <a:lnTo>
                    <a:pt x="1463" y="0"/>
                  </a:lnTo>
                  <a:lnTo>
                    <a:pt x="1381" y="6"/>
                  </a:lnTo>
                  <a:lnTo>
                    <a:pt x="1299" y="14"/>
                  </a:lnTo>
                  <a:lnTo>
                    <a:pt x="1218" y="21"/>
                  </a:lnTo>
                  <a:lnTo>
                    <a:pt x="1139" y="35"/>
                  </a:lnTo>
                  <a:lnTo>
                    <a:pt x="1060" y="48"/>
                  </a:lnTo>
                  <a:lnTo>
                    <a:pt x="984" y="61"/>
                  </a:lnTo>
                  <a:lnTo>
                    <a:pt x="908" y="79"/>
                  </a:lnTo>
                  <a:lnTo>
                    <a:pt x="837" y="97"/>
                  </a:lnTo>
                  <a:lnTo>
                    <a:pt x="764" y="118"/>
                  </a:lnTo>
                  <a:lnTo>
                    <a:pt x="695" y="142"/>
                  </a:lnTo>
                  <a:lnTo>
                    <a:pt x="629" y="166"/>
                  </a:lnTo>
                  <a:lnTo>
                    <a:pt x="565" y="193"/>
                  </a:lnTo>
                  <a:lnTo>
                    <a:pt x="506" y="218"/>
                  </a:lnTo>
                  <a:lnTo>
                    <a:pt x="448" y="248"/>
                  </a:lnTo>
                  <a:lnTo>
                    <a:pt x="392" y="276"/>
                  </a:lnTo>
                  <a:lnTo>
                    <a:pt x="340" y="308"/>
                  </a:lnTo>
                  <a:lnTo>
                    <a:pt x="290" y="342"/>
                  </a:lnTo>
                  <a:lnTo>
                    <a:pt x="245" y="376"/>
                  </a:lnTo>
                  <a:lnTo>
                    <a:pt x="203" y="410"/>
                  </a:lnTo>
                  <a:lnTo>
                    <a:pt x="163" y="448"/>
                  </a:lnTo>
                  <a:lnTo>
                    <a:pt x="128" y="485"/>
                  </a:lnTo>
                  <a:lnTo>
                    <a:pt x="100" y="521"/>
                  </a:lnTo>
                  <a:lnTo>
                    <a:pt x="73" y="561"/>
                  </a:lnTo>
                  <a:lnTo>
                    <a:pt x="51" y="600"/>
                  </a:lnTo>
                  <a:lnTo>
                    <a:pt x="32" y="640"/>
                  </a:lnTo>
                  <a:lnTo>
                    <a:pt x="17" y="679"/>
                  </a:lnTo>
                  <a:lnTo>
                    <a:pt x="8" y="719"/>
                  </a:lnTo>
                  <a:lnTo>
                    <a:pt x="0" y="758"/>
                  </a:lnTo>
                  <a:lnTo>
                    <a:pt x="0" y="800"/>
                  </a:lnTo>
                  <a:lnTo>
                    <a:pt x="0" y="840"/>
                  </a:lnTo>
                  <a:lnTo>
                    <a:pt x="8" y="882"/>
                  </a:lnTo>
                  <a:lnTo>
                    <a:pt x="18" y="920"/>
                  </a:lnTo>
                  <a:lnTo>
                    <a:pt x="32" y="961"/>
                  </a:lnTo>
                  <a:lnTo>
                    <a:pt x="51" y="999"/>
                  </a:lnTo>
                  <a:lnTo>
                    <a:pt x="73" y="1040"/>
                  </a:lnTo>
                  <a:lnTo>
                    <a:pt x="100" y="1078"/>
                  </a:lnTo>
                  <a:lnTo>
                    <a:pt x="131" y="1116"/>
                  </a:lnTo>
                  <a:lnTo>
                    <a:pt x="166" y="1153"/>
                  </a:lnTo>
                  <a:lnTo>
                    <a:pt x="203" y="1189"/>
                  </a:lnTo>
                  <a:lnTo>
                    <a:pt x="245" y="1223"/>
                  </a:lnTo>
                  <a:lnTo>
                    <a:pt x="293" y="1257"/>
                  </a:lnTo>
                  <a:lnTo>
                    <a:pt x="340" y="1289"/>
                  </a:lnTo>
                  <a:lnTo>
                    <a:pt x="392" y="1320"/>
                  </a:lnTo>
                  <a:lnTo>
                    <a:pt x="448" y="1350"/>
                  </a:lnTo>
                  <a:lnTo>
                    <a:pt x="506" y="1381"/>
                  </a:lnTo>
                  <a:lnTo>
                    <a:pt x="568" y="1408"/>
                  </a:lnTo>
                  <a:lnTo>
                    <a:pt x="1643" y="800"/>
                  </a:lnTo>
                </a:path>
              </a:pathLst>
            </a:custGeom>
            <a:solidFill>
              <a:srgbClr val="FFE9AA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052" name="Freeform 39"/>
            <p:cNvSpPr>
              <a:spLocks noChangeArrowheads="1"/>
            </p:cNvSpPr>
            <p:nvPr/>
          </p:nvSpPr>
          <p:spPr bwMode="auto">
            <a:xfrm>
              <a:off x="1441" y="1544"/>
              <a:ext cx="360" cy="365"/>
            </a:xfrm>
            <a:custGeom>
              <a:avLst/>
              <a:gdLst>
                <a:gd name="T0" fmla="*/ 360 w 1589"/>
                <a:gd name="T1" fmla="*/ 0 h 1611"/>
                <a:gd name="T2" fmla="*/ 342 w 1589"/>
                <a:gd name="T3" fmla="*/ 1 h 1611"/>
                <a:gd name="T4" fmla="*/ 322 w 1589"/>
                <a:gd name="T5" fmla="*/ 2 h 1611"/>
                <a:gd name="T6" fmla="*/ 303 w 1589"/>
                <a:gd name="T7" fmla="*/ 3 h 1611"/>
                <a:gd name="T8" fmla="*/ 285 w 1589"/>
                <a:gd name="T9" fmla="*/ 5 h 1611"/>
                <a:gd name="T10" fmla="*/ 266 w 1589"/>
                <a:gd name="T11" fmla="*/ 8 h 1611"/>
                <a:gd name="T12" fmla="*/ 249 w 1589"/>
                <a:gd name="T13" fmla="*/ 12 h 1611"/>
                <a:gd name="T14" fmla="*/ 231 w 1589"/>
                <a:gd name="T15" fmla="*/ 15 h 1611"/>
                <a:gd name="T16" fmla="*/ 213 w 1589"/>
                <a:gd name="T17" fmla="*/ 19 h 1611"/>
                <a:gd name="T18" fmla="*/ 196 w 1589"/>
                <a:gd name="T19" fmla="*/ 23 h 1611"/>
                <a:gd name="T20" fmla="*/ 179 w 1589"/>
                <a:gd name="T21" fmla="*/ 27 h 1611"/>
                <a:gd name="T22" fmla="*/ 163 w 1589"/>
                <a:gd name="T23" fmla="*/ 33 h 1611"/>
                <a:gd name="T24" fmla="*/ 148 w 1589"/>
                <a:gd name="T25" fmla="*/ 38 h 1611"/>
                <a:gd name="T26" fmla="*/ 133 w 1589"/>
                <a:gd name="T27" fmla="*/ 44 h 1611"/>
                <a:gd name="T28" fmla="*/ 119 w 1589"/>
                <a:gd name="T29" fmla="*/ 50 h 1611"/>
                <a:gd name="T30" fmla="*/ 105 w 1589"/>
                <a:gd name="T31" fmla="*/ 57 h 1611"/>
                <a:gd name="T32" fmla="*/ 92 w 1589"/>
                <a:gd name="T33" fmla="*/ 65 h 1611"/>
                <a:gd name="T34" fmla="*/ 81 w 1589"/>
                <a:gd name="T35" fmla="*/ 71 h 1611"/>
                <a:gd name="T36" fmla="*/ 69 w 1589"/>
                <a:gd name="T37" fmla="*/ 79 h 1611"/>
                <a:gd name="T38" fmla="*/ 58 w 1589"/>
                <a:gd name="T39" fmla="*/ 87 h 1611"/>
                <a:gd name="T40" fmla="*/ 49 w 1589"/>
                <a:gd name="T41" fmla="*/ 94 h 1611"/>
                <a:gd name="T42" fmla="*/ 40 w 1589"/>
                <a:gd name="T43" fmla="*/ 103 h 1611"/>
                <a:gd name="T44" fmla="*/ 31 w 1589"/>
                <a:gd name="T45" fmla="*/ 111 h 1611"/>
                <a:gd name="T46" fmla="*/ 24 w 1589"/>
                <a:gd name="T47" fmla="*/ 120 h 1611"/>
                <a:gd name="T48" fmla="*/ 19 w 1589"/>
                <a:gd name="T49" fmla="*/ 130 h 1611"/>
                <a:gd name="T50" fmla="*/ 12 w 1589"/>
                <a:gd name="T51" fmla="*/ 138 h 1611"/>
                <a:gd name="T52" fmla="*/ 8 w 1589"/>
                <a:gd name="T53" fmla="*/ 147 h 1611"/>
                <a:gd name="T54" fmla="*/ 4 w 1589"/>
                <a:gd name="T55" fmla="*/ 157 h 1611"/>
                <a:gd name="T56" fmla="*/ 2 w 1589"/>
                <a:gd name="T57" fmla="*/ 166 h 1611"/>
                <a:gd name="T58" fmla="*/ 1 w 1589"/>
                <a:gd name="T59" fmla="*/ 176 h 1611"/>
                <a:gd name="T60" fmla="*/ 0 w 1589"/>
                <a:gd name="T61" fmla="*/ 185 h 1611"/>
                <a:gd name="T62" fmla="*/ 0 w 1589"/>
                <a:gd name="T63" fmla="*/ 194 h 1611"/>
                <a:gd name="T64" fmla="*/ 1 w 1589"/>
                <a:gd name="T65" fmla="*/ 204 h 1611"/>
                <a:gd name="T66" fmla="*/ 4 w 1589"/>
                <a:gd name="T67" fmla="*/ 213 h 1611"/>
                <a:gd name="T68" fmla="*/ 7 w 1589"/>
                <a:gd name="T69" fmla="*/ 223 h 1611"/>
                <a:gd name="T70" fmla="*/ 12 w 1589"/>
                <a:gd name="T71" fmla="*/ 232 h 1611"/>
                <a:gd name="T72" fmla="*/ 16 w 1589"/>
                <a:gd name="T73" fmla="*/ 241 h 1611"/>
                <a:gd name="T74" fmla="*/ 22 w 1589"/>
                <a:gd name="T75" fmla="*/ 250 h 1611"/>
                <a:gd name="T76" fmla="*/ 29 w 1589"/>
                <a:gd name="T77" fmla="*/ 259 h 1611"/>
                <a:gd name="T78" fmla="*/ 37 w 1589"/>
                <a:gd name="T79" fmla="*/ 268 h 1611"/>
                <a:gd name="T80" fmla="*/ 46 w 1589"/>
                <a:gd name="T81" fmla="*/ 276 h 1611"/>
                <a:gd name="T82" fmla="*/ 56 w 1589"/>
                <a:gd name="T83" fmla="*/ 284 h 1611"/>
                <a:gd name="T84" fmla="*/ 65 w 1589"/>
                <a:gd name="T85" fmla="*/ 292 h 1611"/>
                <a:gd name="T86" fmla="*/ 77 w 1589"/>
                <a:gd name="T87" fmla="*/ 300 h 1611"/>
                <a:gd name="T88" fmla="*/ 89 w 1589"/>
                <a:gd name="T89" fmla="*/ 307 h 1611"/>
                <a:gd name="T90" fmla="*/ 101 w 1589"/>
                <a:gd name="T91" fmla="*/ 314 h 1611"/>
                <a:gd name="T92" fmla="*/ 115 w 1589"/>
                <a:gd name="T93" fmla="*/ 321 h 1611"/>
                <a:gd name="T94" fmla="*/ 129 w 1589"/>
                <a:gd name="T95" fmla="*/ 327 h 1611"/>
                <a:gd name="T96" fmla="*/ 143 w 1589"/>
                <a:gd name="T97" fmla="*/ 334 h 1611"/>
                <a:gd name="T98" fmla="*/ 158 w 1589"/>
                <a:gd name="T99" fmla="*/ 339 h 1611"/>
                <a:gd name="T100" fmla="*/ 175 w 1589"/>
                <a:gd name="T101" fmla="*/ 345 h 1611"/>
                <a:gd name="T102" fmla="*/ 191 w 1589"/>
                <a:gd name="T103" fmla="*/ 349 h 1611"/>
                <a:gd name="T104" fmla="*/ 208 w 1589"/>
                <a:gd name="T105" fmla="*/ 354 h 1611"/>
                <a:gd name="T106" fmla="*/ 225 w 1589"/>
                <a:gd name="T107" fmla="*/ 357 h 1611"/>
                <a:gd name="T108" fmla="*/ 243 w 1589"/>
                <a:gd name="T109" fmla="*/ 361 h 1611"/>
                <a:gd name="T110" fmla="*/ 261 w 1589"/>
                <a:gd name="T111" fmla="*/ 365 h 161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89"/>
                <a:gd name="T169" fmla="*/ 0 h 1611"/>
                <a:gd name="T170" fmla="*/ 1589 w 1589"/>
                <a:gd name="T171" fmla="*/ 1611 h 161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89" h="1611">
                  <a:moveTo>
                    <a:pt x="1588" y="0"/>
                  </a:moveTo>
                  <a:lnTo>
                    <a:pt x="1508" y="6"/>
                  </a:lnTo>
                  <a:lnTo>
                    <a:pt x="1421" y="10"/>
                  </a:lnTo>
                  <a:lnTo>
                    <a:pt x="1339" y="13"/>
                  </a:lnTo>
                  <a:lnTo>
                    <a:pt x="1257" y="24"/>
                  </a:lnTo>
                  <a:lnTo>
                    <a:pt x="1175" y="37"/>
                  </a:lnTo>
                  <a:lnTo>
                    <a:pt x="1098" y="51"/>
                  </a:lnTo>
                  <a:lnTo>
                    <a:pt x="1019" y="65"/>
                  </a:lnTo>
                  <a:lnTo>
                    <a:pt x="940" y="82"/>
                  </a:lnTo>
                  <a:lnTo>
                    <a:pt x="865" y="100"/>
                  </a:lnTo>
                  <a:lnTo>
                    <a:pt x="792" y="121"/>
                  </a:lnTo>
                  <a:lnTo>
                    <a:pt x="720" y="145"/>
                  </a:lnTo>
                  <a:lnTo>
                    <a:pt x="655" y="168"/>
                  </a:lnTo>
                  <a:lnTo>
                    <a:pt x="589" y="195"/>
                  </a:lnTo>
                  <a:lnTo>
                    <a:pt x="527" y="221"/>
                  </a:lnTo>
                  <a:lnTo>
                    <a:pt x="465" y="252"/>
                  </a:lnTo>
                  <a:lnTo>
                    <a:pt x="407" y="285"/>
                  </a:lnTo>
                  <a:lnTo>
                    <a:pt x="358" y="313"/>
                  </a:lnTo>
                  <a:lnTo>
                    <a:pt x="306" y="347"/>
                  </a:lnTo>
                  <a:lnTo>
                    <a:pt x="258" y="385"/>
                  </a:lnTo>
                  <a:lnTo>
                    <a:pt x="216" y="417"/>
                  </a:lnTo>
                  <a:lnTo>
                    <a:pt x="176" y="455"/>
                  </a:lnTo>
                  <a:lnTo>
                    <a:pt x="139" y="492"/>
                  </a:lnTo>
                  <a:lnTo>
                    <a:pt x="106" y="531"/>
                  </a:lnTo>
                  <a:lnTo>
                    <a:pt x="82" y="574"/>
                  </a:lnTo>
                  <a:lnTo>
                    <a:pt x="55" y="610"/>
                  </a:lnTo>
                  <a:lnTo>
                    <a:pt x="35" y="651"/>
                  </a:lnTo>
                  <a:lnTo>
                    <a:pt x="18" y="695"/>
                  </a:lnTo>
                  <a:lnTo>
                    <a:pt x="11" y="733"/>
                  </a:lnTo>
                  <a:lnTo>
                    <a:pt x="3" y="775"/>
                  </a:lnTo>
                  <a:lnTo>
                    <a:pt x="0" y="815"/>
                  </a:lnTo>
                  <a:lnTo>
                    <a:pt x="0" y="857"/>
                  </a:lnTo>
                  <a:lnTo>
                    <a:pt x="6" y="902"/>
                  </a:lnTo>
                  <a:lnTo>
                    <a:pt x="17" y="941"/>
                  </a:lnTo>
                  <a:lnTo>
                    <a:pt x="32" y="984"/>
                  </a:lnTo>
                  <a:lnTo>
                    <a:pt x="51" y="1023"/>
                  </a:lnTo>
                  <a:lnTo>
                    <a:pt x="72" y="1064"/>
                  </a:lnTo>
                  <a:lnTo>
                    <a:pt x="97" y="1105"/>
                  </a:lnTo>
                  <a:lnTo>
                    <a:pt x="129" y="1144"/>
                  </a:lnTo>
                  <a:lnTo>
                    <a:pt x="163" y="1181"/>
                  </a:lnTo>
                  <a:lnTo>
                    <a:pt x="203" y="1218"/>
                  </a:lnTo>
                  <a:lnTo>
                    <a:pt x="245" y="1254"/>
                  </a:lnTo>
                  <a:lnTo>
                    <a:pt x="287" y="1288"/>
                  </a:lnTo>
                  <a:lnTo>
                    <a:pt x="340" y="1322"/>
                  </a:lnTo>
                  <a:lnTo>
                    <a:pt x="392" y="1354"/>
                  </a:lnTo>
                  <a:lnTo>
                    <a:pt x="448" y="1387"/>
                  </a:lnTo>
                  <a:lnTo>
                    <a:pt x="506" y="1415"/>
                  </a:lnTo>
                  <a:lnTo>
                    <a:pt x="568" y="1443"/>
                  </a:lnTo>
                  <a:lnTo>
                    <a:pt x="631" y="1473"/>
                  </a:lnTo>
                  <a:lnTo>
                    <a:pt x="697" y="1497"/>
                  </a:lnTo>
                  <a:lnTo>
                    <a:pt x="771" y="1521"/>
                  </a:lnTo>
                  <a:lnTo>
                    <a:pt x="841" y="1542"/>
                  </a:lnTo>
                  <a:lnTo>
                    <a:pt x="916" y="1563"/>
                  </a:lnTo>
                  <a:lnTo>
                    <a:pt x="992" y="1577"/>
                  </a:lnTo>
                  <a:lnTo>
                    <a:pt x="1071" y="1594"/>
                  </a:lnTo>
                  <a:lnTo>
                    <a:pt x="1150" y="1610"/>
                  </a:lnTo>
                </a:path>
              </a:pathLst>
            </a:custGeom>
            <a:noFill/>
            <a:ln w="720">
              <a:solidFill>
                <a:srgbClr val="805D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053" name="Oval 40"/>
            <p:cNvSpPr>
              <a:spLocks noChangeArrowheads="1"/>
            </p:cNvSpPr>
            <p:nvPr/>
          </p:nvSpPr>
          <p:spPr bwMode="auto">
            <a:xfrm>
              <a:off x="1318" y="171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7054" name="Oval 41"/>
            <p:cNvSpPr>
              <a:spLocks noChangeArrowheads="1"/>
            </p:cNvSpPr>
            <p:nvPr/>
          </p:nvSpPr>
          <p:spPr bwMode="auto">
            <a:xfrm>
              <a:off x="1318" y="171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7055" name="Oval 42"/>
            <p:cNvSpPr>
              <a:spLocks noChangeArrowheads="1"/>
            </p:cNvSpPr>
            <p:nvPr/>
          </p:nvSpPr>
          <p:spPr bwMode="auto">
            <a:xfrm>
              <a:off x="1318" y="14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7056" name="Oval 43"/>
            <p:cNvSpPr>
              <a:spLocks noChangeArrowheads="1"/>
            </p:cNvSpPr>
            <p:nvPr/>
          </p:nvSpPr>
          <p:spPr bwMode="auto">
            <a:xfrm>
              <a:off x="1318" y="1462"/>
              <a:ext cx="179" cy="9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36871" name="Oval 44"/>
          <p:cNvSpPr>
            <a:spLocks noChangeArrowheads="1"/>
          </p:cNvSpPr>
          <p:nvPr/>
        </p:nvSpPr>
        <p:spPr bwMode="auto">
          <a:xfrm>
            <a:off x="6448425" y="2479675"/>
            <a:ext cx="1946275" cy="1054100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6872" name="Oval 45"/>
          <p:cNvSpPr>
            <a:spLocks noChangeArrowheads="1"/>
          </p:cNvSpPr>
          <p:nvPr/>
        </p:nvSpPr>
        <p:spPr bwMode="auto">
          <a:xfrm>
            <a:off x="6584950" y="2817813"/>
            <a:ext cx="284163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6873" name="Oval 46"/>
          <p:cNvSpPr>
            <a:spLocks noChangeArrowheads="1"/>
          </p:cNvSpPr>
          <p:nvPr/>
        </p:nvSpPr>
        <p:spPr bwMode="auto">
          <a:xfrm>
            <a:off x="7073900" y="3076575"/>
            <a:ext cx="284163" cy="157163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6874" name="Oval 47"/>
          <p:cNvSpPr>
            <a:spLocks noChangeArrowheads="1"/>
          </p:cNvSpPr>
          <p:nvPr/>
        </p:nvSpPr>
        <p:spPr bwMode="auto">
          <a:xfrm>
            <a:off x="7073900" y="3076575"/>
            <a:ext cx="284163" cy="157163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6875" name="Oval 48"/>
          <p:cNvSpPr>
            <a:spLocks noChangeArrowheads="1"/>
          </p:cNvSpPr>
          <p:nvPr/>
        </p:nvSpPr>
        <p:spPr bwMode="auto">
          <a:xfrm>
            <a:off x="7932738" y="2827338"/>
            <a:ext cx="284162" cy="1555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6876" name="AutoShape 49"/>
          <p:cNvSpPr>
            <a:spLocks noChangeArrowheads="1"/>
          </p:cNvSpPr>
          <p:nvPr/>
        </p:nvSpPr>
        <p:spPr bwMode="auto">
          <a:xfrm>
            <a:off x="6661150" y="2508250"/>
            <a:ext cx="1406525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6877" name="Text Box 50"/>
          <p:cNvSpPr txBox="1">
            <a:spLocks noChangeArrowheads="1"/>
          </p:cNvSpPr>
          <p:nvPr/>
        </p:nvSpPr>
        <p:spPr bwMode="auto">
          <a:xfrm>
            <a:off x="6713538" y="2538413"/>
            <a:ext cx="138271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 algn="ctr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Office Cluster</a:t>
            </a:r>
          </a:p>
        </p:txBody>
      </p:sp>
      <p:sp>
        <p:nvSpPr>
          <p:cNvPr id="36878" name="Oval 51"/>
          <p:cNvSpPr>
            <a:spLocks noChangeArrowheads="1"/>
          </p:cNvSpPr>
          <p:nvPr/>
        </p:nvSpPr>
        <p:spPr bwMode="auto">
          <a:xfrm>
            <a:off x="7348538" y="3059113"/>
            <a:ext cx="284162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6879" name="Oval 52"/>
          <p:cNvSpPr>
            <a:spLocks noChangeArrowheads="1"/>
          </p:cNvSpPr>
          <p:nvPr/>
        </p:nvSpPr>
        <p:spPr bwMode="auto">
          <a:xfrm>
            <a:off x="1196975" y="3125788"/>
            <a:ext cx="2357438" cy="1550987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6880" name="Oval 53"/>
          <p:cNvSpPr>
            <a:spLocks noChangeArrowheads="1"/>
          </p:cNvSpPr>
          <p:nvPr/>
        </p:nvSpPr>
        <p:spPr bwMode="auto">
          <a:xfrm>
            <a:off x="2020888" y="3309938"/>
            <a:ext cx="285750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6881" name="Oval 54"/>
          <p:cNvSpPr>
            <a:spLocks noChangeArrowheads="1"/>
          </p:cNvSpPr>
          <p:nvPr/>
        </p:nvSpPr>
        <p:spPr bwMode="auto">
          <a:xfrm>
            <a:off x="1595438" y="3608388"/>
            <a:ext cx="284162" cy="1555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6882" name="Text Box 55"/>
          <p:cNvSpPr txBox="1">
            <a:spLocks noChangeArrowheads="1"/>
          </p:cNvSpPr>
          <p:nvPr/>
        </p:nvSpPr>
        <p:spPr bwMode="auto">
          <a:xfrm>
            <a:off x="1601788" y="3725863"/>
            <a:ext cx="1487487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Home Cluster</a:t>
            </a:r>
          </a:p>
          <a:p>
            <a:pPr algn="ctr"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P-PAN</a:t>
            </a:r>
          </a:p>
        </p:txBody>
      </p:sp>
      <p:sp>
        <p:nvSpPr>
          <p:cNvPr id="36883" name="Oval 56"/>
          <p:cNvSpPr>
            <a:spLocks noChangeArrowheads="1"/>
          </p:cNvSpPr>
          <p:nvPr/>
        </p:nvSpPr>
        <p:spPr bwMode="auto">
          <a:xfrm>
            <a:off x="2722563" y="3281363"/>
            <a:ext cx="284162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6884" name="AutoShape 57"/>
          <p:cNvSpPr>
            <a:spLocks noChangeArrowheads="1"/>
          </p:cNvSpPr>
          <p:nvPr/>
        </p:nvSpPr>
        <p:spPr bwMode="auto">
          <a:xfrm>
            <a:off x="4102100" y="2371725"/>
            <a:ext cx="823913" cy="425450"/>
          </a:xfrm>
          <a:prstGeom prst="roundRect">
            <a:avLst>
              <a:gd name="adj" fmla="val 37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6885" name="Oval 58"/>
          <p:cNvSpPr>
            <a:spLocks noChangeArrowheads="1"/>
          </p:cNvSpPr>
          <p:nvPr/>
        </p:nvSpPr>
        <p:spPr bwMode="auto">
          <a:xfrm>
            <a:off x="2967038" y="2016125"/>
            <a:ext cx="2243137" cy="879475"/>
          </a:xfrm>
          <a:prstGeom prst="ellipse">
            <a:avLst/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6886" name="Text Box 59"/>
          <p:cNvSpPr txBox="1">
            <a:spLocks noChangeArrowheads="1"/>
          </p:cNvSpPr>
          <p:nvPr/>
        </p:nvSpPr>
        <p:spPr bwMode="auto">
          <a:xfrm>
            <a:off x="3619500" y="2039938"/>
            <a:ext cx="1152525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Car Cluster</a:t>
            </a:r>
          </a:p>
        </p:txBody>
      </p:sp>
      <p:sp>
        <p:nvSpPr>
          <p:cNvPr id="36887" name="Oval 60"/>
          <p:cNvSpPr>
            <a:spLocks noChangeArrowheads="1"/>
          </p:cNvSpPr>
          <p:nvPr/>
        </p:nvSpPr>
        <p:spPr bwMode="auto">
          <a:xfrm>
            <a:off x="3249613" y="2259013"/>
            <a:ext cx="284162" cy="1555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6888" name="Oval 61"/>
          <p:cNvSpPr>
            <a:spLocks noChangeArrowheads="1"/>
          </p:cNvSpPr>
          <p:nvPr/>
        </p:nvSpPr>
        <p:spPr bwMode="auto">
          <a:xfrm>
            <a:off x="4627563" y="2328863"/>
            <a:ext cx="284162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6889" name="Oval 62"/>
          <p:cNvSpPr>
            <a:spLocks noChangeArrowheads="1"/>
          </p:cNvSpPr>
          <p:nvPr/>
        </p:nvSpPr>
        <p:spPr bwMode="auto">
          <a:xfrm>
            <a:off x="3463925" y="2598738"/>
            <a:ext cx="284163" cy="169862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6890" name="Text Box 63"/>
          <p:cNvSpPr txBox="1">
            <a:spLocks noChangeArrowheads="1"/>
          </p:cNvSpPr>
          <p:nvPr/>
        </p:nvSpPr>
        <p:spPr bwMode="auto">
          <a:xfrm>
            <a:off x="4016375" y="3538538"/>
            <a:ext cx="2665413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solidFill>
                  <a:srgbClr val="000000"/>
                </a:solidFill>
                <a:latin typeface="Helvetica" pitchFamily="34" charset="0"/>
              </a:rPr>
              <a:t>Infrastructure Networks</a:t>
            </a:r>
          </a:p>
        </p:txBody>
      </p:sp>
      <p:sp>
        <p:nvSpPr>
          <p:cNvPr id="36891" name="AutoShape 64"/>
          <p:cNvSpPr>
            <a:spLocks noChangeArrowheads="1"/>
          </p:cNvSpPr>
          <p:nvPr/>
        </p:nvSpPr>
        <p:spPr bwMode="auto">
          <a:xfrm>
            <a:off x="757238" y="4975225"/>
            <a:ext cx="2209800" cy="971550"/>
          </a:xfrm>
          <a:prstGeom prst="roundRect">
            <a:avLst>
              <a:gd name="adj" fmla="val 130"/>
            </a:avLst>
          </a:prstGeom>
          <a:solidFill>
            <a:srgbClr val="FFFF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6892" name="Oval 65"/>
          <p:cNvSpPr>
            <a:spLocks noChangeArrowheads="1"/>
          </p:cNvSpPr>
          <p:nvPr/>
        </p:nvSpPr>
        <p:spPr bwMode="auto">
          <a:xfrm>
            <a:off x="927100" y="5065713"/>
            <a:ext cx="190500" cy="104775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6893" name="Text Box 66"/>
          <p:cNvSpPr txBox="1">
            <a:spLocks noChangeArrowheads="1"/>
          </p:cNvSpPr>
          <p:nvPr/>
        </p:nvSpPr>
        <p:spPr bwMode="auto">
          <a:xfrm>
            <a:off x="1181100" y="4997450"/>
            <a:ext cx="1690688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Personal Node</a:t>
            </a:r>
          </a:p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Gateway Node</a:t>
            </a:r>
          </a:p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Access Router</a:t>
            </a:r>
          </a:p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>
                <a:solidFill>
                  <a:srgbClr val="000000"/>
                </a:solidFill>
                <a:latin typeface="Helvetica" pitchFamily="34" charset="0"/>
              </a:rPr>
              <a:t>Inter-Cluster Tunnels</a:t>
            </a:r>
          </a:p>
        </p:txBody>
      </p:sp>
      <p:sp>
        <p:nvSpPr>
          <p:cNvPr id="36894" name="Oval 67"/>
          <p:cNvSpPr>
            <a:spLocks noChangeArrowheads="1"/>
          </p:cNvSpPr>
          <p:nvPr/>
        </p:nvSpPr>
        <p:spPr bwMode="auto">
          <a:xfrm>
            <a:off x="927100" y="5286375"/>
            <a:ext cx="190500" cy="114300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6895" name="Line 68"/>
          <p:cNvSpPr>
            <a:spLocks noChangeShapeType="1"/>
          </p:cNvSpPr>
          <p:nvPr/>
        </p:nvSpPr>
        <p:spPr bwMode="auto">
          <a:xfrm>
            <a:off x="912813" y="5802313"/>
            <a:ext cx="219075" cy="1587"/>
          </a:xfrm>
          <a:prstGeom prst="line">
            <a:avLst/>
          </a:prstGeom>
          <a:noFill/>
          <a:ln w="4356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96" name="Text Box 69"/>
          <p:cNvSpPr txBox="1">
            <a:spLocks noChangeArrowheads="1"/>
          </p:cNvSpPr>
          <p:nvPr/>
        </p:nvSpPr>
        <p:spPr bwMode="auto">
          <a:xfrm>
            <a:off x="5803900" y="2049463"/>
            <a:ext cx="1363663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2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latin typeface="Helvetica" pitchFamily="34" charset="0"/>
                <a:cs typeface="Times New Roman" pitchFamily="18" charset="0"/>
              </a:rPr>
              <a:t>PN Agent</a:t>
            </a:r>
          </a:p>
        </p:txBody>
      </p:sp>
      <p:grpSp>
        <p:nvGrpSpPr>
          <p:cNvPr id="36897" name="Group 70"/>
          <p:cNvGrpSpPr>
            <a:grpSpLocks/>
          </p:cNvGrpSpPr>
          <p:nvPr/>
        </p:nvGrpSpPr>
        <p:grpSpPr bwMode="auto">
          <a:xfrm>
            <a:off x="5637213" y="3881438"/>
            <a:ext cx="373062" cy="195262"/>
            <a:chOff x="3359" y="2028"/>
            <a:chExt cx="235" cy="123"/>
          </a:xfrm>
        </p:grpSpPr>
        <p:grpSp>
          <p:nvGrpSpPr>
            <p:cNvPr id="37007" name="Group 71"/>
            <p:cNvGrpSpPr>
              <a:grpSpLocks/>
            </p:cNvGrpSpPr>
            <p:nvPr/>
          </p:nvGrpSpPr>
          <p:grpSpPr bwMode="auto">
            <a:xfrm>
              <a:off x="3364" y="2035"/>
              <a:ext cx="230" cy="116"/>
              <a:chOff x="3364" y="2035"/>
              <a:chExt cx="230" cy="116"/>
            </a:xfrm>
          </p:grpSpPr>
          <p:sp>
            <p:nvSpPr>
              <p:cNvPr id="37022" name="AutoShape 72"/>
              <p:cNvSpPr>
                <a:spLocks noChangeArrowheads="1"/>
              </p:cNvSpPr>
              <p:nvPr/>
            </p:nvSpPr>
            <p:spPr bwMode="auto">
              <a:xfrm>
                <a:off x="3364" y="2072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7023" name="Oval 73"/>
              <p:cNvSpPr>
                <a:spLocks noChangeArrowheads="1"/>
              </p:cNvSpPr>
              <p:nvPr/>
            </p:nvSpPr>
            <p:spPr bwMode="auto">
              <a:xfrm>
                <a:off x="3367" y="2077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7024" name="Oval 74"/>
              <p:cNvSpPr>
                <a:spLocks noChangeArrowheads="1"/>
              </p:cNvSpPr>
              <p:nvPr/>
            </p:nvSpPr>
            <p:spPr bwMode="auto">
              <a:xfrm>
                <a:off x="3367" y="2035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7008" name="AutoShape 75"/>
            <p:cNvSpPr>
              <a:spLocks noChangeArrowheads="1"/>
            </p:cNvSpPr>
            <p:nvPr/>
          </p:nvSpPr>
          <p:spPr bwMode="auto">
            <a:xfrm>
              <a:off x="3359" y="2066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7009" name="Oval 76"/>
            <p:cNvSpPr>
              <a:spLocks noChangeArrowheads="1"/>
            </p:cNvSpPr>
            <p:nvPr/>
          </p:nvSpPr>
          <p:spPr bwMode="auto">
            <a:xfrm>
              <a:off x="3362" y="2070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7010" name="Oval 77"/>
            <p:cNvSpPr>
              <a:spLocks noChangeArrowheads="1"/>
            </p:cNvSpPr>
            <p:nvPr/>
          </p:nvSpPr>
          <p:spPr bwMode="auto">
            <a:xfrm>
              <a:off x="3362" y="2028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37011" name="Group 78"/>
            <p:cNvGrpSpPr>
              <a:grpSpLocks/>
            </p:cNvGrpSpPr>
            <p:nvPr/>
          </p:nvGrpSpPr>
          <p:grpSpPr bwMode="auto">
            <a:xfrm>
              <a:off x="3405" y="2039"/>
              <a:ext cx="144" cy="54"/>
              <a:chOff x="3405" y="2039"/>
              <a:chExt cx="144" cy="54"/>
            </a:xfrm>
          </p:grpSpPr>
          <p:grpSp>
            <p:nvGrpSpPr>
              <p:cNvPr id="37012" name="Group 79"/>
              <p:cNvGrpSpPr>
                <a:grpSpLocks/>
              </p:cNvGrpSpPr>
              <p:nvPr/>
            </p:nvGrpSpPr>
            <p:grpSpPr bwMode="auto">
              <a:xfrm>
                <a:off x="3405" y="2039"/>
                <a:ext cx="144" cy="54"/>
                <a:chOff x="3405" y="2039"/>
                <a:chExt cx="144" cy="54"/>
              </a:xfrm>
            </p:grpSpPr>
            <p:sp>
              <p:nvSpPr>
                <p:cNvPr id="37018" name="Freeform 80"/>
                <p:cNvSpPr>
                  <a:spLocks noChangeArrowheads="1"/>
                </p:cNvSpPr>
                <p:nvPr/>
              </p:nvSpPr>
              <p:spPr bwMode="auto">
                <a:xfrm>
                  <a:off x="3405" y="2039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019" name="Freeform 81"/>
                <p:cNvSpPr>
                  <a:spLocks noChangeArrowheads="1"/>
                </p:cNvSpPr>
                <p:nvPr/>
              </p:nvSpPr>
              <p:spPr bwMode="auto">
                <a:xfrm>
                  <a:off x="3405" y="2039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020" name="Freeform 82"/>
                <p:cNvSpPr>
                  <a:spLocks noChangeArrowheads="1"/>
                </p:cNvSpPr>
                <p:nvPr/>
              </p:nvSpPr>
              <p:spPr bwMode="auto">
                <a:xfrm>
                  <a:off x="3479" y="2074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021" name="Freeform 83"/>
                <p:cNvSpPr>
                  <a:spLocks noChangeArrowheads="1"/>
                </p:cNvSpPr>
                <p:nvPr/>
              </p:nvSpPr>
              <p:spPr bwMode="auto">
                <a:xfrm>
                  <a:off x="3479" y="2074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7013" name="Group 84"/>
              <p:cNvGrpSpPr>
                <a:grpSpLocks/>
              </p:cNvGrpSpPr>
              <p:nvPr/>
            </p:nvGrpSpPr>
            <p:grpSpPr bwMode="auto">
              <a:xfrm>
                <a:off x="3407" y="2039"/>
                <a:ext cx="137" cy="54"/>
                <a:chOff x="3407" y="2039"/>
                <a:chExt cx="137" cy="54"/>
              </a:xfrm>
            </p:grpSpPr>
            <p:sp>
              <p:nvSpPr>
                <p:cNvPr id="37014" name="Freeform 85"/>
                <p:cNvSpPr>
                  <a:spLocks noChangeArrowheads="1"/>
                </p:cNvSpPr>
                <p:nvPr/>
              </p:nvSpPr>
              <p:spPr bwMode="auto">
                <a:xfrm>
                  <a:off x="3476" y="2039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015" name="Freeform 86"/>
                <p:cNvSpPr>
                  <a:spLocks noChangeArrowheads="1"/>
                </p:cNvSpPr>
                <p:nvPr/>
              </p:nvSpPr>
              <p:spPr bwMode="auto">
                <a:xfrm>
                  <a:off x="3476" y="2039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016" name="Freeform 87"/>
                <p:cNvSpPr>
                  <a:spLocks noChangeArrowheads="1"/>
                </p:cNvSpPr>
                <p:nvPr/>
              </p:nvSpPr>
              <p:spPr bwMode="auto">
                <a:xfrm>
                  <a:off x="3407" y="2070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017" name="Freeform 88"/>
                <p:cNvSpPr>
                  <a:spLocks noChangeArrowheads="1"/>
                </p:cNvSpPr>
                <p:nvPr/>
              </p:nvSpPr>
              <p:spPr bwMode="auto">
                <a:xfrm>
                  <a:off x="3407" y="2070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6898" name="Group 89"/>
          <p:cNvGrpSpPr>
            <a:grpSpLocks/>
          </p:cNvGrpSpPr>
          <p:nvPr/>
        </p:nvGrpSpPr>
        <p:grpSpPr bwMode="auto">
          <a:xfrm>
            <a:off x="4579938" y="3881438"/>
            <a:ext cx="373062" cy="195262"/>
            <a:chOff x="2693" y="2028"/>
            <a:chExt cx="235" cy="123"/>
          </a:xfrm>
        </p:grpSpPr>
        <p:grpSp>
          <p:nvGrpSpPr>
            <p:cNvPr id="36989" name="Group 90"/>
            <p:cNvGrpSpPr>
              <a:grpSpLocks/>
            </p:cNvGrpSpPr>
            <p:nvPr/>
          </p:nvGrpSpPr>
          <p:grpSpPr bwMode="auto">
            <a:xfrm>
              <a:off x="2698" y="2035"/>
              <a:ext cx="230" cy="116"/>
              <a:chOff x="2698" y="2035"/>
              <a:chExt cx="230" cy="116"/>
            </a:xfrm>
          </p:grpSpPr>
          <p:sp>
            <p:nvSpPr>
              <p:cNvPr id="37004" name="AutoShape 91"/>
              <p:cNvSpPr>
                <a:spLocks noChangeArrowheads="1"/>
              </p:cNvSpPr>
              <p:nvPr/>
            </p:nvSpPr>
            <p:spPr bwMode="auto">
              <a:xfrm>
                <a:off x="2698" y="2072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7005" name="Oval 92"/>
              <p:cNvSpPr>
                <a:spLocks noChangeArrowheads="1"/>
              </p:cNvSpPr>
              <p:nvPr/>
            </p:nvSpPr>
            <p:spPr bwMode="auto">
              <a:xfrm>
                <a:off x="2701" y="2077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7006" name="Oval 93"/>
              <p:cNvSpPr>
                <a:spLocks noChangeArrowheads="1"/>
              </p:cNvSpPr>
              <p:nvPr/>
            </p:nvSpPr>
            <p:spPr bwMode="auto">
              <a:xfrm>
                <a:off x="2701" y="2035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6990" name="AutoShape 94"/>
            <p:cNvSpPr>
              <a:spLocks noChangeArrowheads="1"/>
            </p:cNvSpPr>
            <p:nvPr/>
          </p:nvSpPr>
          <p:spPr bwMode="auto">
            <a:xfrm>
              <a:off x="2693" y="2066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6991" name="Oval 95"/>
            <p:cNvSpPr>
              <a:spLocks noChangeArrowheads="1"/>
            </p:cNvSpPr>
            <p:nvPr/>
          </p:nvSpPr>
          <p:spPr bwMode="auto">
            <a:xfrm>
              <a:off x="2696" y="2070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6992" name="Oval 96"/>
            <p:cNvSpPr>
              <a:spLocks noChangeArrowheads="1"/>
            </p:cNvSpPr>
            <p:nvPr/>
          </p:nvSpPr>
          <p:spPr bwMode="auto">
            <a:xfrm>
              <a:off x="2696" y="2028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36993" name="Group 97"/>
            <p:cNvGrpSpPr>
              <a:grpSpLocks/>
            </p:cNvGrpSpPr>
            <p:nvPr/>
          </p:nvGrpSpPr>
          <p:grpSpPr bwMode="auto">
            <a:xfrm>
              <a:off x="2738" y="2039"/>
              <a:ext cx="144" cy="54"/>
              <a:chOff x="2738" y="2039"/>
              <a:chExt cx="144" cy="54"/>
            </a:xfrm>
          </p:grpSpPr>
          <p:grpSp>
            <p:nvGrpSpPr>
              <p:cNvPr id="36994" name="Group 98"/>
              <p:cNvGrpSpPr>
                <a:grpSpLocks/>
              </p:cNvGrpSpPr>
              <p:nvPr/>
            </p:nvGrpSpPr>
            <p:grpSpPr bwMode="auto">
              <a:xfrm>
                <a:off x="2738" y="2039"/>
                <a:ext cx="144" cy="54"/>
                <a:chOff x="2738" y="2039"/>
                <a:chExt cx="144" cy="54"/>
              </a:xfrm>
            </p:grpSpPr>
            <p:sp>
              <p:nvSpPr>
                <p:cNvPr id="37000" name="Freeform 99"/>
                <p:cNvSpPr>
                  <a:spLocks noChangeArrowheads="1"/>
                </p:cNvSpPr>
                <p:nvPr/>
              </p:nvSpPr>
              <p:spPr bwMode="auto">
                <a:xfrm>
                  <a:off x="2738" y="2039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001" name="Freeform 100"/>
                <p:cNvSpPr>
                  <a:spLocks noChangeArrowheads="1"/>
                </p:cNvSpPr>
                <p:nvPr/>
              </p:nvSpPr>
              <p:spPr bwMode="auto">
                <a:xfrm>
                  <a:off x="2738" y="2039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002" name="Freeform 101"/>
                <p:cNvSpPr>
                  <a:spLocks noChangeArrowheads="1"/>
                </p:cNvSpPr>
                <p:nvPr/>
              </p:nvSpPr>
              <p:spPr bwMode="auto">
                <a:xfrm>
                  <a:off x="2812" y="2074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003" name="Freeform 102"/>
                <p:cNvSpPr>
                  <a:spLocks noChangeArrowheads="1"/>
                </p:cNvSpPr>
                <p:nvPr/>
              </p:nvSpPr>
              <p:spPr bwMode="auto">
                <a:xfrm>
                  <a:off x="2812" y="2074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6995" name="Group 103"/>
              <p:cNvGrpSpPr>
                <a:grpSpLocks/>
              </p:cNvGrpSpPr>
              <p:nvPr/>
            </p:nvGrpSpPr>
            <p:grpSpPr bwMode="auto">
              <a:xfrm>
                <a:off x="2741" y="2039"/>
                <a:ext cx="137" cy="54"/>
                <a:chOff x="2741" y="2039"/>
                <a:chExt cx="137" cy="54"/>
              </a:xfrm>
            </p:grpSpPr>
            <p:sp>
              <p:nvSpPr>
                <p:cNvPr id="36996" name="Freeform 104"/>
                <p:cNvSpPr>
                  <a:spLocks noChangeArrowheads="1"/>
                </p:cNvSpPr>
                <p:nvPr/>
              </p:nvSpPr>
              <p:spPr bwMode="auto">
                <a:xfrm>
                  <a:off x="2809" y="2039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97" name="Freeform 105"/>
                <p:cNvSpPr>
                  <a:spLocks noChangeArrowheads="1"/>
                </p:cNvSpPr>
                <p:nvPr/>
              </p:nvSpPr>
              <p:spPr bwMode="auto">
                <a:xfrm>
                  <a:off x="2809" y="2039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98" name="Freeform 106"/>
                <p:cNvSpPr>
                  <a:spLocks noChangeArrowheads="1"/>
                </p:cNvSpPr>
                <p:nvPr/>
              </p:nvSpPr>
              <p:spPr bwMode="auto">
                <a:xfrm>
                  <a:off x="2741" y="2070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99" name="Freeform 107"/>
                <p:cNvSpPr>
                  <a:spLocks noChangeArrowheads="1"/>
                </p:cNvSpPr>
                <p:nvPr/>
              </p:nvSpPr>
              <p:spPr bwMode="auto">
                <a:xfrm>
                  <a:off x="2741" y="2070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6899" name="Group 108"/>
          <p:cNvGrpSpPr>
            <a:grpSpLocks/>
          </p:cNvGrpSpPr>
          <p:nvPr/>
        </p:nvGrpSpPr>
        <p:grpSpPr bwMode="auto">
          <a:xfrm>
            <a:off x="3670300" y="3490913"/>
            <a:ext cx="373063" cy="195262"/>
            <a:chOff x="2104" y="1750"/>
            <a:chExt cx="235" cy="123"/>
          </a:xfrm>
        </p:grpSpPr>
        <p:grpSp>
          <p:nvGrpSpPr>
            <p:cNvPr id="36971" name="Group 109"/>
            <p:cNvGrpSpPr>
              <a:grpSpLocks/>
            </p:cNvGrpSpPr>
            <p:nvPr/>
          </p:nvGrpSpPr>
          <p:grpSpPr bwMode="auto">
            <a:xfrm>
              <a:off x="2109" y="1757"/>
              <a:ext cx="230" cy="116"/>
              <a:chOff x="2109" y="1757"/>
              <a:chExt cx="230" cy="116"/>
            </a:xfrm>
          </p:grpSpPr>
          <p:sp>
            <p:nvSpPr>
              <p:cNvPr id="36986" name="AutoShape 110"/>
              <p:cNvSpPr>
                <a:spLocks noChangeArrowheads="1"/>
              </p:cNvSpPr>
              <p:nvPr/>
            </p:nvSpPr>
            <p:spPr bwMode="auto">
              <a:xfrm>
                <a:off x="2109" y="1794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6987" name="Oval 111"/>
              <p:cNvSpPr>
                <a:spLocks noChangeArrowheads="1"/>
              </p:cNvSpPr>
              <p:nvPr/>
            </p:nvSpPr>
            <p:spPr bwMode="auto">
              <a:xfrm>
                <a:off x="2112" y="1799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6988" name="Oval 112"/>
              <p:cNvSpPr>
                <a:spLocks noChangeArrowheads="1"/>
              </p:cNvSpPr>
              <p:nvPr/>
            </p:nvSpPr>
            <p:spPr bwMode="auto">
              <a:xfrm>
                <a:off x="2112" y="1757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6972" name="AutoShape 113"/>
            <p:cNvSpPr>
              <a:spLocks noChangeArrowheads="1"/>
            </p:cNvSpPr>
            <p:nvPr/>
          </p:nvSpPr>
          <p:spPr bwMode="auto">
            <a:xfrm>
              <a:off x="2104" y="1789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6973" name="Oval 114"/>
            <p:cNvSpPr>
              <a:spLocks noChangeArrowheads="1"/>
            </p:cNvSpPr>
            <p:nvPr/>
          </p:nvSpPr>
          <p:spPr bwMode="auto">
            <a:xfrm>
              <a:off x="2107" y="1792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6974" name="Oval 115"/>
            <p:cNvSpPr>
              <a:spLocks noChangeArrowheads="1"/>
            </p:cNvSpPr>
            <p:nvPr/>
          </p:nvSpPr>
          <p:spPr bwMode="auto">
            <a:xfrm>
              <a:off x="2107" y="1750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36975" name="Group 116"/>
            <p:cNvGrpSpPr>
              <a:grpSpLocks/>
            </p:cNvGrpSpPr>
            <p:nvPr/>
          </p:nvGrpSpPr>
          <p:grpSpPr bwMode="auto">
            <a:xfrm>
              <a:off x="2149" y="1761"/>
              <a:ext cx="144" cy="54"/>
              <a:chOff x="2149" y="1761"/>
              <a:chExt cx="144" cy="54"/>
            </a:xfrm>
          </p:grpSpPr>
          <p:grpSp>
            <p:nvGrpSpPr>
              <p:cNvPr id="36976" name="Group 117"/>
              <p:cNvGrpSpPr>
                <a:grpSpLocks/>
              </p:cNvGrpSpPr>
              <p:nvPr/>
            </p:nvGrpSpPr>
            <p:grpSpPr bwMode="auto">
              <a:xfrm>
                <a:off x="2149" y="1761"/>
                <a:ext cx="144" cy="54"/>
                <a:chOff x="2149" y="1761"/>
                <a:chExt cx="144" cy="54"/>
              </a:xfrm>
            </p:grpSpPr>
            <p:sp>
              <p:nvSpPr>
                <p:cNvPr id="36982" name="Freeform 118"/>
                <p:cNvSpPr>
                  <a:spLocks noChangeArrowheads="1"/>
                </p:cNvSpPr>
                <p:nvPr/>
              </p:nvSpPr>
              <p:spPr bwMode="auto">
                <a:xfrm>
                  <a:off x="2149" y="1761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83" name="Freeform 119"/>
                <p:cNvSpPr>
                  <a:spLocks noChangeArrowheads="1"/>
                </p:cNvSpPr>
                <p:nvPr/>
              </p:nvSpPr>
              <p:spPr bwMode="auto">
                <a:xfrm>
                  <a:off x="2149" y="1761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84" name="Freeform 120"/>
                <p:cNvSpPr>
                  <a:spLocks noChangeArrowheads="1"/>
                </p:cNvSpPr>
                <p:nvPr/>
              </p:nvSpPr>
              <p:spPr bwMode="auto">
                <a:xfrm>
                  <a:off x="2223" y="1796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85" name="Freeform 121"/>
                <p:cNvSpPr>
                  <a:spLocks noChangeArrowheads="1"/>
                </p:cNvSpPr>
                <p:nvPr/>
              </p:nvSpPr>
              <p:spPr bwMode="auto">
                <a:xfrm>
                  <a:off x="2223" y="1796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6977" name="Group 122"/>
              <p:cNvGrpSpPr>
                <a:grpSpLocks/>
              </p:cNvGrpSpPr>
              <p:nvPr/>
            </p:nvGrpSpPr>
            <p:grpSpPr bwMode="auto">
              <a:xfrm>
                <a:off x="2152" y="1761"/>
                <a:ext cx="137" cy="54"/>
                <a:chOff x="2152" y="1761"/>
                <a:chExt cx="137" cy="54"/>
              </a:xfrm>
            </p:grpSpPr>
            <p:sp>
              <p:nvSpPr>
                <p:cNvPr id="36978" name="Freeform 123"/>
                <p:cNvSpPr>
                  <a:spLocks noChangeArrowheads="1"/>
                </p:cNvSpPr>
                <p:nvPr/>
              </p:nvSpPr>
              <p:spPr bwMode="auto">
                <a:xfrm>
                  <a:off x="2220" y="1761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79" name="Freeform 124"/>
                <p:cNvSpPr>
                  <a:spLocks noChangeArrowheads="1"/>
                </p:cNvSpPr>
                <p:nvPr/>
              </p:nvSpPr>
              <p:spPr bwMode="auto">
                <a:xfrm>
                  <a:off x="2220" y="1761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80" name="Freeform 125"/>
                <p:cNvSpPr>
                  <a:spLocks noChangeArrowheads="1"/>
                </p:cNvSpPr>
                <p:nvPr/>
              </p:nvSpPr>
              <p:spPr bwMode="auto">
                <a:xfrm>
                  <a:off x="2152" y="1792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81" name="Freeform 126"/>
                <p:cNvSpPr>
                  <a:spLocks noChangeArrowheads="1"/>
                </p:cNvSpPr>
                <p:nvPr/>
              </p:nvSpPr>
              <p:spPr bwMode="auto">
                <a:xfrm>
                  <a:off x="2152" y="1792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6900" name="Group 127"/>
          <p:cNvGrpSpPr>
            <a:grpSpLocks/>
          </p:cNvGrpSpPr>
          <p:nvPr/>
        </p:nvGrpSpPr>
        <p:grpSpPr bwMode="auto">
          <a:xfrm>
            <a:off x="4403725" y="2928938"/>
            <a:ext cx="373063" cy="195262"/>
            <a:chOff x="2582" y="1428"/>
            <a:chExt cx="235" cy="123"/>
          </a:xfrm>
        </p:grpSpPr>
        <p:grpSp>
          <p:nvGrpSpPr>
            <p:cNvPr id="36953" name="Group 128"/>
            <p:cNvGrpSpPr>
              <a:grpSpLocks/>
            </p:cNvGrpSpPr>
            <p:nvPr/>
          </p:nvGrpSpPr>
          <p:grpSpPr bwMode="auto">
            <a:xfrm>
              <a:off x="2587" y="1435"/>
              <a:ext cx="230" cy="116"/>
              <a:chOff x="2587" y="1435"/>
              <a:chExt cx="230" cy="116"/>
            </a:xfrm>
          </p:grpSpPr>
          <p:sp>
            <p:nvSpPr>
              <p:cNvPr id="36968" name="AutoShape 129"/>
              <p:cNvSpPr>
                <a:spLocks noChangeArrowheads="1"/>
              </p:cNvSpPr>
              <p:nvPr/>
            </p:nvSpPr>
            <p:spPr bwMode="auto">
              <a:xfrm>
                <a:off x="2587" y="1472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6969" name="Oval 130"/>
              <p:cNvSpPr>
                <a:spLocks noChangeArrowheads="1"/>
              </p:cNvSpPr>
              <p:nvPr/>
            </p:nvSpPr>
            <p:spPr bwMode="auto">
              <a:xfrm>
                <a:off x="2590" y="1477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6970" name="Oval 131"/>
              <p:cNvSpPr>
                <a:spLocks noChangeArrowheads="1"/>
              </p:cNvSpPr>
              <p:nvPr/>
            </p:nvSpPr>
            <p:spPr bwMode="auto">
              <a:xfrm>
                <a:off x="2590" y="1435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6954" name="AutoShape 132"/>
            <p:cNvSpPr>
              <a:spLocks noChangeArrowheads="1"/>
            </p:cNvSpPr>
            <p:nvPr/>
          </p:nvSpPr>
          <p:spPr bwMode="auto">
            <a:xfrm>
              <a:off x="2582" y="1466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6955" name="Oval 133"/>
            <p:cNvSpPr>
              <a:spLocks noChangeArrowheads="1"/>
            </p:cNvSpPr>
            <p:nvPr/>
          </p:nvSpPr>
          <p:spPr bwMode="auto">
            <a:xfrm>
              <a:off x="2585" y="1470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6956" name="Oval 134"/>
            <p:cNvSpPr>
              <a:spLocks noChangeArrowheads="1"/>
            </p:cNvSpPr>
            <p:nvPr/>
          </p:nvSpPr>
          <p:spPr bwMode="auto">
            <a:xfrm>
              <a:off x="2585" y="1428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36957" name="Group 135"/>
            <p:cNvGrpSpPr>
              <a:grpSpLocks/>
            </p:cNvGrpSpPr>
            <p:nvPr/>
          </p:nvGrpSpPr>
          <p:grpSpPr bwMode="auto">
            <a:xfrm>
              <a:off x="2627" y="1439"/>
              <a:ext cx="144" cy="54"/>
              <a:chOff x="2627" y="1439"/>
              <a:chExt cx="144" cy="54"/>
            </a:xfrm>
          </p:grpSpPr>
          <p:grpSp>
            <p:nvGrpSpPr>
              <p:cNvPr id="36958" name="Group 136"/>
              <p:cNvGrpSpPr>
                <a:grpSpLocks/>
              </p:cNvGrpSpPr>
              <p:nvPr/>
            </p:nvGrpSpPr>
            <p:grpSpPr bwMode="auto">
              <a:xfrm>
                <a:off x="2627" y="1439"/>
                <a:ext cx="144" cy="54"/>
                <a:chOff x="2627" y="1439"/>
                <a:chExt cx="144" cy="54"/>
              </a:xfrm>
            </p:grpSpPr>
            <p:sp>
              <p:nvSpPr>
                <p:cNvPr id="36964" name="Freeform 137"/>
                <p:cNvSpPr>
                  <a:spLocks noChangeArrowheads="1"/>
                </p:cNvSpPr>
                <p:nvPr/>
              </p:nvSpPr>
              <p:spPr bwMode="auto">
                <a:xfrm>
                  <a:off x="2627" y="1439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65" name="Freeform 138"/>
                <p:cNvSpPr>
                  <a:spLocks noChangeArrowheads="1"/>
                </p:cNvSpPr>
                <p:nvPr/>
              </p:nvSpPr>
              <p:spPr bwMode="auto">
                <a:xfrm>
                  <a:off x="2627" y="1439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66" name="Freeform 139"/>
                <p:cNvSpPr>
                  <a:spLocks noChangeArrowheads="1"/>
                </p:cNvSpPr>
                <p:nvPr/>
              </p:nvSpPr>
              <p:spPr bwMode="auto">
                <a:xfrm>
                  <a:off x="2701" y="1474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67" name="Freeform 140"/>
                <p:cNvSpPr>
                  <a:spLocks noChangeArrowheads="1"/>
                </p:cNvSpPr>
                <p:nvPr/>
              </p:nvSpPr>
              <p:spPr bwMode="auto">
                <a:xfrm>
                  <a:off x="2701" y="1474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6959" name="Group 141"/>
              <p:cNvGrpSpPr>
                <a:grpSpLocks/>
              </p:cNvGrpSpPr>
              <p:nvPr/>
            </p:nvGrpSpPr>
            <p:grpSpPr bwMode="auto">
              <a:xfrm>
                <a:off x="2630" y="1439"/>
                <a:ext cx="137" cy="54"/>
                <a:chOff x="2630" y="1439"/>
                <a:chExt cx="137" cy="54"/>
              </a:xfrm>
            </p:grpSpPr>
            <p:sp>
              <p:nvSpPr>
                <p:cNvPr id="36960" name="Freeform 142"/>
                <p:cNvSpPr>
                  <a:spLocks noChangeArrowheads="1"/>
                </p:cNvSpPr>
                <p:nvPr/>
              </p:nvSpPr>
              <p:spPr bwMode="auto">
                <a:xfrm>
                  <a:off x="2698" y="1439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61" name="Freeform 143"/>
                <p:cNvSpPr>
                  <a:spLocks noChangeArrowheads="1"/>
                </p:cNvSpPr>
                <p:nvPr/>
              </p:nvSpPr>
              <p:spPr bwMode="auto">
                <a:xfrm>
                  <a:off x="2698" y="1439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62" name="Freeform 144"/>
                <p:cNvSpPr>
                  <a:spLocks noChangeArrowheads="1"/>
                </p:cNvSpPr>
                <p:nvPr/>
              </p:nvSpPr>
              <p:spPr bwMode="auto">
                <a:xfrm>
                  <a:off x="2630" y="1470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63" name="Freeform 145"/>
                <p:cNvSpPr>
                  <a:spLocks noChangeArrowheads="1"/>
                </p:cNvSpPr>
                <p:nvPr/>
              </p:nvSpPr>
              <p:spPr bwMode="auto">
                <a:xfrm>
                  <a:off x="2630" y="1470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6901" name="Group 146"/>
          <p:cNvGrpSpPr>
            <a:grpSpLocks/>
          </p:cNvGrpSpPr>
          <p:nvPr/>
        </p:nvGrpSpPr>
        <p:grpSpPr bwMode="auto">
          <a:xfrm>
            <a:off x="6175375" y="3203575"/>
            <a:ext cx="373063" cy="195263"/>
            <a:chOff x="3698" y="1601"/>
            <a:chExt cx="235" cy="123"/>
          </a:xfrm>
        </p:grpSpPr>
        <p:grpSp>
          <p:nvGrpSpPr>
            <p:cNvPr id="36935" name="Group 147"/>
            <p:cNvGrpSpPr>
              <a:grpSpLocks/>
            </p:cNvGrpSpPr>
            <p:nvPr/>
          </p:nvGrpSpPr>
          <p:grpSpPr bwMode="auto">
            <a:xfrm>
              <a:off x="3703" y="1607"/>
              <a:ext cx="230" cy="116"/>
              <a:chOff x="3703" y="1607"/>
              <a:chExt cx="230" cy="116"/>
            </a:xfrm>
          </p:grpSpPr>
          <p:sp>
            <p:nvSpPr>
              <p:cNvPr id="36950" name="AutoShape 148"/>
              <p:cNvSpPr>
                <a:spLocks noChangeArrowheads="1"/>
              </p:cNvSpPr>
              <p:nvPr/>
            </p:nvSpPr>
            <p:spPr bwMode="auto">
              <a:xfrm>
                <a:off x="3703" y="1644"/>
                <a:ext cx="231" cy="42"/>
              </a:xfrm>
              <a:prstGeom prst="roundRect">
                <a:avLst>
                  <a:gd name="adj" fmla="val 238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6951" name="Oval 149"/>
              <p:cNvSpPr>
                <a:spLocks noChangeArrowheads="1"/>
              </p:cNvSpPr>
              <p:nvPr/>
            </p:nvSpPr>
            <p:spPr bwMode="auto">
              <a:xfrm>
                <a:off x="3706" y="1649"/>
                <a:ext cx="228" cy="7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6952" name="Oval 150"/>
              <p:cNvSpPr>
                <a:spLocks noChangeArrowheads="1"/>
              </p:cNvSpPr>
              <p:nvPr/>
            </p:nvSpPr>
            <p:spPr bwMode="auto">
              <a:xfrm>
                <a:off x="3706" y="1607"/>
                <a:ext cx="228" cy="7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6936" name="AutoShape 151"/>
            <p:cNvSpPr>
              <a:spLocks noChangeArrowheads="1"/>
            </p:cNvSpPr>
            <p:nvPr/>
          </p:nvSpPr>
          <p:spPr bwMode="auto">
            <a:xfrm>
              <a:off x="3698" y="1639"/>
              <a:ext cx="232" cy="41"/>
            </a:xfrm>
            <a:prstGeom prst="roundRect">
              <a:avLst>
                <a:gd name="adj" fmla="val 2500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6937" name="Oval 152"/>
            <p:cNvSpPr>
              <a:spLocks noChangeArrowheads="1"/>
            </p:cNvSpPr>
            <p:nvPr/>
          </p:nvSpPr>
          <p:spPr bwMode="auto">
            <a:xfrm>
              <a:off x="3701" y="1642"/>
              <a:ext cx="229" cy="76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6938" name="Oval 153"/>
            <p:cNvSpPr>
              <a:spLocks noChangeArrowheads="1"/>
            </p:cNvSpPr>
            <p:nvPr/>
          </p:nvSpPr>
          <p:spPr bwMode="auto">
            <a:xfrm>
              <a:off x="3701" y="1601"/>
              <a:ext cx="229" cy="76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36939" name="Group 154"/>
            <p:cNvGrpSpPr>
              <a:grpSpLocks/>
            </p:cNvGrpSpPr>
            <p:nvPr/>
          </p:nvGrpSpPr>
          <p:grpSpPr bwMode="auto">
            <a:xfrm>
              <a:off x="3744" y="1611"/>
              <a:ext cx="144" cy="54"/>
              <a:chOff x="3744" y="1611"/>
              <a:chExt cx="144" cy="54"/>
            </a:xfrm>
          </p:grpSpPr>
          <p:grpSp>
            <p:nvGrpSpPr>
              <p:cNvPr id="36940" name="Group 155"/>
              <p:cNvGrpSpPr>
                <a:grpSpLocks/>
              </p:cNvGrpSpPr>
              <p:nvPr/>
            </p:nvGrpSpPr>
            <p:grpSpPr bwMode="auto">
              <a:xfrm>
                <a:off x="3744" y="1611"/>
                <a:ext cx="144" cy="54"/>
                <a:chOff x="3744" y="1611"/>
                <a:chExt cx="144" cy="54"/>
              </a:xfrm>
            </p:grpSpPr>
            <p:sp>
              <p:nvSpPr>
                <p:cNvPr id="36946" name="Freeform 156"/>
                <p:cNvSpPr>
                  <a:spLocks noChangeArrowheads="1"/>
                </p:cNvSpPr>
                <p:nvPr/>
              </p:nvSpPr>
              <p:spPr bwMode="auto">
                <a:xfrm>
                  <a:off x="3744" y="1611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47" name="Freeform 157"/>
                <p:cNvSpPr>
                  <a:spLocks noChangeArrowheads="1"/>
                </p:cNvSpPr>
                <p:nvPr/>
              </p:nvSpPr>
              <p:spPr bwMode="auto">
                <a:xfrm>
                  <a:off x="3744" y="1611"/>
                  <a:ext cx="64" cy="21"/>
                </a:xfrm>
                <a:custGeom>
                  <a:avLst/>
                  <a:gdLst>
                    <a:gd name="T0" fmla="*/ 0 w 283"/>
                    <a:gd name="T1" fmla="*/ 3 h 93"/>
                    <a:gd name="T2" fmla="*/ 16 w 283"/>
                    <a:gd name="T3" fmla="*/ 0 h 93"/>
                    <a:gd name="T4" fmla="*/ 47 w 283"/>
                    <a:gd name="T5" fmla="*/ 11 h 93"/>
                    <a:gd name="T6" fmla="*/ 64 w 283"/>
                    <a:gd name="T7" fmla="*/ 7 h 93"/>
                    <a:gd name="T8" fmla="*/ 59 w 283"/>
                    <a:gd name="T9" fmla="*/ 21 h 93"/>
                    <a:gd name="T10" fmla="*/ 16 w 283"/>
                    <a:gd name="T11" fmla="*/ 21 h 93"/>
                    <a:gd name="T12" fmla="*/ 34 w 283"/>
                    <a:gd name="T13" fmla="*/ 17 h 93"/>
                    <a:gd name="T14" fmla="*/ 0 w 283"/>
                    <a:gd name="T15" fmla="*/ 3 h 93"/>
                    <a:gd name="T16" fmla="*/ 0 w 283"/>
                    <a:gd name="T17" fmla="*/ 3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83"/>
                    <a:gd name="T28" fmla="*/ 0 h 93"/>
                    <a:gd name="T29" fmla="*/ 283 w 283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83" h="93">
                      <a:moveTo>
                        <a:pt x="0" y="15"/>
                      </a:moveTo>
                      <a:lnTo>
                        <a:pt x="70" y="0"/>
                      </a:lnTo>
                      <a:lnTo>
                        <a:pt x="207" y="50"/>
                      </a:lnTo>
                      <a:lnTo>
                        <a:pt x="282" y="29"/>
                      </a:lnTo>
                      <a:lnTo>
                        <a:pt x="261" y="92"/>
                      </a:lnTo>
                      <a:lnTo>
                        <a:pt x="70" y="92"/>
                      </a:lnTo>
                      <a:lnTo>
                        <a:pt x="150" y="74"/>
                      </a:lnTo>
                      <a:lnTo>
                        <a:pt x="0" y="15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48" name="Freeform 158"/>
                <p:cNvSpPr>
                  <a:spLocks noChangeArrowheads="1"/>
                </p:cNvSpPr>
                <p:nvPr/>
              </p:nvSpPr>
              <p:spPr bwMode="auto">
                <a:xfrm>
                  <a:off x="3818" y="1647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49" name="Freeform 159"/>
                <p:cNvSpPr>
                  <a:spLocks noChangeArrowheads="1"/>
                </p:cNvSpPr>
                <p:nvPr/>
              </p:nvSpPr>
              <p:spPr bwMode="auto">
                <a:xfrm>
                  <a:off x="3818" y="1647"/>
                  <a:ext cx="71" cy="20"/>
                </a:xfrm>
                <a:custGeom>
                  <a:avLst/>
                  <a:gdLst>
                    <a:gd name="T0" fmla="*/ 71 w 311"/>
                    <a:gd name="T1" fmla="*/ 14 h 87"/>
                    <a:gd name="T2" fmla="*/ 54 w 311"/>
                    <a:gd name="T3" fmla="*/ 20 h 87"/>
                    <a:gd name="T4" fmla="*/ 16 w 311"/>
                    <a:gd name="T5" fmla="*/ 9 h 87"/>
                    <a:gd name="T6" fmla="*/ 0 w 311"/>
                    <a:gd name="T7" fmla="*/ 14 h 87"/>
                    <a:gd name="T8" fmla="*/ 5 w 311"/>
                    <a:gd name="T9" fmla="*/ 0 h 87"/>
                    <a:gd name="T10" fmla="*/ 54 w 311"/>
                    <a:gd name="T11" fmla="*/ 0 h 87"/>
                    <a:gd name="T12" fmla="*/ 34 w 311"/>
                    <a:gd name="T13" fmla="*/ 5 h 87"/>
                    <a:gd name="T14" fmla="*/ 71 w 311"/>
                    <a:gd name="T15" fmla="*/ 14 h 87"/>
                    <a:gd name="T16" fmla="*/ 71 w 311"/>
                    <a:gd name="T17" fmla="*/ 14 h 8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11"/>
                    <a:gd name="T28" fmla="*/ 0 h 87"/>
                    <a:gd name="T29" fmla="*/ 311 w 311"/>
                    <a:gd name="T30" fmla="*/ 87 h 87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11" h="87">
                      <a:moveTo>
                        <a:pt x="310" y="63"/>
                      </a:moveTo>
                      <a:lnTo>
                        <a:pt x="235" y="86"/>
                      </a:lnTo>
                      <a:lnTo>
                        <a:pt x="69" y="38"/>
                      </a:lnTo>
                      <a:lnTo>
                        <a:pt x="0" y="63"/>
                      </a:lnTo>
                      <a:lnTo>
                        <a:pt x="21" y="0"/>
                      </a:lnTo>
                      <a:lnTo>
                        <a:pt x="235" y="0"/>
                      </a:lnTo>
                      <a:lnTo>
                        <a:pt x="151" y="23"/>
                      </a:lnTo>
                      <a:lnTo>
                        <a:pt x="310" y="63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6941" name="Group 160"/>
              <p:cNvGrpSpPr>
                <a:grpSpLocks/>
              </p:cNvGrpSpPr>
              <p:nvPr/>
            </p:nvGrpSpPr>
            <p:grpSpPr bwMode="auto">
              <a:xfrm>
                <a:off x="3746" y="1611"/>
                <a:ext cx="137" cy="54"/>
                <a:chOff x="3746" y="1611"/>
                <a:chExt cx="137" cy="54"/>
              </a:xfrm>
            </p:grpSpPr>
            <p:sp>
              <p:nvSpPr>
                <p:cNvPr id="36942" name="Freeform 161"/>
                <p:cNvSpPr>
                  <a:spLocks noChangeArrowheads="1"/>
                </p:cNvSpPr>
                <p:nvPr/>
              </p:nvSpPr>
              <p:spPr bwMode="auto">
                <a:xfrm>
                  <a:off x="3815" y="1611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43" name="Freeform 162"/>
                <p:cNvSpPr>
                  <a:spLocks noChangeArrowheads="1"/>
                </p:cNvSpPr>
                <p:nvPr/>
              </p:nvSpPr>
              <p:spPr bwMode="auto">
                <a:xfrm>
                  <a:off x="3815" y="1611"/>
                  <a:ext cx="69" cy="21"/>
                </a:xfrm>
                <a:custGeom>
                  <a:avLst/>
                  <a:gdLst>
                    <a:gd name="T0" fmla="*/ 0 w 305"/>
                    <a:gd name="T1" fmla="*/ 17 h 93"/>
                    <a:gd name="T2" fmla="*/ 16 w 305"/>
                    <a:gd name="T3" fmla="*/ 21 h 93"/>
                    <a:gd name="T4" fmla="*/ 50 w 305"/>
                    <a:gd name="T5" fmla="*/ 7 h 93"/>
                    <a:gd name="T6" fmla="*/ 69 w 305"/>
                    <a:gd name="T7" fmla="*/ 11 h 93"/>
                    <a:gd name="T8" fmla="*/ 61 w 305"/>
                    <a:gd name="T9" fmla="*/ 0 h 93"/>
                    <a:gd name="T10" fmla="*/ 16 w 305"/>
                    <a:gd name="T11" fmla="*/ 0 h 93"/>
                    <a:gd name="T12" fmla="*/ 38 w 305"/>
                    <a:gd name="T13" fmla="*/ 3 h 93"/>
                    <a:gd name="T14" fmla="*/ 0 w 305"/>
                    <a:gd name="T15" fmla="*/ 17 h 93"/>
                    <a:gd name="T16" fmla="*/ 0 w 305"/>
                    <a:gd name="T17" fmla="*/ 17 h 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05"/>
                    <a:gd name="T28" fmla="*/ 0 h 93"/>
                    <a:gd name="T29" fmla="*/ 305 w 305"/>
                    <a:gd name="T30" fmla="*/ 93 h 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05" h="93">
                      <a:moveTo>
                        <a:pt x="0" y="74"/>
                      </a:moveTo>
                      <a:lnTo>
                        <a:pt x="69" y="92"/>
                      </a:lnTo>
                      <a:lnTo>
                        <a:pt x="221" y="29"/>
                      </a:lnTo>
                      <a:lnTo>
                        <a:pt x="304" y="50"/>
                      </a:lnTo>
                      <a:lnTo>
                        <a:pt x="269" y="0"/>
                      </a:lnTo>
                      <a:lnTo>
                        <a:pt x="69" y="0"/>
                      </a:lnTo>
                      <a:lnTo>
                        <a:pt x="166" y="15"/>
                      </a:lnTo>
                      <a:lnTo>
                        <a:pt x="0" y="7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44" name="Freeform 163"/>
                <p:cNvSpPr>
                  <a:spLocks noChangeArrowheads="1"/>
                </p:cNvSpPr>
                <p:nvPr/>
              </p:nvSpPr>
              <p:spPr bwMode="auto">
                <a:xfrm>
                  <a:off x="3746" y="1642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45" name="Freeform 164"/>
                <p:cNvSpPr>
                  <a:spLocks noChangeArrowheads="1"/>
                </p:cNvSpPr>
                <p:nvPr/>
              </p:nvSpPr>
              <p:spPr bwMode="auto">
                <a:xfrm>
                  <a:off x="3746" y="1642"/>
                  <a:ext cx="66" cy="24"/>
                </a:xfrm>
                <a:custGeom>
                  <a:avLst/>
                  <a:gdLst>
                    <a:gd name="T0" fmla="*/ 66 w 291"/>
                    <a:gd name="T1" fmla="*/ 3 h 106"/>
                    <a:gd name="T2" fmla="*/ 49 w 291"/>
                    <a:gd name="T3" fmla="*/ 0 h 106"/>
                    <a:gd name="T4" fmla="*/ 15 w 291"/>
                    <a:gd name="T5" fmla="*/ 13 h 106"/>
                    <a:gd name="T6" fmla="*/ 0 w 291"/>
                    <a:gd name="T7" fmla="*/ 9 h 106"/>
                    <a:gd name="T8" fmla="*/ 5 w 291"/>
                    <a:gd name="T9" fmla="*/ 24 h 106"/>
                    <a:gd name="T10" fmla="*/ 49 w 291"/>
                    <a:gd name="T11" fmla="*/ 24 h 106"/>
                    <a:gd name="T12" fmla="*/ 30 w 291"/>
                    <a:gd name="T13" fmla="*/ 19 h 106"/>
                    <a:gd name="T14" fmla="*/ 66 w 291"/>
                    <a:gd name="T15" fmla="*/ 3 h 106"/>
                    <a:gd name="T16" fmla="*/ 66 w 291"/>
                    <a:gd name="T17" fmla="*/ 3 h 10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1"/>
                    <a:gd name="T28" fmla="*/ 0 h 106"/>
                    <a:gd name="T29" fmla="*/ 291 w 291"/>
                    <a:gd name="T30" fmla="*/ 106 h 10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1" h="106">
                      <a:moveTo>
                        <a:pt x="290" y="14"/>
                      </a:moveTo>
                      <a:lnTo>
                        <a:pt x="214" y="0"/>
                      </a:lnTo>
                      <a:lnTo>
                        <a:pt x="67" y="58"/>
                      </a:lnTo>
                      <a:lnTo>
                        <a:pt x="0" y="39"/>
                      </a:lnTo>
                      <a:lnTo>
                        <a:pt x="21" y="105"/>
                      </a:lnTo>
                      <a:lnTo>
                        <a:pt x="214" y="105"/>
                      </a:lnTo>
                      <a:lnTo>
                        <a:pt x="133" y="82"/>
                      </a:lnTo>
                      <a:lnTo>
                        <a:pt x="290" y="14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6902" name="Group 165"/>
          <p:cNvGrpSpPr>
            <a:grpSpLocks/>
          </p:cNvGrpSpPr>
          <p:nvPr/>
        </p:nvGrpSpPr>
        <p:grpSpPr bwMode="auto">
          <a:xfrm>
            <a:off x="896938" y="5522913"/>
            <a:ext cx="249237" cy="130175"/>
            <a:chOff x="214" y="1062"/>
            <a:chExt cx="157" cy="82"/>
          </a:xfrm>
        </p:grpSpPr>
        <p:grpSp>
          <p:nvGrpSpPr>
            <p:cNvPr id="36917" name="Group 166"/>
            <p:cNvGrpSpPr>
              <a:grpSpLocks/>
            </p:cNvGrpSpPr>
            <p:nvPr/>
          </p:nvGrpSpPr>
          <p:grpSpPr bwMode="auto">
            <a:xfrm>
              <a:off x="217" y="1067"/>
              <a:ext cx="153" cy="78"/>
              <a:chOff x="217" y="1067"/>
              <a:chExt cx="153" cy="78"/>
            </a:xfrm>
          </p:grpSpPr>
          <p:sp>
            <p:nvSpPr>
              <p:cNvPr id="36932" name="AutoShape 167"/>
              <p:cNvSpPr>
                <a:spLocks noChangeArrowheads="1"/>
              </p:cNvSpPr>
              <p:nvPr/>
            </p:nvSpPr>
            <p:spPr bwMode="auto">
              <a:xfrm>
                <a:off x="217" y="1092"/>
                <a:ext cx="154" cy="28"/>
              </a:xfrm>
              <a:prstGeom prst="roundRect">
                <a:avLst>
                  <a:gd name="adj" fmla="val 3569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6933" name="Oval 168"/>
              <p:cNvSpPr>
                <a:spLocks noChangeArrowheads="1"/>
              </p:cNvSpPr>
              <p:nvPr/>
            </p:nvSpPr>
            <p:spPr bwMode="auto">
              <a:xfrm>
                <a:off x="219" y="1095"/>
                <a:ext cx="153" cy="51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6934" name="Oval 169"/>
              <p:cNvSpPr>
                <a:spLocks noChangeArrowheads="1"/>
              </p:cNvSpPr>
              <p:nvPr/>
            </p:nvSpPr>
            <p:spPr bwMode="auto">
              <a:xfrm>
                <a:off x="219" y="1067"/>
                <a:ext cx="153" cy="51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6918" name="AutoShape 170"/>
            <p:cNvSpPr>
              <a:spLocks noChangeArrowheads="1"/>
            </p:cNvSpPr>
            <p:nvPr/>
          </p:nvSpPr>
          <p:spPr bwMode="auto">
            <a:xfrm>
              <a:off x="214" y="1088"/>
              <a:ext cx="155" cy="28"/>
            </a:xfrm>
            <a:prstGeom prst="roundRect">
              <a:avLst>
                <a:gd name="adj" fmla="val 3569"/>
              </a:avLst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6919" name="Oval 171"/>
            <p:cNvSpPr>
              <a:spLocks noChangeArrowheads="1"/>
            </p:cNvSpPr>
            <p:nvPr/>
          </p:nvSpPr>
          <p:spPr bwMode="auto">
            <a:xfrm>
              <a:off x="216" y="1090"/>
              <a:ext cx="154" cy="51"/>
            </a:xfrm>
            <a:prstGeom prst="ellipse">
              <a:avLst/>
            </a:pr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6920" name="Oval 172"/>
            <p:cNvSpPr>
              <a:spLocks noChangeArrowheads="1"/>
            </p:cNvSpPr>
            <p:nvPr/>
          </p:nvSpPr>
          <p:spPr bwMode="auto">
            <a:xfrm>
              <a:off x="216" y="1062"/>
              <a:ext cx="154" cy="51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36921" name="Group 173"/>
            <p:cNvGrpSpPr>
              <a:grpSpLocks/>
            </p:cNvGrpSpPr>
            <p:nvPr/>
          </p:nvGrpSpPr>
          <p:grpSpPr bwMode="auto">
            <a:xfrm>
              <a:off x="244" y="1070"/>
              <a:ext cx="96" cy="36"/>
              <a:chOff x="244" y="1070"/>
              <a:chExt cx="96" cy="36"/>
            </a:xfrm>
          </p:grpSpPr>
          <p:grpSp>
            <p:nvGrpSpPr>
              <p:cNvPr id="36922" name="Group 174"/>
              <p:cNvGrpSpPr>
                <a:grpSpLocks/>
              </p:cNvGrpSpPr>
              <p:nvPr/>
            </p:nvGrpSpPr>
            <p:grpSpPr bwMode="auto">
              <a:xfrm>
                <a:off x="244" y="1070"/>
                <a:ext cx="96" cy="36"/>
                <a:chOff x="244" y="1070"/>
                <a:chExt cx="96" cy="36"/>
              </a:xfrm>
            </p:grpSpPr>
            <p:sp>
              <p:nvSpPr>
                <p:cNvPr id="36928" name="Freeform 175"/>
                <p:cNvSpPr>
                  <a:spLocks noChangeArrowheads="1"/>
                </p:cNvSpPr>
                <p:nvPr/>
              </p:nvSpPr>
              <p:spPr bwMode="auto">
                <a:xfrm>
                  <a:off x="244" y="1070"/>
                  <a:ext cx="43" cy="14"/>
                </a:xfrm>
                <a:custGeom>
                  <a:avLst/>
                  <a:gdLst>
                    <a:gd name="T0" fmla="*/ 0 w 189"/>
                    <a:gd name="T1" fmla="*/ 2 h 63"/>
                    <a:gd name="T2" fmla="*/ 10 w 189"/>
                    <a:gd name="T3" fmla="*/ 0 h 63"/>
                    <a:gd name="T4" fmla="*/ 31 w 189"/>
                    <a:gd name="T5" fmla="*/ 8 h 63"/>
                    <a:gd name="T6" fmla="*/ 43 w 189"/>
                    <a:gd name="T7" fmla="*/ 4 h 63"/>
                    <a:gd name="T8" fmla="*/ 40 w 189"/>
                    <a:gd name="T9" fmla="*/ 14 h 63"/>
                    <a:gd name="T10" fmla="*/ 10 w 189"/>
                    <a:gd name="T11" fmla="*/ 14 h 63"/>
                    <a:gd name="T12" fmla="*/ 23 w 189"/>
                    <a:gd name="T13" fmla="*/ 11 h 63"/>
                    <a:gd name="T14" fmla="*/ 0 w 189"/>
                    <a:gd name="T15" fmla="*/ 2 h 63"/>
                    <a:gd name="T16" fmla="*/ 0 w 189"/>
                    <a:gd name="T17" fmla="*/ 2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89"/>
                    <a:gd name="T28" fmla="*/ 0 h 63"/>
                    <a:gd name="T29" fmla="*/ 189 w 189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89" h="63">
                      <a:moveTo>
                        <a:pt x="0" y="10"/>
                      </a:moveTo>
                      <a:lnTo>
                        <a:pt x="46" y="0"/>
                      </a:lnTo>
                      <a:lnTo>
                        <a:pt x="138" y="34"/>
                      </a:lnTo>
                      <a:lnTo>
                        <a:pt x="188" y="19"/>
                      </a:lnTo>
                      <a:lnTo>
                        <a:pt x="174" y="62"/>
                      </a:lnTo>
                      <a:lnTo>
                        <a:pt x="46" y="62"/>
                      </a:lnTo>
                      <a:lnTo>
                        <a:pt x="100" y="50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29" name="Freeform 176"/>
                <p:cNvSpPr>
                  <a:spLocks noChangeArrowheads="1"/>
                </p:cNvSpPr>
                <p:nvPr/>
              </p:nvSpPr>
              <p:spPr bwMode="auto">
                <a:xfrm>
                  <a:off x="244" y="1070"/>
                  <a:ext cx="43" cy="14"/>
                </a:xfrm>
                <a:custGeom>
                  <a:avLst/>
                  <a:gdLst>
                    <a:gd name="T0" fmla="*/ 0 w 189"/>
                    <a:gd name="T1" fmla="*/ 2 h 63"/>
                    <a:gd name="T2" fmla="*/ 10 w 189"/>
                    <a:gd name="T3" fmla="*/ 0 h 63"/>
                    <a:gd name="T4" fmla="*/ 31 w 189"/>
                    <a:gd name="T5" fmla="*/ 8 h 63"/>
                    <a:gd name="T6" fmla="*/ 43 w 189"/>
                    <a:gd name="T7" fmla="*/ 4 h 63"/>
                    <a:gd name="T8" fmla="*/ 40 w 189"/>
                    <a:gd name="T9" fmla="*/ 14 h 63"/>
                    <a:gd name="T10" fmla="*/ 10 w 189"/>
                    <a:gd name="T11" fmla="*/ 14 h 63"/>
                    <a:gd name="T12" fmla="*/ 23 w 189"/>
                    <a:gd name="T13" fmla="*/ 11 h 63"/>
                    <a:gd name="T14" fmla="*/ 0 w 189"/>
                    <a:gd name="T15" fmla="*/ 2 h 63"/>
                    <a:gd name="T16" fmla="*/ 0 w 189"/>
                    <a:gd name="T17" fmla="*/ 2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89"/>
                    <a:gd name="T28" fmla="*/ 0 h 63"/>
                    <a:gd name="T29" fmla="*/ 189 w 189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89" h="63">
                      <a:moveTo>
                        <a:pt x="0" y="10"/>
                      </a:moveTo>
                      <a:lnTo>
                        <a:pt x="46" y="0"/>
                      </a:lnTo>
                      <a:lnTo>
                        <a:pt x="138" y="34"/>
                      </a:lnTo>
                      <a:lnTo>
                        <a:pt x="188" y="19"/>
                      </a:lnTo>
                      <a:lnTo>
                        <a:pt x="174" y="62"/>
                      </a:lnTo>
                      <a:lnTo>
                        <a:pt x="46" y="62"/>
                      </a:lnTo>
                      <a:lnTo>
                        <a:pt x="100" y="50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30" name="Freeform 177"/>
                <p:cNvSpPr>
                  <a:spLocks noChangeArrowheads="1"/>
                </p:cNvSpPr>
                <p:nvPr/>
              </p:nvSpPr>
              <p:spPr bwMode="auto">
                <a:xfrm>
                  <a:off x="294" y="1093"/>
                  <a:ext cx="47" cy="13"/>
                </a:xfrm>
                <a:custGeom>
                  <a:avLst/>
                  <a:gdLst>
                    <a:gd name="T0" fmla="*/ 47 w 208"/>
                    <a:gd name="T1" fmla="*/ 9 h 58"/>
                    <a:gd name="T2" fmla="*/ 35 w 208"/>
                    <a:gd name="T3" fmla="*/ 13 h 58"/>
                    <a:gd name="T4" fmla="*/ 10 w 208"/>
                    <a:gd name="T5" fmla="*/ 6 h 58"/>
                    <a:gd name="T6" fmla="*/ 0 w 208"/>
                    <a:gd name="T7" fmla="*/ 9 h 58"/>
                    <a:gd name="T8" fmla="*/ 3 w 208"/>
                    <a:gd name="T9" fmla="*/ 0 h 58"/>
                    <a:gd name="T10" fmla="*/ 35 w 208"/>
                    <a:gd name="T11" fmla="*/ 0 h 58"/>
                    <a:gd name="T12" fmla="*/ 23 w 208"/>
                    <a:gd name="T13" fmla="*/ 3 h 58"/>
                    <a:gd name="T14" fmla="*/ 47 w 208"/>
                    <a:gd name="T15" fmla="*/ 9 h 58"/>
                    <a:gd name="T16" fmla="*/ 47 w 208"/>
                    <a:gd name="T17" fmla="*/ 9 h 5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8"/>
                    <a:gd name="T28" fmla="*/ 0 h 58"/>
                    <a:gd name="T29" fmla="*/ 208 w 208"/>
                    <a:gd name="T30" fmla="*/ 58 h 5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8" h="58">
                      <a:moveTo>
                        <a:pt x="207" y="42"/>
                      </a:moveTo>
                      <a:lnTo>
                        <a:pt x="157" y="57"/>
                      </a:lnTo>
                      <a:lnTo>
                        <a:pt x="46" y="25"/>
                      </a:lnTo>
                      <a:lnTo>
                        <a:pt x="0" y="42"/>
                      </a:lnTo>
                      <a:lnTo>
                        <a:pt x="14" y="0"/>
                      </a:lnTo>
                      <a:lnTo>
                        <a:pt x="157" y="0"/>
                      </a:lnTo>
                      <a:lnTo>
                        <a:pt x="101" y="15"/>
                      </a:lnTo>
                      <a:lnTo>
                        <a:pt x="207" y="42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31" name="Freeform 178"/>
                <p:cNvSpPr>
                  <a:spLocks noChangeArrowheads="1"/>
                </p:cNvSpPr>
                <p:nvPr/>
              </p:nvSpPr>
              <p:spPr bwMode="auto">
                <a:xfrm>
                  <a:off x="294" y="1093"/>
                  <a:ext cx="47" cy="13"/>
                </a:xfrm>
                <a:custGeom>
                  <a:avLst/>
                  <a:gdLst>
                    <a:gd name="T0" fmla="*/ 47 w 208"/>
                    <a:gd name="T1" fmla="*/ 9 h 58"/>
                    <a:gd name="T2" fmla="*/ 35 w 208"/>
                    <a:gd name="T3" fmla="*/ 13 h 58"/>
                    <a:gd name="T4" fmla="*/ 10 w 208"/>
                    <a:gd name="T5" fmla="*/ 6 h 58"/>
                    <a:gd name="T6" fmla="*/ 0 w 208"/>
                    <a:gd name="T7" fmla="*/ 9 h 58"/>
                    <a:gd name="T8" fmla="*/ 3 w 208"/>
                    <a:gd name="T9" fmla="*/ 0 h 58"/>
                    <a:gd name="T10" fmla="*/ 35 w 208"/>
                    <a:gd name="T11" fmla="*/ 0 h 58"/>
                    <a:gd name="T12" fmla="*/ 23 w 208"/>
                    <a:gd name="T13" fmla="*/ 3 h 58"/>
                    <a:gd name="T14" fmla="*/ 47 w 208"/>
                    <a:gd name="T15" fmla="*/ 9 h 58"/>
                    <a:gd name="T16" fmla="*/ 47 w 208"/>
                    <a:gd name="T17" fmla="*/ 9 h 5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8"/>
                    <a:gd name="T28" fmla="*/ 0 h 58"/>
                    <a:gd name="T29" fmla="*/ 208 w 208"/>
                    <a:gd name="T30" fmla="*/ 58 h 5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8" h="58">
                      <a:moveTo>
                        <a:pt x="207" y="42"/>
                      </a:moveTo>
                      <a:lnTo>
                        <a:pt x="157" y="57"/>
                      </a:lnTo>
                      <a:lnTo>
                        <a:pt x="46" y="25"/>
                      </a:lnTo>
                      <a:lnTo>
                        <a:pt x="0" y="42"/>
                      </a:lnTo>
                      <a:lnTo>
                        <a:pt x="14" y="0"/>
                      </a:lnTo>
                      <a:lnTo>
                        <a:pt x="157" y="0"/>
                      </a:lnTo>
                      <a:lnTo>
                        <a:pt x="101" y="15"/>
                      </a:lnTo>
                      <a:lnTo>
                        <a:pt x="207" y="42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6923" name="Group 179"/>
              <p:cNvGrpSpPr>
                <a:grpSpLocks/>
              </p:cNvGrpSpPr>
              <p:nvPr/>
            </p:nvGrpSpPr>
            <p:grpSpPr bwMode="auto">
              <a:xfrm>
                <a:off x="246" y="1070"/>
                <a:ext cx="91" cy="36"/>
                <a:chOff x="246" y="1070"/>
                <a:chExt cx="91" cy="36"/>
              </a:xfrm>
            </p:grpSpPr>
            <p:sp>
              <p:nvSpPr>
                <p:cNvPr id="36924" name="Freeform 180"/>
                <p:cNvSpPr>
                  <a:spLocks noChangeArrowheads="1"/>
                </p:cNvSpPr>
                <p:nvPr/>
              </p:nvSpPr>
              <p:spPr bwMode="auto">
                <a:xfrm>
                  <a:off x="292" y="1070"/>
                  <a:ext cx="46" cy="14"/>
                </a:xfrm>
                <a:custGeom>
                  <a:avLst/>
                  <a:gdLst>
                    <a:gd name="T0" fmla="*/ 0 w 204"/>
                    <a:gd name="T1" fmla="*/ 11 h 63"/>
                    <a:gd name="T2" fmla="*/ 10 w 204"/>
                    <a:gd name="T3" fmla="*/ 14 h 63"/>
                    <a:gd name="T4" fmla="*/ 33 w 204"/>
                    <a:gd name="T5" fmla="*/ 4 h 63"/>
                    <a:gd name="T6" fmla="*/ 46 w 204"/>
                    <a:gd name="T7" fmla="*/ 8 h 63"/>
                    <a:gd name="T8" fmla="*/ 40 w 204"/>
                    <a:gd name="T9" fmla="*/ 0 h 63"/>
                    <a:gd name="T10" fmla="*/ 10 w 204"/>
                    <a:gd name="T11" fmla="*/ 0 h 63"/>
                    <a:gd name="T12" fmla="*/ 25 w 204"/>
                    <a:gd name="T13" fmla="*/ 2 h 63"/>
                    <a:gd name="T14" fmla="*/ 0 w 204"/>
                    <a:gd name="T15" fmla="*/ 11 h 63"/>
                    <a:gd name="T16" fmla="*/ 0 w 204"/>
                    <a:gd name="T17" fmla="*/ 11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4"/>
                    <a:gd name="T28" fmla="*/ 0 h 63"/>
                    <a:gd name="T29" fmla="*/ 204 w 204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4" h="63">
                      <a:moveTo>
                        <a:pt x="0" y="50"/>
                      </a:moveTo>
                      <a:lnTo>
                        <a:pt x="46" y="62"/>
                      </a:lnTo>
                      <a:lnTo>
                        <a:pt x="147" y="19"/>
                      </a:lnTo>
                      <a:lnTo>
                        <a:pt x="203" y="34"/>
                      </a:lnTo>
                      <a:lnTo>
                        <a:pt x="179" y="0"/>
                      </a:lnTo>
                      <a:lnTo>
                        <a:pt x="46" y="0"/>
                      </a:lnTo>
                      <a:lnTo>
                        <a:pt x="111" y="10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25" name="Freeform 181"/>
                <p:cNvSpPr>
                  <a:spLocks noChangeArrowheads="1"/>
                </p:cNvSpPr>
                <p:nvPr/>
              </p:nvSpPr>
              <p:spPr bwMode="auto">
                <a:xfrm>
                  <a:off x="292" y="1070"/>
                  <a:ext cx="46" cy="14"/>
                </a:xfrm>
                <a:custGeom>
                  <a:avLst/>
                  <a:gdLst>
                    <a:gd name="T0" fmla="*/ 0 w 204"/>
                    <a:gd name="T1" fmla="*/ 11 h 63"/>
                    <a:gd name="T2" fmla="*/ 10 w 204"/>
                    <a:gd name="T3" fmla="*/ 14 h 63"/>
                    <a:gd name="T4" fmla="*/ 33 w 204"/>
                    <a:gd name="T5" fmla="*/ 4 h 63"/>
                    <a:gd name="T6" fmla="*/ 46 w 204"/>
                    <a:gd name="T7" fmla="*/ 8 h 63"/>
                    <a:gd name="T8" fmla="*/ 40 w 204"/>
                    <a:gd name="T9" fmla="*/ 0 h 63"/>
                    <a:gd name="T10" fmla="*/ 10 w 204"/>
                    <a:gd name="T11" fmla="*/ 0 h 63"/>
                    <a:gd name="T12" fmla="*/ 25 w 204"/>
                    <a:gd name="T13" fmla="*/ 2 h 63"/>
                    <a:gd name="T14" fmla="*/ 0 w 204"/>
                    <a:gd name="T15" fmla="*/ 11 h 63"/>
                    <a:gd name="T16" fmla="*/ 0 w 204"/>
                    <a:gd name="T17" fmla="*/ 11 h 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4"/>
                    <a:gd name="T28" fmla="*/ 0 h 63"/>
                    <a:gd name="T29" fmla="*/ 204 w 204"/>
                    <a:gd name="T30" fmla="*/ 63 h 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4" h="63">
                      <a:moveTo>
                        <a:pt x="0" y="50"/>
                      </a:moveTo>
                      <a:lnTo>
                        <a:pt x="46" y="62"/>
                      </a:lnTo>
                      <a:lnTo>
                        <a:pt x="147" y="19"/>
                      </a:lnTo>
                      <a:lnTo>
                        <a:pt x="203" y="34"/>
                      </a:lnTo>
                      <a:lnTo>
                        <a:pt x="179" y="0"/>
                      </a:lnTo>
                      <a:lnTo>
                        <a:pt x="46" y="0"/>
                      </a:lnTo>
                      <a:lnTo>
                        <a:pt x="111" y="10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26" name="Freeform 182"/>
                <p:cNvSpPr>
                  <a:spLocks noChangeArrowheads="1"/>
                </p:cNvSpPr>
                <p:nvPr/>
              </p:nvSpPr>
              <p:spPr bwMode="auto">
                <a:xfrm>
                  <a:off x="246" y="1090"/>
                  <a:ext cx="44" cy="16"/>
                </a:xfrm>
                <a:custGeom>
                  <a:avLst/>
                  <a:gdLst>
                    <a:gd name="T0" fmla="*/ 44 w 195"/>
                    <a:gd name="T1" fmla="*/ 2 h 71"/>
                    <a:gd name="T2" fmla="*/ 32 w 195"/>
                    <a:gd name="T3" fmla="*/ 0 h 71"/>
                    <a:gd name="T4" fmla="*/ 10 w 195"/>
                    <a:gd name="T5" fmla="*/ 9 h 71"/>
                    <a:gd name="T6" fmla="*/ 0 w 195"/>
                    <a:gd name="T7" fmla="*/ 6 h 71"/>
                    <a:gd name="T8" fmla="*/ 3 w 195"/>
                    <a:gd name="T9" fmla="*/ 16 h 71"/>
                    <a:gd name="T10" fmla="*/ 32 w 195"/>
                    <a:gd name="T11" fmla="*/ 16 h 71"/>
                    <a:gd name="T12" fmla="*/ 20 w 195"/>
                    <a:gd name="T13" fmla="*/ 12 h 71"/>
                    <a:gd name="T14" fmla="*/ 44 w 195"/>
                    <a:gd name="T15" fmla="*/ 2 h 71"/>
                    <a:gd name="T16" fmla="*/ 44 w 195"/>
                    <a:gd name="T17" fmla="*/ 2 h 7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95"/>
                    <a:gd name="T28" fmla="*/ 0 h 71"/>
                    <a:gd name="T29" fmla="*/ 195 w 195"/>
                    <a:gd name="T30" fmla="*/ 71 h 71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95" h="71">
                      <a:moveTo>
                        <a:pt x="194" y="9"/>
                      </a:moveTo>
                      <a:lnTo>
                        <a:pt x="143" y="0"/>
                      </a:lnTo>
                      <a:lnTo>
                        <a:pt x="45" y="39"/>
                      </a:lnTo>
                      <a:lnTo>
                        <a:pt x="0" y="26"/>
                      </a:lnTo>
                      <a:lnTo>
                        <a:pt x="14" y="70"/>
                      </a:lnTo>
                      <a:lnTo>
                        <a:pt x="143" y="70"/>
                      </a:lnTo>
                      <a:lnTo>
                        <a:pt x="89" y="55"/>
                      </a:lnTo>
                      <a:lnTo>
                        <a:pt x="194" y="9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27" name="Freeform 183"/>
                <p:cNvSpPr>
                  <a:spLocks noChangeArrowheads="1"/>
                </p:cNvSpPr>
                <p:nvPr/>
              </p:nvSpPr>
              <p:spPr bwMode="auto">
                <a:xfrm>
                  <a:off x="246" y="1090"/>
                  <a:ext cx="44" cy="16"/>
                </a:xfrm>
                <a:custGeom>
                  <a:avLst/>
                  <a:gdLst>
                    <a:gd name="T0" fmla="*/ 44 w 195"/>
                    <a:gd name="T1" fmla="*/ 2 h 71"/>
                    <a:gd name="T2" fmla="*/ 32 w 195"/>
                    <a:gd name="T3" fmla="*/ 0 h 71"/>
                    <a:gd name="T4" fmla="*/ 10 w 195"/>
                    <a:gd name="T5" fmla="*/ 9 h 71"/>
                    <a:gd name="T6" fmla="*/ 0 w 195"/>
                    <a:gd name="T7" fmla="*/ 6 h 71"/>
                    <a:gd name="T8" fmla="*/ 3 w 195"/>
                    <a:gd name="T9" fmla="*/ 16 h 71"/>
                    <a:gd name="T10" fmla="*/ 32 w 195"/>
                    <a:gd name="T11" fmla="*/ 16 h 71"/>
                    <a:gd name="T12" fmla="*/ 20 w 195"/>
                    <a:gd name="T13" fmla="*/ 12 h 71"/>
                    <a:gd name="T14" fmla="*/ 44 w 195"/>
                    <a:gd name="T15" fmla="*/ 2 h 71"/>
                    <a:gd name="T16" fmla="*/ 44 w 195"/>
                    <a:gd name="T17" fmla="*/ 2 h 7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95"/>
                    <a:gd name="T28" fmla="*/ 0 h 71"/>
                    <a:gd name="T29" fmla="*/ 195 w 195"/>
                    <a:gd name="T30" fmla="*/ 71 h 71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95" h="71">
                      <a:moveTo>
                        <a:pt x="194" y="9"/>
                      </a:moveTo>
                      <a:lnTo>
                        <a:pt x="143" y="0"/>
                      </a:lnTo>
                      <a:lnTo>
                        <a:pt x="45" y="39"/>
                      </a:lnTo>
                      <a:lnTo>
                        <a:pt x="0" y="26"/>
                      </a:lnTo>
                      <a:lnTo>
                        <a:pt x="14" y="70"/>
                      </a:lnTo>
                      <a:lnTo>
                        <a:pt x="143" y="70"/>
                      </a:lnTo>
                      <a:lnTo>
                        <a:pt x="89" y="55"/>
                      </a:lnTo>
                      <a:lnTo>
                        <a:pt x="194" y="9"/>
                      </a:lnTo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6903" name="Group 184"/>
          <p:cNvGrpSpPr>
            <a:grpSpLocks/>
          </p:cNvGrpSpPr>
          <p:nvPr/>
        </p:nvGrpSpPr>
        <p:grpSpPr bwMode="auto">
          <a:xfrm>
            <a:off x="3136900" y="2695575"/>
            <a:ext cx="3810000" cy="990600"/>
            <a:chOff x="2112" y="2016"/>
            <a:chExt cx="2400" cy="624"/>
          </a:xfrm>
        </p:grpSpPr>
        <p:sp>
          <p:nvSpPr>
            <p:cNvPr id="36914" name="Freeform 185"/>
            <p:cNvSpPr>
              <a:spLocks/>
            </p:cNvSpPr>
            <p:nvPr/>
          </p:nvSpPr>
          <p:spPr bwMode="auto">
            <a:xfrm>
              <a:off x="2112" y="2016"/>
              <a:ext cx="960" cy="624"/>
            </a:xfrm>
            <a:custGeom>
              <a:avLst/>
              <a:gdLst>
                <a:gd name="T0" fmla="*/ 0 w 880"/>
                <a:gd name="T1" fmla="*/ 624 h 624"/>
                <a:gd name="T2" fmla="*/ 838 w 880"/>
                <a:gd name="T3" fmla="*/ 432 h 624"/>
                <a:gd name="T4" fmla="*/ 733 w 880"/>
                <a:gd name="T5" fmla="*/ 0 h 624"/>
                <a:gd name="T6" fmla="*/ 0 60000 65536"/>
                <a:gd name="T7" fmla="*/ 0 60000 65536"/>
                <a:gd name="T8" fmla="*/ 0 60000 65536"/>
                <a:gd name="T9" fmla="*/ 0 w 880"/>
                <a:gd name="T10" fmla="*/ 0 h 624"/>
                <a:gd name="T11" fmla="*/ 880 w 880"/>
                <a:gd name="T12" fmla="*/ 624 h 6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80" h="624">
                  <a:moveTo>
                    <a:pt x="0" y="624"/>
                  </a:moveTo>
                  <a:cubicBezTo>
                    <a:pt x="328" y="580"/>
                    <a:pt x="656" y="536"/>
                    <a:pt x="768" y="432"/>
                  </a:cubicBezTo>
                  <a:cubicBezTo>
                    <a:pt x="880" y="328"/>
                    <a:pt x="776" y="164"/>
                    <a:pt x="672" y="0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15" name="Freeform 186"/>
            <p:cNvSpPr>
              <a:spLocks/>
            </p:cNvSpPr>
            <p:nvPr/>
          </p:nvSpPr>
          <p:spPr bwMode="auto">
            <a:xfrm>
              <a:off x="2112" y="2304"/>
              <a:ext cx="2400" cy="336"/>
            </a:xfrm>
            <a:custGeom>
              <a:avLst/>
              <a:gdLst>
                <a:gd name="T0" fmla="*/ 0 w 2400"/>
                <a:gd name="T1" fmla="*/ 336 h 240"/>
                <a:gd name="T2" fmla="*/ 1584 w 2400"/>
                <a:gd name="T3" fmla="*/ 202 h 240"/>
                <a:gd name="T4" fmla="*/ 2400 w 2400"/>
                <a:gd name="T5" fmla="*/ 0 h 240"/>
                <a:gd name="T6" fmla="*/ 0 60000 65536"/>
                <a:gd name="T7" fmla="*/ 0 60000 65536"/>
                <a:gd name="T8" fmla="*/ 0 60000 65536"/>
                <a:gd name="T9" fmla="*/ 0 w 2400"/>
                <a:gd name="T10" fmla="*/ 0 h 240"/>
                <a:gd name="T11" fmla="*/ 2400 w 2400"/>
                <a:gd name="T12" fmla="*/ 240 h 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0" h="240">
                  <a:moveTo>
                    <a:pt x="0" y="240"/>
                  </a:moveTo>
                  <a:cubicBezTo>
                    <a:pt x="592" y="212"/>
                    <a:pt x="1184" y="184"/>
                    <a:pt x="1584" y="144"/>
                  </a:cubicBezTo>
                  <a:cubicBezTo>
                    <a:pt x="1984" y="104"/>
                    <a:pt x="2192" y="52"/>
                    <a:pt x="2400" y="0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16" name="Freeform 187"/>
            <p:cNvSpPr>
              <a:spLocks/>
            </p:cNvSpPr>
            <p:nvPr/>
          </p:nvSpPr>
          <p:spPr bwMode="auto">
            <a:xfrm>
              <a:off x="2832" y="2016"/>
              <a:ext cx="1680" cy="432"/>
            </a:xfrm>
            <a:custGeom>
              <a:avLst/>
              <a:gdLst>
                <a:gd name="T0" fmla="*/ 0 w 1680"/>
                <a:gd name="T1" fmla="*/ 0 h 536"/>
                <a:gd name="T2" fmla="*/ 576 w 1680"/>
                <a:gd name="T3" fmla="*/ 387 h 536"/>
                <a:gd name="T4" fmla="*/ 1680 w 1680"/>
                <a:gd name="T5" fmla="*/ 271 h 536"/>
                <a:gd name="T6" fmla="*/ 0 60000 65536"/>
                <a:gd name="T7" fmla="*/ 0 60000 65536"/>
                <a:gd name="T8" fmla="*/ 0 60000 65536"/>
                <a:gd name="T9" fmla="*/ 0 w 1680"/>
                <a:gd name="T10" fmla="*/ 0 h 536"/>
                <a:gd name="T11" fmla="*/ 1680 w 1680"/>
                <a:gd name="T12" fmla="*/ 536 h 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80" h="536">
                  <a:moveTo>
                    <a:pt x="0" y="0"/>
                  </a:moveTo>
                  <a:cubicBezTo>
                    <a:pt x="148" y="212"/>
                    <a:pt x="296" y="424"/>
                    <a:pt x="576" y="480"/>
                  </a:cubicBezTo>
                  <a:cubicBezTo>
                    <a:pt x="856" y="536"/>
                    <a:pt x="1268" y="436"/>
                    <a:pt x="1680" y="336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904" name="Oval 193"/>
          <p:cNvSpPr>
            <a:spLocks noChangeArrowheads="1"/>
          </p:cNvSpPr>
          <p:nvPr/>
        </p:nvSpPr>
        <p:spPr bwMode="auto">
          <a:xfrm>
            <a:off x="6794500" y="3076575"/>
            <a:ext cx="284163" cy="169863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6905" name="Oval 194"/>
          <p:cNvSpPr>
            <a:spLocks noChangeArrowheads="1"/>
          </p:cNvSpPr>
          <p:nvPr/>
        </p:nvSpPr>
        <p:spPr bwMode="auto">
          <a:xfrm>
            <a:off x="2924175" y="3581400"/>
            <a:ext cx="285750" cy="169863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6906" name="Oval 195"/>
          <p:cNvSpPr>
            <a:spLocks noChangeArrowheads="1"/>
          </p:cNvSpPr>
          <p:nvPr/>
        </p:nvSpPr>
        <p:spPr bwMode="auto">
          <a:xfrm>
            <a:off x="4159250" y="2598738"/>
            <a:ext cx="284163" cy="169862"/>
          </a:xfrm>
          <a:prstGeom prst="ellipse">
            <a:avLst/>
          </a:prstGeom>
          <a:solidFill>
            <a:srgbClr val="2300DC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6907" name="Oval 192"/>
          <p:cNvSpPr>
            <a:spLocks noChangeArrowheads="1"/>
          </p:cNvSpPr>
          <p:nvPr/>
        </p:nvSpPr>
        <p:spPr bwMode="auto">
          <a:xfrm>
            <a:off x="2009775" y="4344988"/>
            <a:ext cx="284163" cy="171450"/>
          </a:xfrm>
          <a:prstGeom prst="ellipse">
            <a:avLst/>
          </a:prstGeom>
          <a:solidFill>
            <a:srgbClr val="00B8FF"/>
          </a:solidFill>
          <a:ln w="6858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6908" name="Oval 6"/>
          <p:cNvSpPr>
            <a:spLocks noChangeArrowheads="1"/>
          </p:cNvSpPr>
          <p:nvPr/>
        </p:nvSpPr>
        <p:spPr bwMode="auto">
          <a:xfrm>
            <a:off x="2916238" y="4197350"/>
            <a:ext cx="284162" cy="171450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36909" name="Oval 7"/>
          <p:cNvSpPr>
            <a:spLocks noChangeArrowheads="1"/>
          </p:cNvSpPr>
          <p:nvPr/>
        </p:nvSpPr>
        <p:spPr bwMode="auto">
          <a:xfrm>
            <a:off x="2451100" y="4219575"/>
            <a:ext cx="284163" cy="169863"/>
          </a:xfrm>
          <a:prstGeom prst="ellipse">
            <a:avLst/>
          </a:prstGeom>
          <a:solidFill>
            <a:srgbClr val="00B8FF"/>
          </a:solidFill>
          <a:ln w="68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31268" name="Freeform 196"/>
          <p:cNvSpPr>
            <a:spLocks/>
          </p:cNvSpPr>
          <p:nvPr/>
        </p:nvSpPr>
        <p:spPr bwMode="auto">
          <a:xfrm>
            <a:off x="3136900" y="2924175"/>
            <a:ext cx="2286000" cy="812800"/>
          </a:xfrm>
          <a:custGeom>
            <a:avLst/>
            <a:gdLst>
              <a:gd name="T0" fmla="*/ 0 w 1440"/>
              <a:gd name="T1" fmla="*/ 762000 h 512"/>
              <a:gd name="T2" fmla="*/ 762000 w 1440"/>
              <a:gd name="T3" fmla="*/ 685800 h 512"/>
              <a:gd name="T4" fmla="*/ 2286000 w 1440"/>
              <a:gd name="T5" fmla="*/ 0 h 512"/>
              <a:gd name="T6" fmla="*/ 0 60000 65536"/>
              <a:gd name="T7" fmla="*/ 0 60000 65536"/>
              <a:gd name="T8" fmla="*/ 0 60000 65536"/>
              <a:gd name="T9" fmla="*/ 0 w 1440"/>
              <a:gd name="T10" fmla="*/ 0 h 512"/>
              <a:gd name="T11" fmla="*/ 1440 w 1440"/>
              <a:gd name="T12" fmla="*/ 512 h 5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40" h="512">
                <a:moveTo>
                  <a:pt x="0" y="480"/>
                </a:moveTo>
                <a:cubicBezTo>
                  <a:pt x="120" y="496"/>
                  <a:pt x="240" y="512"/>
                  <a:pt x="480" y="432"/>
                </a:cubicBezTo>
                <a:cubicBezTo>
                  <a:pt x="720" y="352"/>
                  <a:pt x="1080" y="176"/>
                  <a:pt x="1440" y="0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912" name="Footer Placeholder 3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</a:p>
        </p:txBody>
      </p:sp>
      <p:pic>
        <p:nvPicPr>
          <p:cNvPr id="36913" name="Picture 194" descr="ServerCabinet.em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02250" y="1981200"/>
            <a:ext cx="565150" cy="95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26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Recap - Architecture</a:t>
            </a:r>
          </a:p>
        </p:txBody>
      </p:sp>
      <p:sp>
        <p:nvSpPr>
          <p:cNvPr id="38914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smtClean="0"/>
              <a:t>Is this device a Personal of Foreign Node?</a:t>
            </a:r>
          </a:p>
          <a:p>
            <a:pPr eaLnBrk="1" hangingPunct="1"/>
            <a:endParaRPr lang="nl-NL" smtClean="0"/>
          </a:p>
          <a:p>
            <a:pPr eaLnBrk="1" hangingPunct="1"/>
            <a:r>
              <a:rPr lang="nl-NL" smtClean="0"/>
              <a:t>What is the role of a PN Agent?</a:t>
            </a:r>
          </a:p>
          <a:p>
            <a:pPr eaLnBrk="1" hangingPunct="1"/>
            <a:endParaRPr lang="nl-NL" smtClean="0"/>
          </a:p>
          <a:p>
            <a:pPr eaLnBrk="1" hangingPunct="1"/>
            <a:r>
              <a:rPr lang="nl-NL" smtClean="0"/>
              <a:t>If a Personal Node is switched off, is it part of a Personal Network?</a:t>
            </a:r>
          </a:p>
        </p:txBody>
      </p:sp>
      <p:sp>
        <p:nvSpPr>
          <p:cNvPr id="38916" name="Footer Placeholder 3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</a:p>
        </p:txBody>
      </p:sp>
      <p:sp>
        <p:nvSpPr>
          <p:cNvPr id="38917" name="Slide Number Placeholder 4"/>
          <p:cNvSpPr>
            <a:spLocks noGrp="1"/>
          </p:cNvSpPr>
          <p:nvPr>
            <p:ph type="sldNum" sz="quarter" idx="14"/>
          </p:nvPr>
        </p:nvSpPr>
        <p:spPr>
          <a:noFill/>
        </p:spPr>
        <p:txBody>
          <a:bodyPr/>
          <a:lstStyle/>
          <a:p>
            <a:fld id="{B026186F-B2BE-4E41-86F6-A17E19B632B0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Easy cross-device applications support based on service oriented architectures (SOA)</a:t>
            </a:r>
          </a:p>
          <a:p>
            <a:pPr eaLnBrk="1" hangingPunct="1">
              <a:defRPr/>
            </a:pPr>
            <a:r>
              <a:rPr lang="en-US" dirty="0" smtClean="0"/>
              <a:t>Context-awareness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Secure Personal Communication</a:t>
            </a:r>
          </a:p>
          <a:p>
            <a:pPr eaLnBrk="1" hangingPunct="1">
              <a:defRPr/>
            </a:pPr>
            <a:r>
              <a:rPr lang="en-US" dirty="0" smtClean="0"/>
              <a:t>Automatic Addressing and Network Configuration</a:t>
            </a:r>
          </a:p>
          <a:p>
            <a:pPr eaLnBrk="1" hangingPunct="1">
              <a:defRPr/>
            </a:pPr>
            <a:r>
              <a:rPr lang="en-US" dirty="0" smtClean="0"/>
              <a:t>Routing, Broadcasting and Mobility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Wireless Technology and Operating System Independent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nl-NL" dirty="0"/>
          </a:p>
        </p:txBody>
      </p:sp>
      <p:sp>
        <p:nvSpPr>
          <p:cNvPr id="15364" name="Footer Placeholder 4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Copyright 2011 Delft University of Technology</a:t>
            </a:r>
          </a:p>
        </p:txBody>
      </p:sp>
      <p:sp>
        <p:nvSpPr>
          <p:cNvPr id="15365" name="Slide Number Placeholder 5"/>
          <p:cNvSpPr>
            <a:spLocks noGrp="1"/>
          </p:cNvSpPr>
          <p:nvPr>
            <p:ph type="sldNum" sz="quarter" idx="14"/>
          </p:nvPr>
        </p:nvSpPr>
        <p:spPr>
          <a:noFill/>
        </p:spPr>
        <p:txBody>
          <a:bodyPr/>
          <a:lstStyle/>
          <a:p>
            <a:fld id="{D54E2B65-3290-4669-AC59-B94B38823D52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Core Concept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3000" smtClean="0"/>
              <a:t>Distinguish between: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b="1" smtClean="0"/>
              <a:t>Personal Nodes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/>
              <a:t>Devices owned/used/controlled by you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b="1" smtClean="0"/>
              <a:t>Foreign Nodes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/>
              <a:t>All other devices</a:t>
            </a:r>
          </a:p>
          <a:p>
            <a:pPr eaLnBrk="1" hangingPunct="1">
              <a:lnSpc>
                <a:spcPct val="80000"/>
              </a:lnSpc>
            </a:pPr>
            <a:endParaRPr lang="en-US" sz="3000" smtClean="0"/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One single and simple security system independent of link layer technologies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/>
              <a:t>Compare this with Bluetooth, Wifi, VPN, etc.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Personal Network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3000" smtClean="0"/>
              <a:t>             = The set of all your Personal Nodes</a:t>
            </a:r>
            <a:endParaRPr lang="nl-NL" sz="3000" smtClean="0"/>
          </a:p>
        </p:txBody>
      </p:sp>
      <p:sp>
        <p:nvSpPr>
          <p:cNvPr id="16388" name="Footer Placeholder 4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</a:p>
        </p:txBody>
      </p:sp>
      <p:sp>
        <p:nvSpPr>
          <p:cNvPr id="16389" name="Slide Number Placeholder 5"/>
          <p:cNvSpPr>
            <a:spLocks noGrp="1"/>
          </p:cNvSpPr>
          <p:nvPr>
            <p:ph type="sldNum" sz="quarter" idx="14"/>
          </p:nvPr>
        </p:nvSpPr>
        <p:spPr>
          <a:noFill/>
        </p:spPr>
        <p:txBody>
          <a:bodyPr/>
          <a:lstStyle/>
          <a:p>
            <a:fld id="{9D607988-ECE8-4B43-9571-B7311DF7D1F5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Three Layer View (1)</a:t>
            </a:r>
          </a:p>
        </p:txBody>
      </p:sp>
      <p:sp>
        <p:nvSpPr>
          <p:cNvPr id="17411" name="Footer Placeholder 4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4"/>
          </p:nvPr>
        </p:nvSpPr>
        <p:spPr>
          <a:noFill/>
        </p:spPr>
        <p:txBody>
          <a:bodyPr/>
          <a:lstStyle/>
          <a:p>
            <a:fld id="{85110109-0240-495D-9FEF-AAF90976510F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7413" name="Freeform 7"/>
          <p:cNvSpPr>
            <a:spLocks noChangeArrowheads="1"/>
          </p:cNvSpPr>
          <p:nvPr/>
        </p:nvSpPr>
        <p:spPr bwMode="auto">
          <a:xfrm>
            <a:off x="531813" y="2949575"/>
            <a:ext cx="7448550" cy="1416050"/>
          </a:xfrm>
          <a:custGeom>
            <a:avLst/>
            <a:gdLst>
              <a:gd name="T0" fmla="*/ 1861418 w 20692"/>
              <a:gd name="T1" fmla="*/ 0 h 3934"/>
              <a:gd name="T2" fmla="*/ 7448190 w 20692"/>
              <a:gd name="T3" fmla="*/ 0 h 3934"/>
              <a:gd name="T4" fmla="*/ 5586412 w 20692"/>
              <a:gd name="T5" fmla="*/ 1415690 h 3934"/>
              <a:gd name="T6" fmla="*/ 0 w 20692"/>
              <a:gd name="T7" fmla="*/ 1415690 h 3934"/>
              <a:gd name="T8" fmla="*/ 1861418 w 20692"/>
              <a:gd name="T9" fmla="*/ 0 h 39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692"/>
              <a:gd name="T16" fmla="*/ 0 h 3934"/>
              <a:gd name="T17" fmla="*/ 20692 w 20692"/>
              <a:gd name="T18" fmla="*/ 3934 h 39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692" h="3934">
                <a:moveTo>
                  <a:pt x="5171" y="0"/>
                </a:moveTo>
                <a:lnTo>
                  <a:pt x="20691" y="0"/>
                </a:lnTo>
                <a:lnTo>
                  <a:pt x="15519" y="3933"/>
                </a:lnTo>
                <a:lnTo>
                  <a:pt x="0" y="3933"/>
                </a:lnTo>
                <a:lnTo>
                  <a:pt x="5171" y="0"/>
                </a:lnTo>
              </a:path>
            </a:pathLst>
          </a:custGeom>
          <a:solidFill>
            <a:srgbClr val="CCEC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741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5238" y="3281363"/>
            <a:ext cx="2147887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Text Box 6"/>
          <p:cNvSpPr txBox="1">
            <a:spLocks noChangeArrowheads="1"/>
          </p:cNvSpPr>
          <p:nvPr/>
        </p:nvSpPr>
        <p:spPr bwMode="auto">
          <a:xfrm>
            <a:off x="4386263" y="3548063"/>
            <a:ext cx="1247775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100">
                <a:solidFill>
                  <a:srgbClr val="000000"/>
                </a:solidFill>
                <a:latin typeface="Nokia Sans Wide"/>
              </a:rPr>
              <a:t>Interconnecting</a:t>
            </a:r>
          </a:p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100">
                <a:solidFill>
                  <a:srgbClr val="000000"/>
                </a:solidFill>
                <a:latin typeface="Nokia Sans Wide"/>
              </a:rPr>
              <a:t>Structures</a:t>
            </a:r>
          </a:p>
        </p:txBody>
      </p:sp>
      <p:sp>
        <p:nvSpPr>
          <p:cNvPr id="17416" name="Oval 10"/>
          <p:cNvSpPr>
            <a:spLocks noChangeArrowheads="1"/>
          </p:cNvSpPr>
          <p:nvPr/>
        </p:nvSpPr>
        <p:spPr bwMode="auto">
          <a:xfrm>
            <a:off x="4875213" y="2992438"/>
            <a:ext cx="1063625" cy="541337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17" name="Oval 11"/>
          <p:cNvSpPr>
            <a:spLocks noChangeArrowheads="1"/>
          </p:cNvSpPr>
          <p:nvPr/>
        </p:nvSpPr>
        <p:spPr bwMode="auto">
          <a:xfrm>
            <a:off x="5038725" y="3770313"/>
            <a:ext cx="1235075" cy="542925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18" name="Oval 12"/>
          <p:cNvSpPr>
            <a:spLocks noChangeArrowheads="1"/>
          </p:cNvSpPr>
          <p:nvPr/>
        </p:nvSpPr>
        <p:spPr bwMode="auto">
          <a:xfrm>
            <a:off x="2332038" y="3195638"/>
            <a:ext cx="2054225" cy="903287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19" name="Freeform 13"/>
          <p:cNvSpPr>
            <a:spLocks noChangeArrowheads="1"/>
          </p:cNvSpPr>
          <p:nvPr/>
        </p:nvSpPr>
        <p:spPr bwMode="auto">
          <a:xfrm>
            <a:off x="579438" y="1301750"/>
            <a:ext cx="7448550" cy="1416050"/>
          </a:xfrm>
          <a:custGeom>
            <a:avLst/>
            <a:gdLst>
              <a:gd name="T0" fmla="*/ 1861868 w 20691"/>
              <a:gd name="T1" fmla="*/ 0 h 3935"/>
              <a:gd name="T2" fmla="*/ 7448190 w 20691"/>
              <a:gd name="T3" fmla="*/ 0 h 3935"/>
              <a:gd name="T4" fmla="*/ 5585962 w 20691"/>
              <a:gd name="T5" fmla="*/ 1415690 h 3935"/>
              <a:gd name="T6" fmla="*/ 0 w 20691"/>
              <a:gd name="T7" fmla="*/ 1415690 h 3935"/>
              <a:gd name="T8" fmla="*/ 1861868 w 20691"/>
              <a:gd name="T9" fmla="*/ 0 h 3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691"/>
              <a:gd name="T16" fmla="*/ 0 h 3935"/>
              <a:gd name="T17" fmla="*/ 20691 w 20691"/>
              <a:gd name="T18" fmla="*/ 3935 h 39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691" h="3935">
                <a:moveTo>
                  <a:pt x="5172" y="0"/>
                </a:moveTo>
                <a:lnTo>
                  <a:pt x="20690" y="0"/>
                </a:lnTo>
                <a:lnTo>
                  <a:pt x="15517" y="3934"/>
                </a:lnTo>
                <a:lnTo>
                  <a:pt x="0" y="3934"/>
                </a:lnTo>
                <a:lnTo>
                  <a:pt x="5172" y="0"/>
                </a:lnTo>
              </a:path>
            </a:pathLst>
          </a:custGeom>
          <a:solidFill>
            <a:srgbClr val="CCEC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0" name="Oval 14"/>
          <p:cNvSpPr>
            <a:spLocks noChangeArrowheads="1"/>
          </p:cNvSpPr>
          <p:nvPr/>
        </p:nvSpPr>
        <p:spPr bwMode="auto">
          <a:xfrm>
            <a:off x="5087938" y="3090863"/>
            <a:ext cx="155575" cy="90487"/>
          </a:xfrm>
          <a:prstGeom prst="ellipse">
            <a:avLst/>
          </a:prstGeom>
          <a:solidFill>
            <a:srgbClr val="CECECE"/>
          </a:solidFill>
          <a:ln w="48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21" name="Oval 15"/>
          <p:cNvSpPr>
            <a:spLocks noChangeArrowheads="1"/>
          </p:cNvSpPr>
          <p:nvPr/>
        </p:nvSpPr>
        <p:spPr bwMode="auto">
          <a:xfrm>
            <a:off x="3063875" y="3768725"/>
            <a:ext cx="157163" cy="90488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22" name="Oval 16"/>
          <p:cNvSpPr>
            <a:spLocks noChangeArrowheads="1"/>
          </p:cNvSpPr>
          <p:nvPr/>
        </p:nvSpPr>
        <p:spPr bwMode="auto">
          <a:xfrm>
            <a:off x="2701925" y="3598863"/>
            <a:ext cx="155575" cy="90487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23" name="Oval 17"/>
          <p:cNvSpPr>
            <a:spLocks noChangeArrowheads="1"/>
          </p:cNvSpPr>
          <p:nvPr/>
        </p:nvSpPr>
        <p:spPr bwMode="auto">
          <a:xfrm>
            <a:off x="2103438" y="3575050"/>
            <a:ext cx="155575" cy="88900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24" name="Oval 18"/>
          <p:cNvSpPr>
            <a:spLocks noChangeArrowheads="1"/>
          </p:cNvSpPr>
          <p:nvPr/>
        </p:nvSpPr>
        <p:spPr bwMode="auto">
          <a:xfrm>
            <a:off x="1868488" y="3922713"/>
            <a:ext cx="155575" cy="88900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25" name="Oval 19"/>
          <p:cNvSpPr>
            <a:spLocks noChangeArrowheads="1"/>
          </p:cNvSpPr>
          <p:nvPr/>
        </p:nvSpPr>
        <p:spPr bwMode="auto">
          <a:xfrm>
            <a:off x="2471738" y="3760788"/>
            <a:ext cx="155575" cy="88900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26" name="Oval 23"/>
          <p:cNvSpPr>
            <a:spLocks noChangeArrowheads="1"/>
          </p:cNvSpPr>
          <p:nvPr/>
        </p:nvSpPr>
        <p:spPr bwMode="auto">
          <a:xfrm>
            <a:off x="6018213" y="3932238"/>
            <a:ext cx="155575" cy="88900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27" name="Oval 24"/>
          <p:cNvSpPr>
            <a:spLocks noChangeArrowheads="1"/>
          </p:cNvSpPr>
          <p:nvPr/>
        </p:nvSpPr>
        <p:spPr bwMode="auto">
          <a:xfrm>
            <a:off x="5481638" y="3106738"/>
            <a:ext cx="155575" cy="88900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28" name="Oval 25"/>
          <p:cNvSpPr>
            <a:spLocks noChangeArrowheads="1"/>
          </p:cNvSpPr>
          <p:nvPr/>
        </p:nvSpPr>
        <p:spPr bwMode="auto">
          <a:xfrm>
            <a:off x="3805238" y="3379788"/>
            <a:ext cx="157162" cy="88900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29" name="Text Box 42"/>
          <p:cNvSpPr txBox="1">
            <a:spLocks noChangeArrowheads="1"/>
          </p:cNvSpPr>
          <p:nvPr/>
        </p:nvSpPr>
        <p:spPr bwMode="auto">
          <a:xfrm>
            <a:off x="3025775" y="3871913"/>
            <a:ext cx="6921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b="1">
                <a:solidFill>
                  <a:srgbClr val="000000"/>
                </a:solidFill>
                <a:latin typeface="Nokia Sans Wide"/>
              </a:rPr>
              <a:t>P-PAN</a:t>
            </a:r>
          </a:p>
        </p:txBody>
      </p:sp>
      <p:sp>
        <p:nvSpPr>
          <p:cNvPr id="17430" name="Oval 48"/>
          <p:cNvSpPr>
            <a:spLocks noChangeArrowheads="1"/>
          </p:cNvSpPr>
          <p:nvPr/>
        </p:nvSpPr>
        <p:spPr bwMode="auto">
          <a:xfrm>
            <a:off x="5686425" y="3833813"/>
            <a:ext cx="155575" cy="90487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31" name="Oval 56"/>
          <p:cNvSpPr>
            <a:spLocks noChangeArrowheads="1"/>
          </p:cNvSpPr>
          <p:nvPr/>
        </p:nvSpPr>
        <p:spPr bwMode="auto">
          <a:xfrm>
            <a:off x="5297488" y="4008438"/>
            <a:ext cx="155575" cy="88900"/>
          </a:xfrm>
          <a:prstGeom prst="ellipse">
            <a:avLst/>
          </a:prstGeom>
          <a:solidFill>
            <a:srgbClr val="CECECE"/>
          </a:solidFill>
          <a:ln w="48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32" name="Text Box 54"/>
          <p:cNvSpPr txBox="1">
            <a:spLocks noChangeArrowheads="1"/>
          </p:cNvSpPr>
          <p:nvPr/>
        </p:nvSpPr>
        <p:spPr bwMode="auto">
          <a:xfrm rot="-2220000">
            <a:off x="831850" y="3414713"/>
            <a:ext cx="1928813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latin typeface="Nokia Sans Wide"/>
              </a:rPr>
              <a:t>Network Level</a:t>
            </a:r>
          </a:p>
        </p:txBody>
      </p:sp>
      <p:sp>
        <p:nvSpPr>
          <p:cNvPr id="17433" name="Text Box 55"/>
          <p:cNvSpPr txBox="1">
            <a:spLocks noChangeArrowheads="1"/>
          </p:cNvSpPr>
          <p:nvPr/>
        </p:nvSpPr>
        <p:spPr bwMode="auto">
          <a:xfrm rot="-2340000">
            <a:off x="1065213" y="1701800"/>
            <a:ext cx="1722437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latin typeface="Nokia Sans Wide"/>
              </a:rPr>
              <a:t>Service Level</a:t>
            </a:r>
          </a:p>
        </p:txBody>
      </p:sp>
      <p:sp>
        <p:nvSpPr>
          <p:cNvPr id="17434" name="Text Box 56"/>
          <p:cNvSpPr txBox="1">
            <a:spLocks noChangeArrowheads="1"/>
          </p:cNvSpPr>
          <p:nvPr/>
        </p:nvSpPr>
        <p:spPr bwMode="auto">
          <a:xfrm>
            <a:off x="7107238" y="2106613"/>
            <a:ext cx="1276350" cy="43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Public service</a:t>
            </a:r>
          </a:p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Private service</a:t>
            </a:r>
          </a:p>
        </p:txBody>
      </p:sp>
      <p:sp>
        <p:nvSpPr>
          <p:cNvPr id="17435" name="Freeform 60"/>
          <p:cNvSpPr>
            <a:spLocks noChangeArrowheads="1"/>
          </p:cNvSpPr>
          <p:nvPr/>
        </p:nvSpPr>
        <p:spPr bwMode="auto">
          <a:xfrm>
            <a:off x="8293100" y="2363788"/>
            <a:ext cx="215900" cy="76200"/>
          </a:xfrm>
          <a:custGeom>
            <a:avLst/>
            <a:gdLst>
              <a:gd name="T0" fmla="*/ 51011 w 601"/>
              <a:gd name="T1" fmla="*/ 0 h 213"/>
              <a:gd name="T2" fmla="*/ 215541 w 601"/>
              <a:gd name="T3" fmla="*/ 0 h 213"/>
              <a:gd name="T4" fmla="*/ 163811 w 601"/>
              <a:gd name="T5" fmla="*/ 75842 h 213"/>
              <a:gd name="T6" fmla="*/ 0 w 601"/>
              <a:gd name="T7" fmla="*/ 75842 h 213"/>
              <a:gd name="T8" fmla="*/ 51011 w 601"/>
              <a:gd name="T9" fmla="*/ 0 h 2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1"/>
              <a:gd name="T16" fmla="*/ 0 h 213"/>
              <a:gd name="T17" fmla="*/ 601 w 601"/>
              <a:gd name="T18" fmla="*/ 213 h 2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1" h="213">
                <a:moveTo>
                  <a:pt x="142" y="0"/>
                </a:moveTo>
                <a:lnTo>
                  <a:pt x="600" y="0"/>
                </a:lnTo>
                <a:lnTo>
                  <a:pt x="456" y="212"/>
                </a:lnTo>
                <a:lnTo>
                  <a:pt x="0" y="212"/>
                </a:lnTo>
                <a:lnTo>
                  <a:pt x="142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6" name="Freeform 61"/>
          <p:cNvSpPr>
            <a:spLocks noChangeArrowheads="1"/>
          </p:cNvSpPr>
          <p:nvPr/>
        </p:nvSpPr>
        <p:spPr bwMode="auto">
          <a:xfrm>
            <a:off x="8313738" y="2174875"/>
            <a:ext cx="215900" cy="76200"/>
          </a:xfrm>
          <a:custGeom>
            <a:avLst/>
            <a:gdLst>
              <a:gd name="T0" fmla="*/ 51011 w 601"/>
              <a:gd name="T1" fmla="*/ 0 h 212"/>
              <a:gd name="T2" fmla="*/ 215541 w 601"/>
              <a:gd name="T3" fmla="*/ 0 h 212"/>
              <a:gd name="T4" fmla="*/ 163811 w 601"/>
              <a:gd name="T5" fmla="*/ 75841 h 212"/>
              <a:gd name="T6" fmla="*/ 0 w 601"/>
              <a:gd name="T7" fmla="*/ 75841 h 212"/>
              <a:gd name="T8" fmla="*/ 51011 w 601"/>
              <a:gd name="T9" fmla="*/ 0 h 2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1"/>
              <a:gd name="T16" fmla="*/ 0 h 212"/>
              <a:gd name="T17" fmla="*/ 601 w 601"/>
              <a:gd name="T18" fmla="*/ 212 h 2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1" h="212">
                <a:moveTo>
                  <a:pt x="142" y="0"/>
                </a:moveTo>
                <a:lnTo>
                  <a:pt x="600" y="0"/>
                </a:lnTo>
                <a:lnTo>
                  <a:pt x="456" y="211"/>
                </a:lnTo>
                <a:lnTo>
                  <a:pt x="0" y="211"/>
                </a:lnTo>
                <a:lnTo>
                  <a:pt x="142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7" name="Oval 62"/>
          <p:cNvSpPr>
            <a:spLocks noChangeArrowheads="1"/>
          </p:cNvSpPr>
          <p:nvPr/>
        </p:nvSpPr>
        <p:spPr bwMode="auto">
          <a:xfrm>
            <a:off x="4119563" y="3522663"/>
            <a:ext cx="157162" cy="88900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38" name="Oval 63"/>
          <p:cNvSpPr>
            <a:spLocks noChangeArrowheads="1"/>
          </p:cNvSpPr>
          <p:nvPr/>
        </p:nvSpPr>
        <p:spPr bwMode="auto">
          <a:xfrm>
            <a:off x="3409950" y="3355975"/>
            <a:ext cx="157163" cy="88900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39" name="Text Box 61"/>
          <p:cNvSpPr txBox="1">
            <a:spLocks noChangeArrowheads="1"/>
          </p:cNvSpPr>
          <p:nvPr/>
        </p:nvSpPr>
        <p:spPr bwMode="auto">
          <a:xfrm>
            <a:off x="7242175" y="3584575"/>
            <a:ext cx="1316038" cy="4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Personal node</a:t>
            </a:r>
          </a:p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Foreign node</a:t>
            </a:r>
          </a:p>
        </p:txBody>
      </p:sp>
      <p:sp>
        <p:nvSpPr>
          <p:cNvPr id="17440" name="Oval 65"/>
          <p:cNvSpPr>
            <a:spLocks noChangeArrowheads="1"/>
          </p:cNvSpPr>
          <p:nvPr/>
        </p:nvSpPr>
        <p:spPr bwMode="auto">
          <a:xfrm>
            <a:off x="8432800" y="3816350"/>
            <a:ext cx="177800" cy="141288"/>
          </a:xfrm>
          <a:prstGeom prst="ellipse">
            <a:avLst/>
          </a:prstGeom>
          <a:solidFill>
            <a:schemeClr val="bg1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41" name="Oval 66"/>
          <p:cNvSpPr>
            <a:spLocks noChangeArrowheads="1"/>
          </p:cNvSpPr>
          <p:nvPr/>
        </p:nvSpPr>
        <p:spPr bwMode="auto">
          <a:xfrm>
            <a:off x="8429625" y="3652838"/>
            <a:ext cx="177800" cy="141287"/>
          </a:xfrm>
          <a:prstGeom prst="ellipse">
            <a:avLst/>
          </a:prstGeom>
          <a:solidFill>
            <a:srgbClr val="C0C0C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42" name="Oval 69"/>
          <p:cNvSpPr>
            <a:spLocks noChangeArrowheads="1"/>
          </p:cNvSpPr>
          <p:nvPr/>
        </p:nvSpPr>
        <p:spPr bwMode="auto">
          <a:xfrm>
            <a:off x="6345238" y="3338513"/>
            <a:ext cx="155575" cy="90487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43" name="Oval 72"/>
          <p:cNvSpPr>
            <a:spLocks noChangeArrowheads="1"/>
          </p:cNvSpPr>
          <p:nvPr/>
        </p:nvSpPr>
        <p:spPr bwMode="auto">
          <a:xfrm>
            <a:off x="5880100" y="3443288"/>
            <a:ext cx="157163" cy="88900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44" name="Oval 75"/>
          <p:cNvSpPr>
            <a:spLocks noChangeArrowheads="1"/>
          </p:cNvSpPr>
          <p:nvPr/>
        </p:nvSpPr>
        <p:spPr bwMode="auto">
          <a:xfrm>
            <a:off x="2586038" y="3111500"/>
            <a:ext cx="157162" cy="88900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45" name="Oval 79"/>
          <p:cNvSpPr>
            <a:spLocks noChangeArrowheads="1"/>
          </p:cNvSpPr>
          <p:nvPr/>
        </p:nvSpPr>
        <p:spPr bwMode="auto">
          <a:xfrm>
            <a:off x="3416300" y="3635375"/>
            <a:ext cx="157163" cy="90488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46" name="Oval 80"/>
          <p:cNvSpPr>
            <a:spLocks noChangeArrowheads="1"/>
          </p:cNvSpPr>
          <p:nvPr/>
        </p:nvSpPr>
        <p:spPr bwMode="auto">
          <a:xfrm>
            <a:off x="3013075" y="3432175"/>
            <a:ext cx="155575" cy="90488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47" name="Oval 81"/>
          <p:cNvSpPr>
            <a:spLocks noChangeArrowheads="1"/>
          </p:cNvSpPr>
          <p:nvPr/>
        </p:nvSpPr>
        <p:spPr bwMode="auto">
          <a:xfrm>
            <a:off x="3643313" y="3794125"/>
            <a:ext cx="155575" cy="90488"/>
          </a:xfrm>
          <a:prstGeom prst="ellipse">
            <a:avLst/>
          </a:prstGeom>
          <a:solidFill>
            <a:srgbClr val="CECECE"/>
          </a:soli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48" name="Text Box 79"/>
          <p:cNvSpPr txBox="1">
            <a:spLocks noChangeArrowheads="1"/>
          </p:cNvSpPr>
          <p:nvPr/>
        </p:nvSpPr>
        <p:spPr bwMode="auto">
          <a:xfrm>
            <a:off x="5427663" y="4048125"/>
            <a:ext cx="6921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Cluster</a:t>
            </a:r>
          </a:p>
        </p:txBody>
      </p:sp>
      <p:sp>
        <p:nvSpPr>
          <p:cNvPr id="17449" name="Text Box 80"/>
          <p:cNvSpPr txBox="1">
            <a:spLocks noChangeArrowheads="1"/>
          </p:cNvSpPr>
          <p:nvPr/>
        </p:nvSpPr>
        <p:spPr bwMode="auto">
          <a:xfrm>
            <a:off x="5040313" y="3257550"/>
            <a:ext cx="6921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Cluster</a:t>
            </a:r>
          </a:p>
        </p:txBody>
      </p:sp>
      <p:sp>
        <p:nvSpPr>
          <p:cNvPr id="17450" name="Freeform 84"/>
          <p:cNvSpPr>
            <a:spLocks noChangeArrowheads="1"/>
          </p:cNvSpPr>
          <p:nvPr/>
        </p:nvSpPr>
        <p:spPr bwMode="auto">
          <a:xfrm>
            <a:off x="531813" y="4594225"/>
            <a:ext cx="7448550" cy="1416050"/>
          </a:xfrm>
          <a:custGeom>
            <a:avLst/>
            <a:gdLst>
              <a:gd name="T0" fmla="*/ 1861418 w 20692"/>
              <a:gd name="T1" fmla="*/ 0 h 3935"/>
              <a:gd name="T2" fmla="*/ 7448190 w 20692"/>
              <a:gd name="T3" fmla="*/ 0 h 3935"/>
              <a:gd name="T4" fmla="*/ 5586412 w 20692"/>
              <a:gd name="T5" fmla="*/ 1415690 h 3935"/>
              <a:gd name="T6" fmla="*/ 0 w 20692"/>
              <a:gd name="T7" fmla="*/ 1415690 h 3935"/>
              <a:gd name="T8" fmla="*/ 1861418 w 20692"/>
              <a:gd name="T9" fmla="*/ 0 h 3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692"/>
              <a:gd name="T16" fmla="*/ 0 h 3935"/>
              <a:gd name="T17" fmla="*/ 20692 w 20692"/>
              <a:gd name="T18" fmla="*/ 3935 h 39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692" h="3935">
                <a:moveTo>
                  <a:pt x="5171" y="0"/>
                </a:moveTo>
                <a:lnTo>
                  <a:pt x="20691" y="0"/>
                </a:lnTo>
                <a:lnTo>
                  <a:pt x="15519" y="3934"/>
                </a:lnTo>
                <a:lnTo>
                  <a:pt x="0" y="3934"/>
                </a:lnTo>
                <a:lnTo>
                  <a:pt x="5171" y="0"/>
                </a:lnTo>
              </a:path>
            </a:pathLst>
          </a:custGeom>
          <a:solidFill>
            <a:srgbClr val="CCEC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51" name="Oval 85"/>
          <p:cNvSpPr>
            <a:spLocks noChangeArrowheads="1"/>
          </p:cNvSpPr>
          <p:nvPr/>
        </p:nvSpPr>
        <p:spPr bwMode="auto">
          <a:xfrm>
            <a:off x="3222625" y="4832350"/>
            <a:ext cx="1181100" cy="1092200"/>
          </a:xfrm>
          <a:prstGeom prst="ellipse">
            <a:avLst/>
          </a:prstGeom>
          <a:solidFill>
            <a:srgbClr val="CCCCFF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52" name="Oval 86"/>
          <p:cNvSpPr>
            <a:spLocks noChangeArrowheads="1"/>
          </p:cNvSpPr>
          <p:nvPr/>
        </p:nvSpPr>
        <p:spPr bwMode="auto">
          <a:xfrm>
            <a:off x="4978400" y="4627563"/>
            <a:ext cx="809625" cy="381000"/>
          </a:xfrm>
          <a:prstGeom prst="ellipse">
            <a:avLst/>
          </a:prstGeom>
          <a:solidFill>
            <a:srgbClr val="FFC8C8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53" name="Oval 87"/>
          <p:cNvSpPr>
            <a:spLocks noChangeArrowheads="1"/>
          </p:cNvSpPr>
          <p:nvPr/>
        </p:nvSpPr>
        <p:spPr bwMode="auto">
          <a:xfrm>
            <a:off x="5087938" y="4738688"/>
            <a:ext cx="155575" cy="90487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54" name="Oval 88"/>
          <p:cNvSpPr>
            <a:spLocks noChangeArrowheads="1"/>
          </p:cNvSpPr>
          <p:nvPr/>
        </p:nvSpPr>
        <p:spPr bwMode="auto">
          <a:xfrm>
            <a:off x="5832475" y="4748213"/>
            <a:ext cx="765175" cy="1039812"/>
          </a:xfrm>
          <a:prstGeom prst="ellipse">
            <a:avLst/>
          </a:prstGeom>
          <a:solidFill>
            <a:srgbClr val="00CCCC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55" name="Oval 89"/>
          <p:cNvSpPr>
            <a:spLocks noChangeArrowheads="1"/>
          </p:cNvSpPr>
          <p:nvPr/>
        </p:nvSpPr>
        <p:spPr bwMode="auto">
          <a:xfrm>
            <a:off x="5194300" y="5454650"/>
            <a:ext cx="1100138" cy="430213"/>
          </a:xfrm>
          <a:prstGeom prst="ellipse">
            <a:avLst/>
          </a:prstGeom>
          <a:solidFill>
            <a:srgbClr val="CCCCFF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56" name="Oval 90"/>
          <p:cNvSpPr>
            <a:spLocks noChangeArrowheads="1"/>
          </p:cNvSpPr>
          <p:nvPr/>
        </p:nvSpPr>
        <p:spPr bwMode="auto">
          <a:xfrm>
            <a:off x="5686425" y="5481638"/>
            <a:ext cx="155575" cy="90487"/>
          </a:xfrm>
          <a:prstGeom prst="ellipse">
            <a:avLst/>
          </a:prstGeom>
          <a:solidFill>
            <a:srgbClr val="0066CC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57" name="Oval 91"/>
          <p:cNvSpPr>
            <a:spLocks noChangeArrowheads="1"/>
          </p:cNvSpPr>
          <p:nvPr/>
        </p:nvSpPr>
        <p:spPr bwMode="auto">
          <a:xfrm rot="1860000">
            <a:off x="2065338" y="4705350"/>
            <a:ext cx="488950" cy="693738"/>
          </a:xfrm>
          <a:prstGeom prst="ellipse">
            <a:avLst/>
          </a:prstGeom>
          <a:solidFill>
            <a:srgbClr val="00CCCC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58" name="Oval 92"/>
          <p:cNvSpPr>
            <a:spLocks noChangeArrowheads="1"/>
          </p:cNvSpPr>
          <p:nvPr/>
        </p:nvSpPr>
        <p:spPr bwMode="auto">
          <a:xfrm>
            <a:off x="1792288" y="5176838"/>
            <a:ext cx="906462" cy="647700"/>
          </a:xfrm>
          <a:prstGeom prst="ellipse">
            <a:avLst/>
          </a:prstGeom>
          <a:solidFill>
            <a:srgbClr val="FFC8C8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59" name="Oval 93"/>
          <p:cNvSpPr>
            <a:spLocks noChangeArrowheads="1"/>
          </p:cNvSpPr>
          <p:nvPr/>
        </p:nvSpPr>
        <p:spPr bwMode="auto">
          <a:xfrm>
            <a:off x="2371725" y="5013325"/>
            <a:ext cx="1255713" cy="714375"/>
          </a:xfrm>
          <a:prstGeom prst="ellipse">
            <a:avLst/>
          </a:prstGeom>
          <a:solidFill>
            <a:srgbClr val="FFC8C8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60" name="Text Box 91"/>
          <p:cNvSpPr txBox="1">
            <a:spLocks noChangeArrowheads="1"/>
          </p:cNvSpPr>
          <p:nvPr/>
        </p:nvSpPr>
        <p:spPr bwMode="auto">
          <a:xfrm rot="-2220000">
            <a:off x="674688" y="5170488"/>
            <a:ext cx="1928812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latin typeface="Nokia Sans Wide"/>
              </a:rPr>
              <a:t>Connectivity Level</a:t>
            </a:r>
          </a:p>
        </p:txBody>
      </p:sp>
      <p:sp>
        <p:nvSpPr>
          <p:cNvPr id="17461" name="Line 92"/>
          <p:cNvSpPr>
            <a:spLocks noChangeShapeType="1"/>
          </p:cNvSpPr>
          <p:nvPr/>
        </p:nvSpPr>
        <p:spPr bwMode="auto">
          <a:xfrm flipV="1">
            <a:off x="2543175" y="5295900"/>
            <a:ext cx="244475" cy="166688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62" name="Line 93"/>
          <p:cNvSpPr>
            <a:spLocks noChangeShapeType="1"/>
          </p:cNvSpPr>
          <p:nvPr/>
        </p:nvSpPr>
        <p:spPr bwMode="auto">
          <a:xfrm>
            <a:off x="3090863" y="5127625"/>
            <a:ext cx="34925" cy="328613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63" name="Line 94"/>
          <p:cNvSpPr>
            <a:spLocks noChangeShapeType="1"/>
          </p:cNvSpPr>
          <p:nvPr/>
        </p:nvSpPr>
        <p:spPr bwMode="auto">
          <a:xfrm flipH="1">
            <a:off x="2787650" y="5127625"/>
            <a:ext cx="319088" cy="168275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64" name="Line 95"/>
          <p:cNvSpPr>
            <a:spLocks noChangeShapeType="1"/>
          </p:cNvSpPr>
          <p:nvPr/>
        </p:nvSpPr>
        <p:spPr bwMode="auto">
          <a:xfrm>
            <a:off x="2779713" y="5294313"/>
            <a:ext cx="369887" cy="177800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65" name="Line 96"/>
          <p:cNvSpPr>
            <a:spLocks noChangeShapeType="1"/>
          </p:cNvSpPr>
          <p:nvPr/>
        </p:nvSpPr>
        <p:spPr bwMode="auto">
          <a:xfrm>
            <a:off x="3090863" y="5127625"/>
            <a:ext cx="403225" cy="201613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66" name="Line 97"/>
          <p:cNvSpPr>
            <a:spLocks noChangeShapeType="1"/>
          </p:cNvSpPr>
          <p:nvPr/>
        </p:nvSpPr>
        <p:spPr bwMode="auto">
          <a:xfrm flipV="1">
            <a:off x="3149600" y="5327650"/>
            <a:ext cx="354013" cy="150813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67" name="Line 98"/>
          <p:cNvSpPr>
            <a:spLocks noChangeShapeType="1"/>
          </p:cNvSpPr>
          <p:nvPr/>
        </p:nvSpPr>
        <p:spPr bwMode="auto">
          <a:xfrm>
            <a:off x="3494088" y="5051425"/>
            <a:ext cx="9525" cy="287338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68" name="Line 99"/>
          <p:cNvSpPr>
            <a:spLocks noChangeShapeType="1"/>
          </p:cNvSpPr>
          <p:nvPr/>
        </p:nvSpPr>
        <p:spPr bwMode="auto">
          <a:xfrm flipH="1" flipV="1">
            <a:off x="3462338" y="5035550"/>
            <a:ext cx="434975" cy="47625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69" name="Line 100"/>
          <p:cNvSpPr>
            <a:spLocks noChangeShapeType="1"/>
          </p:cNvSpPr>
          <p:nvPr/>
        </p:nvSpPr>
        <p:spPr bwMode="auto">
          <a:xfrm>
            <a:off x="3503613" y="5345113"/>
            <a:ext cx="217487" cy="150812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70" name="Line 101"/>
          <p:cNvSpPr>
            <a:spLocks noChangeShapeType="1"/>
          </p:cNvSpPr>
          <p:nvPr/>
        </p:nvSpPr>
        <p:spPr bwMode="auto">
          <a:xfrm>
            <a:off x="3881438" y="5076825"/>
            <a:ext cx="336550" cy="142875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71" name="Line 102"/>
          <p:cNvSpPr>
            <a:spLocks noChangeShapeType="1"/>
          </p:cNvSpPr>
          <p:nvPr/>
        </p:nvSpPr>
        <p:spPr bwMode="auto">
          <a:xfrm flipV="1">
            <a:off x="3519488" y="5067300"/>
            <a:ext cx="354012" cy="268288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72" name="Line 103"/>
          <p:cNvSpPr>
            <a:spLocks noChangeShapeType="1"/>
          </p:cNvSpPr>
          <p:nvPr/>
        </p:nvSpPr>
        <p:spPr bwMode="auto">
          <a:xfrm flipH="1" flipV="1">
            <a:off x="5759450" y="5530850"/>
            <a:ext cx="350838" cy="100013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73" name="Line 104"/>
          <p:cNvSpPr>
            <a:spLocks noChangeShapeType="1"/>
          </p:cNvSpPr>
          <p:nvPr/>
        </p:nvSpPr>
        <p:spPr bwMode="auto">
          <a:xfrm>
            <a:off x="5175250" y="4781550"/>
            <a:ext cx="387350" cy="15875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74" name="Line 105"/>
          <p:cNvSpPr>
            <a:spLocks noChangeShapeType="1"/>
          </p:cNvSpPr>
          <p:nvPr/>
        </p:nvSpPr>
        <p:spPr bwMode="auto">
          <a:xfrm>
            <a:off x="4217988" y="5219700"/>
            <a:ext cx="277812" cy="33338"/>
          </a:xfrm>
          <a:prstGeom prst="line">
            <a:avLst/>
          </a:prstGeom>
          <a:noFill/>
          <a:ln w="28440">
            <a:solidFill>
              <a:srgbClr val="FFCC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75" name="Line 106"/>
          <p:cNvSpPr>
            <a:spLocks noChangeShapeType="1"/>
          </p:cNvSpPr>
          <p:nvPr/>
        </p:nvSpPr>
        <p:spPr bwMode="auto">
          <a:xfrm flipH="1">
            <a:off x="5411788" y="4814888"/>
            <a:ext cx="166687" cy="268287"/>
          </a:xfrm>
          <a:prstGeom prst="line">
            <a:avLst/>
          </a:prstGeom>
          <a:noFill/>
          <a:ln w="28440">
            <a:solidFill>
              <a:srgbClr val="FFCC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76" name="Line 107"/>
          <p:cNvSpPr>
            <a:spLocks noChangeShapeType="1"/>
          </p:cNvSpPr>
          <p:nvPr/>
        </p:nvSpPr>
        <p:spPr bwMode="auto">
          <a:xfrm flipH="1" flipV="1">
            <a:off x="5211763" y="5464175"/>
            <a:ext cx="157162" cy="242888"/>
          </a:xfrm>
          <a:prstGeom prst="line">
            <a:avLst/>
          </a:prstGeom>
          <a:noFill/>
          <a:ln w="28440">
            <a:solidFill>
              <a:srgbClr val="FFCC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77" name="Oval 111"/>
          <p:cNvSpPr>
            <a:spLocks noChangeArrowheads="1"/>
          </p:cNvSpPr>
          <p:nvPr/>
        </p:nvSpPr>
        <p:spPr bwMode="auto">
          <a:xfrm>
            <a:off x="5481638" y="4754563"/>
            <a:ext cx="155575" cy="88900"/>
          </a:xfrm>
          <a:prstGeom prst="ellipse">
            <a:avLst/>
          </a:prstGeom>
          <a:gradFill rotWithShape="0">
            <a:gsLst>
              <a:gs pos="0">
                <a:srgbClr val="FFCC99"/>
              </a:gs>
              <a:gs pos="100000">
                <a:srgbClr val="FF0000"/>
              </a:gs>
            </a:gsLst>
            <a:lin ang="10800000" scaled="1"/>
          </a:gra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78" name="Line 109"/>
          <p:cNvSpPr>
            <a:spLocks noChangeShapeType="1"/>
          </p:cNvSpPr>
          <p:nvPr/>
        </p:nvSpPr>
        <p:spPr bwMode="auto">
          <a:xfrm flipH="1">
            <a:off x="3714750" y="5219700"/>
            <a:ext cx="511175" cy="260350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79" name="Line 110"/>
          <p:cNvSpPr>
            <a:spLocks noChangeShapeType="1"/>
          </p:cNvSpPr>
          <p:nvPr/>
        </p:nvSpPr>
        <p:spPr bwMode="auto">
          <a:xfrm flipV="1">
            <a:off x="5411788" y="5522913"/>
            <a:ext cx="369887" cy="184150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7480" name="Picture 1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5" y="5000625"/>
            <a:ext cx="1211263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81" name="Text Box 112"/>
          <p:cNvSpPr txBox="1">
            <a:spLocks noChangeArrowheads="1"/>
          </p:cNvSpPr>
          <p:nvPr/>
        </p:nvSpPr>
        <p:spPr bwMode="auto">
          <a:xfrm>
            <a:off x="4562475" y="5062538"/>
            <a:ext cx="1247775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100">
                <a:solidFill>
                  <a:srgbClr val="000000"/>
                </a:solidFill>
                <a:latin typeface="Nokia Sans Wide"/>
              </a:rPr>
              <a:t>Interconnecting</a:t>
            </a:r>
          </a:p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100">
                <a:solidFill>
                  <a:srgbClr val="000000"/>
                </a:solidFill>
                <a:latin typeface="Nokia Sans Wide"/>
              </a:rPr>
              <a:t>Structures</a:t>
            </a:r>
          </a:p>
        </p:txBody>
      </p:sp>
      <p:sp>
        <p:nvSpPr>
          <p:cNvPr id="17482" name="Line 113"/>
          <p:cNvSpPr>
            <a:spLocks noChangeShapeType="1"/>
          </p:cNvSpPr>
          <p:nvPr/>
        </p:nvSpPr>
        <p:spPr bwMode="auto">
          <a:xfrm flipH="1" flipV="1">
            <a:off x="2093913" y="5260975"/>
            <a:ext cx="387350" cy="207963"/>
          </a:xfrm>
          <a:prstGeom prst="line">
            <a:avLst/>
          </a:prstGeom>
          <a:noFill/>
          <a:ln w="126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83" name="Line 114"/>
          <p:cNvSpPr>
            <a:spLocks noChangeShapeType="1"/>
          </p:cNvSpPr>
          <p:nvPr/>
        </p:nvSpPr>
        <p:spPr bwMode="auto">
          <a:xfrm flipV="1">
            <a:off x="1955800" y="5453063"/>
            <a:ext cx="593725" cy="179387"/>
          </a:xfrm>
          <a:prstGeom prst="line">
            <a:avLst/>
          </a:prstGeom>
          <a:noFill/>
          <a:ln w="126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84" name="Text Box 115"/>
          <p:cNvSpPr txBox="1">
            <a:spLocks noChangeArrowheads="1"/>
          </p:cNvSpPr>
          <p:nvPr/>
        </p:nvSpPr>
        <p:spPr bwMode="auto">
          <a:xfrm>
            <a:off x="2601913" y="5472113"/>
            <a:ext cx="557212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25000">
                <a:solidFill>
                  <a:srgbClr val="000000"/>
                </a:solidFill>
                <a:latin typeface="Nokia Sans Wide"/>
              </a:rPr>
              <a:t>1</a:t>
            </a:r>
          </a:p>
        </p:txBody>
      </p:sp>
      <p:sp>
        <p:nvSpPr>
          <p:cNvPr id="17485" name="Text Box 116"/>
          <p:cNvSpPr txBox="1">
            <a:spLocks noChangeArrowheads="1"/>
          </p:cNvSpPr>
          <p:nvPr/>
        </p:nvSpPr>
        <p:spPr bwMode="auto">
          <a:xfrm>
            <a:off x="3830638" y="5356225"/>
            <a:ext cx="588962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33000">
                <a:solidFill>
                  <a:srgbClr val="000000"/>
                </a:solidFill>
                <a:latin typeface="Nokia Sans Wide"/>
              </a:rPr>
              <a:t>2</a:t>
            </a:r>
          </a:p>
        </p:txBody>
      </p:sp>
      <p:sp>
        <p:nvSpPr>
          <p:cNvPr id="17486" name="Text Box 117"/>
          <p:cNvSpPr txBox="1">
            <a:spLocks noChangeArrowheads="1"/>
          </p:cNvSpPr>
          <p:nvPr/>
        </p:nvSpPr>
        <p:spPr bwMode="auto">
          <a:xfrm>
            <a:off x="5491163" y="5657850"/>
            <a:ext cx="6096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33000">
                <a:solidFill>
                  <a:srgbClr val="000000"/>
                </a:solidFill>
                <a:latin typeface="Nokia Sans Wide"/>
              </a:rPr>
              <a:t>3</a:t>
            </a:r>
          </a:p>
        </p:txBody>
      </p:sp>
      <p:sp>
        <p:nvSpPr>
          <p:cNvPr id="17487" name="Text Box 118"/>
          <p:cNvSpPr txBox="1">
            <a:spLocks noChangeArrowheads="1"/>
          </p:cNvSpPr>
          <p:nvPr/>
        </p:nvSpPr>
        <p:spPr bwMode="auto">
          <a:xfrm>
            <a:off x="5059363" y="4795838"/>
            <a:ext cx="506412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33000">
                <a:solidFill>
                  <a:srgbClr val="000000"/>
                </a:solidFill>
                <a:latin typeface="Nokia Sans Wide"/>
              </a:rPr>
              <a:t>4</a:t>
            </a:r>
          </a:p>
        </p:txBody>
      </p:sp>
      <p:sp>
        <p:nvSpPr>
          <p:cNvPr id="17488" name="Line 119"/>
          <p:cNvSpPr>
            <a:spLocks noChangeShapeType="1"/>
          </p:cNvSpPr>
          <p:nvPr/>
        </p:nvSpPr>
        <p:spPr bwMode="auto">
          <a:xfrm flipH="1">
            <a:off x="2192338" y="4822825"/>
            <a:ext cx="193675" cy="446088"/>
          </a:xfrm>
          <a:prstGeom prst="line">
            <a:avLst/>
          </a:prstGeom>
          <a:noFill/>
          <a:ln w="12600">
            <a:solidFill>
              <a:srgbClr val="008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89" name="Line 120"/>
          <p:cNvSpPr>
            <a:spLocks noChangeShapeType="1"/>
          </p:cNvSpPr>
          <p:nvPr/>
        </p:nvSpPr>
        <p:spPr bwMode="auto">
          <a:xfrm flipH="1" flipV="1">
            <a:off x="5957888" y="5133975"/>
            <a:ext cx="157162" cy="504825"/>
          </a:xfrm>
          <a:prstGeom prst="line">
            <a:avLst/>
          </a:prstGeom>
          <a:noFill/>
          <a:ln w="12600">
            <a:solidFill>
              <a:srgbClr val="008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90" name="Line 121"/>
          <p:cNvSpPr>
            <a:spLocks noChangeShapeType="1"/>
          </p:cNvSpPr>
          <p:nvPr/>
        </p:nvSpPr>
        <p:spPr bwMode="auto">
          <a:xfrm flipH="1">
            <a:off x="6084888" y="5037138"/>
            <a:ext cx="357187" cy="587375"/>
          </a:xfrm>
          <a:prstGeom prst="line">
            <a:avLst/>
          </a:prstGeom>
          <a:noFill/>
          <a:ln w="12600">
            <a:solidFill>
              <a:srgbClr val="008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91" name="Oval 125"/>
          <p:cNvSpPr>
            <a:spLocks noChangeArrowheads="1"/>
          </p:cNvSpPr>
          <p:nvPr/>
        </p:nvSpPr>
        <p:spPr bwMode="auto">
          <a:xfrm>
            <a:off x="2300288" y="4773613"/>
            <a:ext cx="157162" cy="88900"/>
          </a:xfrm>
          <a:prstGeom prst="ellipse">
            <a:avLst/>
          </a:prstGeom>
          <a:solidFill>
            <a:srgbClr val="008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92" name="Oval 126"/>
          <p:cNvSpPr>
            <a:spLocks noChangeArrowheads="1"/>
          </p:cNvSpPr>
          <p:nvPr/>
        </p:nvSpPr>
        <p:spPr bwMode="auto">
          <a:xfrm>
            <a:off x="3013075" y="5081588"/>
            <a:ext cx="155575" cy="90487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493" name="Text Box 124"/>
          <p:cNvSpPr txBox="1">
            <a:spLocks noChangeArrowheads="1"/>
          </p:cNvSpPr>
          <p:nvPr/>
        </p:nvSpPr>
        <p:spPr bwMode="auto">
          <a:xfrm>
            <a:off x="2052638" y="5567363"/>
            <a:ext cx="614362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33000">
                <a:solidFill>
                  <a:srgbClr val="000000"/>
                </a:solidFill>
                <a:latin typeface="Nokia Sans Wide"/>
              </a:rPr>
              <a:t>5</a:t>
            </a:r>
          </a:p>
        </p:txBody>
      </p:sp>
      <p:sp>
        <p:nvSpPr>
          <p:cNvPr id="17494" name="Text Box 125"/>
          <p:cNvSpPr txBox="1">
            <a:spLocks noChangeArrowheads="1"/>
          </p:cNvSpPr>
          <p:nvPr/>
        </p:nvSpPr>
        <p:spPr bwMode="auto">
          <a:xfrm>
            <a:off x="5867400" y="4800600"/>
            <a:ext cx="5334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33000">
                <a:solidFill>
                  <a:srgbClr val="000000"/>
                </a:solidFill>
                <a:latin typeface="Nokia Sans Wide"/>
              </a:rPr>
              <a:t>7</a:t>
            </a:r>
          </a:p>
        </p:txBody>
      </p:sp>
      <p:sp>
        <p:nvSpPr>
          <p:cNvPr id="17495" name="Text Box 126"/>
          <p:cNvSpPr txBox="1">
            <a:spLocks noChangeArrowheads="1"/>
          </p:cNvSpPr>
          <p:nvPr/>
        </p:nvSpPr>
        <p:spPr bwMode="auto">
          <a:xfrm>
            <a:off x="2274888" y="4876800"/>
            <a:ext cx="544512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33000">
                <a:solidFill>
                  <a:srgbClr val="000000"/>
                </a:solidFill>
                <a:latin typeface="Nokia Sans Wide"/>
              </a:rPr>
              <a:t>6</a:t>
            </a:r>
          </a:p>
        </p:txBody>
      </p:sp>
      <p:sp>
        <p:nvSpPr>
          <p:cNvPr id="17496" name="Freeform 130"/>
          <p:cNvSpPr>
            <a:spLocks noChangeArrowheads="1"/>
          </p:cNvSpPr>
          <p:nvPr/>
        </p:nvSpPr>
        <p:spPr bwMode="auto">
          <a:xfrm>
            <a:off x="2281238" y="3052763"/>
            <a:ext cx="4003675" cy="1211262"/>
          </a:xfrm>
          <a:custGeom>
            <a:avLst/>
            <a:gdLst>
              <a:gd name="T0" fmla="*/ 281863 w 11122"/>
              <a:gd name="T1" fmla="*/ 503433 h 3366"/>
              <a:gd name="T2" fmla="*/ 519448 w 11122"/>
              <a:gd name="T3" fmla="*/ 449815 h 3366"/>
              <a:gd name="T4" fmla="*/ 786912 w 11122"/>
              <a:gd name="T5" fmla="*/ 319189 h 3366"/>
              <a:gd name="T6" fmla="*/ 917944 w 11122"/>
              <a:gd name="T7" fmla="*/ 247938 h 3366"/>
              <a:gd name="T8" fmla="*/ 976980 w 11122"/>
              <a:gd name="T9" fmla="*/ 211953 h 3366"/>
              <a:gd name="T10" fmla="*/ 1048616 w 11122"/>
              <a:gd name="T11" fmla="*/ 181006 h 3366"/>
              <a:gd name="T12" fmla="*/ 1158409 w 11122"/>
              <a:gd name="T13" fmla="*/ 108315 h 3366"/>
              <a:gd name="T14" fmla="*/ 1275762 w 11122"/>
              <a:gd name="T15" fmla="*/ 78448 h 3366"/>
              <a:gd name="T16" fmla="*/ 1535666 w 11122"/>
              <a:gd name="T17" fmla="*/ 32387 h 3366"/>
              <a:gd name="T18" fmla="*/ 1843087 w 11122"/>
              <a:gd name="T19" fmla="*/ 26269 h 3366"/>
              <a:gd name="T20" fmla="*/ 2128550 w 11122"/>
              <a:gd name="T21" fmla="*/ 78448 h 3366"/>
              <a:gd name="T22" fmla="*/ 2298099 w 11122"/>
              <a:gd name="T23" fmla="*/ 232824 h 3366"/>
              <a:gd name="T24" fmla="*/ 2468729 w 11122"/>
              <a:gd name="T25" fmla="*/ 232824 h 3366"/>
              <a:gd name="T26" fmla="*/ 2583202 w 11122"/>
              <a:gd name="T27" fmla="*/ 181006 h 3366"/>
              <a:gd name="T28" fmla="*/ 2752391 w 11122"/>
              <a:gd name="T29" fmla="*/ 78448 h 3366"/>
              <a:gd name="T30" fmla="*/ 3061613 w 11122"/>
              <a:gd name="T31" fmla="*/ 0 h 3366"/>
              <a:gd name="T32" fmla="*/ 3310718 w 11122"/>
              <a:gd name="T33" fmla="*/ 11515 h 3366"/>
              <a:gd name="T34" fmla="*/ 3452189 w 11122"/>
              <a:gd name="T35" fmla="*/ 52898 h 3366"/>
              <a:gd name="T36" fmla="*/ 3582861 w 11122"/>
              <a:gd name="T37" fmla="*/ 116952 h 3366"/>
              <a:gd name="T38" fmla="*/ 3664576 w 11122"/>
              <a:gd name="T39" fmla="*/ 182445 h 3366"/>
              <a:gd name="T40" fmla="*/ 3700214 w 11122"/>
              <a:gd name="T41" fmla="*/ 279245 h 3366"/>
              <a:gd name="T42" fmla="*/ 3533904 w 11122"/>
              <a:gd name="T43" fmla="*/ 470687 h 3366"/>
              <a:gd name="T44" fmla="*/ 3510145 w 11122"/>
              <a:gd name="T45" fmla="*/ 557051 h 3366"/>
              <a:gd name="T46" fmla="*/ 3605180 w 11122"/>
              <a:gd name="T47" fmla="*/ 644855 h 3366"/>
              <a:gd name="T48" fmla="*/ 3718213 w 11122"/>
              <a:gd name="T49" fmla="*/ 747053 h 3366"/>
              <a:gd name="T50" fmla="*/ 3945719 w 11122"/>
              <a:gd name="T51" fmla="*/ 901789 h 3366"/>
              <a:gd name="T52" fmla="*/ 4003315 w 11122"/>
              <a:gd name="T53" fmla="*/ 1004347 h 3366"/>
              <a:gd name="T54" fmla="*/ 3924840 w 11122"/>
              <a:gd name="T55" fmla="*/ 1102227 h 3366"/>
              <a:gd name="T56" fmla="*/ 3832326 w 11122"/>
              <a:gd name="T57" fmla="*/ 1158724 h 3366"/>
              <a:gd name="T58" fmla="*/ 3320077 w 11122"/>
              <a:gd name="T59" fmla="*/ 1210902 h 3366"/>
              <a:gd name="T60" fmla="*/ 2923021 w 11122"/>
              <a:gd name="T61" fmla="*/ 1210902 h 3366"/>
              <a:gd name="T62" fmla="*/ 2639358 w 11122"/>
              <a:gd name="T63" fmla="*/ 1158724 h 3366"/>
              <a:gd name="T64" fmla="*/ 2296299 w 11122"/>
              <a:gd name="T65" fmla="*/ 1115901 h 3366"/>
              <a:gd name="T66" fmla="*/ 1701976 w 11122"/>
              <a:gd name="T67" fmla="*/ 925540 h 3366"/>
              <a:gd name="T68" fmla="*/ 1404994 w 11122"/>
              <a:gd name="T69" fmla="*/ 1009025 h 3366"/>
              <a:gd name="T70" fmla="*/ 1036737 w 11122"/>
              <a:gd name="T71" fmla="*/ 1032416 h 3366"/>
              <a:gd name="T72" fmla="*/ 708077 w 11122"/>
              <a:gd name="T73" fmla="*/ 1056526 h 3366"/>
              <a:gd name="T74" fmla="*/ 519448 w 11122"/>
              <a:gd name="T75" fmla="*/ 1071280 h 3366"/>
              <a:gd name="T76" fmla="*/ 309941 w 11122"/>
              <a:gd name="T77" fmla="*/ 1056526 h 3366"/>
              <a:gd name="T78" fmla="*/ 164510 w 11122"/>
              <a:gd name="T79" fmla="*/ 974479 h 3366"/>
              <a:gd name="T80" fmla="*/ 41397 w 11122"/>
              <a:gd name="T81" fmla="*/ 879479 h 3366"/>
              <a:gd name="T82" fmla="*/ 0 w 11122"/>
              <a:gd name="T83" fmla="*/ 727981 h 3366"/>
              <a:gd name="T84" fmla="*/ 93234 w 11122"/>
              <a:gd name="T85" fmla="*/ 589798 h 3366"/>
              <a:gd name="T86" fmla="*/ 281863 w 11122"/>
              <a:gd name="T87" fmla="*/ 503433 h 336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1122"/>
              <a:gd name="T133" fmla="*/ 0 h 3366"/>
              <a:gd name="T134" fmla="*/ 11122 w 11122"/>
              <a:gd name="T135" fmla="*/ 3366 h 336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1122" h="3366">
                <a:moveTo>
                  <a:pt x="783" y="1399"/>
                </a:moveTo>
                <a:lnTo>
                  <a:pt x="1443" y="1250"/>
                </a:lnTo>
                <a:lnTo>
                  <a:pt x="2186" y="887"/>
                </a:lnTo>
                <a:lnTo>
                  <a:pt x="2550" y="689"/>
                </a:lnTo>
                <a:lnTo>
                  <a:pt x="2714" y="589"/>
                </a:lnTo>
                <a:lnTo>
                  <a:pt x="2913" y="503"/>
                </a:lnTo>
                <a:lnTo>
                  <a:pt x="3218" y="301"/>
                </a:lnTo>
                <a:lnTo>
                  <a:pt x="3544" y="218"/>
                </a:lnTo>
                <a:lnTo>
                  <a:pt x="4266" y="90"/>
                </a:lnTo>
                <a:lnTo>
                  <a:pt x="5120" y="73"/>
                </a:lnTo>
                <a:lnTo>
                  <a:pt x="5913" y="218"/>
                </a:lnTo>
                <a:lnTo>
                  <a:pt x="6384" y="647"/>
                </a:lnTo>
                <a:lnTo>
                  <a:pt x="6858" y="647"/>
                </a:lnTo>
                <a:lnTo>
                  <a:pt x="7176" y="503"/>
                </a:lnTo>
                <a:lnTo>
                  <a:pt x="7646" y="218"/>
                </a:lnTo>
                <a:lnTo>
                  <a:pt x="8505" y="0"/>
                </a:lnTo>
                <a:lnTo>
                  <a:pt x="9197" y="32"/>
                </a:lnTo>
                <a:lnTo>
                  <a:pt x="9590" y="147"/>
                </a:lnTo>
                <a:lnTo>
                  <a:pt x="9953" y="325"/>
                </a:lnTo>
                <a:lnTo>
                  <a:pt x="10180" y="507"/>
                </a:lnTo>
                <a:lnTo>
                  <a:pt x="10279" y="776"/>
                </a:lnTo>
                <a:lnTo>
                  <a:pt x="9817" y="1308"/>
                </a:lnTo>
                <a:lnTo>
                  <a:pt x="9751" y="1548"/>
                </a:lnTo>
                <a:lnTo>
                  <a:pt x="10015" y="1792"/>
                </a:lnTo>
                <a:lnTo>
                  <a:pt x="10329" y="2076"/>
                </a:lnTo>
                <a:lnTo>
                  <a:pt x="10961" y="2506"/>
                </a:lnTo>
                <a:lnTo>
                  <a:pt x="11121" y="2791"/>
                </a:lnTo>
                <a:lnTo>
                  <a:pt x="10903" y="3063"/>
                </a:lnTo>
                <a:lnTo>
                  <a:pt x="10646" y="3220"/>
                </a:lnTo>
                <a:lnTo>
                  <a:pt x="9223" y="3365"/>
                </a:lnTo>
                <a:lnTo>
                  <a:pt x="8120" y="3365"/>
                </a:lnTo>
                <a:lnTo>
                  <a:pt x="7332" y="3220"/>
                </a:lnTo>
                <a:lnTo>
                  <a:pt x="6379" y="3101"/>
                </a:lnTo>
                <a:lnTo>
                  <a:pt x="4728" y="2572"/>
                </a:lnTo>
                <a:lnTo>
                  <a:pt x="3903" y="2804"/>
                </a:lnTo>
                <a:lnTo>
                  <a:pt x="2880" y="2869"/>
                </a:lnTo>
                <a:lnTo>
                  <a:pt x="1967" y="2936"/>
                </a:lnTo>
                <a:lnTo>
                  <a:pt x="1443" y="2977"/>
                </a:lnTo>
                <a:lnTo>
                  <a:pt x="861" y="2936"/>
                </a:lnTo>
                <a:lnTo>
                  <a:pt x="457" y="2708"/>
                </a:lnTo>
                <a:lnTo>
                  <a:pt x="115" y="2444"/>
                </a:lnTo>
                <a:lnTo>
                  <a:pt x="0" y="2023"/>
                </a:lnTo>
                <a:lnTo>
                  <a:pt x="259" y="1639"/>
                </a:lnTo>
                <a:lnTo>
                  <a:pt x="783" y="1399"/>
                </a:lnTo>
              </a:path>
            </a:pathLst>
          </a:custGeom>
          <a:solidFill>
            <a:srgbClr val="FF0000">
              <a:alpha val="25098"/>
            </a:srgbClr>
          </a:solidFill>
          <a:ln w="12573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97" name="Text Box 128"/>
          <p:cNvSpPr txBox="1">
            <a:spLocks noChangeArrowheads="1"/>
          </p:cNvSpPr>
          <p:nvPr/>
        </p:nvSpPr>
        <p:spPr bwMode="auto">
          <a:xfrm>
            <a:off x="3990975" y="3621088"/>
            <a:ext cx="3937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ts val="1813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FF0000"/>
                </a:solidFill>
                <a:latin typeface="Helvetica" pitchFamily="34" charset="0"/>
              </a:rPr>
              <a:t>PN</a:t>
            </a:r>
          </a:p>
        </p:txBody>
      </p:sp>
      <p:sp>
        <p:nvSpPr>
          <p:cNvPr id="17498" name="Line 129"/>
          <p:cNvSpPr>
            <a:spLocks noChangeShapeType="1"/>
          </p:cNvSpPr>
          <p:nvPr/>
        </p:nvSpPr>
        <p:spPr bwMode="auto">
          <a:xfrm flipV="1">
            <a:off x="1955800" y="5267325"/>
            <a:ext cx="230188" cy="365125"/>
          </a:xfrm>
          <a:prstGeom prst="line">
            <a:avLst/>
          </a:prstGeom>
          <a:noFill/>
          <a:ln w="126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99" name="Line 130"/>
          <p:cNvSpPr>
            <a:spLocks noChangeShapeType="1"/>
          </p:cNvSpPr>
          <p:nvPr/>
        </p:nvSpPr>
        <p:spPr bwMode="auto">
          <a:xfrm>
            <a:off x="2579688" y="5454650"/>
            <a:ext cx="557212" cy="7938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00" name="Line 131"/>
          <p:cNvSpPr>
            <a:spLocks noChangeShapeType="1"/>
          </p:cNvSpPr>
          <p:nvPr/>
        </p:nvSpPr>
        <p:spPr bwMode="auto">
          <a:xfrm>
            <a:off x="2809875" y="5305425"/>
            <a:ext cx="682625" cy="36513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01" name="Line 132"/>
          <p:cNvSpPr>
            <a:spLocks noChangeShapeType="1"/>
          </p:cNvSpPr>
          <p:nvPr/>
        </p:nvSpPr>
        <p:spPr bwMode="auto">
          <a:xfrm flipH="1">
            <a:off x="3716338" y="5075238"/>
            <a:ext cx="185737" cy="423862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02" name="Line 133"/>
          <p:cNvSpPr>
            <a:spLocks noChangeShapeType="1"/>
          </p:cNvSpPr>
          <p:nvPr/>
        </p:nvSpPr>
        <p:spPr bwMode="auto">
          <a:xfrm flipH="1">
            <a:off x="3498850" y="5230813"/>
            <a:ext cx="714375" cy="119062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03" name="Line 134"/>
          <p:cNvSpPr>
            <a:spLocks noChangeShapeType="1"/>
          </p:cNvSpPr>
          <p:nvPr/>
        </p:nvSpPr>
        <p:spPr bwMode="auto">
          <a:xfrm flipV="1">
            <a:off x="5372100" y="5630863"/>
            <a:ext cx="720725" cy="82550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04" name="Line 135"/>
          <p:cNvSpPr>
            <a:spLocks noChangeShapeType="1"/>
          </p:cNvSpPr>
          <p:nvPr/>
        </p:nvSpPr>
        <p:spPr bwMode="auto">
          <a:xfrm flipV="1">
            <a:off x="5981700" y="5030788"/>
            <a:ext cx="460375" cy="111125"/>
          </a:xfrm>
          <a:prstGeom prst="line">
            <a:avLst/>
          </a:prstGeom>
          <a:noFill/>
          <a:ln w="12600">
            <a:solidFill>
              <a:srgbClr val="008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05" name="Oval 139"/>
          <p:cNvSpPr>
            <a:spLocks noChangeArrowheads="1"/>
          </p:cNvSpPr>
          <p:nvPr/>
        </p:nvSpPr>
        <p:spPr bwMode="auto">
          <a:xfrm>
            <a:off x="5880100" y="5091113"/>
            <a:ext cx="157163" cy="88900"/>
          </a:xfrm>
          <a:prstGeom prst="ellipse">
            <a:avLst/>
          </a:prstGeom>
          <a:solidFill>
            <a:srgbClr val="008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506" name="Oval 140"/>
          <p:cNvSpPr>
            <a:spLocks noChangeArrowheads="1"/>
          </p:cNvSpPr>
          <p:nvPr/>
        </p:nvSpPr>
        <p:spPr bwMode="auto">
          <a:xfrm>
            <a:off x="6345238" y="4986338"/>
            <a:ext cx="155575" cy="88900"/>
          </a:xfrm>
          <a:prstGeom prst="ellipse">
            <a:avLst/>
          </a:prstGeom>
          <a:solidFill>
            <a:srgbClr val="008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507" name="Oval 141"/>
          <p:cNvSpPr>
            <a:spLocks noChangeArrowheads="1"/>
          </p:cNvSpPr>
          <p:nvPr/>
        </p:nvSpPr>
        <p:spPr bwMode="auto">
          <a:xfrm>
            <a:off x="5297488" y="5656263"/>
            <a:ext cx="155575" cy="88900"/>
          </a:xfrm>
          <a:prstGeom prst="ellipse">
            <a:avLst/>
          </a:prstGeom>
          <a:gradFill rotWithShape="0">
            <a:gsLst>
              <a:gs pos="0">
                <a:srgbClr val="FFCC99"/>
              </a:gs>
              <a:gs pos="100000">
                <a:srgbClr val="0066CC"/>
              </a:gs>
            </a:gsLst>
            <a:lin ang="10800000" scaled="1"/>
          </a:gra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508" name="Oval 142"/>
          <p:cNvSpPr>
            <a:spLocks noChangeArrowheads="1"/>
          </p:cNvSpPr>
          <p:nvPr/>
        </p:nvSpPr>
        <p:spPr bwMode="auto">
          <a:xfrm>
            <a:off x="6018213" y="5580063"/>
            <a:ext cx="155575" cy="88900"/>
          </a:xfrm>
          <a:prstGeom prst="ellipse">
            <a:avLst/>
          </a:prstGeom>
          <a:gradFill rotWithShape="0">
            <a:gsLst>
              <a:gs pos="0">
                <a:srgbClr val="008000"/>
              </a:gs>
              <a:gs pos="100000">
                <a:srgbClr val="0066CC"/>
              </a:gs>
            </a:gsLst>
            <a:lin ang="17100000" scaled="1"/>
          </a:gra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509" name="Oval 143"/>
          <p:cNvSpPr>
            <a:spLocks noChangeArrowheads="1"/>
          </p:cNvSpPr>
          <p:nvPr/>
        </p:nvSpPr>
        <p:spPr bwMode="auto">
          <a:xfrm>
            <a:off x="3063875" y="5416550"/>
            <a:ext cx="157163" cy="90488"/>
          </a:xfrm>
          <a:prstGeom prst="ellipse">
            <a:avLst/>
          </a:prstGeom>
          <a:solidFill>
            <a:srgbClr val="FF0000"/>
          </a:soli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510" name="Oval 144"/>
          <p:cNvSpPr>
            <a:spLocks noChangeArrowheads="1"/>
          </p:cNvSpPr>
          <p:nvPr/>
        </p:nvSpPr>
        <p:spPr bwMode="auto">
          <a:xfrm>
            <a:off x="3805238" y="5027613"/>
            <a:ext cx="157162" cy="88900"/>
          </a:xfrm>
          <a:prstGeom prst="ellipse">
            <a:avLst/>
          </a:prstGeom>
          <a:solidFill>
            <a:srgbClr val="0066CC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511" name="Oval 145"/>
          <p:cNvSpPr>
            <a:spLocks noChangeArrowheads="1"/>
          </p:cNvSpPr>
          <p:nvPr/>
        </p:nvSpPr>
        <p:spPr bwMode="auto">
          <a:xfrm>
            <a:off x="3416300" y="5283200"/>
            <a:ext cx="157163" cy="90488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0066CC"/>
              </a:gs>
            </a:gsLst>
            <a:lin ang="10800000" scaled="1"/>
          </a:gra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512" name="Oval 146"/>
          <p:cNvSpPr>
            <a:spLocks noChangeArrowheads="1"/>
          </p:cNvSpPr>
          <p:nvPr/>
        </p:nvSpPr>
        <p:spPr bwMode="auto">
          <a:xfrm>
            <a:off x="4119563" y="5170488"/>
            <a:ext cx="157162" cy="88900"/>
          </a:xfrm>
          <a:prstGeom prst="ellipse">
            <a:avLst/>
          </a:prstGeom>
          <a:gradFill rotWithShape="0">
            <a:gsLst>
              <a:gs pos="0">
                <a:srgbClr val="0066CC"/>
              </a:gs>
              <a:gs pos="100000">
                <a:srgbClr val="FFCC99"/>
              </a:gs>
            </a:gsLst>
            <a:lin ang="10800000" scaled="1"/>
          </a:gra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513" name="Oval 147"/>
          <p:cNvSpPr>
            <a:spLocks noChangeArrowheads="1"/>
          </p:cNvSpPr>
          <p:nvPr/>
        </p:nvSpPr>
        <p:spPr bwMode="auto">
          <a:xfrm>
            <a:off x="3409950" y="5002213"/>
            <a:ext cx="157163" cy="88900"/>
          </a:xfrm>
          <a:prstGeom prst="ellipse">
            <a:avLst/>
          </a:prstGeom>
          <a:solidFill>
            <a:srgbClr val="0066CC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514" name="Oval 148"/>
          <p:cNvSpPr>
            <a:spLocks noChangeArrowheads="1"/>
          </p:cNvSpPr>
          <p:nvPr/>
        </p:nvSpPr>
        <p:spPr bwMode="auto">
          <a:xfrm>
            <a:off x="2701925" y="5246688"/>
            <a:ext cx="155575" cy="90487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515" name="Oval 149"/>
          <p:cNvSpPr>
            <a:spLocks noChangeArrowheads="1"/>
          </p:cNvSpPr>
          <p:nvPr/>
        </p:nvSpPr>
        <p:spPr bwMode="auto">
          <a:xfrm>
            <a:off x="2471738" y="5407025"/>
            <a:ext cx="155575" cy="88900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516" name="Oval 150"/>
          <p:cNvSpPr>
            <a:spLocks noChangeArrowheads="1"/>
          </p:cNvSpPr>
          <p:nvPr/>
        </p:nvSpPr>
        <p:spPr bwMode="auto">
          <a:xfrm>
            <a:off x="2103438" y="5221288"/>
            <a:ext cx="155575" cy="88900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008000"/>
              </a:gs>
            </a:gsLst>
            <a:lin ang="10800000" scaled="1"/>
          </a:gra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517" name="Line 148"/>
          <p:cNvSpPr>
            <a:spLocks noChangeShapeType="1"/>
          </p:cNvSpPr>
          <p:nvPr/>
        </p:nvSpPr>
        <p:spPr bwMode="auto">
          <a:xfrm flipH="1">
            <a:off x="3679825" y="5502275"/>
            <a:ext cx="61913" cy="280988"/>
          </a:xfrm>
          <a:prstGeom prst="line">
            <a:avLst/>
          </a:prstGeom>
          <a:noFill/>
          <a:ln w="12600">
            <a:solidFill>
              <a:srgbClr val="0066CC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18" name="Line 149"/>
          <p:cNvSpPr>
            <a:spLocks noChangeShapeType="1"/>
          </p:cNvSpPr>
          <p:nvPr/>
        </p:nvSpPr>
        <p:spPr bwMode="auto">
          <a:xfrm flipH="1">
            <a:off x="3703638" y="5699125"/>
            <a:ext cx="334962" cy="85725"/>
          </a:xfrm>
          <a:prstGeom prst="line">
            <a:avLst/>
          </a:prstGeom>
          <a:noFill/>
          <a:ln w="12600">
            <a:solidFill>
              <a:srgbClr val="0066CC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19" name="Line 150"/>
          <p:cNvSpPr>
            <a:spLocks noChangeShapeType="1"/>
          </p:cNvSpPr>
          <p:nvPr/>
        </p:nvSpPr>
        <p:spPr bwMode="auto">
          <a:xfrm flipH="1" flipV="1">
            <a:off x="3744913" y="5499100"/>
            <a:ext cx="300037" cy="188913"/>
          </a:xfrm>
          <a:prstGeom prst="line">
            <a:avLst/>
          </a:prstGeom>
          <a:noFill/>
          <a:ln w="12600">
            <a:solidFill>
              <a:srgbClr val="0066CC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20" name="Oval 154"/>
          <p:cNvSpPr>
            <a:spLocks noChangeArrowheads="1"/>
          </p:cNvSpPr>
          <p:nvPr/>
        </p:nvSpPr>
        <p:spPr bwMode="auto">
          <a:xfrm>
            <a:off x="3589338" y="5762625"/>
            <a:ext cx="157162" cy="90488"/>
          </a:xfrm>
          <a:prstGeom prst="ellipse">
            <a:avLst/>
          </a:prstGeom>
          <a:solidFill>
            <a:srgbClr val="0066CC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521" name="Oval 155"/>
          <p:cNvSpPr>
            <a:spLocks noChangeArrowheads="1"/>
          </p:cNvSpPr>
          <p:nvPr/>
        </p:nvSpPr>
        <p:spPr bwMode="auto">
          <a:xfrm>
            <a:off x="3963988" y="5683250"/>
            <a:ext cx="155575" cy="90488"/>
          </a:xfrm>
          <a:prstGeom prst="ellipse">
            <a:avLst/>
          </a:prstGeom>
          <a:solidFill>
            <a:srgbClr val="0066CC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522" name="Oval 156"/>
          <p:cNvSpPr>
            <a:spLocks noChangeArrowheads="1"/>
          </p:cNvSpPr>
          <p:nvPr/>
        </p:nvSpPr>
        <p:spPr bwMode="auto">
          <a:xfrm>
            <a:off x="3643313" y="5441950"/>
            <a:ext cx="155575" cy="90488"/>
          </a:xfrm>
          <a:prstGeom prst="ellipse">
            <a:avLst/>
          </a:prstGeom>
          <a:solidFill>
            <a:srgbClr val="0066CC"/>
          </a:soli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523" name="Oval 157"/>
          <p:cNvSpPr>
            <a:spLocks noChangeArrowheads="1"/>
          </p:cNvSpPr>
          <p:nvPr/>
        </p:nvSpPr>
        <p:spPr bwMode="auto">
          <a:xfrm>
            <a:off x="3582988" y="4122738"/>
            <a:ext cx="157162" cy="90487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524" name="Oval 158"/>
          <p:cNvSpPr>
            <a:spLocks noChangeArrowheads="1"/>
          </p:cNvSpPr>
          <p:nvPr/>
        </p:nvSpPr>
        <p:spPr bwMode="auto">
          <a:xfrm>
            <a:off x="3957638" y="4041775"/>
            <a:ext cx="155575" cy="90488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525" name="Text Box 158"/>
          <p:cNvSpPr txBox="1">
            <a:spLocks noChangeArrowheads="1"/>
          </p:cNvSpPr>
          <p:nvPr/>
        </p:nvSpPr>
        <p:spPr bwMode="auto">
          <a:xfrm>
            <a:off x="7251700" y="5181600"/>
            <a:ext cx="1316038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60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Nokia Sans Wide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Air IF 1</a:t>
            </a:r>
          </a:p>
          <a:p>
            <a:pPr>
              <a:lnSpc>
                <a:spcPct val="60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Nokia Sans Wide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Air IF 2</a:t>
            </a:r>
          </a:p>
          <a:p>
            <a:pPr>
              <a:lnSpc>
                <a:spcPct val="60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Nokia Sans Wide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Air IF 3</a:t>
            </a:r>
          </a:p>
          <a:p>
            <a:pPr>
              <a:lnSpc>
                <a:spcPct val="60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Nokia Sans Wide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Dual Air IF</a:t>
            </a:r>
          </a:p>
          <a:p>
            <a:pPr>
              <a:lnSpc>
                <a:spcPct val="60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Nokia Sans Wide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Radio Controller</a:t>
            </a:r>
          </a:p>
        </p:txBody>
      </p:sp>
      <p:sp>
        <p:nvSpPr>
          <p:cNvPr id="17526" name="Oval 162"/>
          <p:cNvSpPr>
            <a:spLocks noChangeArrowheads="1"/>
          </p:cNvSpPr>
          <p:nvPr/>
        </p:nvSpPr>
        <p:spPr bwMode="auto">
          <a:xfrm>
            <a:off x="8494713" y="5192713"/>
            <a:ext cx="177800" cy="166687"/>
          </a:xfrm>
          <a:prstGeom prst="ellipse">
            <a:avLst/>
          </a:prstGeom>
          <a:solidFill>
            <a:srgbClr val="FC0128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527" name="Oval 163"/>
          <p:cNvSpPr>
            <a:spLocks noChangeArrowheads="1"/>
          </p:cNvSpPr>
          <p:nvPr/>
        </p:nvSpPr>
        <p:spPr bwMode="auto">
          <a:xfrm>
            <a:off x="8501063" y="5386388"/>
            <a:ext cx="177800" cy="166687"/>
          </a:xfrm>
          <a:prstGeom prst="ellipse">
            <a:avLst/>
          </a:prstGeom>
          <a:solidFill>
            <a:srgbClr val="3333CC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528" name="Oval 164"/>
          <p:cNvSpPr>
            <a:spLocks noChangeArrowheads="1"/>
          </p:cNvSpPr>
          <p:nvPr/>
        </p:nvSpPr>
        <p:spPr bwMode="auto">
          <a:xfrm>
            <a:off x="8507413" y="5570538"/>
            <a:ext cx="179387" cy="166687"/>
          </a:xfrm>
          <a:prstGeom prst="ellipse">
            <a:avLst/>
          </a:prstGeom>
          <a:solidFill>
            <a:srgbClr val="008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529" name="Oval 165"/>
          <p:cNvSpPr>
            <a:spLocks noChangeArrowheads="1"/>
          </p:cNvSpPr>
          <p:nvPr/>
        </p:nvSpPr>
        <p:spPr bwMode="auto">
          <a:xfrm>
            <a:off x="8504238" y="5765800"/>
            <a:ext cx="179387" cy="166688"/>
          </a:xfrm>
          <a:prstGeom prst="ellipse">
            <a:avLst/>
          </a:prstGeom>
          <a:gradFill rotWithShape="0">
            <a:gsLst>
              <a:gs pos="0">
                <a:srgbClr val="009900"/>
              </a:gs>
              <a:gs pos="100000">
                <a:srgbClr val="FC0128"/>
              </a:gs>
            </a:gsLst>
            <a:lin ang="10800000" scaled="1"/>
          </a:gra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530" name="Oval 166"/>
          <p:cNvSpPr>
            <a:spLocks noChangeArrowheads="1"/>
          </p:cNvSpPr>
          <p:nvPr/>
        </p:nvSpPr>
        <p:spPr bwMode="auto">
          <a:xfrm>
            <a:off x="8504238" y="5969000"/>
            <a:ext cx="179387" cy="166688"/>
          </a:xfrm>
          <a:prstGeom prst="ellipse">
            <a:avLst/>
          </a:prstGeom>
          <a:solidFill>
            <a:srgbClr val="FC0128"/>
          </a:soli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531" name="Oval 167"/>
          <p:cNvSpPr>
            <a:spLocks noChangeArrowheads="1"/>
          </p:cNvSpPr>
          <p:nvPr/>
        </p:nvSpPr>
        <p:spPr bwMode="auto">
          <a:xfrm>
            <a:off x="1874838" y="5594350"/>
            <a:ext cx="157162" cy="90488"/>
          </a:xfrm>
          <a:prstGeom prst="ellipse">
            <a:avLst/>
          </a:prstGeom>
          <a:solidFill>
            <a:srgbClr val="FF0000"/>
          </a:soli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7532" name="Line 167"/>
          <p:cNvSpPr>
            <a:spLocks noChangeShapeType="1"/>
          </p:cNvSpPr>
          <p:nvPr/>
        </p:nvSpPr>
        <p:spPr bwMode="auto">
          <a:xfrm>
            <a:off x="1943100" y="2205038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33" name="Line 168"/>
          <p:cNvSpPr>
            <a:spLocks noChangeShapeType="1"/>
          </p:cNvSpPr>
          <p:nvPr/>
        </p:nvSpPr>
        <p:spPr bwMode="auto">
          <a:xfrm>
            <a:off x="2171700" y="1862138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34" name="Line 169"/>
          <p:cNvSpPr>
            <a:spLocks noChangeShapeType="1"/>
          </p:cNvSpPr>
          <p:nvPr/>
        </p:nvSpPr>
        <p:spPr bwMode="auto">
          <a:xfrm>
            <a:off x="2671763" y="1400175"/>
            <a:ext cx="0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35" name="Line 170"/>
          <p:cNvSpPr>
            <a:spLocks noChangeShapeType="1"/>
          </p:cNvSpPr>
          <p:nvPr/>
        </p:nvSpPr>
        <p:spPr bwMode="auto">
          <a:xfrm>
            <a:off x="2557463" y="2047875"/>
            <a:ext cx="0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36" name="Line 171"/>
          <p:cNvSpPr>
            <a:spLocks noChangeShapeType="1"/>
          </p:cNvSpPr>
          <p:nvPr/>
        </p:nvSpPr>
        <p:spPr bwMode="auto">
          <a:xfrm>
            <a:off x="2781300" y="1885950"/>
            <a:ext cx="0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37" name="Line 172"/>
          <p:cNvSpPr>
            <a:spLocks noChangeShapeType="1"/>
          </p:cNvSpPr>
          <p:nvPr/>
        </p:nvSpPr>
        <p:spPr bwMode="auto">
          <a:xfrm>
            <a:off x="3143250" y="2062163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38" name="Line 173"/>
          <p:cNvSpPr>
            <a:spLocks noChangeShapeType="1"/>
          </p:cNvSpPr>
          <p:nvPr/>
        </p:nvSpPr>
        <p:spPr bwMode="auto">
          <a:xfrm>
            <a:off x="3495675" y="1647825"/>
            <a:ext cx="0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39" name="Line 174"/>
          <p:cNvSpPr>
            <a:spLocks noChangeShapeType="1"/>
          </p:cNvSpPr>
          <p:nvPr/>
        </p:nvSpPr>
        <p:spPr bwMode="auto">
          <a:xfrm>
            <a:off x="3767138" y="1652588"/>
            <a:ext cx="109537" cy="177641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40" name="Line 175"/>
          <p:cNvSpPr>
            <a:spLocks noChangeShapeType="1"/>
          </p:cNvSpPr>
          <p:nvPr/>
        </p:nvSpPr>
        <p:spPr bwMode="auto">
          <a:xfrm>
            <a:off x="4200525" y="1814513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41" name="Line 176"/>
          <p:cNvSpPr>
            <a:spLocks noChangeShapeType="1"/>
          </p:cNvSpPr>
          <p:nvPr/>
        </p:nvSpPr>
        <p:spPr bwMode="auto">
          <a:xfrm flipH="1">
            <a:off x="3890963" y="1652588"/>
            <a:ext cx="176212" cy="17668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42" name="Line 177"/>
          <p:cNvSpPr>
            <a:spLocks noChangeShapeType="1"/>
          </p:cNvSpPr>
          <p:nvPr/>
        </p:nvSpPr>
        <p:spPr bwMode="auto">
          <a:xfrm>
            <a:off x="3657600" y="2414588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43" name="Line 178"/>
          <p:cNvSpPr>
            <a:spLocks noChangeShapeType="1"/>
          </p:cNvSpPr>
          <p:nvPr/>
        </p:nvSpPr>
        <p:spPr bwMode="auto">
          <a:xfrm>
            <a:off x="5010150" y="1395413"/>
            <a:ext cx="152400" cy="173831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44" name="Line 179"/>
          <p:cNvSpPr>
            <a:spLocks noChangeShapeType="1"/>
          </p:cNvSpPr>
          <p:nvPr/>
        </p:nvSpPr>
        <p:spPr bwMode="auto">
          <a:xfrm>
            <a:off x="5381625" y="2300288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45" name="Line 180"/>
          <p:cNvSpPr>
            <a:spLocks noChangeShapeType="1"/>
          </p:cNvSpPr>
          <p:nvPr/>
        </p:nvSpPr>
        <p:spPr bwMode="auto">
          <a:xfrm>
            <a:off x="5953125" y="1733550"/>
            <a:ext cx="0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46" name="Line 181"/>
          <p:cNvSpPr>
            <a:spLocks noChangeShapeType="1"/>
          </p:cNvSpPr>
          <p:nvPr/>
        </p:nvSpPr>
        <p:spPr bwMode="auto">
          <a:xfrm>
            <a:off x="5757863" y="2124075"/>
            <a:ext cx="0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47" name="Line 182"/>
          <p:cNvSpPr>
            <a:spLocks noChangeShapeType="1"/>
          </p:cNvSpPr>
          <p:nvPr/>
        </p:nvSpPr>
        <p:spPr bwMode="auto">
          <a:xfrm>
            <a:off x="6419850" y="1624013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48" name="Line 183"/>
          <p:cNvSpPr>
            <a:spLocks noChangeShapeType="1"/>
          </p:cNvSpPr>
          <p:nvPr/>
        </p:nvSpPr>
        <p:spPr bwMode="auto">
          <a:xfrm>
            <a:off x="5562600" y="1395413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49" name="Line 184"/>
          <p:cNvSpPr>
            <a:spLocks noChangeShapeType="1"/>
          </p:cNvSpPr>
          <p:nvPr/>
        </p:nvSpPr>
        <p:spPr bwMode="auto">
          <a:xfrm>
            <a:off x="6067425" y="2209800"/>
            <a:ext cx="33338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50" name="Line 185"/>
          <p:cNvSpPr>
            <a:spLocks noChangeShapeType="1"/>
          </p:cNvSpPr>
          <p:nvPr/>
        </p:nvSpPr>
        <p:spPr bwMode="auto">
          <a:xfrm flipH="1">
            <a:off x="6115050" y="2214563"/>
            <a:ext cx="185738" cy="176212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51" name="Line 186"/>
          <p:cNvSpPr>
            <a:spLocks noChangeShapeType="1"/>
          </p:cNvSpPr>
          <p:nvPr/>
        </p:nvSpPr>
        <p:spPr bwMode="auto">
          <a:xfrm flipH="1">
            <a:off x="5162550" y="1366838"/>
            <a:ext cx="15240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52" name="Freeform 20"/>
          <p:cNvSpPr>
            <a:spLocks noChangeArrowheads="1"/>
          </p:cNvSpPr>
          <p:nvPr/>
        </p:nvSpPr>
        <p:spPr bwMode="auto">
          <a:xfrm>
            <a:off x="5226050" y="1349375"/>
            <a:ext cx="177800" cy="80963"/>
          </a:xfrm>
          <a:custGeom>
            <a:avLst/>
            <a:gdLst>
              <a:gd name="T0" fmla="*/ 41666 w 495"/>
              <a:gd name="T1" fmla="*/ 0 h 226"/>
              <a:gd name="T2" fmla="*/ 177441 w 495"/>
              <a:gd name="T3" fmla="*/ 0 h 226"/>
              <a:gd name="T4" fmla="*/ 135056 w 495"/>
              <a:gd name="T5" fmla="*/ 80605 h 226"/>
              <a:gd name="T6" fmla="*/ 0 w 495"/>
              <a:gd name="T7" fmla="*/ 80605 h 226"/>
              <a:gd name="T8" fmla="*/ 4166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53" name="Freeform 21"/>
          <p:cNvSpPr>
            <a:spLocks noChangeArrowheads="1"/>
          </p:cNvSpPr>
          <p:nvPr/>
        </p:nvSpPr>
        <p:spPr bwMode="auto">
          <a:xfrm>
            <a:off x="5303838" y="2247900"/>
            <a:ext cx="177800" cy="80963"/>
          </a:xfrm>
          <a:custGeom>
            <a:avLst/>
            <a:gdLst>
              <a:gd name="T0" fmla="*/ 41751 w 494"/>
              <a:gd name="T1" fmla="*/ 0 h 225"/>
              <a:gd name="T2" fmla="*/ 177440 w 494"/>
              <a:gd name="T3" fmla="*/ 0 h 225"/>
              <a:gd name="T4" fmla="*/ 134970 w 494"/>
              <a:gd name="T5" fmla="*/ 80603 h 225"/>
              <a:gd name="T6" fmla="*/ 0 w 494"/>
              <a:gd name="T7" fmla="*/ 80603 h 225"/>
              <a:gd name="T8" fmla="*/ 41751 w 494"/>
              <a:gd name="T9" fmla="*/ 0 h 2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4"/>
              <a:gd name="T16" fmla="*/ 0 h 225"/>
              <a:gd name="T17" fmla="*/ 494 w 494"/>
              <a:gd name="T18" fmla="*/ 225 h 2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4" h="225">
                <a:moveTo>
                  <a:pt x="116" y="0"/>
                </a:moveTo>
                <a:lnTo>
                  <a:pt x="493" y="0"/>
                </a:lnTo>
                <a:lnTo>
                  <a:pt x="375" y="224"/>
                </a:lnTo>
                <a:lnTo>
                  <a:pt x="0" y="224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54" name="Freeform 22"/>
          <p:cNvSpPr>
            <a:spLocks noChangeArrowheads="1"/>
          </p:cNvSpPr>
          <p:nvPr/>
        </p:nvSpPr>
        <p:spPr bwMode="auto">
          <a:xfrm>
            <a:off x="4918075" y="1363663"/>
            <a:ext cx="179388" cy="80962"/>
          </a:xfrm>
          <a:custGeom>
            <a:avLst/>
            <a:gdLst>
              <a:gd name="T0" fmla="*/ 42420 w 499"/>
              <a:gd name="T1" fmla="*/ 0 h 226"/>
              <a:gd name="T2" fmla="*/ 179029 w 499"/>
              <a:gd name="T3" fmla="*/ 0 h 226"/>
              <a:gd name="T4" fmla="*/ 136249 w 499"/>
              <a:gd name="T5" fmla="*/ 80604 h 226"/>
              <a:gd name="T6" fmla="*/ 0 w 499"/>
              <a:gd name="T7" fmla="*/ 80604 h 226"/>
              <a:gd name="T8" fmla="*/ 42420 w 499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9"/>
              <a:gd name="T16" fmla="*/ 0 h 226"/>
              <a:gd name="T17" fmla="*/ 499 w 499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9" h="226">
                <a:moveTo>
                  <a:pt x="118" y="0"/>
                </a:moveTo>
                <a:lnTo>
                  <a:pt x="498" y="0"/>
                </a:lnTo>
                <a:lnTo>
                  <a:pt x="379" y="225"/>
                </a:lnTo>
                <a:lnTo>
                  <a:pt x="0" y="225"/>
                </a:lnTo>
                <a:lnTo>
                  <a:pt x="118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55" name="Freeform 26"/>
          <p:cNvSpPr>
            <a:spLocks noChangeArrowheads="1"/>
          </p:cNvSpPr>
          <p:nvPr/>
        </p:nvSpPr>
        <p:spPr bwMode="auto">
          <a:xfrm>
            <a:off x="5986463" y="2174875"/>
            <a:ext cx="177800" cy="80963"/>
          </a:xfrm>
          <a:custGeom>
            <a:avLst/>
            <a:gdLst>
              <a:gd name="T0" fmla="*/ 41666 w 495"/>
              <a:gd name="T1" fmla="*/ 0 h 226"/>
              <a:gd name="T2" fmla="*/ 177441 w 495"/>
              <a:gd name="T3" fmla="*/ 0 h 226"/>
              <a:gd name="T4" fmla="*/ 135056 w 495"/>
              <a:gd name="T5" fmla="*/ 80605 h 226"/>
              <a:gd name="T6" fmla="*/ 0 w 495"/>
              <a:gd name="T7" fmla="*/ 80605 h 226"/>
              <a:gd name="T8" fmla="*/ 4166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56" name="Freeform 27"/>
          <p:cNvSpPr>
            <a:spLocks noChangeArrowheads="1"/>
          </p:cNvSpPr>
          <p:nvPr/>
        </p:nvSpPr>
        <p:spPr bwMode="auto">
          <a:xfrm>
            <a:off x="6229350" y="2174875"/>
            <a:ext cx="177800" cy="80963"/>
          </a:xfrm>
          <a:custGeom>
            <a:avLst/>
            <a:gdLst>
              <a:gd name="T0" fmla="*/ 42025 w 495"/>
              <a:gd name="T1" fmla="*/ 0 h 226"/>
              <a:gd name="T2" fmla="*/ 177441 w 495"/>
              <a:gd name="T3" fmla="*/ 0 h 226"/>
              <a:gd name="T4" fmla="*/ 135056 w 495"/>
              <a:gd name="T5" fmla="*/ 80605 h 226"/>
              <a:gd name="T6" fmla="*/ 0 w 495"/>
              <a:gd name="T7" fmla="*/ 80605 h 226"/>
              <a:gd name="T8" fmla="*/ 42025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7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57" name="Freeform 30"/>
          <p:cNvSpPr>
            <a:spLocks noChangeArrowheads="1"/>
          </p:cNvSpPr>
          <p:nvPr/>
        </p:nvSpPr>
        <p:spPr bwMode="auto">
          <a:xfrm>
            <a:off x="5473700" y="1346200"/>
            <a:ext cx="179388" cy="80963"/>
          </a:xfrm>
          <a:custGeom>
            <a:avLst/>
            <a:gdLst>
              <a:gd name="T0" fmla="*/ 42336 w 500"/>
              <a:gd name="T1" fmla="*/ 0 h 226"/>
              <a:gd name="T2" fmla="*/ 179029 w 500"/>
              <a:gd name="T3" fmla="*/ 0 h 226"/>
              <a:gd name="T4" fmla="*/ 136694 w 500"/>
              <a:gd name="T5" fmla="*/ 80605 h 226"/>
              <a:gd name="T6" fmla="*/ 0 w 500"/>
              <a:gd name="T7" fmla="*/ 80605 h 226"/>
              <a:gd name="T8" fmla="*/ 42336 w 500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00"/>
              <a:gd name="T16" fmla="*/ 0 h 226"/>
              <a:gd name="T17" fmla="*/ 500 w 500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00" h="226">
                <a:moveTo>
                  <a:pt x="118" y="0"/>
                </a:moveTo>
                <a:lnTo>
                  <a:pt x="499" y="0"/>
                </a:lnTo>
                <a:lnTo>
                  <a:pt x="381" y="225"/>
                </a:lnTo>
                <a:lnTo>
                  <a:pt x="0" y="225"/>
                </a:lnTo>
                <a:lnTo>
                  <a:pt x="118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58" name="Freeform 35"/>
          <p:cNvSpPr>
            <a:spLocks noChangeArrowheads="1"/>
          </p:cNvSpPr>
          <p:nvPr/>
        </p:nvSpPr>
        <p:spPr bwMode="auto">
          <a:xfrm>
            <a:off x="2698750" y="1836738"/>
            <a:ext cx="177800" cy="80962"/>
          </a:xfrm>
          <a:custGeom>
            <a:avLst/>
            <a:gdLst>
              <a:gd name="T0" fmla="*/ 41666 w 495"/>
              <a:gd name="T1" fmla="*/ 0 h 226"/>
              <a:gd name="T2" fmla="*/ 177441 w 495"/>
              <a:gd name="T3" fmla="*/ 0 h 226"/>
              <a:gd name="T4" fmla="*/ 135056 w 495"/>
              <a:gd name="T5" fmla="*/ 80604 h 226"/>
              <a:gd name="T6" fmla="*/ 0 w 495"/>
              <a:gd name="T7" fmla="*/ 80604 h 226"/>
              <a:gd name="T8" fmla="*/ 4166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59" name="Freeform 36"/>
          <p:cNvSpPr>
            <a:spLocks noChangeArrowheads="1"/>
          </p:cNvSpPr>
          <p:nvPr/>
        </p:nvSpPr>
        <p:spPr bwMode="auto">
          <a:xfrm>
            <a:off x="3049588" y="2011363"/>
            <a:ext cx="177800" cy="80962"/>
          </a:xfrm>
          <a:custGeom>
            <a:avLst/>
            <a:gdLst>
              <a:gd name="T0" fmla="*/ 41666 w 495"/>
              <a:gd name="T1" fmla="*/ 0 h 226"/>
              <a:gd name="T2" fmla="*/ 177441 w 495"/>
              <a:gd name="T3" fmla="*/ 0 h 226"/>
              <a:gd name="T4" fmla="*/ 135056 w 495"/>
              <a:gd name="T5" fmla="*/ 80604 h 226"/>
              <a:gd name="T6" fmla="*/ 0 w 495"/>
              <a:gd name="T7" fmla="*/ 80604 h 226"/>
              <a:gd name="T8" fmla="*/ 4166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60" name="Freeform 37"/>
          <p:cNvSpPr>
            <a:spLocks noChangeArrowheads="1"/>
          </p:cNvSpPr>
          <p:nvPr/>
        </p:nvSpPr>
        <p:spPr bwMode="auto">
          <a:xfrm>
            <a:off x="1857375" y="2147888"/>
            <a:ext cx="177800" cy="80962"/>
          </a:xfrm>
          <a:custGeom>
            <a:avLst/>
            <a:gdLst>
              <a:gd name="T0" fmla="*/ 41666 w 495"/>
              <a:gd name="T1" fmla="*/ 0 h 226"/>
              <a:gd name="T2" fmla="*/ 177441 w 495"/>
              <a:gd name="T3" fmla="*/ 0 h 226"/>
              <a:gd name="T4" fmla="*/ 135056 w 495"/>
              <a:gd name="T5" fmla="*/ 80604 h 226"/>
              <a:gd name="T6" fmla="*/ 0 w 495"/>
              <a:gd name="T7" fmla="*/ 80604 h 226"/>
              <a:gd name="T8" fmla="*/ 4166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61" name="Freeform 38"/>
          <p:cNvSpPr>
            <a:spLocks noChangeArrowheads="1"/>
          </p:cNvSpPr>
          <p:nvPr/>
        </p:nvSpPr>
        <p:spPr bwMode="auto">
          <a:xfrm>
            <a:off x="4108450" y="1765300"/>
            <a:ext cx="177800" cy="80963"/>
          </a:xfrm>
          <a:custGeom>
            <a:avLst/>
            <a:gdLst>
              <a:gd name="T0" fmla="*/ 42025 w 495"/>
              <a:gd name="T1" fmla="*/ 0 h 226"/>
              <a:gd name="T2" fmla="*/ 177441 w 495"/>
              <a:gd name="T3" fmla="*/ 0 h 226"/>
              <a:gd name="T4" fmla="*/ 135415 w 495"/>
              <a:gd name="T5" fmla="*/ 80605 h 226"/>
              <a:gd name="T6" fmla="*/ 0 w 495"/>
              <a:gd name="T7" fmla="*/ 80605 h 226"/>
              <a:gd name="T8" fmla="*/ 42025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7" y="0"/>
                </a:moveTo>
                <a:lnTo>
                  <a:pt x="494" y="0"/>
                </a:lnTo>
                <a:lnTo>
                  <a:pt x="377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62" name="Freeform 39"/>
          <p:cNvSpPr>
            <a:spLocks noChangeArrowheads="1"/>
          </p:cNvSpPr>
          <p:nvPr/>
        </p:nvSpPr>
        <p:spPr bwMode="auto">
          <a:xfrm>
            <a:off x="3679825" y="1614488"/>
            <a:ext cx="179388" cy="80962"/>
          </a:xfrm>
          <a:custGeom>
            <a:avLst/>
            <a:gdLst>
              <a:gd name="T0" fmla="*/ 42061 w 499"/>
              <a:gd name="T1" fmla="*/ 0 h 226"/>
              <a:gd name="T2" fmla="*/ 179029 w 499"/>
              <a:gd name="T3" fmla="*/ 0 h 226"/>
              <a:gd name="T4" fmla="*/ 136249 w 499"/>
              <a:gd name="T5" fmla="*/ 80604 h 226"/>
              <a:gd name="T6" fmla="*/ 0 w 499"/>
              <a:gd name="T7" fmla="*/ 80604 h 226"/>
              <a:gd name="T8" fmla="*/ 42061 w 499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9"/>
              <a:gd name="T16" fmla="*/ 0 h 226"/>
              <a:gd name="T17" fmla="*/ 499 w 499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9" h="226">
                <a:moveTo>
                  <a:pt x="117" y="0"/>
                </a:moveTo>
                <a:lnTo>
                  <a:pt x="498" y="0"/>
                </a:lnTo>
                <a:lnTo>
                  <a:pt x="379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63" name="Freeform 40"/>
          <p:cNvSpPr>
            <a:spLocks noChangeArrowheads="1"/>
          </p:cNvSpPr>
          <p:nvPr/>
        </p:nvSpPr>
        <p:spPr bwMode="auto">
          <a:xfrm>
            <a:off x="3987800" y="1622425"/>
            <a:ext cx="177800" cy="80963"/>
          </a:xfrm>
          <a:custGeom>
            <a:avLst/>
            <a:gdLst>
              <a:gd name="T0" fmla="*/ 42025 w 495"/>
              <a:gd name="T1" fmla="*/ 0 h 226"/>
              <a:gd name="T2" fmla="*/ 177441 w 495"/>
              <a:gd name="T3" fmla="*/ 0 h 226"/>
              <a:gd name="T4" fmla="*/ 135056 w 495"/>
              <a:gd name="T5" fmla="*/ 80605 h 226"/>
              <a:gd name="T6" fmla="*/ 0 w 495"/>
              <a:gd name="T7" fmla="*/ 80605 h 226"/>
              <a:gd name="T8" fmla="*/ 42025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7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64" name="Freeform 51"/>
          <p:cNvSpPr>
            <a:spLocks noChangeArrowheads="1"/>
          </p:cNvSpPr>
          <p:nvPr/>
        </p:nvSpPr>
        <p:spPr bwMode="auto">
          <a:xfrm>
            <a:off x="2460625" y="2001838"/>
            <a:ext cx="179388" cy="80962"/>
          </a:xfrm>
          <a:custGeom>
            <a:avLst/>
            <a:gdLst>
              <a:gd name="T0" fmla="*/ 42420 w 499"/>
              <a:gd name="T1" fmla="*/ 0 h 226"/>
              <a:gd name="T2" fmla="*/ 179029 w 499"/>
              <a:gd name="T3" fmla="*/ 0 h 226"/>
              <a:gd name="T4" fmla="*/ 136608 w 499"/>
              <a:gd name="T5" fmla="*/ 80604 h 226"/>
              <a:gd name="T6" fmla="*/ 0 w 499"/>
              <a:gd name="T7" fmla="*/ 80604 h 226"/>
              <a:gd name="T8" fmla="*/ 42420 w 499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9"/>
              <a:gd name="T16" fmla="*/ 0 h 226"/>
              <a:gd name="T17" fmla="*/ 499 w 499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9" h="226">
                <a:moveTo>
                  <a:pt x="118" y="0"/>
                </a:moveTo>
                <a:lnTo>
                  <a:pt x="498" y="0"/>
                </a:lnTo>
                <a:lnTo>
                  <a:pt x="380" y="225"/>
                </a:lnTo>
                <a:lnTo>
                  <a:pt x="0" y="225"/>
                </a:lnTo>
                <a:lnTo>
                  <a:pt x="118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65" name="Freeform 53"/>
          <p:cNvSpPr>
            <a:spLocks noChangeArrowheads="1"/>
          </p:cNvSpPr>
          <p:nvPr/>
        </p:nvSpPr>
        <p:spPr bwMode="auto">
          <a:xfrm>
            <a:off x="2087563" y="1838325"/>
            <a:ext cx="177800" cy="80963"/>
          </a:xfrm>
          <a:custGeom>
            <a:avLst/>
            <a:gdLst>
              <a:gd name="T0" fmla="*/ 42025 w 495"/>
              <a:gd name="T1" fmla="*/ 0 h 226"/>
              <a:gd name="T2" fmla="*/ 177441 w 495"/>
              <a:gd name="T3" fmla="*/ 0 h 226"/>
              <a:gd name="T4" fmla="*/ 134697 w 495"/>
              <a:gd name="T5" fmla="*/ 80605 h 226"/>
              <a:gd name="T6" fmla="*/ 0 w 495"/>
              <a:gd name="T7" fmla="*/ 80605 h 226"/>
              <a:gd name="T8" fmla="*/ 42025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7" y="0"/>
                </a:moveTo>
                <a:lnTo>
                  <a:pt x="494" y="0"/>
                </a:lnTo>
                <a:lnTo>
                  <a:pt x="375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66" name="Freeform 54"/>
          <p:cNvSpPr>
            <a:spLocks noChangeArrowheads="1"/>
          </p:cNvSpPr>
          <p:nvPr/>
        </p:nvSpPr>
        <p:spPr bwMode="auto">
          <a:xfrm>
            <a:off x="5675313" y="2076450"/>
            <a:ext cx="177800" cy="80963"/>
          </a:xfrm>
          <a:custGeom>
            <a:avLst/>
            <a:gdLst>
              <a:gd name="T0" fmla="*/ 41751 w 494"/>
              <a:gd name="T1" fmla="*/ 0 h 226"/>
              <a:gd name="T2" fmla="*/ 177440 w 494"/>
              <a:gd name="T3" fmla="*/ 0 h 226"/>
              <a:gd name="T4" fmla="*/ 134970 w 494"/>
              <a:gd name="T5" fmla="*/ 80605 h 226"/>
              <a:gd name="T6" fmla="*/ 0 w 494"/>
              <a:gd name="T7" fmla="*/ 80605 h 226"/>
              <a:gd name="T8" fmla="*/ 41751 w 494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4"/>
              <a:gd name="T16" fmla="*/ 0 h 226"/>
              <a:gd name="T17" fmla="*/ 494 w 494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4" h="226">
                <a:moveTo>
                  <a:pt x="116" y="0"/>
                </a:moveTo>
                <a:lnTo>
                  <a:pt x="493" y="0"/>
                </a:lnTo>
                <a:lnTo>
                  <a:pt x="375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67" name="Freeform 70"/>
          <p:cNvSpPr>
            <a:spLocks noChangeArrowheads="1"/>
          </p:cNvSpPr>
          <p:nvPr/>
        </p:nvSpPr>
        <p:spPr bwMode="auto">
          <a:xfrm>
            <a:off x="6332538" y="1582738"/>
            <a:ext cx="179387" cy="80962"/>
          </a:xfrm>
          <a:custGeom>
            <a:avLst/>
            <a:gdLst>
              <a:gd name="T0" fmla="*/ 41977 w 500"/>
              <a:gd name="T1" fmla="*/ 0 h 226"/>
              <a:gd name="T2" fmla="*/ 179028 w 500"/>
              <a:gd name="T3" fmla="*/ 0 h 226"/>
              <a:gd name="T4" fmla="*/ 136693 w 500"/>
              <a:gd name="T5" fmla="*/ 80604 h 226"/>
              <a:gd name="T6" fmla="*/ 0 w 500"/>
              <a:gd name="T7" fmla="*/ 80604 h 226"/>
              <a:gd name="T8" fmla="*/ 41977 w 500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00"/>
              <a:gd name="T16" fmla="*/ 0 h 226"/>
              <a:gd name="T17" fmla="*/ 500 w 500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00" h="226">
                <a:moveTo>
                  <a:pt x="117" y="0"/>
                </a:moveTo>
                <a:lnTo>
                  <a:pt x="499" y="0"/>
                </a:lnTo>
                <a:lnTo>
                  <a:pt x="381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68" name="Freeform 74"/>
          <p:cNvSpPr>
            <a:spLocks noChangeArrowheads="1"/>
          </p:cNvSpPr>
          <p:nvPr/>
        </p:nvSpPr>
        <p:spPr bwMode="auto">
          <a:xfrm>
            <a:off x="5861050" y="1684338"/>
            <a:ext cx="177800" cy="80962"/>
          </a:xfrm>
          <a:custGeom>
            <a:avLst/>
            <a:gdLst>
              <a:gd name="T0" fmla="*/ 41666 w 495"/>
              <a:gd name="T1" fmla="*/ 0 h 226"/>
              <a:gd name="T2" fmla="*/ 177441 w 495"/>
              <a:gd name="T3" fmla="*/ 0 h 226"/>
              <a:gd name="T4" fmla="*/ 135415 w 495"/>
              <a:gd name="T5" fmla="*/ 80604 h 226"/>
              <a:gd name="T6" fmla="*/ 0 w 495"/>
              <a:gd name="T7" fmla="*/ 80604 h 226"/>
              <a:gd name="T8" fmla="*/ 4166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7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69" name="Freeform 76"/>
          <p:cNvSpPr>
            <a:spLocks noChangeArrowheads="1"/>
          </p:cNvSpPr>
          <p:nvPr/>
        </p:nvSpPr>
        <p:spPr bwMode="auto">
          <a:xfrm>
            <a:off x="2573338" y="1358900"/>
            <a:ext cx="177800" cy="80963"/>
          </a:xfrm>
          <a:custGeom>
            <a:avLst/>
            <a:gdLst>
              <a:gd name="T0" fmla="*/ 41666 w 495"/>
              <a:gd name="T1" fmla="*/ 0 h 226"/>
              <a:gd name="T2" fmla="*/ 177441 w 495"/>
              <a:gd name="T3" fmla="*/ 0 h 226"/>
              <a:gd name="T4" fmla="*/ 135056 w 495"/>
              <a:gd name="T5" fmla="*/ 80605 h 226"/>
              <a:gd name="T6" fmla="*/ 0 w 495"/>
              <a:gd name="T7" fmla="*/ 80605 h 226"/>
              <a:gd name="T8" fmla="*/ 4166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70" name="Freeform 78"/>
          <p:cNvSpPr>
            <a:spLocks noChangeArrowheads="1"/>
          </p:cNvSpPr>
          <p:nvPr/>
        </p:nvSpPr>
        <p:spPr bwMode="auto">
          <a:xfrm>
            <a:off x="3409950" y="1587500"/>
            <a:ext cx="179388" cy="80963"/>
          </a:xfrm>
          <a:custGeom>
            <a:avLst/>
            <a:gdLst>
              <a:gd name="T0" fmla="*/ 42061 w 499"/>
              <a:gd name="T1" fmla="*/ 0 h 226"/>
              <a:gd name="T2" fmla="*/ 179029 w 499"/>
              <a:gd name="T3" fmla="*/ 0 h 226"/>
              <a:gd name="T4" fmla="*/ 136249 w 499"/>
              <a:gd name="T5" fmla="*/ 80605 h 226"/>
              <a:gd name="T6" fmla="*/ 0 w 499"/>
              <a:gd name="T7" fmla="*/ 80605 h 226"/>
              <a:gd name="T8" fmla="*/ 42061 w 499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9"/>
              <a:gd name="T16" fmla="*/ 0 h 226"/>
              <a:gd name="T17" fmla="*/ 499 w 499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9" h="226">
                <a:moveTo>
                  <a:pt x="117" y="0"/>
                </a:moveTo>
                <a:lnTo>
                  <a:pt x="498" y="0"/>
                </a:lnTo>
                <a:lnTo>
                  <a:pt x="379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71" name="Freeform 160"/>
          <p:cNvSpPr>
            <a:spLocks noChangeArrowheads="1"/>
          </p:cNvSpPr>
          <p:nvPr/>
        </p:nvSpPr>
        <p:spPr bwMode="auto">
          <a:xfrm>
            <a:off x="3565525" y="2370138"/>
            <a:ext cx="177800" cy="80962"/>
          </a:xfrm>
          <a:custGeom>
            <a:avLst/>
            <a:gdLst>
              <a:gd name="T0" fmla="*/ 41666 w 495"/>
              <a:gd name="T1" fmla="*/ 0 h 226"/>
              <a:gd name="T2" fmla="*/ 177441 w 495"/>
              <a:gd name="T3" fmla="*/ 0 h 226"/>
              <a:gd name="T4" fmla="*/ 135056 w 495"/>
              <a:gd name="T5" fmla="*/ 80604 h 226"/>
              <a:gd name="T6" fmla="*/ 0 w 495"/>
              <a:gd name="T7" fmla="*/ 80604 h 226"/>
              <a:gd name="T8" fmla="*/ 4166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Three Layer View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eaLnBrk="1" hangingPunct="1">
              <a:defRPr/>
            </a:pPr>
            <a:r>
              <a:rPr lang="en-US" b="1" dirty="0" smtClean="0"/>
              <a:t>Connectivity Level</a:t>
            </a:r>
          </a:p>
          <a:p>
            <a:pPr lvl="1" eaLnBrk="1" hangingPunct="1">
              <a:defRPr/>
            </a:pPr>
            <a:r>
              <a:rPr lang="en-US" dirty="0" smtClean="0"/>
              <a:t>Works on top of available link layers</a:t>
            </a:r>
          </a:p>
          <a:p>
            <a:pPr lvl="1" eaLnBrk="1" hangingPunct="1">
              <a:defRPr/>
            </a:pPr>
            <a:r>
              <a:rPr lang="en-US" dirty="0" smtClean="0"/>
              <a:t>Network Level - Intra-cluster</a:t>
            </a:r>
          </a:p>
          <a:p>
            <a:pPr lvl="1" eaLnBrk="1" hangingPunct="1">
              <a:defRPr/>
            </a:pPr>
            <a:r>
              <a:rPr lang="en-US" dirty="0" smtClean="0"/>
              <a:t>How are Clusters formed?</a:t>
            </a:r>
          </a:p>
          <a:p>
            <a:pPr lvl="1" eaLnBrk="1" hangingPunct="1">
              <a:defRPr/>
            </a:pPr>
            <a:r>
              <a:rPr lang="en-US" dirty="0" smtClean="0"/>
              <a:t>How is the identification of gateways/border nodes done?</a:t>
            </a:r>
          </a:p>
          <a:p>
            <a:pPr eaLnBrk="1" hangingPunct="1">
              <a:defRPr/>
            </a:pPr>
            <a:r>
              <a:rPr lang="en-US" b="1" dirty="0" smtClean="0"/>
              <a:t>Network Level</a:t>
            </a:r>
          </a:p>
          <a:p>
            <a:pPr lvl="1" eaLnBrk="1" hangingPunct="1">
              <a:defRPr/>
            </a:pPr>
            <a:r>
              <a:rPr lang="en-US" dirty="0" smtClean="0"/>
              <a:t>Routing and addressing</a:t>
            </a:r>
          </a:p>
          <a:p>
            <a:pPr lvl="1" eaLnBrk="1" hangingPunct="1">
              <a:defRPr/>
            </a:pPr>
            <a:r>
              <a:rPr lang="en-US" dirty="0" smtClean="0"/>
              <a:t>Establishment of tunnels and their dynamic maintenance</a:t>
            </a:r>
          </a:p>
          <a:p>
            <a:pPr lvl="1" eaLnBrk="1" hangingPunct="1">
              <a:defRPr/>
            </a:pPr>
            <a:r>
              <a:rPr lang="en-US" dirty="0" smtClean="0"/>
              <a:t>How are nodes included in a PN? How to exclude nodes?</a:t>
            </a:r>
          </a:p>
          <a:p>
            <a:pPr lvl="1" eaLnBrk="1" hangingPunct="1">
              <a:defRPr/>
            </a:pPr>
            <a:r>
              <a:rPr lang="en-US" dirty="0" smtClean="0"/>
              <a:t>Naming within the PN</a:t>
            </a:r>
          </a:p>
          <a:p>
            <a:pPr eaLnBrk="1" hangingPunct="1">
              <a:defRPr/>
            </a:pPr>
            <a:r>
              <a:rPr lang="en-US" b="1" dirty="0" smtClean="0"/>
              <a:t>Service Level</a:t>
            </a:r>
          </a:p>
          <a:p>
            <a:pPr lvl="1" eaLnBrk="1" hangingPunct="1">
              <a:defRPr/>
            </a:pPr>
            <a:r>
              <a:rPr lang="en-US" dirty="0" smtClean="0"/>
              <a:t>Service Discovery</a:t>
            </a:r>
          </a:p>
          <a:p>
            <a:pPr lvl="1" eaLnBrk="1" hangingPunct="1">
              <a:defRPr/>
            </a:pPr>
            <a:r>
              <a:rPr lang="en-US" dirty="0" smtClean="0"/>
              <a:t>Context Discovery and Context-aware Service Discovery</a:t>
            </a:r>
          </a:p>
          <a:p>
            <a:pPr lvl="1" eaLnBrk="1" hangingPunct="1">
              <a:defRPr/>
            </a:pPr>
            <a:r>
              <a:rPr lang="en-US" dirty="0" smtClean="0"/>
              <a:t>Bridging heterogeneous service platforms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nl-NL" dirty="0"/>
          </a:p>
        </p:txBody>
      </p:sp>
      <p:sp>
        <p:nvSpPr>
          <p:cNvPr id="18436" name="Footer Placeholder 4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</a:p>
        </p:txBody>
      </p:sp>
      <p:sp>
        <p:nvSpPr>
          <p:cNvPr id="18437" name="Slide Number Placeholder 5"/>
          <p:cNvSpPr>
            <a:spLocks noGrp="1"/>
          </p:cNvSpPr>
          <p:nvPr>
            <p:ph type="sldNum" sz="quarter" idx="14"/>
          </p:nvPr>
        </p:nvSpPr>
        <p:spPr>
          <a:noFill/>
        </p:spPr>
        <p:txBody>
          <a:bodyPr/>
          <a:lstStyle/>
          <a:p>
            <a:fld id="{6DF5FEA6-2D21-4CBB-BC3B-6A3C9FD892EA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Personalization of Nodes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eaLnBrk="1" hangingPunct="1">
              <a:defRPr/>
            </a:pPr>
            <a:r>
              <a:rPr lang="en-US" b="1" dirty="0" smtClean="0"/>
              <a:t>Cluster and PN Formation</a:t>
            </a:r>
          </a:p>
          <a:p>
            <a:pPr lvl="1" eaLnBrk="1" hangingPunct="1">
              <a:defRPr/>
            </a:pPr>
            <a:r>
              <a:rPr lang="en-US" dirty="0" smtClean="0"/>
              <a:t>A security mechanism is used separate Personal from Foreign Nodes. Clusters contain only Personal Nodes.</a:t>
            </a:r>
          </a:p>
          <a:p>
            <a:pPr lvl="1" eaLnBrk="1" hangingPunct="1">
              <a:defRPr/>
            </a:pPr>
            <a:r>
              <a:rPr lang="en-US" dirty="0" smtClean="0"/>
              <a:t>A PN is formed by constructing inter-Cluster tunnels between Personal Clusters.</a:t>
            </a:r>
          </a:p>
          <a:p>
            <a:pPr eaLnBrk="1" hangingPunct="1">
              <a:defRPr/>
            </a:pPr>
            <a:r>
              <a:rPr lang="en-US" b="1" dirty="0" smtClean="0"/>
              <a:t>Personalization</a:t>
            </a:r>
          </a:p>
          <a:p>
            <a:pPr lvl="1" eaLnBrk="1" hangingPunct="1">
              <a:defRPr/>
            </a:pPr>
            <a:r>
              <a:rPr lang="en-US" dirty="0" smtClean="0"/>
              <a:t>A new Node is included into the PN (or personalized) by pairing it with a Node already personalized. It becomes a Personal Node.</a:t>
            </a:r>
          </a:p>
          <a:p>
            <a:pPr lvl="1" eaLnBrk="1" hangingPunct="1">
              <a:defRPr/>
            </a:pPr>
            <a:r>
              <a:rPr lang="en-US" dirty="0" smtClean="0"/>
              <a:t>An intra-PN security mechanism makes sure that encryption keys are distributed to the new Node and that the PN is aware of the new Node.</a:t>
            </a:r>
          </a:p>
          <a:p>
            <a:pPr lvl="1" eaLnBrk="1" hangingPunct="1">
              <a:defRPr/>
            </a:pPr>
            <a:r>
              <a:rPr lang="en-US" dirty="0" smtClean="0"/>
              <a:t>Configuration of the new Node can also take place (such as addressing).</a:t>
            </a:r>
          </a:p>
          <a:p>
            <a:pPr eaLnBrk="1" hangingPunct="1">
              <a:defRPr/>
            </a:pPr>
            <a:endParaRPr lang="nl-NL" dirty="0"/>
          </a:p>
        </p:txBody>
      </p:sp>
      <p:sp>
        <p:nvSpPr>
          <p:cNvPr id="19460" name="Footer Placeholder 4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</a:p>
        </p:txBody>
      </p:sp>
      <p:sp>
        <p:nvSpPr>
          <p:cNvPr id="19461" name="Slide Number Placeholder 5"/>
          <p:cNvSpPr>
            <a:spLocks noGrp="1"/>
          </p:cNvSpPr>
          <p:nvPr>
            <p:ph type="sldNum" sz="quarter" idx="14"/>
          </p:nvPr>
        </p:nvSpPr>
        <p:spPr>
          <a:noFill/>
        </p:spPr>
        <p:txBody>
          <a:bodyPr/>
          <a:lstStyle/>
          <a:p>
            <a:fld id="{AF72995E-5EBC-4216-BDE2-3E20A817717E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Personalization of Nodes (2)</a:t>
            </a:r>
          </a:p>
        </p:txBody>
      </p:sp>
      <p:sp>
        <p:nvSpPr>
          <p:cNvPr id="20483" name="Footer Placeholder 3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14"/>
          </p:nvPr>
        </p:nvSpPr>
        <p:spPr>
          <a:noFill/>
        </p:spPr>
        <p:txBody>
          <a:bodyPr/>
          <a:lstStyle/>
          <a:p>
            <a:fld id="{CDA66E84-37FD-4AC3-BFF6-10D6EDF932B4}" type="slidenum">
              <a:rPr lang="en-US" smtClean="0"/>
              <a:pPr/>
              <a:t>7</a:t>
            </a:fld>
            <a:endParaRPr lang="en-US" smtClean="0"/>
          </a:p>
        </p:txBody>
      </p:sp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6975" y="1341438"/>
            <a:ext cx="2017713" cy="191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7578725" y="2062163"/>
            <a:ext cx="787400" cy="1119187"/>
            <a:chOff x="2364" y="2248"/>
            <a:chExt cx="496" cy="705"/>
          </a:xfrm>
        </p:grpSpPr>
        <p:sp>
          <p:nvSpPr>
            <p:cNvPr id="20499" name="Freeform 7"/>
            <p:cNvSpPr>
              <a:spLocks noChangeArrowheads="1"/>
            </p:cNvSpPr>
            <p:nvPr/>
          </p:nvSpPr>
          <p:spPr bwMode="auto">
            <a:xfrm>
              <a:off x="2646" y="2359"/>
              <a:ext cx="166" cy="577"/>
            </a:xfrm>
            <a:custGeom>
              <a:avLst/>
              <a:gdLst>
                <a:gd name="T0" fmla="*/ 101 w 731"/>
                <a:gd name="T1" fmla="*/ 0 h 2545"/>
                <a:gd name="T2" fmla="*/ 166 w 731"/>
                <a:gd name="T3" fmla="*/ 7 h 2545"/>
                <a:gd name="T4" fmla="*/ 59 w 731"/>
                <a:gd name="T5" fmla="*/ 577 h 2545"/>
                <a:gd name="T6" fmla="*/ 26 w 731"/>
                <a:gd name="T7" fmla="*/ 574 h 2545"/>
                <a:gd name="T8" fmla="*/ 0 w 731"/>
                <a:gd name="T9" fmla="*/ 533 h 2545"/>
                <a:gd name="T10" fmla="*/ 101 w 731"/>
                <a:gd name="T11" fmla="*/ 0 h 2545"/>
                <a:gd name="T12" fmla="*/ 101 w 731"/>
                <a:gd name="T13" fmla="*/ 0 h 25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31"/>
                <a:gd name="T22" fmla="*/ 0 h 2545"/>
                <a:gd name="T23" fmla="*/ 731 w 731"/>
                <a:gd name="T24" fmla="*/ 2545 h 254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31" h="2545">
                  <a:moveTo>
                    <a:pt x="443" y="0"/>
                  </a:moveTo>
                  <a:lnTo>
                    <a:pt x="730" y="33"/>
                  </a:lnTo>
                  <a:lnTo>
                    <a:pt x="260" y="2544"/>
                  </a:lnTo>
                  <a:lnTo>
                    <a:pt x="115" y="2531"/>
                  </a:lnTo>
                  <a:lnTo>
                    <a:pt x="0" y="2352"/>
                  </a:lnTo>
                  <a:lnTo>
                    <a:pt x="446" y="0"/>
                  </a:lnTo>
                  <a:lnTo>
                    <a:pt x="443" y="0"/>
                  </a:lnTo>
                </a:path>
              </a:pathLst>
            </a:custGeom>
            <a:solidFill>
              <a:srgbClr val="00B8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0" name="Freeform 8"/>
            <p:cNvSpPr>
              <a:spLocks noChangeArrowheads="1"/>
            </p:cNvSpPr>
            <p:nvPr/>
          </p:nvSpPr>
          <p:spPr bwMode="auto">
            <a:xfrm>
              <a:off x="2364" y="2342"/>
              <a:ext cx="497" cy="612"/>
            </a:xfrm>
            <a:custGeom>
              <a:avLst/>
              <a:gdLst>
                <a:gd name="T0" fmla="*/ 83 w 2192"/>
                <a:gd name="T1" fmla="*/ 10 h 2700"/>
                <a:gd name="T2" fmla="*/ 386 w 2192"/>
                <a:gd name="T3" fmla="*/ 0 h 2700"/>
                <a:gd name="T4" fmla="*/ 452 w 2192"/>
                <a:gd name="T5" fmla="*/ 10 h 2700"/>
                <a:gd name="T6" fmla="*/ 497 w 2192"/>
                <a:gd name="T7" fmla="*/ 32 h 2700"/>
                <a:gd name="T8" fmla="*/ 395 w 2192"/>
                <a:gd name="T9" fmla="*/ 606 h 2700"/>
                <a:gd name="T10" fmla="*/ 344 w 2192"/>
                <a:gd name="T11" fmla="*/ 612 h 2700"/>
                <a:gd name="T12" fmla="*/ 105 w 2192"/>
                <a:gd name="T13" fmla="*/ 591 h 2700"/>
                <a:gd name="T14" fmla="*/ 0 w 2192"/>
                <a:gd name="T15" fmla="*/ 535 h 2700"/>
                <a:gd name="T16" fmla="*/ 84 w 2192"/>
                <a:gd name="T17" fmla="*/ 10 h 2700"/>
                <a:gd name="T18" fmla="*/ 83 w 2192"/>
                <a:gd name="T19" fmla="*/ 10 h 27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92"/>
                <a:gd name="T31" fmla="*/ 0 h 2700"/>
                <a:gd name="T32" fmla="*/ 2192 w 2192"/>
                <a:gd name="T33" fmla="*/ 2700 h 27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92" h="2700">
                  <a:moveTo>
                    <a:pt x="367" y="45"/>
                  </a:moveTo>
                  <a:lnTo>
                    <a:pt x="1701" y="0"/>
                  </a:lnTo>
                  <a:lnTo>
                    <a:pt x="1993" y="45"/>
                  </a:lnTo>
                  <a:lnTo>
                    <a:pt x="2191" y="143"/>
                  </a:lnTo>
                  <a:lnTo>
                    <a:pt x="1740" y="2672"/>
                  </a:lnTo>
                  <a:lnTo>
                    <a:pt x="1518" y="2699"/>
                  </a:lnTo>
                  <a:lnTo>
                    <a:pt x="462" y="2609"/>
                  </a:lnTo>
                  <a:lnTo>
                    <a:pt x="0" y="2359"/>
                  </a:lnTo>
                  <a:lnTo>
                    <a:pt x="370" y="42"/>
                  </a:lnTo>
                  <a:lnTo>
                    <a:pt x="367" y="45"/>
                  </a:lnTo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1" name="Freeform 9"/>
            <p:cNvSpPr>
              <a:spLocks noChangeArrowheads="1"/>
            </p:cNvSpPr>
            <p:nvPr/>
          </p:nvSpPr>
          <p:spPr bwMode="auto">
            <a:xfrm>
              <a:off x="2379" y="2359"/>
              <a:ext cx="365" cy="556"/>
            </a:xfrm>
            <a:custGeom>
              <a:avLst/>
              <a:gdLst>
                <a:gd name="T0" fmla="*/ 81 w 1611"/>
                <a:gd name="T1" fmla="*/ 7 h 2453"/>
                <a:gd name="T2" fmla="*/ 365 w 1611"/>
                <a:gd name="T3" fmla="*/ 0 h 2453"/>
                <a:gd name="T4" fmla="*/ 264 w 1611"/>
                <a:gd name="T5" fmla="*/ 536 h 2453"/>
                <a:gd name="T6" fmla="*/ 92 w 1611"/>
                <a:gd name="T7" fmla="*/ 556 h 2453"/>
                <a:gd name="T8" fmla="*/ 0 w 1611"/>
                <a:gd name="T9" fmla="*/ 511 h 2453"/>
                <a:gd name="T10" fmla="*/ 81 w 1611"/>
                <a:gd name="T11" fmla="*/ 6 h 2453"/>
                <a:gd name="T12" fmla="*/ 81 w 1611"/>
                <a:gd name="T13" fmla="*/ 7 h 24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11"/>
                <a:gd name="T22" fmla="*/ 0 h 2453"/>
                <a:gd name="T23" fmla="*/ 1611 w 1611"/>
                <a:gd name="T24" fmla="*/ 2453 h 245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11" h="2453">
                  <a:moveTo>
                    <a:pt x="359" y="29"/>
                  </a:moveTo>
                  <a:lnTo>
                    <a:pt x="1610" y="0"/>
                  </a:lnTo>
                  <a:lnTo>
                    <a:pt x="1166" y="2364"/>
                  </a:lnTo>
                  <a:lnTo>
                    <a:pt x="408" y="2452"/>
                  </a:lnTo>
                  <a:lnTo>
                    <a:pt x="0" y="2255"/>
                  </a:lnTo>
                  <a:lnTo>
                    <a:pt x="356" y="25"/>
                  </a:lnTo>
                  <a:lnTo>
                    <a:pt x="359" y="29"/>
                  </a:lnTo>
                </a:path>
              </a:pathLst>
            </a:custGeom>
            <a:solidFill>
              <a:srgbClr val="FFCC99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2" name="Freeform 10"/>
            <p:cNvSpPr>
              <a:spLocks noChangeArrowheads="1"/>
            </p:cNvSpPr>
            <p:nvPr/>
          </p:nvSpPr>
          <p:spPr bwMode="auto">
            <a:xfrm>
              <a:off x="2405" y="2382"/>
              <a:ext cx="311" cy="433"/>
            </a:xfrm>
            <a:custGeom>
              <a:avLst/>
              <a:gdLst>
                <a:gd name="T0" fmla="*/ 68 w 1372"/>
                <a:gd name="T1" fmla="*/ 1 h 1911"/>
                <a:gd name="T2" fmla="*/ 311 w 1372"/>
                <a:gd name="T3" fmla="*/ 0 h 1911"/>
                <a:gd name="T4" fmla="*/ 225 w 1372"/>
                <a:gd name="T5" fmla="*/ 433 h 1911"/>
                <a:gd name="T6" fmla="*/ 0 w 1372"/>
                <a:gd name="T7" fmla="*/ 400 h 1911"/>
                <a:gd name="T8" fmla="*/ 68 w 1372"/>
                <a:gd name="T9" fmla="*/ 1 h 19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72"/>
                <a:gd name="T16" fmla="*/ 0 h 1911"/>
                <a:gd name="T17" fmla="*/ 1372 w 1372"/>
                <a:gd name="T18" fmla="*/ 1911 h 19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72" h="1911">
                  <a:moveTo>
                    <a:pt x="300" y="3"/>
                  </a:moveTo>
                  <a:lnTo>
                    <a:pt x="1371" y="0"/>
                  </a:lnTo>
                  <a:lnTo>
                    <a:pt x="993" y="1910"/>
                  </a:lnTo>
                  <a:lnTo>
                    <a:pt x="0" y="1765"/>
                  </a:lnTo>
                  <a:lnTo>
                    <a:pt x="300" y="3"/>
                  </a:lnTo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3" name="Freeform 11"/>
            <p:cNvSpPr>
              <a:spLocks noChangeArrowheads="1"/>
            </p:cNvSpPr>
            <p:nvPr/>
          </p:nvSpPr>
          <p:spPr bwMode="auto">
            <a:xfrm>
              <a:off x="2419" y="2394"/>
              <a:ext cx="282" cy="377"/>
            </a:xfrm>
            <a:custGeom>
              <a:avLst/>
              <a:gdLst>
                <a:gd name="T0" fmla="*/ 64 w 1242"/>
                <a:gd name="T1" fmla="*/ 1 h 1664"/>
                <a:gd name="T2" fmla="*/ 282 w 1242"/>
                <a:gd name="T3" fmla="*/ 0 h 1664"/>
                <a:gd name="T4" fmla="*/ 280 w 1242"/>
                <a:gd name="T5" fmla="*/ 7 h 1664"/>
                <a:gd name="T6" fmla="*/ 72 w 1242"/>
                <a:gd name="T7" fmla="*/ 9 h 1664"/>
                <a:gd name="T8" fmla="*/ 7 w 1242"/>
                <a:gd name="T9" fmla="*/ 377 h 1664"/>
                <a:gd name="T10" fmla="*/ 0 w 1242"/>
                <a:gd name="T11" fmla="*/ 376 h 1664"/>
                <a:gd name="T12" fmla="*/ 64 w 1242"/>
                <a:gd name="T13" fmla="*/ 0 h 1664"/>
                <a:gd name="T14" fmla="*/ 64 w 1242"/>
                <a:gd name="T15" fmla="*/ 1 h 16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2"/>
                <a:gd name="T25" fmla="*/ 0 h 1664"/>
                <a:gd name="T26" fmla="*/ 1242 w 1242"/>
                <a:gd name="T27" fmla="*/ 1664 h 166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2" h="1664">
                  <a:moveTo>
                    <a:pt x="282" y="5"/>
                  </a:moveTo>
                  <a:lnTo>
                    <a:pt x="1241" y="0"/>
                  </a:lnTo>
                  <a:lnTo>
                    <a:pt x="1232" y="29"/>
                  </a:lnTo>
                  <a:lnTo>
                    <a:pt x="317" y="38"/>
                  </a:lnTo>
                  <a:lnTo>
                    <a:pt x="33" y="1663"/>
                  </a:lnTo>
                  <a:lnTo>
                    <a:pt x="0" y="1658"/>
                  </a:lnTo>
                  <a:lnTo>
                    <a:pt x="282" y="2"/>
                  </a:lnTo>
                  <a:lnTo>
                    <a:pt x="282" y="5"/>
                  </a:lnTo>
                </a:path>
              </a:pathLst>
            </a:custGeom>
            <a:solidFill>
              <a:srgbClr val="CC6633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4" name="Freeform 12"/>
            <p:cNvSpPr>
              <a:spLocks noChangeArrowheads="1"/>
            </p:cNvSpPr>
            <p:nvPr/>
          </p:nvSpPr>
          <p:spPr bwMode="auto">
            <a:xfrm>
              <a:off x="2702" y="2368"/>
              <a:ext cx="145" cy="571"/>
            </a:xfrm>
            <a:custGeom>
              <a:avLst/>
              <a:gdLst>
                <a:gd name="T0" fmla="*/ 106 w 638"/>
                <a:gd name="T1" fmla="*/ 0 h 2519"/>
                <a:gd name="T2" fmla="*/ 145 w 638"/>
                <a:gd name="T3" fmla="*/ 18 h 2519"/>
                <a:gd name="T4" fmla="*/ 47 w 638"/>
                <a:gd name="T5" fmla="*/ 566 h 2519"/>
                <a:gd name="T6" fmla="*/ 0 w 638"/>
                <a:gd name="T7" fmla="*/ 571 h 2519"/>
                <a:gd name="T8" fmla="*/ 106 w 638"/>
                <a:gd name="T9" fmla="*/ 1 h 2519"/>
                <a:gd name="T10" fmla="*/ 106 w 638"/>
                <a:gd name="T11" fmla="*/ 0 h 25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8"/>
                <a:gd name="T19" fmla="*/ 0 h 2519"/>
                <a:gd name="T20" fmla="*/ 638 w 638"/>
                <a:gd name="T21" fmla="*/ 2519 h 25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8" h="2519">
                  <a:moveTo>
                    <a:pt x="468" y="0"/>
                  </a:moveTo>
                  <a:lnTo>
                    <a:pt x="637" y="79"/>
                  </a:lnTo>
                  <a:lnTo>
                    <a:pt x="206" y="2499"/>
                  </a:lnTo>
                  <a:lnTo>
                    <a:pt x="0" y="2518"/>
                  </a:lnTo>
                  <a:lnTo>
                    <a:pt x="468" y="3"/>
                  </a:lnTo>
                  <a:lnTo>
                    <a:pt x="468" y="0"/>
                  </a:lnTo>
                </a:path>
              </a:pathLst>
            </a:custGeom>
            <a:solidFill>
              <a:srgbClr val="FF7957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5" name="Line 13"/>
            <p:cNvSpPr>
              <a:spLocks noChangeShapeType="1"/>
            </p:cNvSpPr>
            <p:nvPr/>
          </p:nvSpPr>
          <p:spPr bwMode="auto">
            <a:xfrm flipH="1">
              <a:off x="2486" y="2401"/>
              <a:ext cx="221" cy="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6" name="Line 14"/>
            <p:cNvSpPr>
              <a:spLocks noChangeShapeType="1"/>
            </p:cNvSpPr>
            <p:nvPr/>
          </p:nvSpPr>
          <p:spPr bwMode="auto">
            <a:xfrm flipV="1">
              <a:off x="2427" y="2399"/>
              <a:ext cx="64" cy="3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7" name="Freeform 15"/>
            <p:cNvSpPr>
              <a:spLocks noChangeArrowheads="1"/>
            </p:cNvSpPr>
            <p:nvPr/>
          </p:nvSpPr>
          <p:spPr bwMode="auto">
            <a:xfrm>
              <a:off x="2428" y="2403"/>
              <a:ext cx="271" cy="397"/>
            </a:xfrm>
            <a:custGeom>
              <a:avLst/>
              <a:gdLst>
                <a:gd name="T0" fmla="*/ 64 w 1193"/>
                <a:gd name="T1" fmla="*/ 2 h 1752"/>
                <a:gd name="T2" fmla="*/ 271 w 1193"/>
                <a:gd name="T3" fmla="*/ 0 h 1752"/>
                <a:gd name="T4" fmla="*/ 191 w 1193"/>
                <a:gd name="T5" fmla="*/ 397 h 1752"/>
                <a:gd name="T6" fmla="*/ 0 w 1193"/>
                <a:gd name="T7" fmla="*/ 369 h 1752"/>
                <a:gd name="T8" fmla="*/ 64 w 1193"/>
                <a:gd name="T9" fmla="*/ 2 h 17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93"/>
                <a:gd name="T16" fmla="*/ 0 h 1752"/>
                <a:gd name="T17" fmla="*/ 1193 w 1193"/>
                <a:gd name="T18" fmla="*/ 1752 h 17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93" h="1752">
                  <a:moveTo>
                    <a:pt x="283" y="8"/>
                  </a:moveTo>
                  <a:lnTo>
                    <a:pt x="1192" y="0"/>
                  </a:lnTo>
                  <a:lnTo>
                    <a:pt x="841" y="1751"/>
                  </a:lnTo>
                  <a:lnTo>
                    <a:pt x="0" y="1627"/>
                  </a:lnTo>
                  <a:lnTo>
                    <a:pt x="283" y="8"/>
                  </a:lnTo>
                </a:path>
              </a:pathLst>
            </a:custGeom>
            <a:solidFill>
              <a:srgbClr val="E6E6E6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8" name="Freeform 16"/>
            <p:cNvSpPr>
              <a:spLocks noChangeArrowheads="1"/>
            </p:cNvSpPr>
            <p:nvPr/>
          </p:nvSpPr>
          <p:spPr bwMode="auto">
            <a:xfrm>
              <a:off x="2645" y="2360"/>
              <a:ext cx="166" cy="579"/>
            </a:xfrm>
            <a:custGeom>
              <a:avLst/>
              <a:gdLst>
                <a:gd name="T0" fmla="*/ 100 w 732"/>
                <a:gd name="T1" fmla="*/ 0 h 2554"/>
                <a:gd name="T2" fmla="*/ 166 w 732"/>
                <a:gd name="T3" fmla="*/ 9 h 2554"/>
                <a:gd name="T4" fmla="*/ 60 w 732"/>
                <a:gd name="T5" fmla="*/ 579 h 2554"/>
                <a:gd name="T6" fmla="*/ 28 w 732"/>
                <a:gd name="T7" fmla="*/ 576 h 2554"/>
                <a:gd name="T8" fmla="*/ 0 w 732"/>
                <a:gd name="T9" fmla="*/ 535 h 2554"/>
                <a:gd name="T10" fmla="*/ 101 w 732"/>
                <a:gd name="T11" fmla="*/ 0 h 2554"/>
                <a:gd name="T12" fmla="*/ 100 w 732"/>
                <a:gd name="T13" fmla="*/ 0 h 25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32"/>
                <a:gd name="T22" fmla="*/ 0 h 2554"/>
                <a:gd name="T23" fmla="*/ 732 w 732"/>
                <a:gd name="T24" fmla="*/ 2554 h 255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32" h="2554">
                  <a:moveTo>
                    <a:pt x="441" y="0"/>
                  </a:moveTo>
                  <a:lnTo>
                    <a:pt x="731" y="41"/>
                  </a:lnTo>
                  <a:lnTo>
                    <a:pt x="263" y="2553"/>
                  </a:lnTo>
                  <a:lnTo>
                    <a:pt x="122" y="2542"/>
                  </a:lnTo>
                  <a:lnTo>
                    <a:pt x="0" y="2361"/>
                  </a:lnTo>
                  <a:lnTo>
                    <a:pt x="444" y="0"/>
                  </a:lnTo>
                  <a:lnTo>
                    <a:pt x="441" y="0"/>
                  </a:lnTo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9" name="Oval 17"/>
            <p:cNvSpPr>
              <a:spLocks noChangeArrowheads="1"/>
            </p:cNvSpPr>
            <p:nvPr/>
          </p:nvSpPr>
          <p:spPr bwMode="auto">
            <a:xfrm>
              <a:off x="2601" y="2862"/>
              <a:ext cx="29" cy="29"/>
            </a:xfrm>
            <a:prstGeom prst="ellips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0510" name="Oval 18"/>
            <p:cNvSpPr>
              <a:spLocks noChangeArrowheads="1"/>
            </p:cNvSpPr>
            <p:nvPr/>
          </p:nvSpPr>
          <p:spPr bwMode="auto">
            <a:xfrm rot="720000">
              <a:off x="2428" y="2865"/>
              <a:ext cx="33" cy="18"/>
            </a:xfrm>
            <a:prstGeom prst="ellips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0511" name="Oval 19"/>
            <p:cNvSpPr>
              <a:spLocks noChangeArrowheads="1"/>
            </p:cNvSpPr>
            <p:nvPr/>
          </p:nvSpPr>
          <p:spPr bwMode="auto">
            <a:xfrm rot="780000">
              <a:off x="2473" y="2873"/>
              <a:ext cx="32" cy="18"/>
            </a:xfrm>
            <a:prstGeom prst="ellips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0512" name="Oval 20"/>
            <p:cNvSpPr>
              <a:spLocks noChangeArrowheads="1"/>
            </p:cNvSpPr>
            <p:nvPr/>
          </p:nvSpPr>
          <p:spPr bwMode="auto">
            <a:xfrm rot="720000">
              <a:off x="2519" y="2878"/>
              <a:ext cx="33" cy="18"/>
            </a:xfrm>
            <a:prstGeom prst="ellips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0513" name="Freeform 21"/>
            <p:cNvSpPr>
              <a:spLocks noChangeArrowheads="1"/>
            </p:cNvSpPr>
            <p:nvPr/>
          </p:nvSpPr>
          <p:spPr bwMode="auto">
            <a:xfrm>
              <a:off x="2477" y="2421"/>
              <a:ext cx="205" cy="151"/>
            </a:xfrm>
            <a:custGeom>
              <a:avLst/>
              <a:gdLst>
                <a:gd name="T0" fmla="*/ 28 w 903"/>
                <a:gd name="T1" fmla="*/ 2 h 665"/>
                <a:gd name="T2" fmla="*/ 205 w 903"/>
                <a:gd name="T3" fmla="*/ 0 h 665"/>
                <a:gd name="T4" fmla="*/ 68 w 903"/>
                <a:gd name="T5" fmla="*/ 37 h 665"/>
                <a:gd name="T6" fmla="*/ 0 w 903"/>
                <a:gd name="T7" fmla="*/ 151 h 665"/>
                <a:gd name="T8" fmla="*/ 27 w 903"/>
                <a:gd name="T9" fmla="*/ 3 h 665"/>
                <a:gd name="T10" fmla="*/ 28 w 903"/>
                <a:gd name="T11" fmla="*/ 3 h 665"/>
                <a:gd name="T12" fmla="*/ 28 w 903"/>
                <a:gd name="T13" fmla="*/ 2 h 6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03"/>
                <a:gd name="T22" fmla="*/ 0 h 665"/>
                <a:gd name="T23" fmla="*/ 903 w 903"/>
                <a:gd name="T24" fmla="*/ 665 h 6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03" h="665">
                  <a:moveTo>
                    <a:pt x="123" y="7"/>
                  </a:moveTo>
                  <a:lnTo>
                    <a:pt x="902" y="0"/>
                  </a:lnTo>
                  <a:lnTo>
                    <a:pt x="298" y="164"/>
                  </a:lnTo>
                  <a:lnTo>
                    <a:pt x="0" y="664"/>
                  </a:lnTo>
                  <a:lnTo>
                    <a:pt x="119" y="12"/>
                  </a:lnTo>
                  <a:lnTo>
                    <a:pt x="123" y="12"/>
                  </a:lnTo>
                  <a:lnTo>
                    <a:pt x="123" y="7"/>
                  </a:lnTo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4" name="Freeform 22"/>
            <p:cNvSpPr>
              <a:spLocks noChangeArrowheads="1"/>
            </p:cNvSpPr>
            <p:nvPr/>
          </p:nvSpPr>
          <p:spPr bwMode="auto">
            <a:xfrm>
              <a:off x="2670" y="2363"/>
              <a:ext cx="117" cy="575"/>
            </a:xfrm>
            <a:custGeom>
              <a:avLst/>
              <a:gdLst>
                <a:gd name="T0" fmla="*/ 111 w 515"/>
                <a:gd name="T1" fmla="*/ 0 h 2536"/>
                <a:gd name="T2" fmla="*/ 117 w 515"/>
                <a:gd name="T3" fmla="*/ 1 h 2536"/>
                <a:gd name="T4" fmla="*/ 6 w 515"/>
                <a:gd name="T5" fmla="*/ 575 h 2536"/>
                <a:gd name="T6" fmla="*/ 0 w 515"/>
                <a:gd name="T7" fmla="*/ 574 h 2536"/>
                <a:gd name="T8" fmla="*/ 110 w 515"/>
                <a:gd name="T9" fmla="*/ 0 h 2536"/>
                <a:gd name="T10" fmla="*/ 111 w 515"/>
                <a:gd name="T11" fmla="*/ 0 h 25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15"/>
                <a:gd name="T19" fmla="*/ 0 h 2536"/>
                <a:gd name="T20" fmla="*/ 515 w 515"/>
                <a:gd name="T21" fmla="*/ 2536 h 2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15" h="2536">
                  <a:moveTo>
                    <a:pt x="487" y="0"/>
                  </a:moveTo>
                  <a:lnTo>
                    <a:pt x="514" y="3"/>
                  </a:lnTo>
                  <a:lnTo>
                    <a:pt x="27" y="2535"/>
                  </a:lnTo>
                  <a:lnTo>
                    <a:pt x="0" y="2531"/>
                  </a:lnTo>
                  <a:lnTo>
                    <a:pt x="485" y="0"/>
                  </a:lnTo>
                  <a:lnTo>
                    <a:pt x="487" y="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5" name="Freeform 23"/>
            <p:cNvSpPr>
              <a:spLocks noChangeArrowheads="1"/>
            </p:cNvSpPr>
            <p:nvPr/>
          </p:nvSpPr>
          <p:spPr bwMode="auto">
            <a:xfrm>
              <a:off x="2472" y="2894"/>
              <a:ext cx="203" cy="41"/>
            </a:xfrm>
            <a:custGeom>
              <a:avLst/>
              <a:gdLst>
                <a:gd name="T0" fmla="*/ 202 w 893"/>
                <a:gd name="T1" fmla="*/ 40 h 181"/>
                <a:gd name="T2" fmla="*/ 172 w 893"/>
                <a:gd name="T3" fmla="*/ 0 h 181"/>
                <a:gd name="T4" fmla="*/ 0 w 893"/>
                <a:gd name="T5" fmla="*/ 20 h 181"/>
                <a:gd name="T6" fmla="*/ 203 w 893"/>
                <a:gd name="T7" fmla="*/ 41 h 181"/>
                <a:gd name="T8" fmla="*/ 202 w 893"/>
                <a:gd name="T9" fmla="*/ 40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3"/>
                <a:gd name="T16" fmla="*/ 0 h 181"/>
                <a:gd name="T17" fmla="*/ 893 w 893"/>
                <a:gd name="T18" fmla="*/ 181 h 1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3" h="181">
                  <a:moveTo>
                    <a:pt x="889" y="177"/>
                  </a:moveTo>
                  <a:lnTo>
                    <a:pt x="758" y="0"/>
                  </a:lnTo>
                  <a:lnTo>
                    <a:pt x="0" y="89"/>
                  </a:lnTo>
                  <a:lnTo>
                    <a:pt x="892" y="180"/>
                  </a:lnTo>
                  <a:lnTo>
                    <a:pt x="889" y="177"/>
                  </a:lnTo>
                </a:path>
              </a:pathLst>
            </a:custGeom>
            <a:solidFill>
              <a:srgbClr val="FF7957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6" name="Freeform 24"/>
            <p:cNvSpPr>
              <a:spLocks noChangeArrowheads="1"/>
            </p:cNvSpPr>
            <p:nvPr/>
          </p:nvSpPr>
          <p:spPr bwMode="auto">
            <a:xfrm>
              <a:off x="2390" y="2796"/>
              <a:ext cx="266" cy="45"/>
            </a:xfrm>
            <a:custGeom>
              <a:avLst/>
              <a:gdLst>
                <a:gd name="T0" fmla="*/ 1 w 1175"/>
                <a:gd name="T1" fmla="*/ 0 h 199"/>
                <a:gd name="T2" fmla="*/ 266 w 1175"/>
                <a:gd name="T3" fmla="*/ 38 h 199"/>
                <a:gd name="T4" fmla="*/ 264 w 1175"/>
                <a:gd name="T5" fmla="*/ 45 h 199"/>
                <a:gd name="T6" fmla="*/ 0 w 1175"/>
                <a:gd name="T7" fmla="*/ 6 h 199"/>
                <a:gd name="T8" fmla="*/ 0 w 1175"/>
                <a:gd name="T9" fmla="*/ 0 h 199"/>
                <a:gd name="T10" fmla="*/ 1 w 1175"/>
                <a:gd name="T11" fmla="*/ 0 h 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75"/>
                <a:gd name="T19" fmla="*/ 0 h 199"/>
                <a:gd name="T20" fmla="*/ 1175 w 1175"/>
                <a:gd name="T21" fmla="*/ 199 h 1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75" h="199">
                  <a:moveTo>
                    <a:pt x="4" y="0"/>
                  </a:moveTo>
                  <a:lnTo>
                    <a:pt x="1174" y="170"/>
                  </a:lnTo>
                  <a:lnTo>
                    <a:pt x="1167" y="198"/>
                  </a:lnTo>
                  <a:lnTo>
                    <a:pt x="0" y="26"/>
                  </a:lnTo>
                  <a:lnTo>
                    <a:pt x="2" y="0"/>
                  </a:lnTo>
                  <a:lnTo>
                    <a:pt x="4" y="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7" name="Freeform 25"/>
            <p:cNvSpPr>
              <a:spLocks noChangeArrowheads="1"/>
            </p:cNvSpPr>
            <p:nvPr/>
          </p:nvSpPr>
          <p:spPr bwMode="auto">
            <a:xfrm>
              <a:off x="2655" y="2831"/>
              <a:ext cx="40" cy="10"/>
            </a:xfrm>
            <a:custGeom>
              <a:avLst/>
              <a:gdLst>
                <a:gd name="T0" fmla="*/ 1 w 176"/>
                <a:gd name="T1" fmla="*/ 4 h 44"/>
                <a:gd name="T2" fmla="*/ 40 w 176"/>
                <a:gd name="T3" fmla="*/ 0 h 44"/>
                <a:gd name="T4" fmla="*/ 39 w 176"/>
                <a:gd name="T5" fmla="*/ 7 h 44"/>
                <a:gd name="T6" fmla="*/ 0 w 176"/>
                <a:gd name="T7" fmla="*/ 10 h 44"/>
                <a:gd name="T8" fmla="*/ 0 w 176"/>
                <a:gd name="T9" fmla="*/ 4 h 44"/>
                <a:gd name="T10" fmla="*/ 1 w 176"/>
                <a:gd name="T11" fmla="*/ 4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6"/>
                <a:gd name="T19" fmla="*/ 0 h 44"/>
                <a:gd name="T20" fmla="*/ 176 w 176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6" h="44">
                  <a:moveTo>
                    <a:pt x="5" y="16"/>
                  </a:moveTo>
                  <a:lnTo>
                    <a:pt x="175" y="0"/>
                  </a:lnTo>
                  <a:lnTo>
                    <a:pt x="171" y="29"/>
                  </a:lnTo>
                  <a:lnTo>
                    <a:pt x="0" y="43"/>
                  </a:lnTo>
                  <a:lnTo>
                    <a:pt x="2" y="16"/>
                  </a:lnTo>
                  <a:lnTo>
                    <a:pt x="5" y="16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8" name="Freeform 26"/>
            <p:cNvSpPr>
              <a:spLocks noChangeArrowheads="1"/>
            </p:cNvSpPr>
            <p:nvPr/>
          </p:nvSpPr>
          <p:spPr bwMode="auto">
            <a:xfrm>
              <a:off x="2483" y="2248"/>
              <a:ext cx="45" cy="106"/>
            </a:xfrm>
            <a:custGeom>
              <a:avLst/>
              <a:gdLst>
                <a:gd name="T0" fmla="*/ 0 w 198"/>
                <a:gd name="T1" fmla="*/ 105 h 466"/>
                <a:gd name="T2" fmla="*/ 14 w 198"/>
                <a:gd name="T3" fmla="*/ 26 h 466"/>
                <a:gd name="T4" fmla="*/ 21 w 198"/>
                <a:gd name="T5" fmla="*/ 23 h 466"/>
                <a:gd name="T6" fmla="*/ 15 w 198"/>
                <a:gd name="T7" fmla="*/ 18 h 466"/>
                <a:gd name="T8" fmla="*/ 18 w 198"/>
                <a:gd name="T9" fmla="*/ 0 h 466"/>
                <a:gd name="T10" fmla="*/ 45 w 198"/>
                <a:gd name="T11" fmla="*/ 2 h 466"/>
                <a:gd name="T12" fmla="*/ 41 w 198"/>
                <a:gd name="T13" fmla="*/ 20 h 466"/>
                <a:gd name="T14" fmla="*/ 35 w 198"/>
                <a:gd name="T15" fmla="*/ 23 h 466"/>
                <a:gd name="T16" fmla="*/ 40 w 198"/>
                <a:gd name="T17" fmla="*/ 29 h 466"/>
                <a:gd name="T18" fmla="*/ 27 w 198"/>
                <a:gd name="T19" fmla="*/ 105 h 466"/>
                <a:gd name="T20" fmla="*/ 1 w 198"/>
                <a:gd name="T21" fmla="*/ 106 h 466"/>
                <a:gd name="T22" fmla="*/ 0 w 198"/>
                <a:gd name="T23" fmla="*/ 105 h 46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98"/>
                <a:gd name="T37" fmla="*/ 0 h 466"/>
                <a:gd name="T38" fmla="*/ 198 w 198"/>
                <a:gd name="T39" fmla="*/ 466 h 46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98" h="466">
                  <a:moveTo>
                    <a:pt x="0" y="461"/>
                  </a:moveTo>
                  <a:lnTo>
                    <a:pt x="62" y="116"/>
                  </a:lnTo>
                  <a:lnTo>
                    <a:pt x="91" y="103"/>
                  </a:lnTo>
                  <a:lnTo>
                    <a:pt x="67" y="77"/>
                  </a:lnTo>
                  <a:lnTo>
                    <a:pt x="81" y="0"/>
                  </a:lnTo>
                  <a:lnTo>
                    <a:pt x="197" y="9"/>
                  </a:lnTo>
                  <a:lnTo>
                    <a:pt x="181" y="86"/>
                  </a:lnTo>
                  <a:lnTo>
                    <a:pt x="152" y="101"/>
                  </a:lnTo>
                  <a:lnTo>
                    <a:pt x="175" y="127"/>
                  </a:lnTo>
                  <a:lnTo>
                    <a:pt x="121" y="463"/>
                  </a:lnTo>
                  <a:lnTo>
                    <a:pt x="3" y="465"/>
                  </a:lnTo>
                  <a:lnTo>
                    <a:pt x="0" y="461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4" name="Text Box 133"/>
          <p:cNvSpPr txBox="1">
            <a:spLocks noChangeArrowheads="1"/>
          </p:cNvSpPr>
          <p:nvPr/>
        </p:nvSpPr>
        <p:spPr bwMode="auto">
          <a:xfrm rot="666194">
            <a:off x="3186113" y="1701800"/>
            <a:ext cx="10810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bg1"/>
                </a:solidFill>
                <a:latin typeface="Helvetica" pitchFamily="34" charset="0"/>
              </a:rPr>
              <a:t>Mine</a:t>
            </a:r>
          </a:p>
        </p:txBody>
      </p:sp>
      <p:grpSp>
        <p:nvGrpSpPr>
          <p:cNvPr id="135" name="Group 134"/>
          <p:cNvGrpSpPr>
            <a:grpSpLocks/>
          </p:cNvGrpSpPr>
          <p:nvPr/>
        </p:nvGrpSpPr>
        <p:grpSpPr bwMode="auto">
          <a:xfrm>
            <a:off x="4554538" y="1846263"/>
            <a:ext cx="2881312" cy="863600"/>
            <a:chOff x="2789" y="1253"/>
            <a:chExt cx="1815" cy="544"/>
          </a:xfrm>
        </p:grpSpPr>
        <p:sp>
          <p:nvSpPr>
            <p:cNvPr id="20497" name="Line 135"/>
            <p:cNvSpPr>
              <a:spLocks noChangeShapeType="1"/>
            </p:cNvSpPr>
            <p:nvPr/>
          </p:nvSpPr>
          <p:spPr bwMode="auto">
            <a:xfrm>
              <a:off x="2789" y="1797"/>
              <a:ext cx="1815" cy="0"/>
            </a:xfrm>
            <a:prstGeom prst="line">
              <a:avLst/>
            </a:prstGeom>
            <a:noFill/>
            <a:ln w="107950">
              <a:solidFill>
                <a:srgbClr val="0099FF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8" name="Text Box 136"/>
            <p:cNvSpPr txBox="1">
              <a:spLocks noChangeArrowheads="1"/>
            </p:cNvSpPr>
            <p:nvPr/>
          </p:nvSpPr>
          <p:spPr bwMode="auto">
            <a:xfrm>
              <a:off x="3334" y="1253"/>
              <a:ext cx="771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Helvetica" pitchFamily="34" charset="0"/>
                </a:rPr>
                <a:t>Manual Pairing</a:t>
              </a:r>
            </a:p>
          </p:txBody>
        </p:sp>
      </p:grpSp>
      <p:grpSp>
        <p:nvGrpSpPr>
          <p:cNvPr id="138" name="Group 137"/>
          <p:cNvGrpSpPr>
            <a:grpSpLocks/>
          </p:cNvGrpSpPr>
          <p:nvPr/>
        </p:nvGrpSpPr>
        <p:grpSpPr bwMode="auto">
          <a:xfrm>
            <a:off x="2178050" y="3357563"/>
            <a:ext cx="1296988" cy="1296987"/>
            <a:chOff x="1292" y="2205"/>
            <a:chExt cx="817" cy="817"/>
          </a:xfrm>
        </p:grpSpPr>
        <p:sp>
          <p:nvSpPr>
            <p:cNvPr id="20495" name="Line 138"/>
            <p:cNvSpPr>
              <a:spLocks noChangeShapeType="1"/>
            </p:cNvSpPr>
            <p:nvPr/>
          </p:nvSpPr>
          <p:spPr bwMode="auto">
            <a:xfrm>
              <a:off x="2109" y="2205"/>
              <a:ext cx="0" cy="817"/>
            </a:xfrm>
            <a:prstGeom prst="line">
              <a:avLst/>
            </a:prstGeom>
            <a:noFill/>
            <a:ln w="107950">
              <a:solidFill>
                <a:srgbClr val="0099FF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6" name="Text Box 139"/>
            <p:cNvSpPr txBox="1">
              <a:spLocks noChangeArrowheads="1"/>
            </p:cNvSpPr>
            <p:nvPr/>
          </p:nvSpPr>
          <p:spPr bwMode="auto">
            <a:xfrm>
              <a:off x="1292" y="2341"/>
              <a:ext cx="771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Helvetica" pitchFamily="34" charset="0"/>
                </a:rPr>
                <a:t>Manual Pairing</a:t>
              </a:r>
            </a:p>
          </p:txBody>
        </p:sp>
      </p:grpSp>
      <p:grpSp>
        <p:nvGrpSpPr>
          <p:cNvPr id="141" name="Group 140"/>
          <p:cNvGrpSpPr>
            <a:grpSpLocks/>
          </p:cNvGrpSpPr>
          <p:nvPr/>
        </p:nvGrpSpPr>
        <p:grpSpPr bwMode="auto">
          <a:xfrm>
            <a:off x="3762375" y="3141663"/>
            <a:ext cx="3673475" cy="1944687"/>
            <a:chOff x="2290" y="2069"/>
            <a:chExt cx="2314" cy="1225"/>
          </a:xfrm>
        </p:grpSpPr>
        <p:sp>
          <p:nvSpPr>
            <p:cNvPr id="20493" name="Line 141"/>
            <p:cNvSpPr>
              <a:spLocks noChangeShapeType="1"/>
            </p:cNvSpPr>
            <p:nvPr/>
          </p:nvSpPr>
          <p:spPr bwMode="auto">
            <a:xfrm flipH="1">
              <a:off x="2290" y="2069"/>
              <a:ext cx="2314" cy="1225"/>
            </a:xfrm>
            <a:prstGeom prst="line">
              <a:avLst/>
            </a:prstGeom>
            <a:noFill/>
            <a:ln w="107950">
              <a:solidFill>
                <a:srgbClr val="0099FF"/>
              </a:solidFill>
              <a:prstDash val="sysDot"/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4" name="Text Box 142"/>
            <p:cNvSpPr txBox="1">
              <a:spLocks noChangeArrowheads="1"/>
            </p:cNvSpPr>
            <p:nvPr/>
          </p:nvSpPr>
          <p:spPr bwMode="auto">
            <a:xfrm>
              <a:off x="3334" y="2704"/>
              <a:ext cx="771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Helvetica" pitchFamily="34" charset="0"/>
                </a:rPr>
                <a:t>Implicit Pairing</a:t>
              </a:r>
            </a:p>
          </p:txBody>
        </p:sp>
      </p:grpSp>
      <p:pic>
        <p:nvPicPr>
          <p:cNvPr id="20491" name="Picture 144" descr="czara1_coupl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613" y="1322388"/>
            <a:ext cx="1689100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7" name="Picture 4" descr="C:\Users\martin\Desktop\EPO\clipart\new\128474313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44850" y="4705350"/>
            <a:ext cx="447675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Personalization of Nodes (3)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en-US" dirty="0" smtClean="0"/>
              <a:t>A new Node is included into the PN (or personalized) by pairing it with a Node already personalized.</a:t>
            </a:r>
          </a:p>
          <a:p>
            <a:pPr lvl="1" eaLnBrk="1" hangingPunct="1">
              <a:defRPr/>
            </a:pPr>
            <a:r>
              <a:rPr lang="en-US" dirty="0" smtClean="0"/>
              <a:t>It becomes a Personal Node.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An intra-PN security mechanism installs  trust relationships between the new Node and the existing Nodes in the PN </a:t>
            </a:r>
          </a:p>
          <a:p>
            <a:pPr lvl="1" eaLnBrk="1" hangingPunct="1">
              <a:defRPr/>
            </a:pPr>
            <a:r>
              <a:rPr lang="en-US" dirty="0" smtClean="0"/>
              <a:t>Distribution of encryption keys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Network-related configuration of a Node takes place after personalization</a:t>
            </a:r>
          </a:p>
          <a:p>
            <a:pPr lvl="1" eaLnBrk="1" hangingPunct="1">
              <a:defRPr/>
            </a:pPr>
            <a:r>
              <a:rPr lang="en-US" dirty="0" smtClean="0"/>
              <a:t>Such as addressing, awareness of PN Agent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nl-NL" dirty="0"/>
          </a:p>
        </p:txBody>
      </p:sp>
      <p:sp>
        <p:nvSpPr>
          <p:cNvPr id="21508" name="Footer Placeholder 4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</a:p>
        </p:txBody>
      </p:sp>
      <p:sp>
        <p:nvSpPr>
          <p:cNvPr id="21509" name="Slide Number Placeholder 5"/>
          <p:cNvSpPr>
            <a:spLocks noGrp="1"/>
          </p:cNvSpPr>
          <p:nvPr>
            <p:ph type="sldNum" sz="quarter" idx="14"/>
          </p:nvPr>
        </p:nvSpPr>
        <p:spPr>
          <a:noFill/>
        </p:spPr>
        <p:txBody>
          <a:bodyPr/>
          <a:lstStyle/>
          <a:p>
            <a:fld id="{9F562F4A-1C18-418C-A6CD-A6333DB7EAEC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PN Network Architecture</a:t>
            </a:r>
          </a:p>
        </p:txBody>
      </p:sp>
      <p:sp>
        <p:nvSpPr>
          <p:cNvPr id="22531" name="Footer Placeholder 3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</a:p>
        </p:txBody>
      </p:sp>
      <p:sp>
        <p:nvSpPr>
          <p:cNvPr id="22532" name="Slide Number Placeholder 4"/>
          <p:cNvSpPr>
            <a:spLocks noGrp="1"/>
          </p:cNvSpPr>
          <p:nvPr>
            <p:ph type="sldNum" sz="quarter" idx="14"/>
          </p:nvPr>
        </p:nvSpPr>
        <p:spPr>
          <a:noFill/>
        </p:spPr>
        <p:txBody>
          <a:bodyPr/>
          <a:lstStyle/>
          <a:p>
            <a:fld id="{808E1E41-4E25-44D8-8271-B0436F07E3F9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2533" name="Oval 3"/>
          <p:cNvSpPr>
            <a:spLocks noChangeArrowheads="1"/>
          </p:cNvSpPr>
          <p:nvPr/>
        </p:nvSpPr>
        <p:spPr bwMode="auto">
          <a:xfrm>
            <a:off x="539750" y="1544638"/>
            <a:ext cx="8039100" cy="4302125"/>
          </a:xfrm>
          <a:prstGeom prst="ellipse">
            <a:avLst/>
          </a:prstGeom>
          <a:solidFill>
            <a:srgbClr val="99CC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2534" name="Line 4"/>
          <p:cNvSpPr>
            <a:spLocks noChangeShapeType="1"/>
          </p:cNvSpPr>
          <p:nvPr/>
        </p:nvSpPr>
        <p:spPr bwMode="auto">
          <a:xfrm flipV="1">
            <a:off x="4654550" y="2541588"/>
            <a:ext cx="1214438" cy="149225"/>
          </a:xfrm>
          <a:prstGeom prst="line">
            <a:avLst/>
          </a:prstGeom>
          <a:noFill/>
          <a:ln w="36000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5" name="Line 5"/>
          <p:cNvSpPr>
            <a:spLocks noChangeShapeType="1"/>
          </p:cNvSpPr>
          <p:nvPr/>
        </p:nvSpPr>
        <p:spPr bwMode="auto">
          <a:xfrm flipH="1" flipV="1">
            <a:off x="6170613" y="2603500"/>
            <a:ext cx="582612" cy="565150"/>
          </a:xfrm>
          <a:prstGeom prst="line">
            <a:avLst/>
          </a:prstGeom>
          <a:noFill/>
          <a:ln w="36000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6" name="Line 6"/>
          <p:cNvSpPr>
            <a:spLocks noChangeShapeType="1"/>
          </p:cNvSpPr>
          <p:nvPr/>
        </p:nvSpPr>
        <p:spPr bwMode="auto">
          <a:xfrm flipV="1">
            <a:off x="5868988" y="4170363"/>
            <a:ext cx="720725" cy="636587"/>
          </a:xfrm>
          <a:prstGeom prst="line">
            <a:avLst/>
          </a:prstGeom>
          <a:noFill/>
          <a:ln w="36000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7" name="Line 7"/>
          <p:cNvSpPr>
            <a:spLocks noChangeShapeType="1"/>
          </p:cNvSpPr>
          <p:nvPr/>
        </p:nvSpPr>
        <p:spPr bwMode="auto">
          <a:xfrm flipH="1" flipV="1">
            <a:off x="2597150" y="4349750"/>
            <a:ext cx="690563" cy="457200"/>
          </a:xfrm>
          <a:prstGeom prst="line">
            <a:avLst/>
          </a:prstGeom>
          <a:noFill/>
          <a:ln w="36000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8" name="Line 8"/>
          <p:cNvSpPr>
            <a:spLocks noChangeShapeType="1"/>
          </p:cNvSpPr>
          <p:nvPr/>
        </p:nvSpPr>
        <p:spPr bwMode="auto">
          <a:xfrm flipV="1">
            <a:off x="2574925" y="3243263"/>
            <a:ext cx="468313" cy="446087"/>
          </a:xfrm>
          <a:prstGeom prst="line">
            <a:avLst/>
          </a:prstGeom>
          <a:noFill/>
          <a:ln w="36000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9" name="Line 9"/>
          <p:cNvSpPr>
            <a:spLocks noChangeShapeType="1"/>
          </p:cNvSpPr>
          <p:nvPr/>
        </p:nvSpPr>
        <p:spPr bwMode="auto">
          <a:xfrm flipH="1" flipV="1">
            <a:off x="4046538" y="3438525"/>
            <a:ext cx="285750" cy="969963"/>
          </a:xfrm>
          <a:prstGeom prst="line">
            <a:avLst/>
          </a:prstGeom>
          <a:noFill/>
          <a:ln w="36000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0" name="Line 10"/>
          <p:cNvSpPr>
            <a:spLocks noChangeShapeType="1"/>
          </p:cNvSpPr>
          <p:nvPr/>
        </p:nvSpPr>
        <p:spPr bwMode="auto">
          <a:xfrm flipV="1">
            <a:off x="2390775" y="5159375"/>
            <a:ext cx="1093788" cy="698500"/>
          </a:xfrm>
          <a:prstGeom prst="line">
            <a:avLst/>
          </a:prstGeom>
          <a:noFill/>
          <a:ln w="180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1" name="Line 11"/>
          <p:cNvSpPr>
            <a:spLocks noChangeShapeType="1"/>
          </p:cNvSpPr>
          <p:nvPr/>
        </p:nvSpPr>
        <p:spPr bwMode="auto">
          <a:xfrm flipV="1">
            <a:off x="703263" y="4430713"/>
            <a:ext cx="760412" cy="708025"/>
          </a:xfrm>
          <a:prstGeom prst="line">
            <a:avLst/>
          </a:prstGeom>
          <a:noFill/>
          <a:ln w="36000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2" name="Line 12"/>
          <p:cNvSpPr>
            <a:spLocks noChangeShapeType="1"/>
          </p:cNvSpPr>
          <p:nvPr/>
        </p:nvSpPr>
        <p:spPr bwMode="auto">
          <a:xfrm flipH="1" flipV="1">
            <a:off x="2063750" y="4583113"/>
            <a:ext cx="317500" cy="1257300"/>
          </a:xfrm>
          <a:prstGeom prst="line">
            <a:avLst/>
          </a:prstGeom>
          <a:noFill/>
          <a:ln w="36000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3" name="Line 13"/>
          <p:cNvSpPr>
            <a:spLocks noChangeShapeType="1"/>
          </p:cNvSpPr>
          <p:nvPr/>
        </p:nvSpPr>
        <p:spPr bwMode="auto">
          <a:xfrm flipH="1" flipV="1">
            <a:off x="2441575" y="1566863"/>
            <a:ext cx="644525" cy="969962"/>
          </a:xfrm>
          <a:prstGeom prst="line">
            <a:avLst/>
          </a:prstGeom>
          <a:noFill/>
          <a:ln w="36000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4" name="Line 14"/>
          <p:cNvSpPr>
            <a:spLocks noChangeShapeType="1"/>
          </p:cNvSpPr>
          <p:nvPr/>
        </p:nvSpPr>
        <p:spPr bwMode="auto">
          <a:xfrm flipV="1">
            <a:off x="6138863" y="1541463"/>
            <a:ext cx="517525" cy="781050"/>
          </a:xfrm>
          <a:prstGeom prst="line">
            <a:avLst/>
          </a:prstGeom>
          <a:noFill/>
          <a:ln w="180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5" name="Line 15"/>
          <p:cNvSpPr>
            <a:spLocks noChangeShapeType="1"/>
          </p:cNvSpPr>
          <p:nvPr/>
        </p:nvSpPr>
        <p:spPr bwMode="auto">
          <a:xfrm flipV="1">
            <a:off x="7696200" y="2279650"/>
            <a:ext cx="633413" cy="952500"/>
          </a:xfrm>
          <a:prstGeom prst="line">
            <a:avLst/>
          </a:prstGeom>
          <a:noFill/>
          <a:ln w="180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6" name="Line 16"/>
          <p:cNvSpPr>
            <a:spLocks noChangeShapeType="1"/>
          </p:cNvSpPr>
          <p:nvPr/>
        </p:nvSpPr>
        <p:spPr bwMode="auto">
          <a:xfrm flipH="1" flipV="1">
            <a:off x="7805738" y="3989388"/>
            <a:ext cx="788987" cy="923925"/>
          </a:xfrm>
          <a:prstGeom prst="line">
            <a:avLst/>
          </a:prstGeom>
          <a:noFill/>
          <a:ln w="36000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7" name="Line 17"/>
          <p:cNvSpPr>
            <a:spLocks noChangeShapeType="1"/>
          </p:cNvSpPr>
          <p:nvPr/>
        </p:nvSpPr>
        <p:spPr bwMode="auto">
          <a:xfrm flipH="1" flipV="1">
            <a:off x="5772150" y="5051425"/>
            <a:ext cx="654050" cy="862013"/>
          </a:xfrm>
          <a:prstGeom prst="line">
            <a:avLst/>
          </a:prstGeom>
          <a:noFill/>
          <a:ln w="36000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2548" name="Group 18"/>
          <p:cNvGrpSpPr>
            <a:grpSpLocks/>
          </p:cNvGrpSpPr>
          <p:nvPr/>
        </p:nvGrpSpPr>
        <p:grpSpPr bwMode="auto">
          <a:xfrm>
            <a:off x="1141413" y="3413125"/>
            <a:ext cx="1655762" cy="1225550"/>
            <a:chOff x="847" y="2255"/>
            <a:chExt cx="1043" cy="772"/>
          </a:xfrm>
        </p:grpSpPr>
        <p:sp>
          <p:nvSpPr>
            <p:cNvPr id="22596" name="Oval 19"/>
            <p:cNvSpPr>
              <a:spLocks noChangeArrowheads="1"/>
            </p:cNvSpPr>
            <p:nvPr/>
          </p:nvSpPr>
          <p:spPr bwMode="auto">
            <a:xfrm>
              <a:off x="847" y="2255"/>
              <a:ext cx="1044" cy="773"/>
            </a:xfrm>
            <a:prstGeom prst="ellipse">
              <a:avLst/>
            </a:prstGeom>
            <a:solidFill>
              <a:srgbClr val="CC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597" name="Line 20"/>
            <p:cNvSpPr>
              <a:spLocks noChangeShapeType="1"/>
            </p:cNvSpPr>
            <p:nvPr/>
          </p:nvSpPr>
          <p:spPr bwMode="auto">
            <a:xfrm flipH="1" flipV="1">
              <a:off x="1094" y="2686"/>
              <a:ext cx="469" cy="88"/>
            </a:xfrm>
            <a:prstGeom prst="line">
              <a:avLst/>
            </a:prstGeom>
            <a:noFill/>
            <a:ln w="18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98" name="Line 21"/>
            <p:cNvSpPr>
              <a:spLocks noChangeShapeType="1"/>
            </p:cNvSpPr>
            <p:nvPr/>
          </p:nvSpPr>
          <p:spPr bwMode="auto">
            <a:xfrm flipH="1" flipV="1">
              <a:off x="1425" y="2425"/>
              <a:ext cx="145" cy="355"/>
            </a:xfrm>
            <a:prstGeom prst="line">
              <a:avLst/>
            </a:prstGeom>
            <a:noFill/>
            <a:ln w="18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99" name="Line 22"/>
            <p:cNvSpPr>
              <a:spLocks noChangeShapeType="1"/>
            </p:cNvSpPr>
            <p:nvPr/>
          </p:nvSpPr>
          <p:spPr bwMode="auto">
            <a:xfrm flipV="1">
              <a:off x="1108" y="2420"/>
              <a:ext cx="329" cy="275"/>
            </a:xfrm>
            <a:prstGeom prst="line">
              <a:avLst/>
            </a:prstGeom>
            <a:noFill/>
            <a:ln w="18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00" name="Oval 23"/>
            <p:cNvSpPr>
              <a:spLocks noChangeArrowheads="1"/>
            </p:cNvSpPr>
            <p:nvPr/>
          </p:nvSpPr>
          <p:spPr bwMode="auto">
            <a:xfrm>
              <a:off x="1510" y="2722"/>
              <a:ext cx="109" cy="108"/>
            </a:xfrm>
            <a:prstGeom prst="ellipse">
              <a:avLst/>
            </a:prstGeom>
            <a:solidFill>
              <a:srgbClr val="00B8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601" name="Oval 24"/>
            <p:cNvSpPr>
              <a:spLocks noChangeArrowheads="1"/>
            </p:cNvSpPr>
            <p:nvPr/>
          </p:nvSpPr>
          <p:spPr bwMode="auto">
            <a:xfrm>
              <a:off x="1379" y="2372"/>
              <a:ext cx="109" cy="108"/>
            </a:xfrm>
            <a:prstGeom prst="ellipse">
              <a:avLst/>
            </a:prstGeom>
            <a:solidFill>
              <a:srgbClr val="00B8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602" name="Oval 25"/>
            <p:cNvSpPr>
              <a:spLocks noChangeArrowheads="1"/>
            </p:cNvSpPr>
            <p:nvPr/>
          </p:nvSpPr>
          <p:spPr bwMode="auto">
            <a:xfrm>
              <a:off x="1050" y="2637"/>
              <a:ext cx="109" cy="108"/>
            </a:xfrm>
            <a:prstGeom prst="ellipse">
              <a:avLst/>
            </a:prstGeom>
            <a:solidFill>
              <a:srgbClr val="00B8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22549" name="Oval 26"/>
          <p:cNvSpPr>
            <a:spLocks noChangeArrowheads="1"/>
          </p:cNvSpPr>
          <p:nvPr/>
        </p:nvSpPr>
        <p:spPr bwMode="auto">
          <a:xfrm>
            <a:off x="5640388" y="2182813"/>
            <a:ext cx="892175" cy="603250"/>
          </a:xfrm>
          <a:prstGeom prst="ellipse">
            <a:avLst/>
          </a:prstGeom>
          <a:solidFill>
            <a:srgbClr val="CCFF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2550" name="Oval 27"/>
          <p:cNvSpPr>
            <a:spLocks noChangeArrowheads="1"/>
          </p:cNvSpPr>
          <p:nvPr/>
        </p:nvSpPr>
        <p:spPr bwMode="auto">
          <a:xfrm>
            <a:off x="5981700" y="2455863"/>
            <a:ext cx="173038" cy="171450"/>
          </a:xfrm>
          <a:prstGeom prst="ellipse">
            <a:avLst/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grpSp>
        <p:nvGrpSpPr>
          <p:cNvPr id="22551" name="Group 28"/>
          <p:cNvGrpSpPr>
            <a:grpSpLocks/>
          </p:cNvGrpSpPr>
          <p:nvPr/>
        </p:nvGrpSpPr>
        <p:grpSpPr bwMode="auto">
          <a:xfrm>
            <a:off x="3148013" y="4318000"/>
            <a:ext cx="2879725" cy="1130300"/>
            <a:chOff x="2111" y="2825"/>
            <a:chExt cx="1814" cy="712"/>
          </a:xfrm>
        </p:grpSpPr>
        <p:sp>
          <p:nvSpPr>
            <p:cNvPr id="22584" name="Oval 29"/>
            <p:cNvSpPr>
              <a:spLocks noChangeArrowheads="1"/>
            </p:cNvSpPr>
            <p:nvPr/>
          </p:nvSpPr>
          <p:spPr bwMode="auto">
            <a:xfrm>
              <a:off x="2111" y="2825"/>
              <a:ext cx="1815" cy="713"/>
            </a:xfrm>
            <a:prstGeom prst="ellipse">
              <a:avLst/>
            </a:prstGeom>
            <a:solidFill>
              <a:srgbClr val="CC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585" name="Line 30"/>
            <p:cNvSpPr>
              <a:spLocks noChangeShapeType="1"/>
            </p:cNvSpPr>
            <p:nvPr/>
          </p:nvSpPr>
          <p:spPr bwMode="auto">
            <a:xfrm flipH="1" flipV="1">
              <a:off x="2376" y="3146"/>
              <a:ext cx="344" cy="179"/>
            </a:xfrm>
            <a:prstGeom prst="line">
              <a:avLst/>
            </a:prstGeom>
            <a:noFill/>
            <a:ln w="18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86" name="Line 31"/>
            <p:cNvSpPr>
              <a:spLocks noChangeShapeType="1"/>
            </p:cNvSpPr>
            <p:nvPr/>
          </p:nvSpPr>
          <p:spPr bwMode="auto">
            <a:xfrm flipV="1">
              <a:off x="2719" y="3135"/>
              <a:ext cx="306" cy="190"/>
            </a:xfrm>
            <a:prstGeom prst="line">
              <a:avLst/>
            </a:prstGeom>
            <a:noFill/>
            <a:ln w="18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87" name="Line 32"/>
            <p:cNvSpPr>
              <a:spLocks noChangeShapeType="1"/>
            </p:cNvSpPr>
            <p:nvPr/>
          </p:nvSpPr>
          <p:spPr bwMode="auto">
            <a:xfrm>
              <a:off x="3031" y="3142"/>
              <a:ext cx="385" cy="164"/>
            </a:xfrm>
            <a:prstGeom prst="line">
              <a:avLst/>
            </a:prstGeom>
            <a:noFill/>
            <a:ln w="18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88" name="Line 33"/>
            <p:cNvSpPr>
              <a:spLocks noChangeShapeType="1"/>
            </p:cNvSpPr>
            <p:nvPr/>
          </p:nvSpPr>
          <p:spPr bwMode="auto">
            <a:xfrm flipV="1">
              <a:off x="3421" y="3060"/>
              <a:ext cx="113" cy="242"/>
            </a:xfrm>
            <a:prstGeom prst="line">
              <a:avLst/>
            </a:prstGeom>
            <a:noFill/>
            <a:ln w="18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89" name="Line 34"/>
            <p:cNvSpPr>
              <a:spLocks noChangeShapeType="1"/>
            </p:cNvSpPr>
            <p:nvPr/>
          </p:nvSpPr>
          <p:spPr bwMode="auto">
            <a:xfrm flipV="1">
              <a:off x="3036" y="3060"/>
              <a:ext cx="504" cy="77"/>
            </a:xfrm>
            <a:prstGeom prst="line">
              <a:avLst/>
            </a:prstGeom>
            <a:noFill/>
            <a:ln w="18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90" name="Line 35"/>
            <p:cNvSpPr>
              <a:spLocks noChangeShapeType="1"/>
            </p:cNvSpPr>
            <p:nvPr/>
          </p:nvSpPr>
          <p:spPr bwMode="auto">
            <a:xfrm flipH="1">
              <a:off x="2377" y="3142"/>
              <a:ext cx="661" cy="6"/>
            </a:xfrm>
            <a:prstGeom prst="line">
              <a:avLst/>
            </a:prstGeom>
            <a:noFill/>
            <a:ln w="18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91" name="Oval 36"/>
            <p:cNvSpPr>
              <a:spLocks noChangeArrowheads="1"/>
            </p:cNvSpPr>
            <p:nvPr/>
          </p:nvSpPr>
          <p:spPr bwMode="auto">
            <a:xfrm>
              <a:off x="2331" y="3097"/>
              <a:ext cx="109" cy="108"/>
            </a:xfrm>
            <a:prstGeom prst="ellipse">
              <a:avLst/>
            </a:prstGeom>
            <a:solidFill>
              <a:srgbClr val="00B8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592" name="Oval 37"/>
            <p:cNvSpPr>
              <a:spLocks noChangeArrowheads="1"/>
            </p:cNvSpPr>
            <p:nvPr/>
          </p:nvSpPr>
          <p:spPr bwMode="auto">
            <a:xfrm>
              <a:off x="2672" y="3284"/>
              <a:ext cx="109" cy="108"/>
            </a:xfrm>
            <a:prstGeom prst="ellipse">
              <a:avLst/>
            </a:prstGeom>
            <a:solidFill>
              <a:srgbClr val="00B8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593" name="Oval 38"/>
            <p:cNvSpPr>
              <a:spLocks noChangeArrowheads="1"/>
            </p:cNvSpPr>
            <p:nvPr/>
          </p:nvSpPr>
          <p:spPr bwMode="auto">
            <a:xfrm>
              <a:off x="2973" y="3085"/>
              <a:ext cx="109" cy="108"/>
            </a:xfrm>
            <a:prstGeom prst="ellipse">
              <a:avLst/>
            </a:prstGeom>
            <a:solidFill>
              <a:srgbClr val="00B8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594" name="Oval 39"/>
            <p:cNvSpPr>
              <a:spLocks noChangeArrowheads="1"/>
            </p:cNvSpPr>
            <p:nvPr/>
          </p:nvSpPr>
          <p:spPr bwMode="auto">
            <a:xfrm>
              <a:off x="3363" y="3255"/>
              <a:ext cx="109" cy="108"/>
            </a:xfrm>
            <a:prstGeom prst="ellipse">
              <a:avLst/>
            </a:prstGeom>
            <a:solidFill>
              <a:srgbClr val="00B8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595" name="Oval 40"/>
            <p:cNvSpPr>
              <a:spLocks noChangeArrowheads="1"/>
            </p:cNvSpPr>
            <p:nvPr/>
          </p:nvSpPr>
          <p:spPr bwMode="auto">
            <a:xfrm>
              <a:off x="3476" y="3007"/>
              <a:ext cx="109" cy="108"/>
            </a:xfrm>
            <a:prstGeom prst="ellipse">
              <a:avLst/>
            </a:prstGeom>
            <a:solidFill>
              <a:srgbClr val="00B8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grpSp>
        <p:nvGrpSpPr>
          <p:cNvPr id="22552" name="Group 41"/>
          <p:cNvGrpSpPr>
            <a:grpSpLocks/>
          </p:cNvGrpSpPr>
          <p:nvPr/>
        </p:nvGrpSpPr>
        <p:grpSpPr bwMode="auto">
          <a:xfrm>
            <a:off x="6154738" y="2908300"/>
            <a:ext cx="1854200" cy="1531938"/>
            <a:chOff x="4005" y="1937"/>
            <a:chExt cx="1168" cy="965"/>
          </a:xfrm>
        </p:grpSpPr>
        <p:sp>
          <p:nvSpPr>
            <p:cNvPr id="22578" name="Oval 42"/>
            <p:cNvSpPr>
              <a:spLocks noChangeArrowheads="1"/>
            </p:cNvSpPr>
            <p:nvPr/>
          </p:nvSpPr>
          <p:spPr bwMode="auto">
            <a:xfrm>
              <a:off x="4005" y="1938"/>
              <a:ext cx="1169" cy="966"/>
            </a:xfrm>
            <a:prstGeom prst="ellipse">
              <a:avLst/>
            </a:prstGeom>
            <a:solidFill>
              <a:srgbClr val="CC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579" name="Line 43"/>
            <p:cNvSpPr>
              <a:spLocks noChangeShapeType="1"/>
            </p:cNvSpPr>
            <p:nvPr/>
          </p:nvSpPr>
          <p:spPr bwMode="auto">
            <a:xfrm flipH="1" flipV="1">
              <a:off x="4225" y="2403"/>
              <a:ext cx="395" cy="241"/>
            </a:xfrm>
            <a:prstGeom prst="line">
              <a:avLst/>
            </a:prstGeom>
            <a:noFill/>
            <a:ln w="18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80" name="Line 44"/>
            <p:cNvSpPr>
              <a:spLocks noChangeShapeType="1"/>
            </p:cNvSpPr>
            <p:nvPr/>
          </p:nvSpPr>
          <p:spPr bwMode="auto">
            <a:xfrm flipV="1">
              <a:off x="4618" y="2278"/>
              <a:ext cx="277" cy="366"/>
            </a:xfrm>
            <a:prstGeom prst="line">
              <a:avLst/>
            </a:prstGeom>
            <a:noFill/>
            <a:ln w="18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81" name="Oval 45"/>
            <p:cNvSpPr>
              <a:spLocks noChangeArrowheads="1"/>
            </p:cNvSpPr>
            <p:nvPr/>
          </p:nvSpPr>
          <p:spPr bwMode="auto">
            <a:xfrm>
              <a:off x="4186" y="2360"/>
              <a:ext cx="109" cy="108"/>
            </a:xfrm>
            <a:prstGeom prst="ellipse">
              <a:avLst/>
            </a:prstGeom>
            <a:solidFill>
              <a:srgbClr val="00B8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582" name="Oval 46"/>
            <p:cNvSpPr>
              <a:spLocks noChangeArrowheads="1"/>
            </p:cNvSpPr>
            <p:nvPr/>
          </p:nvSpPr>
          <p:spPr bwMode="auto">
            <a:xfrm>
              <a:off x="4565" y="2592"/>
              <a:ext cx="109" cy="108"/>
            </a:xfrm>
            <a:prstGeom prst="ellipse">
              <a:avLst/>
            </a:prstGeom>
            <a:solidFill>
              <a:srgbClr val="00B8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583" name="Oval 47"/>
            <p:cNvSpPr>
              <a:spLocks noChangeArrowheads="1"/>
            </p:cNvSpPr>
            <p:nvPr/>
          </p:nvSpPr>
          <p:spPr bwMode="auto">
            <a:xfrm>
              <a:off x="4837" y="2224"/>
              <a:ext cx="109" cy="108"/>
            </a:xfrm>
            <a:prstGeom prst="ellipse">
              <a:avLst/>
            </a:prstGeom>
            <a:solidFill>
              <a:srgbClr val="00B8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grpSp>
        <p:nvGrpSpPr>
          <p:cNvPr id="22553" name="Group 48"/>
          <p:cNvGrpSpPr>
            <a:grpSpLocks/>
          </p:cNvGrpSpPr>
          <p:nvPr/>
        </p:nvGrpSpPr>
        <p:grpSpPr bwMode="auto">
          <a:xfrm>
            <a:off x="2700338" y="2201863"/>
            <a:ext cx="2230437" cy="1644650"/>
            <a:chOff x="1829" y="1492"/>
            <a:chExt cx="1405" cy="1036"/>
          </a:xfrm>
        </p:grpSpPr>
        <p:sp>
          <p:nvSpPr>
            <p:cNvPr id="22569" name="Oval 49"/>
            <p:cNvSpPr>
              <a:spLocks noChangeArrowheads="1"/>
            </p:cNvSpPr>
            <p:nvPr/>
          </p:nvSpPr>
          <p:spPr bwMode="auto">
            <a:xfrm>
              <a:off x="1829" y="1492"/>
              <a:ext cx="1406" cy="1037"/>
            </a:xfrm>
            <a:prstGeom prst="ellipse">
              <a:avLst/>
            </a:prstGeom>
            <a:solidFill>
              <a:srgbClr val="CCFF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570" name="Line 50"/>
            <p:cNvSpPr>
              <a:spLocks noChangeShapeType="1"/>
            </p:cNvSpPr>
            <p:nvPr/>
          </p:nvSpPr>
          <p:spPr bwMode="auto">
            <a:xfrm flipH="1" flipV="1">
              <a:off x="2423" y="2017"/>
              <a:ext cx="366" cy="281"/>
            </a:xfrm>
            <a:prstGeom prst="line">
              <a:avLst/>
            </a:prstGeom>
            <a:noFill/>
            <a:ln w="18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71" name="Line 51"/>
            <p:cNvSpPr>
              <a:spLocks noChangeShapeType="1"/>
            </p:cNvSpPr>
            <p:nvPr/>
          </p:nvSpPr>
          <p:spPr bwMode="auto">
            <a:xfrm flipH="1">
              <a:off x="2422" y="1741"/>
              <a:ext cx="361" cy="278"/>
            </a:xfrm>
            <a:prstGeom prst="line">
              <a:avLst/>
            </a:prstGeom>
            <a:noFill/>
            <a:ln w="18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72" name="Line 52"/>
            <p:cNvSpPr>
              <a:spLocks noChangeShapeType="1"/>
            </p:cNvSpPr>
            <p:nvPr/>
          </p:nvSpPr>
          <p:spPr bwMode="auto">
            <a:xfrm>
              <a:off x="2073" y="1893"/>
              <a:ext cx="352" cy="125"/>
            </a:xfrm>
            <a:prstGeom prst="line">
              <a:avLst/>
            </a:prstGeom>
            <a:noFill/>
            <a:ln w="18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73" name="Line 53"/>
            <p:cNvSpPr>
              <a:spLocks noChangeShapeType="1"/>
            </p:cNvSpPr>
            <p:nvPr/>
          </p:nvSpPr>
          <p:spPr bwMode="auto">
            <a:xfrm flipH="1" flipV="1">
              <a:off x="2780" y="1733"/>
              <a:ext cx="9" cy="565"/>
            </a:xfrm>
            <a:prstGeom prst="line">
              <a:avLst/>
            </a:prstGeom>
            <a:noFill/>
            <a:ln w="18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74" name="Oval 54"/>
            <p:cNvSpPr>
              <a:spLocks noChangeArrowheads="1"/>
            </p:cNvSpPr>
            <p:nvPr/>
          </p:nvSpPr>
          <p:spPr bwMode="auto">
            <a:xfrm>
              <a:off x="2020" y="1833"/>
              <a:ext cx="109" cy="108"/>
            </a:xfrm>
            <a:prstGeom prst="ellipse">
              <a:avLst/>
            </a:prstGeom>
            <a:solidFill>
              <a:srgbClr val="00B8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575" name="Oval 55"/>
            <p:cNvSpPr>
              <a:spLocks noChangeArrowheads="1"/>
            </p:cNvSpPr>
            <p:nvPr/>
          </p:nvSpPr>
          <p:spPr bwMode="auto">
            <a:xfrm>
              <a:off x="2394" y="1974"/>
              <a:ext cx="109" cy="108"/>
            </a:xfrm>
            <a:prstGeom prst="ellipse">
              <a:avLst/>
            </a:prstGeom>
            <a:solidFill>
              <a:srgbClr val="00B8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576" name="Oval 56"/>
            <p:cNvSpPr>
              <a:spLocks noChangeArrowheads="1"/>
            </p:cNvSpPr>
            <p:nvPr/>
          </p:nvSpPr>
          <p:spPr bwMode="auto">
            <a:xfrm>
              <a:off x="2728" y="1691"/>
              <a:ext cx="109" cy="108"/>
            </a:xfrm>
            <a:prstGeom prst="ellipse">
              <a:avLst/>
            </a:prstGeom>
            <a:solidFill>
              <a:srgbClr val="00B8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2577" name="Oval 57"/>
            <p:cNvSpPr>
              <a:spLocks noChangeArrowheads="1"/>
            </p:cNvSpPr>
            <p:nvPr/>
          </p:nvSpPr>
          <p:spPr bwMode="auto">
            <a:xfrm>
              <a:off x="2740" y="2246"/>
              <a:ext cx="109" cy="108"/>
            </a:xfrm>
            <a:prstGeom prst="ellipse">
              <a:avLst/>
            </a:prstGeom>
            <a:solidFill>
              <a:srgbClr val="00B8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22554" name="Oval 58"/>
          <p:cNvSpPr>
            <a:spLocks noChangeArrowheads="1"/>
          </p:cNvSpPr>
          <p:nvPr/>
        </p:nvSpPr>
        <p:spPr bwMode="auto">
          <a:xfrm>
            <a:off x="6367463" y="5848350"/>
            <a:ext cx="173037" cy="171450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2555" name="Oval 59"/>
          <p:cNvSpPr>
            <a:spLocks noChangeArrowheads="1"/>
          </p:cNvSpPr>
          <p:nvPr/>
        </p:nvSpPr>
        <p:spPr bwMode="auto">
          <a:xfrm>
            <a:off x="2343150" y="1500188"/>
            <a:ext cx="173038" cy="171450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2556" name="Oval 60"/>
          <p:cNvSpPr>
            <a:spLocks noChangeArrowheads="1"/>
          </p:cNvSpPr>
          <p:nvPr/>
        </p:nvSpPr>
        <p:spPr bwMode="auto">
          <a:xfrm>
            <a:off x="6583363" y="1455738"/>
            <a:ext cx="173037" cy="171450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2557" name="Oval 61"/>
          <p:cNvSpPr>
            <a:spLocks noChangeArrowheads="1"/>
          </p:cNvSpPr>
          <p:nvPr/>
        </p:nvSpPr>
        <p:spPr bwMode="auto">
          <a:xfrm>
            <a:off x="8247063" y="2166938"/>
            <a:ext cx="173037" cy="171450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2558" name="Oval 62"/>
          <p:cNvSpPr>
            <a:spLocks noChangeArrowheads="1"/>
          </p:cNvSpPr>
          <p:nvPr/>
        </p:nvSpPr>
        <p:spPr bwMode="auto">
          <a:xfrm>
            <a:off x="606425" y="5064125"/>
            <a:ext cx="173038" cy="171450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2559" name="Oval 63"/>
          <p:cNvSpPr>
            <a:spLocks noChangeArrowheads="1"/>
          </p:cNvSpPr>
          <p:nvPr/>
        </p:nvSpPr>
        <p:spPr bwMode="auto">
          <a:xfrm>
            <a:off x="2306638" y="5784850"/>
            <a:ext cx="173037" cy="171450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2560" name="Oval 64"/>
          <p:cNvSpPr>
            <a:spLocks noChangeArrowheads="1"/>
          </p:cNvSpPr>
          <p:nvPr/>
        </p:nvSpPr>
        <p:spPr bwMode="auto">
          <a:xfrm>
            <a:off x="8507413" y="4849813"/>
            <a:ext cx="173037" cy="171450"/>
          </a:xfrm>
          <a:prstGeom prst="ellipse">
            <a:avLst/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2561" name="Text Box 65"/>
          <p:cNvSpPr txBox="1">
            <a:spLocks noChangeArrowheads="1"/>
          </p:cNvSpPr>
          <p:nvPr/>
        </p:nvSpPr>
        <p:spPr bwMode="auto">
          <a:xfrm>
            <a:off x="2720975" y="1724025"/>
            <a:ext cx="38608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ts val="2338"/>
              </a:lnSpc>
              <a:buClr>
                <a:srgbClr val="000000"/>
              </a:buClr>
              <a:buSzPct val="45000"/>
              <a:buFont typeface="StarSymbol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>
                <a:solidFill>
                  <a:srgbClr val="000000"/>
                </a:solidFill>
                <a:latin typeface="Arial Black" pitchFamily="34" charset="0"/>
              </a:rPr>
              <a:t>Personal (Virtual) Network</a:t>
            </a:r>
          </a:p>
        </p:txBody>
      </p:sp>
      <p:sp>
        <p:nvSpPr>
          <p:cNvPr id="22562" name="Text Box 66"/>
          <p:cNvSpPr txBox="1">
            <a:spLocks noChangeArrowheads="1"/>
          </p:cNvSpPr>
          <p:nvPr/>
        </p:nvSpPr>
        <p:spPr bwMode="auto">
          <a:xfrm>
            <a:off x="3127375" y="3254375"/>
            <a:ext cx="112395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ts val="2100"/>
              </a:lnSpc>
              <a:buClr>
                <a:srgbClr val="000000"/>
              </a:buClr>
              <a:buSzPct val="45000"/>
              <a:buFont typeface="StarSymbol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latin typeface="Arial Black" pitchFamily="34" charset="0"/>
              </a:rPr>
              <a:t>Cluster</a:t>
            </a:r>
          </a:p>
        </p:txBody>
      </p:sp>
      <p:sp>
        <p:nvSpPr>
          <p:cNvPr id="22563" name="Text Box 67"/>
          <p:cNvSpPr txBox="1">
            <a:spLocks noChangeArrowheads="1"/>
          </p:cNvSpPr>
          <p:nvPr/>
        </p:nvSpPr>
        <p:spPr bwMode="auto">
          <a:xfrm>
            <a:off x="1481138" y="4244975"/>
            <a:ext cx="1055687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ts val="2100"/>
              </a:lnSpc>
              <a:buClr>
                <a:srgbClr val="000000"/>
              </a:buClr>
              <a:buSzPct val="45000"/>
              <a:buFont typeface="StarSymbol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latin typeface="Arial Black" pitchFamily="34" charset="0"/>
              </a:rPr>
              <a:t>Cluster</a:t>
            </a:r>
          </a:p>
        </p:txBody>
      </p:sp>
      <p:sp>
        <p:nvSpPr>
          <p:cNvPr id="22564" name="Text Box 68"/>
          <p:cNvSpPr txBox="1">
            <a:spLocks noChangeArrowheads="1"/>
          </p:cNvSpPr>
          <p:nvPr/>
        </p:nvSpPr>
        <p:spPr bwMode="auto">
          <a:xfrm>
            <a:off x="4108450" y="4389438"/>
            <a:ext cx="1066800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ts val="2100"/>
              </a:lnSpc>
              <a:buClr>
                <a:srgbClr val="000000"/>
              </a:buClr>
              <a:buSzPct val="45000"/>
              <a:buFont typeface="StarSymbol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latin typeface="Arial Black" pitchFamily="34" charset="0"/>
              </a:rPr>
              <a:t>Cluster</a:t>
            </a:r>
          </a:p>
        </p:txBody>
      </p:sp>
      <p:sp>
        <p:nvSpPr>
          <p:cNvPr id="22565" name="Text Box 69"/>
          <p:cNvSpPr txBox="1">
            <a:spLocks noChangeArrowheads="1"/>
          </p:cNvSpPr>
          <p:nvPr/>
        </p:nvSpPr>
        <p:spPr bwMode="auto">
          <a:xfrm>
            <a:off x="6457950" y="3121025"/>
            <a:ext cx="1068388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ts val="2100"/>
              </a:lnSpc>
              <a:buClr>
                <a:srgbClr val="000000"/>
              </a:buClr>
              <a:buSzPct val="45000"/>
              <a:buFont typeface="StarSymbol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latin typeface="Arial Black" pitchFamily="34" charset="0"/>
              </a:rPr>
              <a:t>Cluster</a:t>
            </a:r>
          </a:p>
        </p:txBody>
      </p:sp>
      <p:sp>
        <p:nvSpPr>
          <p:cNvPr id="22566" name="Text Box 70"/>
          <p:cNvSpPr txBox="1">
            <a:spLocks noChangeArrowheads="1"/>
          </p:cNvSpPr>
          <p:nvPr/>
        </p:nvSpPr>
        <p:spPr bwMode="auto">
          <a:xfrm>
            <a:off x="5962650" y="2184400"/>
            <a:ext cx="398463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ts val="2100"/>
              </a:lnSpc>
              <a:buClr>
                <a:srgbClr val="000000"/>
              </a:buClr>
              <a:buSzPct val="45000"/>
              <a:buFont typeface="StarSymbol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latin typeface="Arial Black" pitchFamily="34" charset="0"/>
              </a:rPr>
              <a:t>Cl.</a:t>
            </a:r>
          </a:p>
        </p:txBody>
      </p:sp>
      <p:sp>
        <p:nvSpPr>
          <p:cNvPr id="22567" name="Text Box 71"/>
          <p:cNvSpPr txBox="1">
            <a:spLocks noChangeArrowheads="1"/>
          </p:cNvSpPr>
          <p:nvPr/>
        </p:nvSpPr>
        <p:spPr bwMode="auto">
          <a:xfrm>
            <a:off x="6494463" y="4902200"/>
            <a:ext cx="90011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45000"/>
              <a:buFont typeface="StarSymbol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500">
                <a:solidFill>
                  <a:srgbClr val="000000"/>
                </a:solidFill>
              </a:rPr>
              <a:t>Encrypted</a:t>
            </a:r>
          </a:p>
          <a:p>
            <a:pPr>
              <a:lnSpc>
                <a:spcPct val="97000"/>
              </a:lnSpc>
              <a:buClr>
                <a:srgbClr val="000000"/>
              </a:buClr>
              <a:buSzPct val="45000"/>
              <a:buFont typeface="StarSymbol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500">
                <a:solidFill>
                  <a:srgbClr val="000000"/>
                </a:solidFill>
              </a:rPr>
              <a:t>Tunnel</a:t>
            </a:r>
          </a:p>
        </p:txBody>
      </p:sp>
      <p:sp>
        <p:nvSpPr>
          <p:cNvPr id="22568" name="Line 72"/>
          <p:cNvSpPr>
            <a:spLocks noChangeShapeType="1"/>
          </p:cNvSpPr>
          <p:nvPr/>
        </p:nvSpPr>
        <p:spPr bwMode="auto">
          <a:xfrm flipH="1" flipV="1">
            <a:off x="6229350" y="4576763"/>
            <a:ext cx="249238" cy="34766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6|18.6|1.2|7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6|30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8|1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3|4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9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libri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724</Words>
  <Application>Microsoft Office PowerPoint</Application>
  <PresentationFormat>On-screen Show (4:3)</PresentationFormat>
  <Paragraphs>209</Paragraphs>
  <Slides>18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Default Design</vt:lpstr>
      <vt:lpstr>Personal Network Architecture</vt:lpstr>
      <vt:lpstr>Requirements</vt:lpstr>
      <vt:lpstr>Core Concept</vt:lpstr>
      <vt:lpstr>Three Layer View (1)</vt:lpstr>
      <vt:lpstr>Three Layer View (2)</vt:lpstr>
      <vt:lpstr>Personalization of Nodes (1)</vt:lpstr>
      <vt:lpstr>Personalization of Nodes (2)</vt:lpstr>
      <vt:lpstr>Personalization of Nodes (3)</vt:lpstr>
      <vt:lpstr>PN Network Architecture</vt:lpstr>
      <vt:lpstr>The Big Picture</vt:lpstr>
      <vt:lpstr>When a Node Meets Another Node</vt:lpstr>
      <vt:lpstr>Personal Networks</vt:lpstr>
      <vt:lpstr>Personal Networks</vt:lpstr>
      <vt:lpstr>Personal Networks</vt:lpstr>
      <vt:lpstr>Personal Networks</vt:lpstr>
      <vt:lpstr>Personal Networks</vt:lpstr>
      <vt:lpstr>Personal Networks</vt:lpstr>
      <vt:lpstr>Recap - Architecture</vt:lpstr>
    </vt:vector>
  </TitlesOfParts>
  <Company>TU Delft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Networks</dc:title>
  <dc:creator>Martin Jacobsson</dc:creator>
  <cp:lastModifiedBy>Fransisca</cp:lastModifiedBy>
  <cp:revision>17</cp:revision>
  <dcterms:created xsi:type="dcterms:W3CDTF">2011-06-08T14:58:11Z</dcterms:created>
  <dcterms:modified xsi:type="dcterms:W3CDTF">2011-06-22T20:43:52Z</dcterms:modified>
</cp:coreProperties>
</file>